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77" r:id="rId4"/>
    <p:sldId id="266" r:id="rId5"/>
    <p:sldId id="271" r:id="rId6"/>
    <p:sldId id="263" r:id="rId7"/>
    <p:sldId id="264" r:id="rId8"/>
    <p:sldId id="273" r:id="rId9"/>
    <p:sldId id="274" r:id="rId10"/>
    <p:sldId id="275" r:id="rId11"/>
    <p:sldId id="270" r:id="rId12"/>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autoAdjust="0"/>
    <p:restoredTop sz="67919" autoAdjust="0"/>
  </p:normalViewPr>
  <p:slideViewPr>
    <p:cSldViewPr snapToGrid="0">
      <p:cViewPr>
        <p:scale>
          <a:sx n="50" d="100"/>
          <a:sy n="50" d="100"/>
        </p:scale>
        <p:origin x="730" y="5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3FEA17E-A2D1-4847-86A9-F4E3108539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a:extLst>
              <a:ext uri="{FF2B5EF4-FFF2-40B4-BE49-F238E27FC236}">
                <a16:creationId xmlns:a16="http://schemas.microsoft.com/office/drawing/2014/main" id="{D27F7A35-6777-5646-B47B-8C9B73C5BD1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xmlns:a="http://schemas.openxmlformats.org/drawingml/2006/main">
              <a:defRPr/>
            </a:pPr>
            <a:fld id="{3C44D62E-908F-B840-9B28-E73969CA5621}" type="datetimeFigureOut">
              <a:rPr lang="sv-SE"/>
              <a:pPr>
                <a:defRPr/>
              </a:pPr>
              <a:t>2019-09-23</a:t>
            </a:fld>
            <a:endParaRPr xmlns:a="http://schemas.openxmlformats.org/drawingml/2006/main" lang="en-GB"/>
          </a:p>
        </p:txBody>
      </p:sp>
      <p:sp>
        <p:nvSpPr>
          <p:cNvPr id="4" name="Platshållare för bildobjekt 3">
            <a:extLst>
              <a:ext uri="{FF2B5EF4-FFF2-40B4-BE49-F238E27FC236}">
                <a16:creationId xmlns:a16="http://schemas.microsoft.com/office/drawing/2014/main" id="{0586FDE6-19FD-BB4F-908E-06AE5BE0CEE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A6D43B5B-3AB4-334F-949F-7B40A188990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9273CF72-A0A2-6A49-A870-B7C66492C3E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a:extLst>
              <a:ext uri="{FF2B5EF4-FFF2-40B4-BE49-F238E27FC236}">
                <a16:creationId xmlns:a16="http://schemas.microsoft.com/office/drawing/2014/main" id="{4C214498-085A-2C4C-AD34-993A7EE932C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xmlns:a="http://schemas.openxmlformats.org/drawingml/2006/main">
              <a:defRPr/>
            </a:pPr>
            <a:fld id="{0B6B6DFD-53CB-444A-B8E6-4CD3E9FD5727}" type="slidenum">
              <a:rPr lang="sv-SE"/>
              <a:pPr>
                <a:defRPr/>
              </a:pPr>
              <a:t>‹#›</a:t>
            </a:fld>
            <a:endParaRPr xmlns:a="http://schemas.openxmlformats.org/drawingml/2006/main"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3" Type="http://schemas.openxmlformats.org/officeDocument/2006/relationships/hyperlink" Target="https://www.dinsakerhet.se/omkrisochkrig" TargetMode="External" /><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xmlns:a="http://schemas.openxmlformats.org/drawingml/2006/main">
              <a:defRPr/>
            </a:pPr>
            <a:fld id="{0B6B6DFD-53CB-444A-B8E6-4CD3E9FD5727}" type="slidenum">
              <a:rPr lang="sv-SE" smtClean="0"/>
              <a:pPr>
                <a:defRPr/>
              </a:pPr>
              <a:t>1</a:t>
            </a:fld>
            <a:endParaRPr xmlns:a="http://schemas.openxmlformats.org/drawingml/2006/main" lang="en-GB"/>
          </a:p>
        </p:txBody>
      </p:sp>
    </p:spTree>
    <p:extLst>
      <p:ext uri="{BB962C8B-B14F-4D97-AF65-F5344CB8AC3E}">
        <p14:creationId xmlns:p14="http://schemas.microsoft.com/office/powerpoint/2010/main" val="949204470"/>
      </p:ext>
    </p:extLst>
  </p:cSld>
  <p:clrMapOvr>
    <a:masterClrMapping/>
  </p:clrMapOvr>
</p:notes>
</file>

<file path=ppt/notesSlides/notesSlide10.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5537" name="Platshållare för bildobjekt 1">
            <a:extLst>
              <a:ext uri="{FF2B5EF4-FFF2-40B4-BE49-F238E27FC236}">
                <a16:creationId xmlns:a16="http://schemas.microsoft.com/office/drawing/2014/main" id="{EC09504A-D28E-B34D-B164-DDE9197C7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3" name="Platshållare för anteckningar 2">
            <a:extLst>
              <a:ext uri="{FF2B5EF4-FFF2-40B4-BE49-F238E27FC236}">
                <a16:creationId xmlns:a16="http://schemas.microsoft.com/office/drawing/2014/main" id="{8CDC517E-162A-3F45-A601-AC409E7EE8C8}"/>
              </a:ext>
            </a:extLst>
          </p:cNvPr>
          <p:cNvSpPr>
            <a:spLocks noGrp="1"/>
          </p:cNvSpPr>
          <p:nvPr>
            <p:ph type="body" idx="1"/>
          </p:nvPr>
        </p:nvSpPr>
        <p:spPr/>
        <p:txBody>
          <a:bodyPr/>
          <a:lstStyle/>
          <a:p>
            <a:pPr xmlns:a="http://schemas.openxmlformats.org/drawingml/2006/main" eaLnBrk="1" hangingPunct="1">
              <a:spcBef>
                <a:spcPct val="0"/>
              </a:spcBef>
              <a:defRPr/>
            </a:pPr>
            <a:r>
              <a:rPr xmlns:a="http://schemas.openxmlformats.org/drawingml/2006/main" lang="en-GB" altLang="sv-SE" b="1" dirty="0"/>
              <a:t>FACTS</a:t>
            </a:r>
          </a:p>
          <a:p>
            <a:pPr xmlns:a="http://schemas.openxmlformats.org/drawingml/2006/main" eaLnBrk="1" hangingPunct="1">
              <a:spcBef>
                <a:spcPct val="0"/>
              </a:spcBef>
              <a:defRPr/>
            </a:pPr>
            <a:r>
              <a:rPr xmlns:a="http://schemas.openxmlformats.org/drawingml/2006/main" dirty="1" smtClean="0" lang="en-GB"/>
              <a:t>In a follow-up survey in January 2019 aimed at the general public (8 months after the brochures were sent out), MSB asked if the respondents had begun reflecting more on how they would cope with a difficult situation since reading the brochure. </a:t>
            </a:r>
            <a:r>
              <a:rPr xmlns:a="http://schemas.openxmlformats.org/drawingml/2006/main" dirty="1" smtClean="0" lang="en-GB"/>
              <a:t>A majority of respondents had, as a result of the brochure, reflected more on how you would cope with daily life in the event of a crisis or war. </a:t>
            </a:r>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r>
              <a:rPr xmlns:a="http://schemas.openxmlformats.org/drawingml/2006/main" dirty="1" smtClean="0" lang="en-GB"/>
              <a:t>As a result of the brochure,</a:t>
            </a:r>
          </a:p>
          <a:p>
            <a:pPr xmlns:a="http://schemas.openxmlformats.org/drawingml/2006/main" eaLnBrk="1" hangingPunct="1">
              <a:spcBef>
                <a:spcPct val="0"/>
              </a:spcBef>
              <a:defRPr/>
            </a:pPr>
            <a:r>
              <a:rPr xmlns:a="http://schemas.openxmlformats.org/drawingml/2006/main" dirty="1" smtClean="0" lang="en-GB"/>
              <a:t>- 13 per cent have improved their home preparedness.</a:t>
            </a:r>
          </a:p>
          <a:p>
            <a:pPr xmlns:a="http://schemas.openxmlformats.org/drawingml/2006/main" eaLnBrk="1" hangingPunct="1">
              <a:spcBef>
                <a:spcPct val="0"/>
              </a:spcBef>
              <a:defRPr/>
            </a:pPr>
            <a:r>
              <a:rPr xmlns:a="http://schemas.openxmlformats.org/drawingml/2006/main" dirty="1" smtClean="0" lang="en-GB"/>
              <a:t>- 26 per cent plan to improve their home preparedness.</a:t>
            </a:r>
          </a:p>
          <a:p>
            <a:pPr xmlns:a="http://schemas.openxmlformats.org/drawingml/2006/main" eaLnBrk="1" hangingPunct="1">
              <a:spcBef>
                <a:spcPct val="0"/>
              </a:spcBef>
              <a:defRPr/>
            </a:pPr>
            <a:r>
              <a:rPr xmlns:a="http://schemas.openxmlformats.org/drawingml/2006/main" dirty="1" smtClean="0" lang="en-GB"/>
              <a:t>- 34 per cent have spoken to friends and relatives about the contents of the brochure.</a:t>
            </a:r>
          </a:p>
          <a:p>
            <a:pPr xmlns:a="http://schemas.openxmlformats.org/drawingml/2006/main" eaLnBrk="1" hangingPunct="1">
              <a:spcBef>
                <a:spcPct val="0"/>
              </a:spcBef>
              <a:defRPr/>
            </a:pPr>
            <a:r>
              <a:rPr xmlns:a="http://schemas.openxmlformats.org/drawingml/2006/main" dirty="1" smtClean="0" lang="en-GB"/>
              <a:t>- 44 per cent have done nothing.</a:t>
            </a:r>
          </a:p>
          <a:p>
            <a:pPr xmlns:a="http://schemas.openxmlformats.org/drawingml/2006/main" marL="171450" indent="-171450" eaLnBrk="1" hangingPunct="1">
              <a:spcBef>
                <a:spcPct val="0"/>
              </a:spcBef>
              <a:buFontTx/>
              <a:buChar char="-"/>
              <a:defRPr/>
            </a:pPr>
            <a:endParaRPr xmlns:a="http://schemas.openxmlformats.org/drawingml/2006/main" lang="en-GB" altLang="sv-SE" dirty="0"/>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r>
              <a:rPr xmlns:a="http://schemas.openxmlformats.org/drawingml/2006/main" dirty="1" smtClean="0" lang="en-GB"/>
              <a:t>The most common reason for not having done anything to improve your home preparedness is that you intend to do so in the future, and that you think that the risk of a crisis or war is very small.</a:t>
            </a:r>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r>
              <a:rPr xmlns:a="http://schemas.openxmlformats.org/drawingml/2006/main" dirty="1" smtClean="0" lang="en-GB"/>
              <a:t>Of those who have read the brochure, 45 per cent believe that they would be able to get through three days without society’s support in the event of a long-term power outage.</a:t>
            </a:r>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r>
              <a:rPr xmlns:a="http://schemas.openxmlformats.org/drawingml/2006/main" lang="en-GB" altLang="sv-SE" i="1" dirty="0"/>
              <a:t>(Impact assessment of the brochure If Crisis or War Comes, MSB/Enkätfabriken April 2019)</a:t>
            </a:r>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endParaRPr xmlns:a="http://schemas.openxmlformats.org/drawingml/2006/main" lang="en-GB" altLang="sv-SE" i="1" dirty="0"/>
          </a:p>
          <a:p>
            <a:pPr xmlns:a="http://schemas.openxmlformats.org/drawingml/2006/main" eaLnBrk="1" hangingPunct="1">
              <a:spcBef>
                <a:spcPct val="0"/>
              </a:spcBef>
              <a:defRPr/>
            </a:pPr>
            <a:r>
              <a:rPr xmlns:a="http://schemas.openxmlformats.org/drawingml/2006/main" lang="en-GB" altLang="sv-SE" b="1" dirty="0"/>
              <a:t>MESSAGE</a:t>
            </a:r>
          </a:p>
          <a:p>
            <a:pPr xmlns:a="http://schemas.openxmlformats.org/drawingml/2006/main" eaLnBrk="1" hangingPunct="1">
              <a:spcBef>
                <a:spcPct val="0"/>
              </a:spcBef>
              <a:defRPr/>
            </a:pPr>
            <a:r>
              <a:rPr xmlns:a="http://schemas.openxmlformats.org/drawingml/2006/main" dirty="1" smtClean="0" lang="en-GB"/>
              <a:t>The brochure has helped increase the public’s risk awareness. </a:t>
            </a:r>
            <a:r>
              <a:rPr xmlns:a="http://schemas.openxmlformats.org/drawingml/2006/main" dirty="1" smtClean="0" lang="en-GB"/>
              <a:t>Reflection is important for mental preparedness and a first step towards action and concrete commitment. </a:t>
            </a:r>
            <a:r>
              <a:rPr xmlns:a="http://schemas.openxmlformats.org/drawingml/2006/main" dirty="1" smtClean="0" lang="en-GB"/>
              <a:t>We now move on to offering accessible and useful information about our shared safety and preparedness to everyone living in Sweden, in order to create a resilient population. </a:t>
            </a:r>
            <a:r>
              <a:rPr xmlns:a="http://schemas.openxmlformats.org/drawingml/2006/main" dirty="1" smtClean="0" lang="en-GB"/>
              <a:t>Increased resilience in individuals means that people are well-informed, involved, committed, and taking concrete action to improve their personal preparedness.</a:t>
            </a:r>
          </a:p>
        </p:txBody>
      </p:sp>
      <p:sp>
        <p:nvSpPr>
          <p:cNvPr id="4" name="Platshållare för bildnummer 3">
            <a:extLst>
              <a:ext uri="{FF2B5EF4-FFF2-40B4-BE49-F238E27FC236}">
                <a16:creationId xmlns:a16="http://schemas.microsoft.com/office/drawing/2014/main" id="{1B62AA2A-E907-E14B-B6E5-F7EB3C6FAF4A}"/>
              </a:ext>
            </a:extLst>
          </p:cNvPr>
          <p:cNvSpPr>
            <a:spLocks noGrp="1"/>
          </p:cNvSpPr>
          <p:nvPr>
            <p:ph type="sldNum" sz="quarter" idx="5"/>
          </p:nvPr>
        </p:nvSpPr>
        <p:spPr/>
        <p:txBody>
          <a:bodyPr/>
          <a:lstStyle/>
          <a:p>
            <a:pPr xmlns:a="http://schemas.openxmlformats.org/drawingml/2006/main">
              <a:defRPr/>
            </a:pPr>
            <a:fld id="{4B097459-193B-344C-AF68-633D1DE17B56}" type="slidenum">
              <a:rPr lang="sv-SE" smtClean="0"/>
              <a:pPr>
                <a:defRPr/>
              </a:pPr>
              <a:t>10</a:t>
            </a:fld>
            <a:endParaRPr xmlns:a="http://schemas.openxmlformats.org/drawingml/2006/main" lang="en-GB"/>
          </a:p>
        </p:txBody>
      </p:sp>
    </p:spTree>
  </p:cSld>
  <p:clrMapOvr>
    <a:masterClrMapping/>
  </p:clrMapOvr>
</p:notes>
</file>

<file path=ppt/notesSlides/notesSlide11.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7585" name="Platshållare för bildobjekt 1">
            <a:extLst>
              <a:ext uri="{FF2B5EF4-FFF2-40B4-BE49-F238E27FC236}">
                <a16:creationId xmlns:a16="http://schemas.microsoft.com/office/drawing/2014/main" id="{7BC0E473-6189-1241-A047-25D77E0621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67586" name="Platshållare för anteckningar 2">
            <a:extLst>
              <a:ext uri="{FF2B5EF4-FFF2-40B4-BE49-F238E27FC236}">
                <a16:creationId xmlns:a16="http://schemas.microsoft.com/office/drawing/2014/main" id="{7064B71C-9142-2E4C-B337-5C5C1A814FC7}"/>
              </a:ext>
            </a:extLst>
          </p:cNvPr>
          <p:cNvSpPr>
            <a:spLocks noGrp="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v-SE" altLang="sv-SE"/>
          </a:p>
        </p:txBody>
      </p:sp>
      <p:sp>
        <p:nvSpPr>
          <p:cNvPr id="67587" name="Platshållare för bildnummer 3">
            <a:extLst>
              <a:ext uri="{FF2B5EF4-FFF2-40B4-BE49-F238E27FC236}">
                <a16:creationId xmlns:a16="http://schemas.microsoft.com/office/drawing/2014/main" id="{E3F55A38-C9C9-CE42-B17A-7CB0F6D47FB9}"/>
              </a:ext>
            </a:extLst>
          </p:cNvPr>
          <p:cNvSpPr>
            <a:spLocks noGrp="1"/>
          </p:cNvSpPr>
          <p:nvPr>
            <p:ph type="sldNum" sz="quarter" idx="5"/>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xmlns:a="http://schemas.openxmlformats.org/drawingml/2006/main" fontAlgn="base">
              <a:spcBef>
                <a:spcPct val="0"/>
              </a:spcBef>
              <a:spcAft>
                <a:spcPct val="0"/>
              </a:spcAft>
            </a:pPr>
            <a:fld id="{4693513E-AF38-A74C-BDD0-E7383045C406}" type="slidenum">
              <a:rPr lang="sv-SE" altLang="sv-SE" smtClean="0">
                <a:latin typeface="Calibri" panose="020F0502020204030204" pitchFamily="34" charset="0"/>
              </a:rPr>
              <a:pPr fontAlgn="base">
                <a:spcBef>
                  <a:spcPct val="0"/>
                </a:spcBef>
                <a:spcAft>
                  <a:spcPct val="0"/>
                </a:spcAft>
              </a:pPr>
              <a:t>11</a:t>
            </a:fld>
            <a:endParaRPr xmlns:a="http://schemas.openxmlformats.org/drawingml/2006/main" lang="en-GB" altLang="sv-SE">
              <a:latin typeface="Calibri" panose="020F0502020204030204" pitchFamily="34" charset="0"/>
            </a:endParaRPr>
          </a:p>
        </p:txBody>
      </p:sp>
    </p:spTree>
  </p:cSld>
  <p:clrMapOvr>
    <a:masterClrMapping/>
  </p:clrMapOvr>
</p:notes>
</file>

<file path=ppt/notesSlides/notesSlide2.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47105" name="Platshållare för bildobjekt 1">
            <a:extLst>
              <a:ext uri="{FF2B5EF4-FFF2-40B4-BE49-F238E27FC236}">
                <a16:creationId xmlns:a16="http://schemas.microsoft.com/office/drawing/2014/main" id="{27E80A1D-BC49-DC42-B584-C8528D0D16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3" name="Platshållare för anteckningar 2">
            <a:extLst>
              <a:ext uri="{FF2B5EF4-FFF2-40B4-BE49-F238E27FC236}">
                <a16:creationId xmlns:a16="http://schemas.microsoft.com/office/drawing/2014/main" id="{A81A1B85-F5C4-BB46-9191-1D678BDCC900}"/>
              </a:ext>
            </a:extLst>
          </p:cNvPr>
          <p:cNvSpPr>
            <a:spLocks noGrp="1"/>
          </p:cNvSpPr>
          <p:nvPr>
            <p:ph type="body" idx="1"/>
          </p:nvPr>
        </p:nvSpPr>
        <p:spPr/>
        <p:txBody>
          <a:bodyPr/>
          <a:lstStyle/>
          <a:p>
            <a:pPr xmlns:a="http://schemas.openxmlformats.org/drawingml/2006/main" eaLnBrk="1" fontAlgn="auto" hangingPunct="1">
              <a:spcBef>
                <a:spcPts val="0"/>
              </a:spcBef>
              <a:spcAft>
                <a:spcPts val="0"/>
              </a:spcAft>
              <a:defRPr/>
            </a:pPr>
            <a:r>
              <a:rPr xmlns:a="http://schemas.openxmlformats.org/drawingml/2006/main" lang="en-GB" b="1" dirty="0"/>
              <a:t>FACTS:</a:t>
            </a:r>
            <a:br/>
            <a:r>
              <a:rPr xmlns:a="http://schemas.openxmlformats.org/drawingml/2006/main" dirty="1" smtClean="0" lang="en-GB"/>
              <a:t>The brochure </a:t>
            </a:r>
            <a:r>
              <a:rPr xmlns:a="http://schemas.openxmlformats.org/drawingml/2006/main" lang="en-GB" i="1" dirty="0"/>
              <a:t>If Crisis or War Comes </a:t>
            </a:r>
            <a:r>
              <a:rPr xmlns:a="http://schemas.openxmlformats.org/drawingml/2006/main" dirty="1" smtClean="0" lang="en-GB"/>
              <a:t>was sent out to 4.8 million households as part of the national information campaign Crisis Preparedness Week at the end of May/start of June 2018. </a:t>
            </a:r>
            <a:r>
              <a:rPr xmlns:a="http://schemas.openxmlformats.org/drawingml/2006/main" dirty="1" smtClean="0" lang="en-GB"/>
              <a:t>MSB got to decide when the brochure would be sent out. </a:t>
            </a:r>
          </a:p>
          <a:p>
            <a:pPr xmlns:a="http://schemas.openxmlformats.org/drawingml/2006/main" eaLnBrk="1" fontAlgn="auto" hangingPunct="1">
              <a:spcBef>
                <a:spcPts val="0"/>
              </a:spcBef>
              <a:spcAft>
                <a:spcPts val="0"/>
              </a:spcAft>
              <a:defRPr/>
            </a:pPr>
            <a:endParaRPr xmlns:a="http://schemas.openxmlformats.org/drawingml/2006/main" lang="en-GB" b="1" dirty="0"/>
          </a:p>
          <a:p>
            <a:pPr xmlns:a="http://schemas.openxmlformats.org/drawingml/2006/main" eaLnBrk="1" fontAlgn="auto" hangingPunct="1">
              <a:spcBef>
                <a:spcPts val="0"/>
              </a:spcBef>
              <a:spcAft>
                <a:spcPts val="0"/>
              </a:spcAft>
              <a:defRPr/>
            </a:pPr>
            <a:endParaRPr xmlns:a="http://schemas.openxmlformats.org/drawingml/2006/main" lang="en-GB" b="1" dirty="0"/>
          </a:p>
          <a:p>
            <a:pPr xmlns:a="http://schemas.openxmlformats.org/drawingml/2006/main" eaLnBrk="1" fontAlgn="auto" hangingPunct="1">
              <a:spcBef>
                <a:spcPts val="0"/>
              </a:spcBef>
              <a:spcAft>
                <a:spcPts val="0"/>
              </a:spcAft>
              <a:defRPr/>
            </a:pPr>
            <a:r>
              <a:rPr xmlns:a="http://schemas.openxmlformats.org/drawingml/2006/main" lang="en-GB" b="1" dirty="0"/>
              <a:t>BACKGROUND</a:t>
            </a:r>
          </a:p>
          <a:p>
            <a:pPr xmlns:a="http://schemas.openxmlformats.org/drawingml/2006/main" eaLnBrk="1" fontAlgn="auto" hangingPunct="1">
              <a:spcBef>
                <a:spcPts val="0"/>
              </a:spcBef>
              <a:spcAft>
                <a:spcPts val="0"/>
              </a:spcAft>
              <a:defRPr/>
            </a:pPr>
            <a:r>
              <a:rPr xmlns:a="http://schemas.openxmlformats.org/drawingml/2006/main" dirty="1" smtClean="0" lang="en-GB"/>
              <a:t>In 2017, MSB was commissioned by the Government to produce national information material for Swedish households. </a:t>
            </a:r>
            <a:r>
              <a:rPr xmlns:a="http://schemas.openxmlformats.org/drawingml/2006/main" dirty="1" smtClean="0" lang="en-GB"/>
              <a:t>The Government issued the commission based on a need to:</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increase the knowledge on how to prepare for various crises, heightened alert levels, and ultimately war, and to produce better information about this on a national and local level</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Possible causes for this include the consequences of climate change with more extreme weather, and a deterioration of security policy conditions.</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dirty="1" smtClean="0" lang="en-GB"/>
              <a:t>The Government wanted this information to be available to households both as a brochure and online.</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lang="en-GB" b="1" dirty="0"/>
              <a:t>MESSAGE</a:t>
            </a:r>
          </a:p>
          <a:p>
            <a:pPr xmlns:a="http://schemas.openxmlformats.org/drawingml/2006/main" eaLnBrk="1" fontAlgn="auto" hangingPunct="1">
              <a:spcBef>
                <a:spcPts val="0"/>
              </a:spcBef>
              <a:spcAft>
                <a:spcPts val="0"/>
              </a:spcAft>
              <a:defRPr/>
            </a:pPr>
            <a:r>
              <a:rPr xmlns:a="http://schemas.openxmlformats.org/drawingml/2006/main" dirty="1" smtClean="0" lang="en-GB"/>
              <a:t>Although the brochure and information may be perceived as threatening to some, it contains vital societal information reflecting the times we live in. The brochure was sent out as a service to everyone living in Sweden, helping them care for themselves and their loves ones in case of a catastrophic event. </a:t>
            </a:r>
            <a:r>
              <a:rPr xmlns:a="http://schemas.openxmlformats.org/drawingml/2006/main" dirty="1" smtClean="0" lang="en-GB"/>
              <a:t>We want to show that you can affect your own security and preparedness.</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lang="en-GB" b="1" dirty="0"/>
              <a:t>MORE INFORMATION</a:t>
            </a:r>
          </a:p>
          <a:p>
            <a:pPr xmlns:a="http://schemas.openxmlformats.org/drawingml/2006/main" eaLnBrk="1" fontAlgn="auto" hangingPunct="1">
              <a:spcBef>
                <a:spcPts val="0"/>
              </a:spcBef>
              <a:spcAft>
                <a:spcPts val="0"/>
              </a:spcAft>
              <a:defRPr/>
            </a:pPr>
            <a:r>
              <a:rPr xmlns:a="http://schemas.openxmlformats.org/drawingml/2006/main" dirty="1" smtClean="0" lang="en-GB"/>
              <a:t>MSB carried out a follow-up study on how the brochure was received by the general public two weeks after it had been sent out (June 2018). </a:t>
            </a:r>
            <a:r>
              <a:rPr xmlns:a="http://schemas.openxmlformats.org/drawingml/2006/main" dirty="1" smtClean="0" lang="en-GB"/>
              <a:t>Almost 6,000 people were asked to answer an online questionnaire. </a:t>
            </a:r>
            <a:r>
              <a:rPr xmlns:a="http://schemas.openxmlformats.org/drawingml/2006/main" dirty="1" smtClean="0" lang="en-GB"/>
              <a:t>The answers received showed the following:</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91 per cent had noticed receiving the brochure</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76 per cent said that they had read the contents (leafed through it, read some parts, read most, read everything)</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79 per cent had saved the brochure.</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66 per cent felt that the brochure was very good/fairly good.</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47 per cent felt personal responsibility when they received the brochure.</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34 per cent planned to improve their home preparedness.</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34 per cent state that they have spoken to others regarding the contents. </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24 per cent stated that they were concerned when receiving the brochure.</a:t>
            </a:r>
          </a:p>
          <a:p>
            <a:pPr xmlns:a="http://schemas.openxmlformats.org/drawingml/2006/main" eaLnBrk="1" fontAlgn="auto" hangingPunct="1">
              <a:spcBef>
                <a:spcPts val="0"/>
              </a:spcBef>
              <a:spcAft>
                <a:spcPts val="0"/>
              </a:spcAft>
              <a:defRPr/>
            </a:pPr>
            <a:endParaRPr xmlns:a="http://schemas.openxmlformats.org/drawingml/2006/main" lang="en-GB" i="1" dirty="0"/>
          </a:p>
          <a:p>
            <a:pPr xmlns:a="http://schemas.openxmlformats.org/drawingml/2006/main" eaLnBrk="1" fontAlgn="auto" hangingPunct="1">
              <a:spcBef>
                <a:spcPts val="0"/>
              </a:spcBef>
              <a:spcAft>
                <a:spcPts val="0"/>
              </a:spcAft>
              <a:defRPr/>
            </a:pPr>
            <a:r>
              <a:rPr xmlns:a="http://schemas.openxmlformats.org/drawingml/2006/main" lang="en-GB" i="1" dirty="0"/>
              <a:t>(Follow-up of the brochure If Crisis or War Comes, MSB/Demoskop 2018)</a:t>
            </a:r>
          </a:p>
          <a:p>
            <a:pPr xmlns:a="http://schemas.openxmlformats.org/drawingml/2006/main" eaLnBrk="1" fontAlgn="auto" hangingPunct="1">
              <a:spcBef>
                <a:spcPts val="0"/>
              </a:spcBef>
              <a:spcAft>
                <a:spcPts val="0"/>
              </a:spcAft>
              <a:defRPr/>
            </a:pPr>
            <a:endParaRPr xmlns:a="http://schemas.openxmlformats.org/drawingml/2006/main" lang="en-GB" i="1" dirty="0"/>
          </a:p>
          <a:p>
            <a:pPr xmlns:a="http://schemas.openxmlformats.org/drawingml/2006/main" eaLnBrk="1" fontAlgn="auto" hangingPunct="1">
              <a:spcBef>
                <a:spcPts val="0"/>
              </a:spcBef>
              <a:spcAft>
                <a:spcPts val="0"/>
              </a:spcAft>
              <a:defRPr/>
            </a:pPr>
            <a:r>
              <a:rPr xmlns:a="http://schemas.openxmlformats.org/drawingml/2006/main" dirty="1" smtClean="0" lang="en-GB"/>
              <a:t>Around the time the brochure was being sent out, MSB opened a contact centre which welcomed questions or comments regarding the brochure from the public. </a:t>
            </a:r>
            <a:r>
              <a:rPr xmlns:a="http://schemas.openxmlformats.org/drawingml/2006/main" dirty="1" smtClean="0" lang="en-GB"/>
              <a:t>Immediately following the brochure being sent out, the centre received around 300 calls, around a hundred e-mails, and a few comments by chat each day. </a:t>
            </a:r>
            <a:r>
              <a:rPr xmlns:a="http://schemas.openxmlformats.org/drawingml/2006/main" dirty="1" smtClean="0" lang="en-GB"/>
              <a:t>Common questions included:</a:t>
            </a:r>
          </a:p>
          <a:p>
            <a:pPr xmlns:a="http://schemas.openxmlformats.org/drawingml/2006/main" eaLnBrk="1" hangingPunct="1">
              <a:defRPr/>
            </a:pPr>
            <a:r>
              <a:rPr xmlns:a="http://schemas.openxmlformats.org/drawingml/2006/main" dirty="1" smtClean="0" lang="en-GB"/>
              <a:t>- Why am I receiving this brochure at this time? </a:t>
            </a:r>
            <a:r>
              <a:rPr xmlns:a="http://schemas.openxmlformats.org/drawingml/2006/main" dirty="1" smtClean="0" lang="en-GB"/>
              <a:t>Is there an immediate threat?</a:t>
            </a:r>
          </a:p>
          <a:p>
            <a:pPr xmlns:a="http://schemas.openxmlformats.org/drawingml/2006/main" eaLnBrk="1" hangingPunct="1">
              <a:defRPr/>
            </a:pPr>
            <a:r>
              <a:rPr xmlns:a="http://schemas.openxmlformats.org/drawingml/2006/main" dirty="1" smtClean="0" lang="en-GB"/>
              <a:t>- Where is my closest shelter?</a:t>
            </a:r>
          </a:p>
          <a:p>
            <a:pPr xmlns:a="http://schemas.openxmlformats.org/drawingml/2006/main" eaLnBrk="1" hangingPunct="1">
              <a:defRPr/>
            </a:pPr>
            <a:r>
              <a:rPr xmlns:a="http://schemas.openxmlformats.org/drawingml/2006/main" dirty="1" smtClean="0" lang="en-GB"/>
              <a:t>- Is the information available in other languages/for people with visual impairments?</a:t>
            </a:r>
          </a:p>
          <a:p>
            <a:pPr xmlns:a="http://schemas.openxmlformats.org/drawingml/2006/main" eaLnBrk="1" hangingPunct="1">
              <a:defRPr/>
            </a:pPr>
            <a:r>
              <a:rPr xmlns:a="http://schemas.openxmlformats.org/drawingml/2006/main" dirty="1" smtClean="0" lang="en-GB"/>
              <a:t>- How can I prepare if I have a functional impairment or if I have extreme allergies? </a:t>
            </a:r>
            <a:r>
              <a:rPr xmlns:a="http://schemas.openxmlformats.org/drawingml/2006/main" dirty="1" smtClean="0" lang="en-GB"/>
              <a:t>Who will take care of us?</a:t>
            </a:r>
          </a:p>
          <a:p>
            <a:pPr xmlns:a="http://schemas.openxmlformats.org/drawingml/2006/main" eaLnBrk="1" hangingPunct="1">
              <a:defRPr/>
            </a:pPr>
            <a:r>
              <a:rPr xmlns:a="http://schemas.openxmlformats.org/drawingml/2006/main" dirty="1" smtClean="0" lang="en-GB"/>
              <a:t>- How can I store drinking water?</a:t>
            </a:r>
          </a:p>
          <a:p>
            <a:pPr xmlns:a="http://schemas.openxmlformats.org/drawingml/2006/main" eaLnBrk="1" hangingPunct="1">
              <a:defRPr/>
            </a:pPr>
            <a:r>
              <a:rPr xmlns:a="http://schemas.openxmlformats.org/drawingml/2006/main" dirty="1" smtClean="0" lang="en-GB"/>
              <a:t>- How can I store medicine?</a:t>
            </a:r>
          </a:p>
          <a:p>
            <a:pPr xmlns:a="http://schemas.openxmlformats.org/drawingml/2006/main" eaLnBrk="1" hangingPunct="1">
              <a:defRPr/>
            </a:pPr>
            <a:r>
              <a:rPr xmlns:a="http://schemas.openxmlformats.org/drawingml/2006/main" dirty="1" smtClean="0" lang="en-GB"/>
              <a:t>- How should I handle cash?</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endParaRPr xmlns:a="http://schemas.openxmlformats.org/drawingml/2006/main" lang="en-GB" dirty="0"/>
          </a:p>
        </p:txBody>
      </p:sp>
      <p:sp>
        <p:nvSpPr>
          <p:cNvPr id="47107" name="Platshållare för bildnummer 3">
            <a:extLst>
              <a:ext uri="{FF2B5EF4-FFF2-40B4-BE49-F238E27FC236}">
                <a16:creationId xmlns:a16="http://schemas.microsoft.com/office/drawing/2014/main" id="{01E6E77E-C75B-4D4F-A26F-7626B5F2603C}"/>
              </a:ext>
            </a:extLst>
          </p:cNvPr>
          <p:cNvSpPr>
            <a:spLocks noGrp="1"/>
          </p:cNvSpPr>
          <p:nvPr>
            <p:ph type="sldNum" sz="quarter" idx="5"/>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xmlns:a="http://schemas.openxmlformats.org/drawingml/2006/main" fontAlgn="base">
              <a:spcBef>
                <a:spcPct val="0"/>
              </a:spcBef>
              <a:spcAft>
                <a:spcPct val="0"/>
              </a:spcAft>
            </a:pPr>
            <a:fld id="{F27DBE8E-EDDC-AB4C-9EB3-EF7A1AFF8EA1}" type="slidenum">
              <a:rPr lang="sv-SE" altLang="sv-SE" smtClean="0">
                <a:latin typeface="Calibri" panose="020F0502020204030204" pitchFamily="34" charset="0"/>
              </a:rPr>
              <a:pPr fontAlgn="base">
                <a:spcBef>
                  <a:spcPct val="0"/>
                </a:spcBef>
                <a:spcAft>
                  <a:spcPct val="0"/>
                </a:spcAft>
              </a:pPr>
              <a:t>2</a:t>
            </a:fld>
            <a:endParaRPr xmlns:a="http://schemas.openxmlformats.org/drawingml/2006/main" lang="en-GB" altLang="sv-SE">
              <a:latin typeface="Calibri" panose="020F0502020204030204" pitchFamily="34" charset="0"/>
            </a:endParaRPr>
          </a:p>
        </p:txBody>
      </p:sp>
    </p:spTree>
  </p:cSld>
  <p:clrMapOvr>
    <a:masterClrMapping/>
  </p:clrMapOvr>
</p:notes>
</file>

<file path=ppt/notesSlides/notesSlide3.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51201" name="Platshållare för bildobjekt 1">
            <a:extLst>
              <a:ext uri="{FF2B5EF4-FFF2-40B4-BE49-F238E27FC236}">
                <a16:creationId xmlns:a16="http://schemas.microsoft.com/office/drawing/2014/main" id="{3C1B4738-04CA-6D4F-81AA-B2328232C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51202" name="Platshållare för anteckningar 2">
            <a:extLst>
              <a:ext uri="{FF2B5EF4-FFF2-40B4-BE49-F238E27FC236}">
                <a16:creationId xmlns:a16="http://schemas.microsoft.com/office/drawing/2014/main" id="{2E8BCE35-E58B-FF46-A7EC-14FAA49A5CF8}"/>
              </a:ext>
            </a:extLst>
          </p:cNvPr>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In the lead-up to the work on the brochure, MSB assembled a reference group with representatives of a number of actors from various levels of society:</a:t>
            </a:r>
          </a:p>
          <a:p>
            <a:pPr xmlns:a="http://schemas.openxmlformats.org/drawingml/2006/main" eaLnBrk="1" hangingPunct="1">
              <a:spcBef>
                <a:spcPct val="0"/>
              </a:spcBef>
            </a:pPr>
            <a:r>
              <a:rPr xmlns:a="http://schemas.openxmlformats.org/drawingml/2006/main" dirty="1" smtClean="0" lang="en-GB"/>
              <a:t>The Swedish Armed Forces, county administrative boards, municipalities, the Swedish Association of Local Authorities and Regions, the National Food Agency, the Energy Agency, volunteer defence organisations, and religious communities.</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An early version of the brochure was tested in ten focus groups (a total of over 80 persons) in the autumn of 2017. </a:t>
            </a:r>
            <a:r>
              <a:rPr xmlns:a="http://schemas.openxmlformats.org/drawingml/2006/main" dirty="1" smtClean="0" lang="en-GB"/>
              <a:t>Many asked for concrete advice and tips (checklists) on how to prepare their homes for various crises, saying that this was information they lacked and which generally needed to be improved.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MSB also carried out a pilot study in the autumn of 2017 which showed that the public has limited knowledge about the total defence as well as about home preparedness. </a:t>
            </a:r>
            <a:r>
              <a:rPr xmlns:a="http://schemas.openxmlformats.org/drawingml/2006/main" dirty="1" smtClean="0" lang="en-GB"/>
              <a:t>The study also showed that a majority felt that issues such as threats, risks, and preparedness are important and that an information brochure in the post would be a good initiative. </a:t>
            </a:r>
            <a:r>
              <a:rPr xmlns:a="http://schemas.openxmlformats.org/drawingml/2006/main" dirty="1" smtClean="0" lang="en-GB"/>
              <a:t>(</a:t>
            </a:r>
            <a:r>
              <a:rPr xmlns:a="http://schemas.openxmlformats.org/drawingml/2006/main" lang="en-GB" altLang="sv-SE" i="1" dirty="0"/>
              <a:t>Hot och beredskap i Sverige - om allmänhetens kunskap och inställning [Threats and Preparedness in Sweden - on the public’s knowledge and attitudes], MSB/Demoskop 2017)</a:t>
            </a:r>
          </a:p>
          <a:p>
            <a:pPr xmlns:a="http://schemas.openxmlformats.org/drawingml/2006/main" eaLnBrk="1" hangingPunct="1">
              <a:spcBef>
                <a:spcPct val="0"/>
              </a:spcBef>
            </a:pPr>
            <a:endParaRPr xmlns:a="http://schemas.openxmlformats.org/drawingml/2006/main" lang="en-GB" altLang="sv-SE" i="1" dirty="0"/>
          </a:p>
          <a:p>
            <a:pPr xmlns:a="http://schemas.openxmlformats.org/drawingml/2006/main" eaLnBrk="1" hangingPunct="1">
              <a:spcBef>
                <a:spcPct val="0"/>
              </a:spcBef>
            </a:pPr>
            <a:r>
              <a:rPr xmlns:a="http://schemas.openxmlformats.org/drawingml/2006/main" lang="en-GB" altLang="sv-SE" i="0" dirty="0"/>
              <a:t>The brochure uses the signal colours red and orange, where information ranges from peace-time crises and crisis preparedness (orange) and military threats and total defence (red).</a:t>
            </a:r>
            <a:endParaRPr xmlns:a="http://schemas.openxmlformats.org/drawingml/2006/main" lang="en-GB" altLang="sv-SE" i="0" dirty="0"/>
          </a:p>
          <a:p>
            <a:pPr xmlns:a="http://schemas.openxmlformats.org/drawingml/2006/main" eaLnBrk="1" hangingPunct="1">
              <a:spcBef>
                <a:spcPct val="0"/>
              </a:spcBef>
            </a:pPr>
            <a:endParaRPr xmlns:a="http://schemas.openxmlformats.org/drawingml/2006/main" lang="en-GB" altLang="sv-SE" i="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BACKGROUND</a:t>
            </a:r>
          </a:p>
          <a:p>
            <a:pPr xmlns:a="http://schemas.openxmlformats.org/drawingml/2006/main" eaLnBrk="1" hangingPunct="1">
              <a:spcBef>
                <a:spcPct val="0"/>
              </a:spcBef>
            </a:pPr>
            <a:r>
              <a:rPr xmlns:a="http://schemas.openxmlformats.org/drawingml/2006/main" dirty="1" smtClean="0" lang="en-GB"/>
              <a:t>The contents and design of the brochure has been based on feedback from various parties in society. </a:t>
            </a:r>
            <a:r>
              <a:rPr xmlns:a="http://schemas.openxmlformats.org/drawingml/2006/main" dirty="1" smtClean="0" lang="en-GB"/>
              <a:t>Many different actors have been involved in the process and have been able to influence the contents. </a:t>
            </a:r>
            <a:r>
              <a:rPr xmlns:a="http://schemas.openxmlformats.org/drawingml/2006/main" dirty="1" smtClean="0" lang="en-GB"/>
              <a:t>Before starting work on the brochure, MSB assembled a reference group of representatives from the Swedish Armed Forces, SALAR, county administrative boards, central authorities, volunteer organisations, religious communities, and individual municipalities.</a:t>
            </a: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dirty="1" smtClean="0" lang="en-GB"/>
              <a:t>While Sweden is a safe country to live in, compared to many other countries, there are various threats to our safety and security. </a:t>
            </a:r>
            <a:r>
              <a:rPr xmlns:a="http://schemas.openxmlformats.org/drawingml/2006/main" dirty="1" smtClean="0" lang="en-GB"/>
              <a:t>Government agencies, companies, and organisations have a major responsibility to ensure that we can feel safe living in our country and that society will continue to function under difficult circumstances. </a:t>
            </a:r>
            <a:r>
              <a:rPr xmlns:a="http://schemas.openxmlformats.org/drawingml/2006/main" dirty="1" smtClean="0" lang="en-GB"/>
              <a:t>But an important recurring message in the brochure is that everyone living in Sweden has a responsibility for and is part of Sweden’s overall preparedness. </a:t>
            </a:r>
            <a:r>
              <a:rPr xmlns:a="http://schemas.openxmlformats.org/drawingml/2006/main" dirty="1" smtClean="0" lang="en-GB"/>
              <a:t>Everyone is needed and everyone needs to contribute. </a:t>
            </a:r>
            <a:r>
              <a:rPr xmlns:a="http://schemas.openxmlformats.org/drawingml/2006/main" dirty="1" smtClean="0" lang="en-GB"/>
              <a:t>This is emphasised specifically on page 3 of the brochure. </a:t>
            </a:r>
            <a:r>
              <a:rPr xmlns:a="http://schemas.openxmlformats.org/drawingml/2006/main" dirty="1" smtClean="0" lang="en-GB"/>
              <a:t>Well-informed and committed citizens form a crucial part of Sweden’s total ability to face various threats. </a:t>
            </a:r>
            <a:r>
              <a:rPr xmlns:a="http://schemas.openxmlformats.org/drawingml/2006/main" dirty="1" smtClean="0" lang="en-GB"/>
              <a:t>The more prepared people are, the better are our opportunities to help others in need.</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The brochure can act as a message and knowledge platform for information to the public, to be used by municipalities, county administrative boards, volunteer defence organisations, adult education institutions, and schools in order to increase people’s resilience.</a:t>
            </a:r>
            <a:endParaRPr xmlns:a="http://schemas.openxmlformats.org/drawingml/2006/main" lang="en-GB" altLang="sv-SE" b="1" dirty="0"/>
          </a:p>
        </p:txBody>
      </p:sp>
      <p:sp>
        <p:nvSpPr>
          <p:cNvPr id="4" name="Platshållare för bildnummer 3">
            <a:extLst>
              <a:ext uri="{FF2B5EF4-FFF2-40B4-BE49-F238E27FC236}">
                <a16:creationId xmlns:a16="http://schemas.microsoft.com/office/drawing/2014/main" id="{A7E4828F-B1B4-7F40-889A-D098F5B4B1C1}"/>
              </a:ext>
            </a:extLst>
          </p:cNvPr>
          <p:cNvSpPr>
            <a:spLocks noGrp="1"/>
          </p:cNvSpPr>
          <p:nvPr>
            <p:ph type="sldNum" sz="quarter" idx="5"/>
          </p:nvPr>
        </p:nvSpPr>
        <p:spPr/>
        <p:txBody>
          <a:bodyPr/>
          <a:lstStyle/>
          <a:p>
            <a:pPr xmlns:a="http://schemas.openxmlformats.org/drawingml/2006/main">
              <a:defRPr/>
            </a:pPr>
            <a:fld id="{50EBDCFE-EB7F-454C-AA9F-66CAEBADB9FC}" type="slidenum">
              <a:rPr lang="sv-SE" smtClean="0"/>
              <a:pPr>
                <a:defRPr/>
              </a:pPr>
              <a:t>3</a:t>
            </a:fld>
            <a:endParaRPr xmlns:a="http://schemas.openxmlformats.org/drawingml/2006/main" lang="en-GB"/>
          </a:p>
        </p:txBody>
      </p:sp>
    </p:spTree>
    <p:extLst>
      <p:ext uri="{BB962C8B-B14F-4D97-AF65-F5344CB8AC3E}">
        <p14:creationId xmlns:p14="http://schemas.microsoft.com/office/powerpoint/2010/main" val="3386110759"/>
      </p:ext>
    </p:extLst>
  </p:cSld>
  <p:clrMapOvr>
    <a:masterClrMapping/>
  </p:clrMapOvr>
</p:notes>
</file>

<file path=ppt/notesSlides/notesSlide4.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53249" name="Platshållare för bildobjekt 1">
            <a:extLst>
              <a:ext uri="{FF2B5EF4-FFF2-40B4-BE49-F238E27FC236}">
                <a16:creationId xmlns:a16="http://schemas.microsoft.com/office/drawing/2014/main" id="{65B71187-A56F-2D42-9CD3-DC7F85D849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53250" name="Platshållare för anteckningar 2">
            <a:extLst>
              <a:ext uri="{FF2B5EF4-FFF2-40B4-BE49-F238E27FC236}">
                <a16:creationId xmlns:a16="http://schemas.microsoft.com/office/drawing/2014/main" id="{227CD010-03F3-3A48-A76C-9C9B21BB8D0F}"/>
              </a:ext>
            </a:extLst>
          </p:cNvPr>
          <p:cNvSpPr>
            <a:spLocks noGrp="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Brochures on the population’s preparedness have been distributed on three prior occasions: </a:t>
            </a:r>
            <a:r>
              <a:rPr xmlns:a="http://schemas.openxmlformats.org/drawingml/2006/main" dirty="1" smtClean="0" lang="en-GB"/>
              <a:t>1943 (the yellow brochure in the middle), 1952 (the orange brochure on the right) and 1961 (the brochure on the left). </a:t>
            </a:r>
            <a:r>
              <a:rPr xmlns:a="http://schemas.openxmlformats.org/drawingml/2006/main" dirty="1" smtClean="0" lang="en-GB"/>
              <a:t>In other words, it has been 57 years since the last brochure was distributed. </a:t>
            </a:r>
            <a:r>
              <a:rPr xmlns:a="http://schemas.openxmlformats.org/drawingml/2006/main" dirty="1" smtClean="0" lang="en-GB"/>
              <a:t>The three previous brochures discussed the public’s preparedness in the event of a military attack. </a:t>
            </a:r>
            <a:r>
              <a:rPr xmlns:a="http://schemas.openxmlformats.org/drawingml/2006/main" dirty="1" smtClean="0" lang="en-GB"/>
              <a:t>The information included what various warning systems sound like, for example air raid sirens and preparedness alarms, what to do if you hear the alarms, how shelters work, how to protect yourself against various weapons, and what to do in an evacuation scenario.</a:t>
            </a: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dirty="1" smtClean="0" lang="en-GB"/>
              <a:t>In naming the 2018 brochure, MSB chose to refer back to the older editions of the brochure. </a:t>
            </a:r>
            <a:r>
              <a:rPr xmlns:a="http://schemas.openxmlformats.org/drawingml/2006/main" dirty="1" smtClean="0" lang="en-GB"/>
              <a:t>The contents of the latest edition also have some similarities to the previous ones. </a:t>
            </a:r>
            <a:r>
              <a:rPr xmlns:a="http://schemas.openxmlformats.org/drawingml/2006/main" dirty="1" smtClean="0" lang="en-GB"/>
              <a:t>Examples include information on various warning systems, disinformation campaigns and shelters. </a:t>
            </a:r>
            <a:r>
              <a:rPr xmlns:a="http://schemas.openxmlformats.org/drawingml/2006/main" dirty="1" smtClean="0" lang="en-GB"/>
              <a:t>The most significant difference compared to previous editions is that the range of threats is broader and more complex than during World War II and the Cold War. </a:t>
            </a:r>
            <a:r>
              <a:rPr xmlns:a="http://schemas.openxmlformats.org/drawingml/2006/main" dirty="1" smtClean="0" lang="en-GB"/>
              <a:t>Current threats include everything from the consequences of climate chance to terrorist attacks, cyber threats, and military attacks.</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lang="en-GB" altLang="sv-SE" b="1" dirty="0"/>
              <a:t>MORE INFORMATION</a:t>
            </a:r>
            <a:br/>
            <a:r>
              <a:rPr xmlns:a="http://schemas.openxmlformats.org/drawingml/2006/main" dirty="1" smtClean="0" lang="en-GB"/>
              <a:t>MSB’s commission included producing and sending out an information brochure at a specific point in time. </a:t>
            </a:r>
            <a:r>
              <a:rPr xmlns:a="http://schemas.openxmlformats.org/drawingml/2006/main" dirty="1" smtClean="0" lang="en-GB"/>
              <a:t>MSB currently has no commission to continue publishing this type of information materials.</a:t>
            </a:r>
            <a:endParaRPr xmlns:a="http://schemas.openxmlformats.org/drawingml/2006/main" lang="en-GB" altLang="sv-SE" b="1" dirty="0"/>
          </a:p>
        </p:txBody>
      </p:sp>
      <p:sp>
        <p:nvSpPr>
          <p:cNvPr id="53251" name="Platshållare för bildnummer 3">
            <a:extLst>
              <a:ext uri="{FF2B5EF4-FFF2-40B4-BE49-F238E27FC236}">
                <a16:creationId xmlns:a16="http://schemas.microsoft.com/office/drawing/2014/main" id="{C714C0FC-FA61-E041-B94E-0276815879E7}"/>
              </a:ext>
            </a:extLst>
          </p:cNvPr>
          <p:cNvSpPr>
            <a:spLocks noGrp="1"/>
          </p:cNvSpPr>
          <p:nvPr>
            <p:ph type="sldNum" sz="quarter" idx="5"/>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xmlns:a="http://schemas.openxmlformats.org/drawingml/2006/main" fontAlgn="base">
              <a:spcBef>
                <a:spcPct val="0"/>
              </a:spcBef>
              <a:spcAft>
                <a:spcPct val="0"/>
              </a:spcAft>
            </a:pPr>
            <a:fld id="{661A6310-4178-6546-88C4-622327CE3D48}" type="slidenum">
              <a:rPr lang="sv-SE" altLang="sv-SE" smtClean="0">
                <a:latin typeface="Calibri" panose="020F0502020204030204" pitchFamily="34" charset="0"/>
              </a:rPr>
              <a:pPr fontAlgn="base">
                <a:spcBef>
                  <a:spcPct val="0"/>
                </a:spcBef>
                <a:spcAft>
                  <a:spcPct val="0"/>
                </a:spcAft>
              </a:pPr>
              <a:t>4</a:t>
            </a:fld>
            <a:endParaRPr xmlns:a="http://schemas.openxmlformats.org/drawingml/2006/main" lang="en-GB" altLang="sv-SE">
              <a:latin typeface="Calibri" panose="020F0502020204030204" pitchFamily="34" charset="0"/>
            </a:endParaRPr>
          </a:p>
        </p:txBody>
      </p:sp>
    </p:spTree>
  </p:cSld>
  <p:clrMapOvr>
    <a:masterClrMapping/>
  </p:clrMapOvr>
</p:notes>
</file>

<file path=ppt/notesSlides/notesSlide5.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55297" name="Platshållare för bildobjekt 1">
            <a:extLst>
              <a:ext uri="{FF2B5EF4-FFF2-40B4-BE49-F238E27FC236}">
                <a16:creationId xmlns:a16="http://schemas.microsoft.com/office/drawing/2014/main" id="{214A7BB2-BEA7-B947-82BF-28F833DC48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55298" name="Platshållare för anteckningar 2">
            <a:extLst>
              <a:ext uri="{FF2B5EF4-FFF2-40B4-BE49-F238E27FC236}">
                <a16:creationId xmlns:a16="http://schemas.microsoft.com/office/drawing/2014/main" id="{3A3F0635-0CB3-804C-A82A-AD88E2AA3F32}"/>
              </a:ext>
            </a:extLst>
          </p:cNvPr>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In the first pages of the brochure, we describe the fundamentals of private individuals and households’ role and participation in our joint safety and preparedness. </a:t>
            </a:r>
            <a:r>
              <a:rPr xmlns:a="http://schemas.openxmlformats.org/drawingml/2006/main" dirty="1" smtClean="0" lang="en-GB"/>
              <a:t>Here, we also formulate the basic messages regarding responsibility and self-preparedness/home preparedness, as well as facts about what a societal crisis is and how it may affect our everyday life.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lang="en-GB" altLang="sv-SE" b="1" dirty="0"/>
              <a:t>BACKGROUND</a:t>
            </a:r>
          </a:p>
          <a:p>
            <a:pPr xmlns:a="http://schemas.openxmlformats.org/drawingml/2006/main" eaLnBrk="1" hangingPunct="1">
              <a:spcBef>
                <a:spcPct val="0"/>
              </a:spcBef>
            </a:pPr>
            <a:r>
              <a:rPr xmlns:a="http://schemas.openxmlformats.org/drawingml/2006/main" dirty="1" smtClean="0" lang="en-GB"/>
              <a:t>In MSB’s commission to produce national information material for the households (the brochure), the Government specifically emphasised the need to increase awareness of individual responsibility for our shared security and preparedness, as well as the need for increased knowledge and insight into how crises can affect both society and individuals, and what to do in concrete terms to improve your own preparedness.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We lay the groundwork for our preparedness in peacetime. </a:t>
            </a:r>
            <a:r>
              <a:rPr xmlns:a="http://schemas.openxmlformats.org/drawingml/2006/main" dirty="1" smtClean="0" lang="en-GB"/>
              <a:t>Municipalities, government agencies, companies, and organisations have a major responsibility for ensuring that we can live in a safe and secure country and that important functions such as power and water supplies remain operational during a crisis. </a:t>
            </a:r>
            <a:r>
              <a:rPr xmlns:a="http://schemas.openxmlformats.org/drawingml/2006/main" dirty="1" smtClean="0" lang="en-GB"/>
              <a:t>But everyone living in our country also has a responsibility, a responsibility for their own life and property, which remains even during the most serious societal challenges. </a:t>
            </a:r>
            <a:r>
              <a:rPr xmlns:a="http://schemas.openxmlformats.org/drawingml/2006/main" dirty="1" smtClean="0" lang="en-GB"/>
              <a:t>Well-informed and committed citizens are an important asset to allow society as a whole to handle serious challenges.</a:t>
            </a:r>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lang="en-GB" altLang="sv-SE" b="1" dirty="0">
                <a:solidFill>
                  <a:schemeClr val="bg1"/>
                </a:solidFill>
              </a:rPr>
              <a:t>Prepare to manage on your own without support from society for a period of time. </a:t>
            </a:r>
            <a:r>
              <a:rPr xmlns:a="http://schemas.openxmlformats.org/drawingml/2006/main" dirty="1" smtClean="0" lang="en-GB"/>
              <a:t>While Sweden is safer than many other countries, there are threats to our security and our sovereignty. </a:t>
            </a:r>
            <a:r>
              <a:rPr xmlns:a="http://schemas.openxmlformats.org/drawingml/2006/main" dirty="1" smtClean="0" lang="en-GB"/>
              <a:t>Prepare and plan to manage by yourself without society’s support for at least a few days, or as long as you are able based on your circumstances and needs. </a:t>
            </a:r>
            <a:r>
              <a:rPr xmlns:a="http://schemas.openxmlformats.org/drawingml/2006/main" dirty="1" smtClean="0" lang="en-GB"/>
              <a:t>In the event of a crisis, society’s resources will first and foremost be used to help those most in need. </a:t>
            </a:r>
            <a:r>
              <a:rPr xmlns:a="http://schemas.openxmlformats.org/drawingml/2006/main" dirty="1" smtClean="0" lang="en-GB"/>
              <a:t>If you are prepared, you can help others who are less capable of caring for themselves, and you can contribute to the country’s general capacity to deal with a difficult challenge. </a:t>
            </a: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 Stay informed. </a:t>
            </a:r>
            <a:r>
              <a:rPr xmlns:a="http://schemas.openxmlformats.org/drawingml/2006/main" dirty="1" smtClean="0" lang="en-GB"/>
              <a:t>Learn about different threats, what can happen and how various events can affect society, as well as the daily lives of you, your friends and your family. </a:t>
            </a:r>
            <a:r>
              <a:rPr xmlns:a="http://schemas.openxmlformats.org/drawingml/2006/main" dirty="1" smtClean="0" lang="en-GB"/>
              <a:t>Find out how your municipality and the municipal services are affected by a serious incident, and what you as a citizen should do if something happens. </a:t>
            </a:r>
            <a:r>
              <a:rPr xmlns:a="http://schemas.openxmlformats.org/drawingml/2006/main" dirty="1" smtClean="0" lang="en-GB"/>
              <a:t>Learn about home preparedness and how you can prepare to handle a difficult situation as well as possible. </a:t>
            </a: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 Get involved. </a:t>
            </a:r>
            <a:r>
              <a:rPr xmlns:a="http://schemas.openxmlformats.org/drawingml/2006/main" dirty="1" smtClean="0" lang="en-GB"/>
              <a:t>You are needed and your contribution makes a difference. </a:t>
            </a:r>
            <a:r>
              <a:rPr xmlns:a="http://schemas.openxmlformats.org/drawingml/2006/main" dirty="1" smtClean="0" lang="en-GB"/>
              <a:t>Take a first aid course at work, learn how a defibrillator works, or start a study circle in home preparedness in your housing cooperative or your religious community. </a:t>
            </a:r>
            <a:r>
              <a:rPr xmlns:a="http://schemas.openxmlformats.org/drawingml/2006/main" dirty="1" smtClean="0" lang="en-GB"/>
              <a:t>You can also get involved in a non-profit organisation, such as the volunteer defence organisations, which play an important part when a serious incident takes place.</a:t>
            </a:r>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a:endParaRPr xmlns:a="http://schemas.openxmlformats.org/drawingml/2006/main" lang="en-GB" altLang="sv-SE" dirty="0"/>
          </a:p>
        </p:txBody>
      </p:sp>
      <p:sp>
        <p:nvSpPr>
          <p:cNvPr id="4" name="Platshållare för bildnummer 3">
            <a:extLst>
              <a:ext uri="{FF2B5EF4-FFF2-40B4-BE49-F238E27FC236}">
                <a16:creationId xmlns:a16="http://schemas.microsoft.com/office/drawing/2014/main" id="{A7E4828F-B1B4-7F40-889A-D098F5B4B1C1}"/>
              </a:ext>
            </a:extLst>
          </p:cNvPr>
          <p:cNvSpPr>
            <a:spLocks noGrp="1"/>
          </p:cNvSpPr>
          <p:nvPr>
            <p:ph type="sldNum" sz="quarter" idx="5"/>
          </p:nvPr>
        </p:nvSpPr>
        <p:spPr/>
        <p:txBody>
          <a:bodyPr/>
          <a:lstStyle/>
          <a:p>
            <a:pPr xmlns:a="http://schemas.openxmlformats.org/drawingml/2006/main">
              <a:defRPr/>
            </a:pPr>
            <a:fld id="{A548B15D-5C54-DC4A-BF6F-BAD173ACFC9F}" type="slidenum">
              <a:rPr lang="sv-SE" smtClean="0"/>
              <a:pPr>
                <a:defRPr/>
              </a:pPr>
              <a:t>5</a:t>
            </a:fld>
            <a:endParaRPr xmlns:a="http://schemas.openxmlformats.org/drawingml/2006/main" lang="en-GB"/>
          </a:p>
        </p:txBody>
      </p:sp>
    </p:spTree>
  </p:cSld>
  <p:clrMapOvr>
    <a:masterClrMapping/>
  </p:clrMapOvr>
</p:notes>
</file>

<file path=ppt/notesSlides/notesSlide6.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57345" name="Platshållare för bildobjekt 1">
            <a:extLst>
              <a:ext uri="{FF2B5EF4-FFF2-40B4-BE49-F238E27FC236}">
                <a16:creationId xmlns:a16="http://schemas.microsoft.com/office/drawing/2014/main" id="{328F132E-94AC-9144-A456-B508357C99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57346" name="Platshållare för anteckningar 2">
            <a:extLst>
              <a:ext uri="{FF2B5EF4-FFF2-40B4-BE49-F238E27FC236}">
                <a16:creationId xmlns:a16="http://schemas.microsoft.com/office/drawing/2014/main" id="{F88FFF8A-636A-EB4A-94E7-D6B166347EF0}"/>
              </a:ext>
            </a:extLst>
          </p:cNvPr>
          <p:cNvSpPr>
            <a:spLocks noGrp="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In its commission to MSB, the Government made it clear that the national information initiative was to contribute to increased public knowledge about how to also prepare for heightened alert levels and, in the worst case, war. </a:t>
            </a:r>
            <a:r>
              <a:rPr xmlns:a="http://schemas.openxmlformats.org/drawingml/2006/main" dirty="1" smtClean="0" lang="en-GB"/>
              <a:t>This in turn shall be viewed in light of changing global circumstances and the decision to strengthen Sweden’s total defence. </a:t>
            </a:r>
            <a:r>
              <a:rPr xmlns:a="http://schemas.openxmlformats.org/drawingml/2006/main" dirty="1" smtClean="0" lang="en-GB"/>
              <a:t>The information in the brochure concerning heightened alert levels and war gives a brief summary of the components of Sweden’s total defence which we know to be sustainable over time. </a:t>
            </a:r>
            <a:r>
              <a:rPr xmlns:a="http://schemas.openxmlformats.org/drawingml/2006/main" dirty="1" smtClean="0" lang="en-GB"/>
              <a:t>Much work and planning remains to be done in the civil defence sector when it comes to shelters, warning systems, and compulsory total defence service. </a:t>
            </a:r>
            <a:r>
              <a:rPr xmlns:a="http://schemas.openxmlformats.org/drawingml/2006/main" dirty="1" smtClean="0" lang="en-GB"/>
              <a:t>For up to date information, we refer to dinsäkerhet.se.</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lang="en-GB" altLang="sv-SE" b="1" dirty="0"/>
              <a:t>BACKGROUND</a:t>
            </a:r>
          </a:p>
          <a:p>
            <a:pPr xmlns:a="http://schemas.openxmlformats.org/drawingml/2006/main" eaLnBrk="1" hangingPunct="1">
              <a:spcBef>
                <a:spcPct val="0"/>
              </a:spcBef>
            </a:pPr>
            <a:r>
              <a:rPr xmlns:a="http://schemas.openxmlformats.org/drawingml/2006/main" dirty="1" smtClean="0" lang="en-GB"/>
              <a:t>We must be able to withstand various types of attacks on our country. </a:t>
            </a:r>
            <a:r>
              <a:rPr xmlns:a="http://schemas.openxmlformats.org/drawingml/2006/main" dirty="1" smtClean="0" lang="en-GB"/>
              <a:t>We are currently the target of attacks on important IT systems as well as disinformation campaigns. </a:t>
            </a:r>
            <a:r>
              <a:rPr xmlns:a="http://schemas.openxmlformats.org/drawingml/2006/main" dirty="1" smtClean="0" lang="en-GB"/>
              <a:t>We can also be affected by conflicts in nearby regions.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The security policy situation in Sweden’s immediate vicinity and in Europe has deteriorated in recent years. </a:t>
            </a:r>
            <a:r>
              <a:rPr xmlns:a="http://schemas.openxmlformats.org/drawingml/2006/main" dirty="1" smtClean="0" lang="en-GB"/>
              <a:t>The global situation is also deemed to be unstable. </a:t>
            </a:r>
            <a:r>
              <a:rPr xmlns:a="http://schemas.openxmlformats.org/drawingml/2006/main" dirty="1" smtClean="0" lang="en-GB"/>
              <a:t>A disruption elsewhere can for example affect Sweden’s imports of food, medicine, information technology, and other necessary goods and services. </a:t>
            </a: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dirty="1" smtClean="0" lang="en-GB"/>
              <a:t>For many years, preparations for war and the risk of war have been very limited. </a:t>
            </a:r>
            <a:r>
              <a:rPr xmlns:a="http://schemas.openxmlformats.org/drawingml/2006/main" dirty="1" smtClean="0" lang="en-GB"/>
              <a:t>Instead, government agencies and municipalities have focused on improving the preparedness for future crises such as floods and IT attacks. But as the global situation has changed, the Government has decided to strengthen the country’s total defence. </a:t>
            </a:r>
            <a:r>
              <a:rPr xmlns:a="http://schemas.openxmlformats.org/drawingml/2006/main" dirty="1" smtClean="0" lang="en-GB"/>
              <a:t>It will take time to develop all components. </a:t>
            </a:r>
            <a:r>
              <a:rPr xmlns:a="http://schemas.openxmlformats.org/drawingml/2006/main" dirty="1" smtClean="0" lang="en-GB"/>
              <a:t>At the same time, preparedness for peacetime crises is an important component to our resilience in the event of war. </a:t>
            </a:r>
            <a:r>
              <a:rPr xmlns:a="http://schemas.openxmlformats.org/drawingml/2006/main" dirty="1" smtClean="0" lang="en-GB"/>
              <a:t>For private individuals, home preparedness is important regardless of what the challenge to society or our country consists of, a cyber attack, extreme weather, or a military conflict in our immediate vicinity.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You are needed and your contribution makes a difference. </a:t>
            </a:r>
            <a:r>
              <a:rPr xmlns:a="http://schemas.openxmlformats.org/drawingml/2006/main" dirty="1" smtClean="0" lang="en-GB"/>
              <a:t>Take a first aid course at work, learn how a defibrillator works, or start a study circle in home preparedness in your housing cooperative or your religious community. </a:t>
            </a:r>
            <a:r>
              <a:rPr xmlns:a="http://schemas.openxmlformats.org/drawingml/2006/main" dirty="1" smtClean="0" lang="en-GB"/>
              <a:t>You can also get involved in a non-profit organisation, such as the volunteer defence organisations which play an important part when a serious incident takes place.</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MORE INFORMATION</a:t>
            </a:r>
          </a:p>
          <a:p>
            <a:pPr xmlns:a="http://schemas.openxmlformats.org/drawingml/2006/main" eaLnBrk="1" hangingPunct="1">
              <a:spcBef>
                <a:spcPct val="0"/>
              </a:spcBef>
            </a:pPr>
            <a:r>
              <a:rPr xmlns:a="http://schemas.openxmlformats.org/drawingml/2006/main" dirty="1" smtClean="0" lang="en-GB"/>
              <a:t>The text in the red box on page twelve has led to many questions and reactions. </a:t>
            </a:r>
            <a:r>
              <a:rPr xmlns:a="http://schemas.openxmlformats.org/drawingml/2006/main" dirty="1" smtClean="0" lang="en-GB"/>
              <a:t>“If Sweden is attacked by another country, we will never give up. </a:t>
            </a:r>
            <a:r>
              <a:rPr xmlns:a="http://schemas.openxmlformats.org/drawingml/2006/main" dirty="1" smtClean="0" lang="en-GB"/>
              <a:t>All claims that resistance will cease are false.” </a:t>
            </a:r>
            <a:r>
              <a:rPr xmlns:a="http://schemas.openxmlformats.org/drawingml/2006/main" dirty="1" smtClean="0" lang="en-GB"/>
              <a:t>This formulation is based on the Swedish constitution and the national security strategy which states that our country’s sovereignty and independence shall be defended at all times. </a:t>
            </a:r>
            <a:r>
              <a:rPr xmlns:a="http://schemas.openxmlformats.org/drawingml/2006/main" dirty="1" smtClean="0" lang="en-GB"/>
              <a:t>The formulation in the brochure has also been approved by representatives of the Government. </a:t>
            </a:r>
            <a:r>
              <a:rPr xmlns:a="http://schemas.openxmlformats.org/drawingml/2006/main" dirty="1" smtClean="0" lang="en-GB"/>
              <a:t>There may be situations where this approach may be challenging to say the least, but MSB cannot speculate on what might happen in such a situation.</a:t>
            </a:r>
          </a:p>
          <a:p>
            <a:pPr xmlns:a="http://schemas.openxmlformats.org/drawingml/2006/main" eaLnBrk="1" hangingPunct="1">
              <a:spcBef>
                <a:spcPct val="0"/>
              </a:spcBef>
            </a:pPr>
            <a:endParaRPr xmlns:a="http://schemas.openxmlformats.org/drawingml/2006/main" lang="en-GB" altLang="sv-SE" b="1" dirty="0"/>
          </a:p>
        </p:txBody>
      </p:sp>
      <p:sp>
        <p:nvSpPr>
          <p:cNvPr id="57347" name="Platshållare för bildnummer 3">
            <a:extLst>
              <a:ext uri="{FF2B5EF4-FFF2-40B4-BE49-F238E27FC236}">
                <a16:creationId xmlns:a16="http://schemas.microsoft.com/office/drawing/2014/main" id="{279A9CB6-2126-E344-9034-41FA3DEA3A0B}"/>
              </a:ext>
            </a:extLst>
          </p:cNvPr>
          <p:cNvSpPr>
            <a:spLocks noGrp="1"/>
          </p:cNvSpPr>
          <p:nvPr>
            <p:ph type="sldNum" sz="quarter" idx="5"/>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xmlns:a="http://schemas.openxmlformats.org/drawingml/2006/main" fontAlgn="base">
              <a:spcBef>
                <a:spcPct val="0"/>
              </a:spcBef>
              <a:spcAft>
                <a:spcPct val="0"/>
              </a:spcAft>
            </a:pPr>
            <a:fld id="{0C9EA9C0-7F24-2D4B-A99B-1340D37C03E6}" type="slidenum">
              <a:rPr lang="sv-SE" altLang="sv-SE" smtClean="0">
                <a:latin typeface="Calibri" panose="020F0502020204030204" pitchFamily="34" charset="0"/>
              </a:rPr>
              <a:pPr fontAlgn="base">
                <a:spcBef>
                  <a:spcPct val="0"/>
                </a:spcBef>
                <a:spcAft>
                  <a:spcPct val="0"/>
                </a:spcAft>
              </a:pPr>
              <a:t>6</a:t>
            </a:fld>
            <a:endParaRPr xmlns:a="http://schemas.openxmlformats.org/drawingml/2006/main" lang="en-GB" altLang="sv-SE">
              <a:latin typeface="Calibri" panose="020F0502020204030204" pitchFamily="34" charset="0"/>
            </a:endParaRPr>
          </a:p>
        </p:txBody>
      </p:sp>
    </p:spTree>
  </p:cSld>
  <p:clrMapOvr>
    <a:masterClrMapping/>
  </p:clrMapOvr>
</p:notes>
</file>

<file path=ppt/notesSlides/notesSlide7.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59393" name="Platshållare för bildobjekt 1">
            <a:extLst>
              <a:ext uri="{FF2B5EF4-FFF2-40B4-BE49-F238E27FC236}">
                <a16:creationId xmlns:a16="http://schemas.microsoft.com/office/drawing/2014/main" id="{F4338550-C182-1A43-B91E-0392E3E3F6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3" name="Platshållare för anteckningar 2">
            <a:extLst>
              <a:ext uri="{FF2B5EF4-FFF2-40B4-BE49-F238E27FC236}">
                <a16:creationId xmlns:a16="http://schemas.microsoft.com/office/drawing/2014/main" id="{3B9F2F28-BCF0-A549-837A-C988B0EFFE44}"/>
              </a:ext>
            </a:extLst>
          </p:cNvPr>
          <p:cNvSpPr>
            <a:spLocks noGrp="1"/>
          </p:cNvSpPr>
          <p:nvPr>
            <p:ph type="body" idx="1"/>
          </p:nvPr>
        </p:nvSpPr>
        <p:spPr/>
        <p:txBody>
          <a:bodyPr/>
          <a:lstStyle/>
          <a:p>
            <a:pPr xmlns:a="http://schemas.openxmlformats.org/drawingml/2006/main" eaLnBrk="1" fontAlgn="auto" hangingPunct="1">
              <a:spcBef>
                <a:spcPts val="0"/>
              </a:spcBef>
              <a:spcAft>
                <a:spcPts val="0"/>
              </a:spcAft>
              <a:defRPr/>
            </a:pPr>
            <a:r>
              <a:rPr xmlns:a="http://schemas.openxmlformats.org/drawingml/2006/main" lang="en-GB" b="1" dirty="0"/>
              <a:t>FACTS</a:t>
            </a:r>
          </a:p>
          <a:p>
            <a:pPr xmlns:a="http://schemas.openxmlformats.org/drawingml/2006/main" eaLnBrk="1" fontAlgn="auto" hangingPunct="1">
              <a:spcBef>
                <a:spcPts val="0"/>
              </a:spcBef>
              <a:spcAft>
                <a:spcPts val="0"/>
              </a:spcAft>
              <a:defRPr/>
            </a:pPr>
            <a:r>
              <a:rPr xmlns:a="http://schemas.openxmlformats.org/drawingml/2006/main" dirty="1" smtClean="0" lang="en-GB"/>
              <a:t>The centrefold of the brochure makes the central message of the material concrete: </a:t>
            </a:r>
            <a:r>
              <a:rPr xmlns:a="http://schemas.openxmlformats.org/drawingml/2006/main" dirty="1" smtClean="0" lang="en-GB"/>
              <a:t>Everyone who is able must take responsibility for caring for their own most fundamental needs – food, water, heat, and communication – for a period of time without society’s support. </a:t>
            </a:r>
            <a:r>
              <a:rPr xmlns:a="http://schemas.openxmlformats.org/drawingml/2006/main" dirty="1" smtClean="0" lang="en-GB"/>
              <a:t>This is necessary as the public resources must first and foremost be spent on those in greatest need. </a:t>
            </a:r>
            <a:r>
              <a:rPr xmlns:a="http://schemas.openxmlformats.org/drawingml/2006/main" dirty="1" smtClean="0" lang="en-GB"/>
              <a:t>The tips and advice in the checklists are general in nature. </a:t>
            </a:r>
            <a:r>
              <a:rPr xmlns:a="http://schemas.openxmlformats.org/drawingml/2006/main" dirty="1" smtClean="0" lang="en-GB"/>
              <a:t>Everyone must base their actions on their own household’s specific needs and circumstances. </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endParaRPr xmlns:a="http://schemas.openxmlformats.org/drawingml/2006/main" lang="en-GB" b="1" dirty="0"/>
          </a:p>
          <a:p>
            <a:pPr xmlns:a="http://schemas.openxmlformats.org/drawingml/2006/main" eaLnBrk="1" fontAlgn="auto" hangingPunct="1">
              <a:spcBef>
                <a:spcPts val="0"/>
              </a:spcBef>
              <a:spcAft>
                <a:spcPts val="0"/>
              </a:spcAft>
              <a:defRPr/>
            </a:pPr>
            <a:r>
              <a:rPr xmlns:a="http://schemas.openxmlformats.org/drawingml/2006/main" lang="en-GB" b="1" dirty="0"/>
              <a:t>BACKGROUND</a:t>
            </a:r>
          </a:p>
          <a:p>
            <a:pPr xmlns:a="http://schemas.openxmlformats.org/drawingml/2006/main" eaLnBrk="1" fontAlgn="auto" hangingPunct="1">
              <a:spcBef>
                <a:spcPts val="0"/>
              </a:spcBef>
              <a:spcAft>
                <a:spcPts val="0"/>
              </a:spcAft>
              <a:defRPr/>
            </a:pPr>
            <a:r>
              <a:rPr xmlns:a="http://schemas.openxmlformats.org/drawingml/2006/main" dirty="1" smtClean="0" lang="en-GB"/>
              <a:t>Ten different focus groups consisting of people of different ages and living conditions were given an early version of the brochure and asked to provide comments. </a:t>
            </a:r>
            <a:r>
              <a:rPr xmlns:a="http://schemas.openxmlformats.org/drawingml/2006/main" dirty="1" smtClean="0" lang="en-GB"/>
              <a:t>Many specifically requested checklists of what to keep in the home and how to prepare. </a:t>
            </a:r>
            <a:r>
              <a:rPr xmlns:a="http://schemas.openxmlformats.org/drawingml/2006/main" dirty="1" smtClean="0" lang="en-GB"/>
              <a:t>They wanted concrete, clear, and simple information. </a:t>
            </a:r>
            <a:r>
              <a:rPr xmlns:a="http://schemas.openxmlformats.org/drawingml/2006/main" dirty="1" smtClean="0" lang="en-GB"/>
              <a:t>In the end, MSB decided to make the centrefold a checklist.</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endParaRPr xmlns:a="http://schemas.openxmlformats.org/drawingml/2006/main" lang="en-GB" b="1" dirty="0"/>
          </a:p>
          <a:p>
            <a:pPr xmlns:a="http://schemas.openxmlformats.org/drawingml/2006/main" eaLnBrk="1" fontAlgn="auto" hangingPunct="1">
              <a:spcBef>
                <a:spcPts val="0"/>
              </a:spcBef>
              <a:spcAft>
                <a:spcPts val="0"/>
              </a:spcAft>
              <a:defRPr/>
            </a:pPr>
            <a:r>
              <a:rPr xmlns:a="http://schemas.openxmlformats.org/drawingml/2006/main" lang="en-GB" b="1" dirty="0"/>
              <a:t>MESSAGE</a:t>
            </a:r>
          </a:p>
          <a:p>
            <a:pPr xmlns:a="http://schemas.openxmlformats.org/drawingml/2006/main" eaLnBrk="1" fontAlgn="auto" hangingPunct="1">
              <a:spcBef>
                <a:spcPts val="0"/>
              </a:spcBef>
              <a:spcAft>
                <a:spcPts val="0"/>
              </a:spcAft>
              <a:defRPr/>
            </a:pPr>
            <a:r>
              <a:rPr xmlns:a="http://schemas.openxmlformats.org/drawingml/2006/main" dirty="1" smtClean="0" lang="en-GB"/>
              <a:t>Home preparedness does not need to be hard. </a:t>
            </a:r>
            <a:r>
              <a:rPr xmlns:a="http://schemas.openxmlformats.org/drawingml/2006/main" dirty="1" smtClean="0" lang="en-GB"/>
              <a:t>Start by seeing what you already have at home, and then add to your inventory over time. </a:t>
            </a:r>
            <a:r>
              <a:rPr xmlns:a="http://schemas.openxmlformats.org/drawingml/2006/main" dirty="1" smtClean="0" lang="en-GB"/>
              <a:t>Wish for a hand-operated radio as a gift. </a:t>
            </a:r>
            <a:r>
              <a:rPr xmlns:a="http://schemas.openxmlformats.org/drawingml/2006/main" dirty="1" smtClean="0" lang="en-GB"/>
              <a:t>Suggest that your landlord or housing cooperative buys a stock of items to share. </a:t>
            </a:r>
            <a:r>
              <a:rPr xmlns:a="http://schemas.openxmlformats.org/drawingml/2006/main" dirty="1" smtClean="0" lang="en-GB"/>
              <a:t>You will be thankful of whatever steps you have taken, no matter how small, when something happens. </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dirty="1" smtClean="0" lang="en-GB"/>
              <a:t>Conditions and needs differ between households, as well as between rural and urban areas. </a:t>
            </a:r>
            <a:r>
              <a:rPr xmlns:a="http://schemas.openxmlformats.org/drawingml/2006/main" dirty="1" smtClean="0" lang="en-GB"/>
              <a:t>The checklist gives general recommendations of things which can be good to have at home, but everyone must act on their own or their household’s specific needs.</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dirty="1" smtClean="0" lang="en-GB"/>
              <a:t>Plan and prepare to manage without society’s help for at least a few days, up to a week or more if you are able. </a:t>
            </a:r>
            <a:r>
              <a:rPr xmlns:a="http://schemas.openxmlformats.org/drawingml/2006/main" dirty="1" smtClean="0" lang="en-GB"/>
              <a:t>Take stock of your own needs and the needs of those close to you. </a:t>
            </a:r>
            <a:r>
              <a:rPr xmlns:a="http://schemas.openxmlformats.org/drawingml/2006/main" dirty="1" smtClean="0" lang="en-GB"/>
              <a:t>If you are prepared, you help everyone around you, and the country as a whole, to get through a trying time better. </a:t>
            </a:r>
            <a:r>
              <a:rPr xmlns:a="http://schemas.openxmlformats.org/drawingml/2006/main" dirty="1" smtClean="0" lang="en-GB"/>
              <a:t>It can take a long time for everyday life to return. </a:t>
            </a:r>
            <a:r>
              <a:rPr xmlns:a="http://schemas.openxmlformats.org/drawingml/2006/main" dirty="1" smtClean="0" lang="en-GB"/>
              <a:t>But if you have what you need for the first few days, you will have time to consider your situation and make well-informed decisions about your future actions. </a:t>
            </a:r>
            <a:r>
              <a:rPr xmlns:a="http://schemas.openxmlformats.org/drawingml/2006/main" dirty="1" smtClean="0" lang="en-GB"/>
              <a:t>It can also mean that you do not have to queue for goods which are in high demand and may run out during those days.</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lang="en-GB" b="1" dirty="0"/>
              <a:t>MORE INFORMATION</a:t>
            </a:r>
          </a:p>
          <a:p>
            <a:pPr xmlns:a="http://schemas.openxmlformats.org/drawingml/2006/main" eaLnBrk="1" fontAlgn="auto" hangingPunct="1">
              <a:spcBef>
                <a:spcPts val="0"/>
              </a:spcBef>
              <a:spcAft>
                <a:spcPts val="0"/>
              </a:spcAft>
              <a:defRPr/>
            </a:pPr>
            <a:r>
              <a:rPr xmlns:a="http://schemas.openxmlformats.org/drawingml/2006/main" dirty="1" smtClean="0" lang="en-GB"/>
              <a:t>In a 2019 MSB survey, 45 per cent of respondents (approx. </a:t>
            </a:r>
            <a:r>
              <a:rPr xmlns:a="http://schemas.openxmlformats.org/drawingml/2006/main" dirty="1" smtClean="0" lang="en-GB"/>
              <a:t>2,560 persons) stated that they can get by without society’s support for three days or more. </a:t>
            </a:r>
            <a:r>
              <a:rPr xmlns:a="http://schemas.openxmlformats.org/drawingml/2006/main" lang="en-GB" i="1" dirty="0"/>
              <a:t>(Impact assessment of the brochure If Crisis or War Comes, MSB/Enkätfabriken 2019)</a:t>
            </a:r>
          </a:p>
          <a:p>
            <a:pPr xmlns:a="http://schemas.openxmlformats.org/drawingml/2006/main" eaLnBrk="1" fontAlgn="auto" hangingPunct="1">
              <a:spcBef>
                <a:spcPts val="0"/>
              </a:spcBef>
              <a:spcAft>
                <a:spcPts val="0"/>
              </a:spcAft>
              <a:defRPr/>
            </a:pPr>
            <a:endParaRPr xmlns:a="http://schemas.openxmlformats.org/drawingml/2006/main" lang="en-GB" b="1" dirty="0"/>
          </a:p>
          <a:p>
            <a:pPr xmlns:a="http://schemas.openxmlformats.org/drawingml/2006/main" eaLnBrk="1" fontAlgn="auto" hangingPunct="1">
              <a:spcBef>
                <a:spcPts val="0"/>
              </a:spcBef>
              <a:spcAft>
                <a:spcPts val="0"/>
              </a:spcAft>
              <a:defRPr/>
            </a:pPr>
            <a:r>
              <a:rPr xmlns:a="http://schemas.openxmlformats.org/drawingml/2006/main" dirty="1" smtClean="0" lang="en-GB"/>
              <a:t>In a survey conducted by MSB/Demoskop in 2018, after Crisis Preparedness Week and the distribution of the brochure </a:t>
            </a:r>
            <a:r>
              <a:rPr xmlns:a="http://schemas.openxmlformats.org/drawingml/2006/main" lang="en-GB" i="1" dirty="0"/>
              <a:t>If Crisis or War Comes </a:t>
            </a:r>
            <a:r>
              <a:rPr xmlns:a="http://schemas.openxmlformats.org/drawingml/2006/main" dirty="1" smtClean="0" lang="en-GB"/>
              <a:t>, out of 1,500 persons, 28 per cent said that they had good or very good home preparedness. </a:t>
            </a:r>
            <a:r>
              <a:rPr xmlns:a="http://schemas.openxmlformats.org/drawingml/2006/main" dirty="1" smtClean="0" lang="en-GB"/>
              <a:t>33 per cent considered their home preparedness to be non-existent/almost non-existent. </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dirty="1" smtClean="0" lang="en-GB"/>
              <a:t>At the same time, a majority (82 per cent) consider themselves to have major/very major responsibility for managing daily life when society’s services are not working as you are used to. </a:t>
            </a:r>
            <a:r>
              <a:rPr xmlns:a="http://schemas.openxmlformats.org/drawingml/2006/main" dirty="1" smtClean="0" lang="en-GB"/>
              <a:t>75 per cent feel that issues concerning safety and preparedness for them and their family in the event of failing societal services is important. </a:t>
            </a:r>
          </a:p>
          <a:p>
            <a:pPr xmlns:a="http://schemas.openxmlformats.org/drawingml/2006/main" eaLnBrk="1" fontAlgn="auto" hangingPunct="1">
              <a:spcBef>
                <a:spcPts val="0"/>
              </a:spcBef>
              <a:spcAft>
                <a:spcPts val="0"/>
              </a:spcAft>
              <a:defRPr/>
            </a:pPr>
            <a:endParaRPr xmlns:a="http://schemas.openxmlformats.org/drawingml/2006/main" lang="en-GB" dirty="0"/>
          </a:p>
          <a:p>
            <a:pPr xmlns:a="http://schemas.openxmlformats.org/drawingml/2006/main" eaLnBrk="1" fontAlgn="auto" hangingPunct="1">
              <a:spcBef>
                <a:spcPts val="0"/>
              </a:spcBef>
              <a:spcAft>
                <a:spcPts val="0"/>
              </a:spcAft>
              <a:defRPr/>
            </a:pPr>
            <a:r>
              <a:rPr xmlns:a="http://schemas.openxmlformats.org/drawingml/2006/main" dirty="1" smtClean="0" lang="en-GB"/>
              <a:t>MSB does not specify for how long households should be prepare to care for themselves without society’s support. </a:t>
            </a:r>
            <a:r>
              <a:rPr xmlns:a="http://schemas.openxmlformats.org/drawingml/2006/main" dirty="1" smtClean="0" lang="en-GB"/>
              <a:t>This means that we do not, for example, use the 72 hour message relating to the home preparedness for several reasons: </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It can be perceived as a guarantee that society’s support will return after three days. </a:t>
            </a:r>
            <a:r>
              <a:rPr xmlns:a="http://schemas.openxmlformats.org/drawingml/2006/main" dirty="1" smtClean="0" lang="en-GB"/>
              <a:t>Fundamentally, it is a matter of people’s trust in the authorities tasked with handling the crisis. </a:t>
            </a:r>
            <a:r>
              <a:rPr xmlns:a="http://schemas.openxmlformats.org/drawingml/2006/main" dirty="1" smtClean="0" lang="en-GB"/>
              <a:t>There are many examples of incidents where it has taken many days before contact or support is re-established by society.</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endParaRPr xmlns:a="http://schemas.openxmlformats.org/drawingml/2006/main" lang="en-GB" dirty="0"/>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A societal crisis with serious disruptions to important societal functions will have comprehensive consequences and may entail major challenges for authorities, companies, and organisations as well as for the general population for a very long time. </a:t>
            </a:r>
            <a:r>
              <a:rPr xmlns:a="http://schemas.openxmlformats.org/drawingml/2006/main" dirty="1" smtClean="0" lang="en-GB"/>
              <a:t>Weeks, months, or even longer periods of time may pass before society is back to normal. </a:t>
            </a:r>
            <a:r>
              <a:rPr xmlns:a="http://schemas.openxmlformats.org/drawingml/2006/main" dirty="1" smtClean="0" lang="en-GB"/>
              <a:t>It is important to make individuals aware of this from the start. </a:t>
            </a:r>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endParaRPr xmlns:a="http://schemas.openxmlformats.org/drawingml/2006/main" lang="en-GB" dirty="0"/>
          </a:p>
          <a:p>
            <a:pPr xmlns:a="http://schemas.openxmlformats.org/drawingml/2006/main" marL="171450" indent="-171450" eaLnBrk="1" fontAlgn="auto" hangingPunct="1">
              <a:spcBef>
                <a:spcPts val="0"/>
              </a:spcBef>
              <a:spcAft>
                <a:spcPts val="0"/>
              </a:spcAft>
              <a:buFont typeface="Arial" panose="020B0604020202020204" pitchFamily="34" charset="0"/>
              <a:buChar char="•"/>
              <a:defRPr/>
            </a:pPr>
            <a:r>
              <a:rPr xmlns:a="http://schemas.openxmlformats.org/drawingml/2006/main" dirty="1" smtClean="0" lang="en-GB"/>
              <a:t>By their very nature, crises means that there are no guaranteed time frames. </a:t>
            </a:r>
            <a:r>
              <a:rPr xmlns:a="http://schemas.openxmlformats.org/drawingml/2006/main" dirty="1" smtClean="0" lang="en-GB"/>
              <a:t>The time frames are instead dependent on what has happened and how many have been affected.</a:t>
            </a:r>
          </a:p>
          <a:p>
            <a:pPr xmlns:a="http://schemas.openxmlformats.org/drawingml/2006/main" eaLnBrk="1" fontAlgn="auto" hangingPunct="1">
              <a:spcBef>
                <a:spcPts val="0"/>
              </a:spcBef>
              <a:spcAft>
                <a:spcPts val="0"/>
              </a:spcAft>
              <a:defRPr/>
            </a:pPr>
            <a:endParaRPr xmlns:a="http://schemas.openxmlformats.org/drawingml/2006/main" lang="en-GB" dirty="0"/>
          </a:p>
        </p:txBody>
      </p:sp>
      <p:sp>
        <p:nvSpPr>
          <p:cNvPr id="59395" name="Platshållare för bildnummer 3">
            <a:extLst>
              <a:ext uri="{FF2B5EF4-FFF2-40B4-BE49-F238E27FC236}">
                <a16:creationId xmlns:a16="http://schemas.microsoft.com/office/drawing/2014/main" id="{CE677A24-E7DC-4241-9030-89DC21BC3C6A}"/>
              </a:ext>
            </a:extLst>
          </p:cNvPr>
          <p:cNvSpPr>
            <a:spLocks noGrp="1"/>
          </p:cNvSpPr>
          <p:nvPr>
            <p:ph type="sldNum" sz="quarter" idx="5"/>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xmlns:a="http://schemas.openxmlformats.org/drawingml/2006/main" fontAlgn="base">
              <a:spcBef>
                <a:spcPct val="0"/>
              </a:spcBef>
              <a:spcAft>
                <a:spcPct val="0"/>
              </a:spcAft>
            </a:pPr>
            <a:fld id="{A369F156-5190-6247-AD0A-B5C9D4453903}" type="slidenum">
              <a:rPr lang="sv-SE" altLang="sv-SE" smtClean="0">
                <a:latin typeface="Calibri" panose="020F0502020204030204" pitchFamily="34" charset="0"/>
              </a:rPr>
              <a:pPr fontAlgn="base">
                <a:spcBef>
                  <a:spcPct val="0"/>
                </a:spcBef>
                <a:spcAft>
                  <a:spcPct val="0"/>
                </a:spcAft>
              </a:pPr>
              <a:t>7</a:t>
            </a:fld>
            <a:endParaRPr xmlns:a="http://schemas.openxmlformats.org/drawingml/2006/main" lang="en-GB" altLang="sv-SE">
              <a:latin typeface="Calibri" panose="020F0502020204030204" pitchFamily="34" charset="0"/>
            </a:endParaRPr>
          </a:p>
        </p:txBody>
      </p:sp>
    </p:spTree>
  </p:cSld>
  <p:clrMapOvr>
    <a:masterClrMapping/>
  </p:clrMapOvr>
</p:notes>
</file>

<file path=ppt/notesSlides/notesSlide8.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1441" name="Platshållare för bildobjekt 1">
            <a:extLst>
              <a:ext uri="{FF2B5EF4-FFF2-40B4-BE49-F238E27FC236}">
                <a16:creationId xmlns:a16="http://schemas.microsoft.com/office/drawing/2014/main" id="{67968EC3-1411-4A4C-81C2-7E4855429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61442" name="Platshållare för anteckningar 2">
            <a:extLst>
              <a:ext uri="{FF2B5EF4-FFF2-40B4-BE49-F238E27FC236}">
                <a16:creationId xmlns:a16="http://schemas.microsoft.com/office/drawing/2014/main" id="{919EE305-87BC-104F-89A6-34E0A00E9102}"/>
              </a:ext>
            </a:extLst>
          </p:cNvPr>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In-depth and updated information about the contents of the brochure </a:t>
            </a:r>
            <a:r>
              <a:rPr xmlns:a="http://schemas.openxmlformats.org/drawingml/2006/main" lang="en-GB" altLang="sv-SE" i="1" dirty="0"/>
              <a:t>If Crisis or War Comes </a:t>
            </a:r>
            <a:r>
              <a:rPr xmlns:a="http://schemas.openxmlformats.org/drawingml/2006/main" dirty="1" smtClean="0" lang="en-GB"/>
              <a:t>is available on MSB’s website for private individuals, dinsäkerhet.se. </a:t>
            </a:r>
            <a:r>
              <a:rPr xmlns:a="http://schemas.openxmlformats.org/drawingml/2006/main" dirty="1" smtClean="0" lang="en-GB"/>
              <a:t>Under the heading Crisis and war, the website provides information on everything from home preparedness to various threats against our country. </a:t>
            </a:r>
            <a:r>
              <a:rPr xmlns:a="http://schemas.openxmlformats.org/drawingml/2006/main" dirty="1" smtClean="0" lang="en-GB"/>
              <a:t>Here you will find checklists, episodes of MSB’s podcast series </a:t>
            </a:r>
            <a:r>
              <a:rPr xmlns:a="http://schemas.openxmlformats.org/drawingml/2006/main" lang="en-GB" altLang="sv-SE" i="1" dirty="0"/>
              <a:t>Om krisen kommer </a:t>
            </a:r>
            <a:r>
              <a:rPr xmlns:a="http://schemas.openxmlformats.org/drawingml/2006/main" dirty="1" smtClean="0" lang="en-GB"/>
              <a:t>[If crisis comes], frequently asked questions, videos on home preparedness, and digital versions of the brochure in various languages and formats.</a:t>
            </a: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endParaRPr xmlns:a="http://schemas.openxmlformats.org/drawingml/2006/main" lang="en-GB" altLang="sv-SE" b="1"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dirty="1" smtClean="0" lang="en-GB"/>
              <a:t>The information found on dinsäkerhet.se provides general, up-to-date, useful information on safety and preparedness, aimed at private individuals. </a:t>
            </a:r>
            <a:r>
              <a:rPr xmlns:a="http://schemas.openxmlformats.org/drawingml/2006/main" dirty="1" smtClean="0" lang="en-GB"/>
              <a:t>Municipalities and other actors can direct people and link to the website, which means they do not need to spend their own resources on general risk information. They can instead focus on location-specific information to its inhabitants. </a:t>
            </a:r>
            <a:r>
              <a:rPr xmlns:a="http://schemas.openxmlformats.org/drawingml/2006/main" dirty="1" smtClean="0" lang="en-GB"/>
              <a:t>Use MSB’s online </a:t>
            </a:r>
            <a:r>
              <a:rPr xmlns:a="http://schemas.openxmlformats.org/drawingml/2006/main" lang="en-GB" altLang="sv-SE" i="1" dirty="0"/>
              <a:t>Guide for risk communication </a:t>
            </a:r>
            <a:r>
              <a:rPr xmlns:a="http://schemas.openxmlformats.org/drawingml/2006/main" dirty="1" smtClean="0" lang="en-GB"/>
              <a:t>(in Swedish) at msb.se/riskkommunikation for tips and advice on how to do this.</a:t>
            </a:r>
          </a:p>
        </p:txBody>
      </p:sp>
      <p:sp>
        <p:nvSpPr>
          <p:cNvPr id="4" name="Platshållare för bildnummer 3">
            <a:extLst>
              <a:ext uri="{FF2B5EF4-FFF2-40B4-BE49-F238E27FC236}">
                <a16:creationId xmlns:a16="http://schemas.microsoft.com/office/drawing/2014/main" id="{415DB263-B215-AE49-8C0F-5E7FC9BF76AE}"/>
              </a:ext>
            </a:extLst>
          </p:cNvPr>
          <p:cNvSpPr>
            <a:spLocks noGrp="1"/>
          </p:cNvSpPr>
          <p:nvPr>
            <p:ph type="sldNum" sz="quarter" idx="5"/>
          </p:nvPr>
        </p:nvSpPr>
        <p:spPr/>
        <p:txBody>
          <a:bodyPr/>
          <a:lstStyle/>
          <a:p>
            <a:pPr xmlns:a="http://schemas.openxmlformats.org/drawingml/2006/main">
              <a:defRPr/>
            </a:pPr>
            <a:fld id="{D79D1D07-6551-4E42-B90F-D429FB598473}" type="slidenum">
              <a:rPr lang="sv-SE" smtClean="0"/>
              <a:pPr>
                <a:defRPr/>
              </a:pPr>
              <a:t>8</a:t>
            </a:fld>
            <a:endParaRPr xmlns:a="http://schemas.openxmlformats.org/drawingml/2006/main" lang="en-GB"/>
          </a:p>
        </p:txBody>
      </p:sp>
    </p:spTree>
  </p:cSld>
  <p:clrMapOvr>
    <a:masterClrMapping/>
  </p:clrMapOvr>
</p:notes>
</file>

<file path=ppt/notesSlides/notesSlide9.xml><?xml version="1.0" encoding="utf-8"?>
<p:notes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3489" name="Platshållare för bildobjekt 1">
            <a:extLst>
              <a:ext uri="{FF2B5EF4-FFF2-40B4-BE49-F238E27FC236}">
                <a16:creationId xmlns:a16="http://schemas.microsoft.com/office/drawing/2014/main" id="{334690A0-E6AC-4F4B-BA7B-F85B2B832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a:solidFill>
                  <a:srgbClr val="FFFFFF"/>
                </a:solidFill>
              </a14:hiddenFill>
            </a:ext>
          </a:extLst>
        </p:spPr>
      </p:sp>
      <p:sp>
        <p:nvSpPr>
          <p:cNvPr id="63490" name="Platshållare för anteckningar 2">
            <a:extLst>
              <a:ext uri="{FF2B5EF4-FFF2-40B4-BE49-F238E27FC236}">
                <a16:creationId xmlns:a16="http://schemas.microsoft.com/office/drawing/2014/main" id="{4A843661-D913-1545-9B79-DAB1819AC2FB}"/>
              </a:ext>
            </a:extLst>
          </p:cNvPr>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bodyPr>
          <a:lstStyle/>
          <a:p>
            <a:pPr xmlns:a="http://schemas.openxmlformats.org/drawingml/2006/main" eaLnBrk="1" hangingPunct="1">
              <a:spcBef>
                <a:spcPct val="0"/>
              </a:spcBef>
            </a:pPr>
            <a:r>
              <a:rPr xmlns:a="http://schemas.openxmlformats.org/drawingml/2006/main" lang="en-GB" altLang="sv-SE" b="1" dirty="0"/>
              <a:t>FACTS</a:t>
            </a:r>
          </a:p>
          <a:p>
            <a:pPr xmlns:a="http://schemas.openxmlformats.org/drawingml/2006/main" eaLnBrk="1" hangingPunct="1">
              <a:spcBef>
                <a:spcPct val="0"/>
              </a:spcBef>
            </a:pPr>
            <a:r>
              <a:rPr xmlns:a="http://schemas.openxmlformats.org/drawingml/2006/main" dirty="1" smtClean="0" lang="en-GB"/>
              <a:t>MSB has translated digital versions of the brochure into 16 different languages. </a:t>
            </a:r>
            <a:r>
              <a:rPr xmlns:a="http://schemas.openxmlformats.org/drawingml/2006/main" dirty="1" smtClean="0" lang="en-GB"/>
              <a:t>Sweden’s five official minority languages: Finnish, Yiddish, Meänkieli, Romani Chib (Arli), Sami</a:t>
            </a:r>
          </a:p>
          <a:p>
            <a:pPr xmlns:a="http://schemas.openxmlformats.org/drawingml/2006/main" eaLnBrk="1" hangingPunct="1">
              <a:spcBef>
                <a:spcPct val="0"/>
              </a:spcBef>
            </a:pPr>
            <a:r>
              <a:rPr xmlns:a="http://schemas.openxmlformats.org/drawingml/2006/main" dirty="1" smtClean="0" lang="en-GB"/>
              <a:t>(North, South and Lule Sami), and a number of other common mother tongues or second languages: Arabic, Dari, English, French, Persian, Russian, Somali, Spanish, and Tigrinya.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The information in the brochure is also available in simplified Swedish. </a:t>
            </a:r>
            <a:r>
              <a:rPr xmlns:a="http://schemas.openxmlformats.org/drawingml/2006/main" dirty="1" smtClean="0" lang="en-GB"/>
              <a:t>This means that the writing has been simplified compared to the original. </a:t>
            </a:r>
            <a:r>
              <a:rPr xmlns:a="http://schemas.openxmlformats.org/drawingml/2006/main" dirty="1" smtClean="0" lang="en-GB"/>
              <a:t>This version can be an alternative for people with basic Swedish skills or persons with reading and writing difficulties. </a:t>
            </a:r>
            <a:r>
              <a:rPr xmlns:a="http://schemas.openxmlformats.org/drawingml/2006/main" dirty="1" smtClean="0" lang="en-GB"/>
              <a:t>The information is also available in sign language, recorded in simple Swedish and English, in Braille and as a CD.</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The various translations and versions can be found as files optimised for multi-function printers on msb.se/krisberedskapsveckan. </a:t>
            </a:r>
            <a:r>
              <a:rPr xmlns:a="http://schemas.openxmlformats.org/drawingml/2006/main" dirty="1" smtClean="0" lang="en-GB"/>
              <a:t>If your organisation does not have one, contact a print shop.</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The PDF files on dinsäkerhet.se are only intended to be read on monitors and do not have the appropriate resolution for printing.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lang="en-GB" altLang="sv-SE" b="1" dirty="0"/>
              <a:t>MESSAGE</a:t>
            </a:r>
          </a:p>
          <a:p>
            <a:pPr xmlns:a="http://schemas.openxmlformats.org/drawingml/2006/main" eaLnBrk="1" hangingPunct="1">
              <a:spcBef>
                <a:spcPct val="0"/>
              </a:spcBef>
            </a:pPr>
            <a:r>
              <a:rPr xmlns:a="http://schemas.openxmlformats.org/drawingml/2006/main" dirty="1" smtClean="0" lang="en-GB"/>
              <a:t>The brochure contains important information that everyone, regardless of needs and ability, is entitled to. </a:t>
            </a:r>
            <a:r>
              <a:rPr xmlns:a="http://schemas.openxmlformats.org/drawingml/2006/main" dirty="1" smtClean="0" lang="en-GB"/>
              <a:t>MSB has therefore focused on availability and has translated the digital version of the brochure into 16 languages. The information is also available in sign language, recorded in simple Swedish and English, in Braille and on CD through a collaboration with the Swedish Agency for Accessible Media.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dirty="1" smtClean="0" lang="en-GB"/>
              <a:t>Each actor decides if they want to offer print copies in other languages than Swedish. </a:t>
            </a:r>
            <a:r>
              <a:rPr xmlns:a="http://schemas.openxmlformats.org/drawingml/2006/main" dirty="1" smtClean="0" lang="en-GB"/>
              <a:t>If your organisation is part of a Finnish, Sami, or Meänkieli administrative areas, we recommend that you inform the target groups that the brochure has been translated. </a:t>
            </a:r>
            <a:r>
              <a:rPr xmlns:a="http://schemas.openxmlformats.org/drawingml/2006/main" dirty="1" smtClean="0" lang="en-GB"/>
              <a:t>Also try to reach the target groups for Romani and Yiddish. </a:t>
            </a:r>
            <a:r>
              <a:rPr xmlns:a="http://schemas.openxmlformats.org/drawingml/2006/main" dirty="1" smtClean="0" lang="en-GB"/>
              <a:t>The translations can be found at </a:t>
            </a:r>
            <a:r>
              <a:rPr xmlns:a="http://schemas.openxmlformats.org/drawingml/2006/main" lang="en-GB" altLang="sv-SE" u="sng" dirty="0">
                <a:hlinkClick xmlns:r="http://schemas.openxmlformats.org/officeDocument/2006/relationships" r:id="rId3" tooltip="www.dinsäkerhet.se"/>
              </a:rPr>
              <a:t>www.dinsäkerhet.se.</a:t>
            </a:r>
            <a:r>
              <a:rPr xmlns:a="http://schemas.openxmlformats.org/drawingml/2006/main" dirty="1" smtClean="0" lang="en-GB"/>
              <a:t>     </a:t>
            </a:r>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endParaRPr xmlns:a="http://schemas.openxmlformats.org/drawingml/2006/main" lang="en-GB" altLang="sv-SE" dirty="0"/>
          </a:p>
          <a:p>
            <a:pPr xmlns:a="http://schemas.openxmlformats.org/drawingml/2006/main" eaLnBrk="1" hangingPunct="1">
              <a:spcBef>
                <a:spcPct val="0"/>
              </a:spcBef>
            </a:pPr>
            <a:r>
              <a:rPr xmlns:a="http://schemas.openxmlformats.org/drawingml/2006/main" lang="en-GB" altLang="sv-SE" b="1" dirty="0"/>
              <a:t>MORE INFORMATION</a:t>
            </a:r>
          </a:p>
          <a:p>
            <a:pPr xmlns:a="http://schemas.openxmlformats.org/drawingml/2006/main" eaLnBrk="1" hangingPunct="1">
              <a:spcBef>
                <a:spcPct val="0"/>
              </a:spcBef>
            </a:pPr>
            <a:r>
              <a:rPr xmlns:a="http://schemas.openxmlformats.org/drawingml/2006/main" dirty="1" smtClean="0" lang="en-GB"/>
              <a:t>MSB has chosen to translate the brochure into Sweden’s five official minority languages, as the law states that these languages shall be promoted and protected. </a:t>
            </a:r>
            <a:r>
              <a:rPr xmlns:a="http://schemas.openxmlformats.org/drawingml/2006/main" dirty="1" smtClean="0" lang="en-GB"/>
              <a:t>This mainly applies to Finnish, Meänkieli, and Sami, but MSB also chose Romani Chib and Yiddish. </a:t>
            </a:r>
            <a:r>
              <a:rPr xmlns:a="http://schemas.openxmlformats.org/drawingml/2006/main" dirty="1" smtClean="0" lang="en-GB"/>
              <a:t>Other languages include common mother tongues and second languages among people who have come to Swedish in the past five years. </a:t>
            </a:r>
            <a:r>
              <a:rPr xmlns:a="http://schemas.openxmlformats.org/drawingml/2006/main" dirty="1" smtClean="0" lang="en-GB"/>
              <a:t>The selection is in line with the information on www.informationsverige.se. </a:t>
            </a:r>
            <a:r>
              <a:rPr xmlns:a="http://schemas.openxmlformats.org/drawingml/2006/main" dirty="1" smtClean="0" lang="en-GB"/>
              <a:t>This is a portal aimed at persons who are new to Sweden and who quickly and easily need to find information about Swedish society. </a:t>
            </a:r>
            <a:r>
              <a:rPr xmlns:a="http://schemas.openxmlformats.org/drawingml/2006/main" dirty="1" smtClean="0" lang="en-GB"/>
              <a:t>MSB followed the recommendation provided by the actors behind the website, </a:t>
            </a:r>
            <a:r>
              <a:rPr xmlns:a="http://schemas.openxmlformats.org/drawingml/2006/main" dirty="1" smtClean="0" lang="en-GB"/>
              <a:t>the Migration Agency, the Swedish Public Employment Service, and the County Administrative Board in Västra Götaland, in the spring of 2018. </a:t>
            </a:r>
          </a:p>
        </p:txBody>
      </p:sp>
      <p:sp>
        <p:nvSpPr>
          <p:cNvPr id="4" name="Platshållare för bildnummer 3">
            <a:extLst>
              <a:ext uri="{FF2B5EF4-FFF2-40B4-BE49-F238E27FC236}">
                <a16:creationId xmlns:a16="http://schemas.microsoft.com/office/drawing/2014/main" id="{49E8F755-261C-7A48-8BDE-C9B7520101C7}"/>
              </a:ext>
            </a:extLst>
          </p:cNvPr>
          <p:cNvSpPr>
            <a:spLocks noGrp="1"/>
          </p:cNvSpPr>
          <p:nvPr>
            <p:ph type="sldNum" sz="quarter" idx="5"/>
          </p:nvPr>
        </p:nvSpPr>
        <p:spPr/>
        <p:txBody>
          <a:bodyPr/>
          <a:lstStyle/>
          <a:p>
            <a:pPr xmlns:a="http://schemas.openxmlformats.org/drawingml/2006/main">
              <a:defRPr/>
            </a:pPr>
            <a:fld id="{ECBF892A-231D-FA4E-81C4-524CB2AD3B8E}" type="slidenum">
              <a:rPr lang="sv-SE" smtClean="0"/>
              <a:pPr>
                <a:defRPr/>
              </a:pPr>
              <a:t>9</a:t>
            </a:fld>
            <a:endParaRPr xmlns:a="http://schemas.openxmlformats.org/drawingml/2006/main"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0D584CFF-FD75-524F-9B4A-57DD48FE69A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798888"/>
            <a:ext cx="78025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a:extLst>
              <a:ext uri="{FF2B5EF4-FFF2-40B4-BE49-F238E27FC236}">
                <a16:creationId xmlns:a16="http://schemas.microsoft.com/office/drawing/2014/main" id="{E8FD2B05-BE05-1142-B6FC-699750660A3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2288" y="6124575"/>
            <a:ext cx="12890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descr="TagShapePrint">
            <a:extLst>
              <a:ext uri="{FF2B5EF4-FFF2-40B4-BE49-F238E27FC236}">
                <a16:creationId xmlns:a16="http://schemas.microsoft.com/office/drawing/2014/main" id="{73A06D41-0A18-1C4D-BAB1-D0BEF68544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1774800" y="1368000"/>
            <a:ext cx="8582400" cy="1185077"/>
          </a:xfrm>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96836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bg>
      <p:bgPr>
        <a:solidFill>
          <a:srgbClr val="E4E4E1"/>
        </a:solidFill>
        <a:effectLst/>
      </p:bgPr>
    </p:bg>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35ED9251-626F-584E-B05C-F334F2D69C86}"/>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175477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bg>
      <p:bgPr>
        <a:solidFill>
          <a:srgbClr val="E4E4E1"/>
        </a:solidFill>
        <a:effectLst/>
      </p:bgPr>
    </p:bg>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98DF5846-7608-AB42-B76E-489987B6A9BF}"/>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725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E4FB573D-7D5E-D94A-8C1C-7EAC70FB747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0" descr="MSB Logotyp vit">
            <a:extLst>
              <a:ext uri="{FF2B5EF4-FFF2-40B4-BE49-F238E27FC236}">
                <a16:creationId xmlns:a16="http://schemas.microsoft.com/office/drawing/2014/main" id="{71BB1F84-D953-234D-97D4-E67F2BF9FB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FFFFFF"/>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916436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Mörkgrå, avsnittsrubrik">
    <p:bg>
      <p:bgPr>
        <a:solidFill>
          <a:srgbClr val="4A4944"/>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4CFA84EA-4115-D142-8C46-3B90AB8F63CD}"/>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0" descr="MSB Logotyp vit">
            <a:extLst>
              <a:ext uri="{FF2B5EF4-FFF2-40B4-BE49-F238E27FC236}">
                <a16:creationId xmlns:a16="http://schemas.microsoft.com/office/drawing/2014/main" id="{DB26C4E9-FBF7-A94C-B1EB-B18590C0CCB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FFFFFF"/>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2193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p:bg>
      <p:bgPr>
        <a:solidFill>
          <a:srgbClr val="4A4944"/>
        </a:solidFill>
        <a:effectLst/>
      </p:bgPr>
    </p:bg>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81724C2C-DA28-8C45-AE34-3B40A5A37AF4}"/>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4" name="Bildobjekt 10" descr="MSB Logotyp vit">
            <a:extLst>
              <a:ext uri="{FF2B5EF4-FFF2-40B4-BE49-F238E27FC236}">
                <a16:creationId xmlns:a16="http://schemas.microsoft.com/office/drawing/2014/main" id="{D51BABFF-1A1D-0C4E-8ECC-CB27B71882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FFFFFF"/>
                </a:solidFill>
              </a:defRPr>
            </a:lvl1pPr>
          </a:lstStyle>
          <a:p>
            <a:r>
              <a:rPr lang="sv-SE"/>
              <a:t>Klicka här för att ändra format</a:t>
            </a:r>
          </a:p>
        </p:txBody>
      </p:sp>
    </p:spTree>
    <p:extLst>
      <p:ext uri="{BB962C8B-B14F-4D97-AF65-F5344CB8AC3E}">
        <p14:creationId xmlns:p14="http://schemas.microsoft.com/office/powerpoint/2010/main" val="167844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örkgrå, foto med text">
    <p:bg>
      <p:bgPr>
        <a:solidFill>
          <a:srgbClr val="4A4944"/>
        </a:solidFill>
        <a:effectLst/>
      </p:bgPr>
    </p:bg>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8362F1B7-6B4D-5740-97AE-855074945FA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6" name="Bildobjekt 10" descr="MSB Logotyp vit">
            <a:extLst>
              <a:ext uri="{FF2B5EF4-FFF2-40B4-BE49-F238E27FC236}">
                <a16:creationId xmlns:a16="http://schemas.microsoft.com/office/drawing/2014/main" id="{1AA33919-E944-B040-9B09-1E3E7A8C5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79622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Avslut">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9BAADE85-BACC-A742-BD29-0404F46B7DB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98475"/>
            <a:ext cx="12192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a:extLst>
              <a:ext uri="{FF2B5EF4-FFF2-40B4-BE49-F238E27FC236}">
                <a16:creationId xmlns:a16="http://schemas.microsoft.com/office/drawing/2014/main" id="{ADAA9B8D-7130-7D4A-8B77-71A581C92C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2288" y="6124575"/>
            <a:ext cx="12890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descr="TagShapePrint">
            <a:extLst>
              <a:ext uri="{FF2B5EF4-FFF2-40B4-BE49-F238E27FC236}">
                <a16:creationId xmlns:a16="http://schemas.microsoft.com/office/drawing/2014/main" id="{A0C54B36-79C6-D848-8DFC-E357334A2D3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019298" y="1362077"/>
            <a:ext cx="8582400" cy="633743"/>
          </a:xfrm>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287596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bg>
      <p:bgPr>
        <a:solidFill>
          <a:srgbClr val="E4E4E1"/>
        </a:solidFill>
        <a:effectLst/>
      </p:bgPr>
    </p:bg>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96DF2CCD-599F-384E-9704-692543E6B92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nvPr>
        </p:nvSpPr>
        <p:spPr>
          <a:xfrm>
            <a:off x="-1" y="-1"/>
            <a:ext cx="12192001" cy="5992837"/>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700000" y="3181641"/>
            <a:ext cx="6552933" cy="1147167"/>
          </a:xfrm>
          <a:noFill/>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p:nvPr>
        </p:nvSpPr>
        <p:spPr>
          <a:xfrm flipH="1">
            <a:off x="-15240" y="-9053"/>
            <a:ext cx="4690800" cy="1875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939554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bg>
      <p:bgPr>
        <a:solidFill>
          <a:srgbClr val="E4E4E1"/>
        </a:solidFill>
        <a:effectLst/>
      </p:bgPr>
    </p:bg>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2F027D48-4BF4-1C41-9E60-7963B5BCE81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nvPr>
        </p:nvSpPr>
        <p:spPr>
          <a:xfrm>
            <a:off x="-1" y="-1"/>
            <a:ext cx="12192001" cy="5992837"/>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p:nvPr>
        </p:nvSpPr>
        <p:spPr>
          <a:xfrm>
            <a:off x="2700000" y="3181641"/>
            <a:ext cx="6552933" cy="1147167"/>
          </a:xfrm>
          <a:noFill/>
        </p:spPr>
        <p:txBody>
          <a:bodyPr anchor="b">
            <a:noAutofit/>
          </a:bodyPr>
          <a:lstStyle>
            <a:lvl1pPr algn="l">
              <a:defRPr sz="4000">
                <a:solidFill>
                  <a:srgbClr val="000000"/>
                </a:solidFill>
              </a:defRPr>
            </a:lvl1pPr>
          </a:lstStyle>
          <a:p>
            <a:r>
              <a:rPr lang="sv-SE"/>
              <a:t>Klicka här för att ändra format</a:t>
            </a:r>
            <a:endParaRPr lang="sv-SE" dirty="0"/>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p:nvPr>
        </p:nvSpPr>
        <p:spPr>
          <a:xfrm>
            <a:off x="7504510" y="-9053"/>
            <a:ext cx="4690800" cy="1875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310842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0AD54725-0253-A544-9E28-B11516CF595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2700652" y="1368000"/>
            <a:ext cx="6552000" cy="1273968"/>
          </a:xfrm>
        </p:spPr>
        <p:txBody>
          <a:bodyPr/>
          <a:lstStyle>
            <a:lvl1pPr>
              <a:defRPr sz="4000">
                <a:solidFill>
                  <a:srgbClr val="000000"/>
                </a:solidFill>
              </a:defRPr>
            </a:lvl1pPr>
          </a:lstStyle>
          <a:p>
            <a:r>
              <a:rPr lang="sv-SE"/>
              <a:t>Klicka här för att ändra format</a:t>
            </a:r>
            <a:endParaRPr lang="sv-SE" dirty="0"/>
          </a:p>
        </p:txBody>
      </p:sp>
    </p:spTree>
    <p:extLst>
      <p:ext uri="{BB962C8B-B14F-4D97-AF65-F5344CB8AC3E}">
        <p14:creationId xmlns:p14="http://schemas.microsoft.com/office/powerpoint/2010/main" val="264674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D3BA4BA8-D6C3-5343-AAF4-9AB7316F6B0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718669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4342E465-0C13-7F40-9BD4-605D012B438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599391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spTree>
      <p:nvGrpSpPr>
        <p:cNvPr id="1" name=""/>
        <p:cNvGrpSpPr/>
        <p:nvPr/>
      </p:nvGrpSpPr>
      <p:grpSpPr>
        <a:xfrm>
          <a:off x="0" y="0"/>
          <a:ext cx="0" cy="0"/>
          <a:chOff x="0" y="0"/>
          <a:chExt cx="0" cy="0"/>
        </a:xfrm>
      </p:grpSpPr>
      <p:sp>
        <p:nvSpPr>
          <p:cNvPr id="6" name="Rektangel 5" descr="TagShapePrint">
            <a:extLst>
              <a:ext uri="{FF2B5EF4-FFF2-40B4-BE49-F238E27FC236}">
                <a16:creationId xmlns:a16="http://schemas.microsoft.com/office/drawing/2014/main" id="{2190FB70-3626-2B4D-B9FE-20230853B4F3}"/>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nvPr>
        </p:nvSpPr>
        <p:spPr>
          <a:xfrm>
            <a:off x="0" y="0"/>
            <a:ext cx="12192000" cy="6858000"/>
          </a:xfrm>
          <a:solidFill>
            <a:srgbClr val="F7F7F7"/>
          </a:solidFill>
        </p:spPr>
        <p:txBody>
          <a:bodyPr rtlCol="0">
            <a:normAutofit/>
          </a:bodyPr>
          <a:lstStyle>
            <a:lvl1pPr marL="0" indent="0" algn="ctr">
              <a:buNone/>
              <a:defRPr sz="1800">
                <a:solidFill>
                  <a:srgbClr val="000000"/>
                </a:solidFill>
              </a:defRPr>
            </a:lvl1pPr>
          </a:lstStyle>
          <a:p>
            <a:pPr lvl="0"/>
            <a:r>
              <a:rPr lang="sv-SE" noProof="0"/>
              <a:t>Klicka på ikonen för att lägga till en bild</a:t>
            </a:r>
            <a:endParaRPr lang="sv-SE" noProof="0"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a:t>Redigera format för bakgrundstext</a:t>
            </a:r>
          </a:p>
        </p:txBody>
      </p:sp>
    </p:spTree>
    <p:extLst>
      <p:ext uri="{BB962C8B-B14F-4D97-AF65-F5344CB8AC3E}">
        <p14:creationId xmlns:p14="http://schemas.microsoft.com/office/powerpoint/2010/main" val="258229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CA7863D3-67D6-BC43-99B8-64544C5752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descr="TagShapePrint">
            <a:extLst>
              <a:ext uri="{FF2B5EF4-FFF2-40B4-BE49-F238E27FC236}">
                <a16:creationId xmlns:a16="http://schemas.microsoft.com/office/drawing/2014/main" id="{AD014410-2AFC-7F44-A9D9-3CD9881BE43D}"/>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0320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pic>
        <p:nvPicPr>
          <p:cNvPr id="3" name="Bildobjekt 9">
            <a:extLst>
              <a:ext uri="{FF2B5EF4-FFF2-40B4-BE49-F238E27FC236}">
                <a16:creationId xmlns:a16="http://schemas.microsoft.com/office/drawing/2014/main" id="{D69C1D10-9D2B-6A4D-9371-1B765300D47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descr="TagShapePrint">
            <a:extLst>
              <a:ext uri="{FF2B5EF4-FFF2-40B4-BE49-F238E27FC236}">
                <a16:creationId xmlns:a16="http://schemas.microsoft.com/office/drawing/2014/main" id="{E00DEC0E-135E-564E-8DDF-1407F0893C9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486067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bg>
      <p:bgPr>
        <a:solidFill>
          <a:srgbClr val="E4E4E1"/>
        </a:solidFill>
        <a:effectLst/>
      </p:bgPr>
    </p:bg>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288C87EF-4B7A-5C47-A8BD-5702D5FF2BB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descr="TagShapePrint">
            <a:extLst>
              <a:ext uri="{FF2B5EF4-FFF2-40B4-BE49-F238E27FC236}">
                <a16:creationId xmlns:a16="http://schemas.microsoft.com/office/drawing/2014/main" id="{5691BB1F-ADB1-0549-96AE-C93DA71586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473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bg>
      <p:bgPr>
        <a:solidFill>
          <a:srgbClr val="E4E4E1"/>
        </a:solidFill>
        <a:effectLst/>
      </p:bgPr>
    </p:bg>
    <p:spTree>
      <p:nvGrpSpPr>
        <p:cNvPr id="1" name=""/>
        <p:cNvGrpSpPr/>
        <p:nvPr/>
      </p:nvGrpSpPr>
      <p:grpSpPr>
        <a:xfrm>
          <a:off x="0" y="0"/>
          <a:ext cx="0" cy="0"/>
          <a:chOff x="0" y="0"/>
          <a:chExt cx="0" cy="0"/>
        </a:xfrm>
      </p:grpSpPr>
      <p:pic>
        <p:nvPicPr>
          <p:cNvPr id="3" name="Bildobjekt 9">
            <a:extLst>
              <a:ext uri="{FF2B5EF4-FFF2-40B4-BE49-F238E27FC236}">
                <a16:creationId xmlns:a16="http://schemas.microsoft.com/office/drawing/2014/main" id="{FB550ADD-04C4-8D4B-82F6-5047D0470F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586413"/>
            <a:ext cx="32289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descr="TagShapePrint">
            <a:extLst>
              <a:ext uri="{FF2B5EF4-FFF2-40B4-BE49-F238E27FC236}">
                <a16:creationId xmlns:a16="http://schemas.microsoft.com/office/drawing/2014/main" id="{D08D6B93-40D9-B849-88BE-1365DD2E289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3026234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AC53C56-F982-2345-A5B6-30B85339F11E}"/>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3A255508-DB1F-E342-9BE7-DB830B2837A2}"/>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97860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9447ED0-E3F4-BF47-8D80-30EA6DF44AC5}"/>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08762330-B857-1B40-943E-DE7873FB4E7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145549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AE333C2-F3CD-E14E-8BDE-4A36705B9460}"/>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A41567D7-A8D4-9D47-B239-AAF7689EB50F}"/>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12999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bg>
      <p:bgPr>
        <a:solidFill>
          <a:srgbClr val="E4E4E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219AED5-9BBF-DF4A-B905-A661664FF71E}"/>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1B2F92A3-9513-4B4D-AB40-18F40DBE2A0F}"/>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695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7C510DEE-D319-A04E-B27D-3FF422BEA5A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000000"/>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1903476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bg>
      <p:bgPr>
        <a:solidFill>
          <a:srgbClr val="E4E4E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9D77567-ED22-4449-96B6-8F4BAC160BF6}"/>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5F65A7ED-9AEF-D34B-8098-284398D0BBC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56892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bg>
      <p:bgPr>
        <a:solidFill>
          <a:srgbClr val="E4E4E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803FB69-DF1C-2840-A33F-C5D3086D193D}"/>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D1B68B10-4AD4-C146-9B1D-B0DFA5FCB0CC}"/>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77909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rött streck">
    <p:bg>
      <p:bgPr>
        <a:solidFill>
          <a:srgbClr val="4A4944"/>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C428297-A875-AC4F-B2BA-2489C737D49C}"/>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76CCA47D-3284-0046-9518-EBAB66927C80}"/>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6" name="Bildobjekt 11" descr="MSB Logotyp vit">
            <a:extLst>
              <a:ext uri="{FF2B5EF4-FFF2-40B4-BE49-F238E27FC236}">
                <a16:creationId xmlns:a16="http://schemas.microsoft.com/office/drawing/2014/main" id="{F4684C02-77A1-DB4A-B8FA-B76E3FB02A2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FFFFFF"/>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07584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rött streck">
    <p:bg>
      <p:bgPr>
        <a:solidFill>
          <a:srgbClr val="4A4944"/>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E77E7C2-0E22-4F4E-B3A2-100F2A636AB8}"/>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4107E292-42C0-CB48-B448-0F1AC5D2F96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5" name="Bildobjekt 11" descr="MSB Logotyp vit">
            <a:extLst>
              <a:ext uri="{FF2B5EF4-FFF2-40B4-BE49-F238E27FC236}">
                <a16:creationId xmlns:a16="http://schemas.microsoft.com/office/drawing/2014/main" id="{F59E234B-5510-0443-A719-832E1047465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FFFFFF"/>
                </a:solidFill>
              </a:defRPr>
            </a:lvl1pPr>
          </a:lstStyle>
          <a:p>
            <a:r>
              <a:rPr lang="sv-SE"/>
              <a:t>Klicka här för att ändra format</a:t>
            </a:r>
          </a:p>
        </p:txBody>
      </p:sp>
    </p:spTree>
    <p:extLst>
      <p:ext uri="{BB962C8B-B14F-4D97-AF65-F5344CB8AC3E}">
        <p14:creationId xmlns:p14="http://schemas.microsoft.com/office/powerpoint/2010/main" val="112738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örkgrå, foto med text rött streck">
    <p:bg>
      <p:bgPr>
        <a:solidFill>
          <a:srgbClr val="4A494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277CE71-1139-D14B-8E8B-36DAB1DDCC05}"/>
              </a:ext>
            </a:extLst>
          </p:cNvPr>
          <p:cNvSpPr/>
          <p:nvPr>
            <p:custDataLst>
              <p:tags r:id="rId1"/>
            </p:custDataLst>
          </p:nvPr>
        </p:nvSpPr>
        <p:spPr>
          <a:xfrm>
            <a:off x="3175" y="0"/>
            <a:ext cx="234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569F7668-A500-7847-BD45-236C25E2632C}"/>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8" name="Bildobjekt 11" descr="MSB Logotyp vit">
            <a:extLst>
              <a:ext uri="{FF2B5EF4-FFF2-40B4-BE49-F238E27FC236}">
                <a16:creationId xmlns:a16="http://schemas.microsoft.com/office/drawing/2014/main" id="{1A4DA3D6-4AC9-8D46-8389-B0C78A0114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98148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C82C351-9774-0C47-AD04-AD508E23A410}"/>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0A5B7720-0C37-6A43-8E15-633354E513EB}"/>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63146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662CFCA-2FE6-6E45-A8AE-488CF0586E4F}"/>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937CDF56-8289-424B-8FB4-8B92F5F70C80}"/>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4257949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B252927-1094-8F40-9CCA-38E4882E0FD2}"/>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0EA2D5CA-597B-3642-8597-51BA084F174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92150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bg>
      <p:bgPr>
        <a:solidFill>
          <a:srgbClr val="E4E4E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263A54D-1C16-FF4E-B220-EEE89CDF00C3}"/>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5" name="Rektangel 4" descr="TagShapePrint">
            <a:extLst>
              <a:ext uri="{FF2B5EF4-FFF2-40B4-BE49-F238E27FC236}">
                <a16:creationId xmlns:a16="http://schemas.microsoft.com/office/drawing/2014/main" id="{13602BF8-AA8B-A447-A8D2-4FD31ED576C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39193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bg>
      <p:bgPr>
        <a:solidFill>
          <a:srgbClr val="E4E4E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7ECC643-8D15-3249-99AB-7B00102C4B80}"/>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4" name="Rektangel 3" descr="TagShapePrint">
            <a:extLst>
              <a:ext uri="{FF2B5EF4-FFF2-40B4-BE49-F238E27FC236}">
                <a16:creationId xmlns:a16="http://schemas.microsoft.com/office/drawing/2014/main" id="{F583BBC5-C431-BD48-8ECB-AFAE5AABEA75}"/>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243118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16769325-5B08-884A-9F50-101EF099E058}"/>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5B0D984-7330-426D-813B-46AAE15059F8}"/>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32327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bg>
      <p:bgPr>
        <a:solidFill>
          <a:srgbClr val="E4E4E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BF79F20-E1E8-334F-A9DF-5BFE3E732D41}"/>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FF6ECF83-FE5C-584D-8CA6-10F38B9907D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05206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Mörkgrå, foto med text lila streck">
    <p:bg>
      <p:bgPr>
        <a:solidFill>
          <a:srgbClr val="4A494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E413AC8-BEEF-C64C-8A5C-5870092990AF}"/>
              </a:ext>
            </a:extLst>
          </p:cNvPr>
          <p:cNvSpPr/>
          <p:nvPr>
            <p:custDataLst>
              <p:tags r:id="rId1"/>
            </p:custDataLst>
          </p:nvPr>
        </p:nvSpPr>
        <p:spPr>
          <a:xfrm>
            <a:off x="3175" y="0"/>
            <a:ext cx="2349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6" name="Rektangel 5" descr="TagShapePrint">
            <a:extLst>
              <a:ext uri="{FF2B5EF4-FFF2-40B4-BE49-F238E27FC236}">
                <a16:creationId xmlns:a16="http://schemas.microsoft.com/office/drawing/2014/main" id="{BF004BEF-DF37-BF43-AF60-B9C0248CB3D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pic>
        <p:nvPicPr>
          <p:cNvPr id="8" name="Bildobjekt 11" descr="MSB Logotyp vit">
            <a:extLst>
              <a:ext uri="{FF2B5EF4-FFF2-40B4-BE49-F238E27FC236}">
                <a16:creationId xmlns:a16="http://schemas.microsoft.com/office/drawing/2014/main" id="{6D847E8C-1495-DA40-B85A-60B295673FB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FFFFFF"/>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238408" y="0"/>
            <a:ext cx="5857592"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3035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CFBDB022-C0DB-9A47-83B0-232CB48FBF6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D2535B1B-6056-4CED-8443-F504A14CA1D0}"/>
              </a:ext>
            </a:extLst>
          </p:cNvPr>
          <p:cNvSpPr>
            <a:spLocks noGrp="1"/>
          </p:cNvSpPr>
          <p:nvPr>
            <p:ph type="title"/>
          </p:nvPr>
        </p:nvSpPr>
        <p:spPr>
          <a:xfrm>
            <a:off x="550843" y="479892"/>
            <a:ext cx="10517206" cy="516224"/>
          </a:xfrm>
        </p:spPr>
        <p:txBody>
          <a:bodyPr/>
          <a:lstStyle>
            <a:lvl1pPr>
              <a:defRPr>
                <a:solidFill>
                  <a:srgbClr val="000000"/>
                </a:solidFill>
              </a:defRPr>
            </a:lvl1pPr>
          </a:lstStyle>
          <a:p>
            <a:r>
              <a:rPr lang="sv-SE"/>
              <a:t>Klicka här för att ändra format</a:t>
            </a:r>
          </a:p>
        </p:txBody>
      </p:sp>
    </p:spTree>
    <p:extLst>
      <p:ext uri="{BB962C8B-B14F-4D97-AF65-F5344CB8AC3E}">
        <p14:creationId xmlns:p14="http://schemas.microsoft.com/office/powerpoint/2010/main" val="210241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A3E0D81C-A547-A645-ABBC-17AB1289BEEE}"/>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Tree>
    <p:extLst>
      <p:ext uri="{BB962C8B-B14F-4D97-AF65-F5344CB8AC3E}">
        <p14:creationId xmlns:p14="http://schemas.microsoft.com/office/powerpoint/2010/main" val="170823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6C5832B0-D5C2-F440-B9E0-F4A025FA2865}"/>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C7CFCF07-ECDA-4640-B5C3-2D28D1E5348B}"/>
              </a:ext>
            </a:extLst>
          </p:cNvPr>
          <p:cNvSpPr>
            <a:spLocks noGrp="1"/>
          </p:cNvSpPr>
          <p:nvPr>
            <p:ph type="title"/>
          </p:nvPr>
        </p:nvSpPr>
        <p:spPr>
          <a:xfrm>
            <a:off x="7293162" y="1140736"/>
            <a:ext cx="4001936" cy="943824"/>
          </a:xfrm>
        </p:spPr>
        <p:txBody>
          <a:bodyPr anchor="b"/>
          <a:lstStyle>
            <a:lvl1pPr>
              <a:defRPr sz="3200">
                <a:solidFill>
                  <a:srgbClr val="000000"/>
                </a:solidFill>
              </a:defRPr>
            </a:lvl1pPr>
          </a:lstStyle>
          <a:p>
            <a:r>
              <a:rPr lang="sv-SE"/>
              <a:t>Klicka här för att ändra format</a:t>
            </a:r>
            <a:endParaRPr lang="sv-SE" dirty="0"/>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nvPr>
        </p:nvSpPr>
        <p:spPr>
          <a:xfrm>
            <a:off x="0" y="0"/>
            <a:ext cx="6096000" cy="6857999"/>
          </a:xfrm>
          <a:solidFill>
            <a:srgbClr val="F7F7F7"/>
          </a:solidFill>
        </p:spPr>
        <p:txBody>
          <a:bodyPr rtlCol="0">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endParaRPr lang="sv-SE" noProof="0"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3337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bg>
      <p:bgPr>
        <a:solidFill>
          <a:srgbClr val="E4E4E1"/>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55180B70-F889-AB4F-9BCB-968930153B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36960810-8C01-47CE-B39D-C931C2B8EC49}"/>
              </a:ext>
            </a:extLst>
          </p:cNvPr>
          <p:cNvSpPr>
            <a:spLocks noGrp="1"/>
          </p:cNvSpPr>
          <p:nvPr>
            <p:ph type="title"/>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50608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bg>
      <p:bgPr>
        <a:solidFill>
          <a:srgbClr val="E4E4E1"/>
        </a:solidFill>
        <a:effectLst/>
      </p:bgPr>
    </p:bg>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47459335-45FF-F048-8454-7643DA5A29CB}"/>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
        <p:nvSpPr>
          <p:cNvPr id="2" name="Rubrik 1">
            <a:extLst>
              <a:ext uri="{FF2B5EF4-FFF2-40B4-BE49-F238E27FC236}">
                <a16:creationId xmlns:a16="http://schemas.microsoft.com/office/drawing/2014/main" id="{8F835B8C-07AB-41CC-9E71-C4867F754040}"/>
              </a:ext>
            </a:extLst>
          </p:cNvPr>
          <p:cNvSpPr>
            <a:spLocks noGrp="1"/>
          </p:cNvSpPr>
          <p:nvPr>
            <p:ph type="title"/>
          </p:nvPr>
        </p:nvSpPr>
        <p:spPr>
          <a:xfrm>
            <a:off x="1774800" y="1368000"/>
            <a:ext cx="8582400" cy="1273968"/>
          </a:xfrm>
        </p:spPr>
        <p:txBody>
          <a:bodyPr anchor="b"/>
          <a:lstStyle>
            <a:lvl1pPr>
              <a:defRPr sz="4000">
                <a:solidFill>
                  <a:srgbClr val="000000"/>
                </a:solidFill>
              </a:defRPr>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8925371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48" Type="http://schemas.openxmlformats.org/officeDocument/2006/relationships/tags" Target="../tags/tag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DB53A49D-8CF9-764A-AF3E-98A6B4BA950E}"/>
              </a:ext>
            </a:extLst>
          </p:cNvPr>
          <p:cNvSpPr>
            <a:spLocks noGrp="1"/>
          </p:cNvSpPr>
          <p:nvPr>
            <p:ph type="title"/>
            <p:custDataLst>
              <p:tags r:id="rId43"/>
            </p:custDataLst>
          </p:nvPr>
        </p:nvSpPr>
        <p:spPr bwMode="auto">
          <a:xfrm>
            <a:off x="1773238" y="1108075"/>
            <a:ext cx="85804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mall för rubrikformat</a:t>
            </a:r>
          </a:p>
        </p:txBody>
      </p:sp>
      <p:sp>
        <p:nvSpPr>
          <p:cNvPr id="1027" name="Platshållare för text 2">
            <a:extLst>
              <a:ext uri="{FF2B5EF4-FFF2-40B4-BE49-F238E27FC236}">
                <a16:creationId xmlns:a16="http://schemas.microsoft.com/office/drawing/2014/main" id="{E6F8E1EE-634A-6C4A-AA8E-967FCEE62376}"/>
              </a:ext>
            </a:extLst>
          </p:cNvPr>
          <p:cNvSpPr>
            <a:spLocks noGrp="1"/>
          </p:cNvSpPr>
          <p:nvPr>
            <p:ph type="body" idx="1"/>
            <p:custDataLst>
              <p:tags r:id="rId44"/>
            </p:custDataLst>
          </p:nvPr>
        </p:nvSpPr>
        <p:spPr bwMode="auto">
          <a:xfrm>
            <a:off x="1773238" y="2265363"/>
            <a:ext cx="8580437"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Redigera format för bakgrundstext</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45"/>
            </p:custDataLst>
          </p:nvPr>
        </p:nvSpPr>
        <p:spPr>
          <a:xfrm>
            <a:off x="838200" y="6356350"/>
            <a:ext cx="141922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98989"/>
                </a:solidFill>
                <a:latin typeface="+mn-lt"/>
              </a:defRPr>
            </a:lvl1pPr>
          </a:lstStyle>
          <a:p>
            <a:pPr>
              <a:defRPr/>
            </a:pPr>
            <a:fld id="{DFB351E9-1F75-784C-ACAD-138D46A4AC7C}" type="datetimeFigureOut">
              <a:rPr lang="sv-SE"/>
              <a:pPr>
                <a:defRPr/>
              </a:pPr>
              <a:t>2019-09-23</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46"/>
            </p:custDataLst>
          </p:nvPr>
        </p:nvSpPr>
        <p:spPr>
          <a:xfrm>
            <a:off x="4038600" y="6356350"/>
            <a:ext cx="1700213"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98989"/>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47"/>
            </p:custDataLst>
          </p:nvPr>
        </p:nvSpPr>
        <p:spPr>
          <a:xfrm>
            <a:off x="8181975" y="6356350"/>
            <a:ext cx="3873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898989"/>
                </a:solidFill>
                <a:latin typeface="+mn-lt"/>
              </a:defRPr>
            </a:lvl1pPr>
          </a:lstStyle>
          <a:p>
            <a:pPr>
              <a:defRPr/>
            </a:pPr>
            <a:fld id="{49DBFA25-7A9F-604B-ACC2-B74B7CECAE98}" type="slidenum">
              <a:rPr lang="sv-SE"/>
              <a:pPr>
                <a:defRPr/>
              </a:pPr>
              <a:t>‹#›</a:t>
            </a:fld>
            <a:endParaRPr lang="sv-SE"/>
          </a:p>
        </p:txBody>
      </p:sp>
      <p:pic>
        <p:nvPicPr>
          <p:cNvPr id="1031" name="Bildobjekt 8" descr="MSB Logotyp">
            <a:extLst>
              <a:ext uri="{FF2B5EF4-FFF2-40B4-BE49-F238E27FC236}">
                <a16:creationId xmlns:a16="http://schemas.microsoft.com/office/drawing/2014/main" id="{8AB90F6A-47E1-1348-B59B-7748EA9B430C}"/>
              </a:ext>
            </a:extLst>
          </p:cNvPr>
          <p:cNvPicPr>
            <a:picLocks noChangeAspect="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4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solidFill>
                <a:srgbClr val="FFFFFF"/>
              </a:solidFill>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Lst>
  <p:txStyles>
    <p:titleStyle>
      <a:lvl1pPr algn="l" rtl="0" eaLnBrk="0" fontAlgn="base" hangingPunct="0">
        <a:lnSpc>
          <a:spcPct val="90000"/>
        </a:lnSpc>
        <a:spcBef>
          <a:spcPct val="0"/>
        </a:spcBef>
        <a:spcAft>
          <a:spcPct val="0"/>
        </a:spcAft>
        <a:defRPr sz="3200" b="1" kern="1200">
          <a:solidFill>
            <a:srgbClr val="000000"/>
          </a:solidFill>
          <a:latin typeface="+mj-lt"/>
          <a:ea typeface="+mj-ea"/>
          <a:cs typeface="+mj-cs"/>
        </a:defRPr>
      </a:lvl1pPr>
      <a:lvl2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2pPr>
      <a:lvl3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3pPr>
      <a:lvl4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4pPr>
      <a:lvl5pPr algn="l" rtl="0" eaLnBrk="0" fontAlgn="base" hangingPunct="0">
        <a:lnSpc>
          <a:spcPct val="90000"/>
        </a:lnSpc>
        <a:spcBef>
          <a:spcPct val="0"/>
        </a:spcBef>
        <a:spcAft>
          <a:spcPct val="0"/>
        </a:spcAft>
        <a:defRPr sz="3200" b="1">
          <a:solidFill>
            <a:srgbClr val="000000"/>
          </a:solidFill>
          <a:latin typeface="Century Gothic" panose="020B0502020202020204" pitchFamily="34" charset="0"/>
        </a:defRPr>
      </a:lvl5pPr>
      <a:lvl6pPr marL="457200" algn="l" rtl="0" fontAlgn="base">
        <a:lnSpc>
          <a:spcPct val="90000"/>
        </a:lnSpc>
        <a:spcBef>
          <a:spcPct val="0"/>
        </a:spcBef>
        <a:spcAft>
          <a:spcPct val="0"/>
        </a:spcAft>
        <a:defRPr sz="3200" b="1">
          <a:solidFill>
            <a:srgbClr val="000000"/>
          </a:solidFill>
          <a:latin typeface="Century Gothic" panose="020B0502020202020204" pitchFamily="34" charset="0"/>
        </a:defRPr>
      </a:lvl6pPr>
      <a:lvl7pPr marL="914400" algn="l" rtl="0" fontAlgn="base">
        <a:lnSpc>
          <a:spcPct val="90000"/>
        </a:lnSpc>
        <a:spcBef>
          <a:spcPct val="0"/>
        </a:spcBef>
        <a:spcAft>
          <a:spcPct val="0"/>
        </a:spcAft>
        <a:defRPr sz="3200" b="1">
          <a:solidFill>
            <a:srgbClr val="000000"/>
          </a:solidFill>
          <a:latin typeface="Century Gothic" panose="020B0502020202020204" pitchFamily="34" charset="0"/>
        </a:defRPr>
      </a:lvl7pPr>
      <a:lvl8pPr marL="1371600" algn="l" rtl="0" fontAlgn="base">
        <a:lnSpc>
          <a:spcPct val="90000"/>
        </a:lnSpc>
        <a:spcBef>
          <a:spcPct val="0"/>
        </a:spcBef>
        <a:spcAft>
          <a:spcPct val="0"/>
        </a:spcAft>
        <a:defRPr sz="3200" b="1">
          <a:solidFill>
            <a:srgbClr val="000000"/>
          </a:solidFill>
          <a:latin typeface="Century Gothic" panose="020B0502020202020204" pitchFamily="34" charset="0"/>
        </a:defRPr>
      </a:lvl8pPr>
      <a:lvl9pPr marL="1828800" algn="l" rtl="0" fontAlgn="base">
        <a:lnSpc>
          <a:spcPct val="90000"/>
        </a:lnSpc>
        <a:spcBef>
          <a:spcPct val="0"/>
        </a:spcBef>
        <a:spcAft>
          <a:spcPct val="0"/>
        </a:spcAft>
        <a:defRPr sz="3200" b="1">
          <a:solidFill>
            <a:srgbClr val="000000"/>
          </a:solidFill>
          <a:latin typeface="Century Gothic" panose="020B0502020202020204" pitchFamily="34" charset="0"/>
        </a:defRPr>
      </a:lvl9pPr>
    </p:titleStyle>
    <p:bodyStyle>
      <a:lvl1pPr marL="228600" indent="-228600" algn="l" rtl="0" eaLnBrk="0" fontAlgn="base" hangingPunct="0">
        <a:spcBef>
          <a:spcPts val="1000"/>
        </a:spcBef>
        <a:spcAft>
          <a:spcPct val="0"/>
        </a:spcAft>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kern="1200">
          <a:solidFill>
            <a:srgbClr val="000000"/>
          </a:solidFill>
          <a:latin typeface="+mn-lt"/>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0.xml" /><Relationship Id="rId1" Type="http://schemas.openxmlformats.org/officeDocument/2006/relationships/slideLayout" Target="../slideLayouts/slideLayout25.xml" /></Relationships>
</file>

<file path=ppt/slides/_rels/slide11.xml.rels><?xml version="1.0" encoding="utf-8"?><Relationships xmlns="http://schemas.openxmlformats.org/package/2006/relationships"><Relationship Id="rId3" Type="http://schemas.openxmlformats.org/officeDocument/2006/relationships/hyperlink" Target="mailto:krisberedskapsveckan@msb.se" TargetMode="External" /><Relationship Id="rId2" Type="http://schemas.openxmlformats.org/officeDocument/2006/relationships/notesSlide" Target="../notesSlides/notesSlide11.xml" /><Relationship Id="rId1" Type="http://schemas.openxmlformats.org/officeDocument/2006/relationships/slideLayout" Target="../slideLayouts/slideLayout16.xml" /></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45057" name="Rubrik 1">
            <a:extLst>
              <a:ext uri="{FF2B5EF4-FFF2-40B4-BE49-F238E27FC236}">
                <a16:creationId xmlns:a16="http://schemas.microsoft.com/office/drawing/2014/main" id="{DF4F8B96-F586-7248-9AAD-656EC8C22441}"/>
              </a:ext>
            </a:extLst>
          </p:cNvPr>
          <p:cNvSpPr>
            <a:spLocks noGrp="1"/>
          </p:cNvSpPr>
          <p:nvPr>
            <p:ph type="ctrTitle"/>
          </p:nvPr>
        </p:nvSpPr>
        <p:spPr>
          <a:xfrm>
            <a:off x="1774825" y="1368425"/>
            <a:ext cx="8582025" cy="1184275"/>
          </a:xfrm>
        </p:spPr>
        <p:txBody>
          <a:bodyPr/>
          <a:lstStyle/>
          <a:p>
            <a:pPr xmlns:a="http://schemas.openxmlformats.org/drawingml/2006/main" eaLnBrk="1" hangingPunct="1"/>
            <a:r>
              <a:rPr xmlns:a="http://schemas.openxmlformats.org/drawingml/2006/main" dirty="1" smtClean="0" lang="en-GB"/>
              <a:t>If Crisis or War Comes</a:t>
            </a:r>
          </a:p>
        </p:txBody>
      </p:sp>
      <p:sp>
        <p:nvSpPr>
          <p:cNvPr id="45058" name="Underrubrik 2">
            <a:extLst>
              <a:ext uri="{FF2B5EF4-FFF2-40B4-BE49-F238E27FC236}">
                <a16:creationId xmlns:a16="http://schemas.microsoft.com/office/drawing/2014/main" id="{CEE3647E-F319-0740-9120-EC4F4209D049}"/>
              </a:ext>
            </a:extLst>
          </p:cNvPr>
          <p:cNvSpPr>
            <a:spLocks noGrp="1"/>
          </p:cNvSpPr>
          <p:nvPr>
            <p:ph type="subTitle" idx="1"/>
          </p:nvPr>
        </p:nvSpPr>
        <p:spPr>
          <a:xfrm>
            <a:off x="1774825" y="2627313"/>
            <a:ext cx="8582025" cy="760412"/>
          </a:xfrm>
        </p:spPr>
        <p:txBody>
          <a:bodyPr/>
          <a:lstStyle/>
          <a:p>
            <a:pPr xmlns:a="http://schemas.openxmlformats.org/drawingml/2006/main" eaLnBrk="1" hangingPunct="1"/>
            <a:r>
              <a:rPr xmlns:a="http://schemas.openxmlformats.org/drawingml/2006/main" dirty="1" smtClean="0" lang="en-GB"/>
              <a:t>Our shared preparedness</a:t>
            </a:r>
          </a:p>
        </p:txBody>
      </p:sp>
    </p:spTree>
  </p:cSld>
  <p:clrMapOvr>
    <a:masterClrMapping/>
  </p:clrMapOvr>
</p:sld>
</file>

<file path=ppt/slides/slide10.xml><?xml version="1.0" encoding="utf-8"?>
<p:sld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4513" name="Rubrik 1">
            <a:extLst>
              <a:ext uri="{FF2B5EF4-FFF2-40B4-BE49-F238E27FC236}">
                <a16:creationId xmlns:a16="http://schemas.microsoft.com/office/drawing/2014/main" id="{2FE2A9ED-F440-1347-A873-7AB56C880B36}"/>
              </a:ext>
            </a:extLst>
          </p:cNvPr>
          <p:cNvSpPr>
            <a:spLocks noGrp="1"/>
          </p:cNvSpPr>
          <p:nvPr>
            <p:ph type="title"/>
          </p:nvPr>
        </p:nvSpPr>
        <p:spPr>
          <a:xfrm>
            <a:off x="1027113" y="2373313"/>
            <a:ext cx="5437187" cy="1576387"/>
          </a:xfrm>
        </p:spPr>
        <p:txBody>
          <a:bodyPr/>
          <a:lstStyle/>
          <a:p>
            <a:pPr xmlns:a="http://schemas.openxmlformats.org/drawingml/2006/main">
              <a:lnSpc>
                <a:spcPct val="100000"/>
              </a:lnSpc>
            </a:pPr>
            <a:r>
              <a:rPr xmlns:a="http://schemas.openxmlformats.org/drawingml/2006/main" lang="en-GB" altLang="sv-SE" sz="2400"/>
              <a:t>Have you, as a result of the brochure, reflected more on how you would cope with daily life in the event of a crisis or war?</a:t>
            </a:r>
          </a:p>
        </p:txBody>
      </p:sp>
      <p:pic>
        <p:nvPicPr>
          <p:cNvPr id="64514" name="Bildobjekt 3">
            <a:extLst>
              <a:ext uri="{FF2B5EF4-FFF2-40B4-BE49-F238E27FC236}">
                <a16:creationId xmlns:a16="http://schemas.microsoft.com/office/drawing/2014/main" id="{171BE79B-DB08-A54C-8D0E-417BB46B5FD0}"/>
              </a:ext>
            </a:extLst>
          </p:cNvPr>
          <p:cNvPicPr>
            <a:picLocks noChangeAspect="1" noChangeArrowheads="1"/>
          </p:cNvPicPr>
          <p:nvPr/>
        </p:nvPicPr>
        <p:blipFill>
          <a:blip r:embed="rId3" cstate="screen">
            <a:extLst>
              <a:ext uri="{28A0092B-C50C-407E-A947-70E740481C1C}">
                <a14:useLocalDpi/>
              </a:ext>
            </a:extLst>
          </a:blip>
          <a:srcRect/>
          <a:stretch>
            <a:fillRect/>
          </a:stretch>
        </p:blipFill>
        <p:spPr bwMode="auto">
          <a:xfrm>
            <a:off x="6999288" y="1295400"/>
            <a:ext cx="3948112" cy="37861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spTree>
  </p:cSld>
  <p:clrMapOvr>
    <a:masterClrMapping/>
  </p:clrMapOvr>
</p:sld>
</file>

<file path=ppt/slides/slide11.xml><?xml version="1.0" encoding="utf-8"?>
<p:sld xmlns:p="http://schemas.openxmlformats.org/presentationml/2006/main"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http://schemas.openxmlformats.org/drawingml/2006/main" xmlns:r="http://schemas.openxmlformats.org/officeDocument/2006/relationships" xmlns:a14="http://schemas.microsoft.com/office/drawing/2010/main" xmlns:mc="http://schemas.openxmlformats.org/markup-compatibility/2006">
  <p:cSld>
    <p:spTree>
      <p:nvGrpSpPr>
        <p:cNvPr id="1" name=""/>
        <p:cNvGrpSpPr/>
        <p:nvPr/>
      </p:nvGrpSpPr>
      <p:grpSpPr>
        <a:xfrm>
          <a:off x="0" y="0"/>
          <a:ext cx="0" cy="0"/>
          <a:chOff x="0" y="0"/>
          <a:chExt cx="0" cy="0"/>
        </a:xfrm>
      </p:grpSpPr>
      <p:sp>
        <p:nvSpPr>
          <p:cNvPr id="66561" name="Rubrik 1">
            <a:extLst>
              <a:ext uri="{FF2B5EF4-FFF2-40B4-BE49-F238E27FC236}">
                <a16:creationId xmlns:a16="http://schemas.microsoft.com/office/drawing/2014/main" id="{6DA9B198-B769-344A-951C-05D58E8F5581}"/>
              </a:ext>
            </a:extLst>
          </p:cNvPr>
          <p:cNvSpPr>
            <a:spLocks noGrp="1"/>
          </p:cNvSpPr>
          <p:nvPr>
            <p:ph type="ctrTitle"/>
          </p:nvPr>
        </p:nvSpPr>
        <p:spPr>
          <a:xfrm>
            <a:off x="1509713" y="488950"/>
            <a:ext cx="8582025" cy="1135063"/>
          </a:xfrm>
        </p:spPr>
        <p:txBody>
          <a:bodyPr/>
          <a:lstStyle/>
          <a:p>
            <a:pPr xmlns:a="http://schemas.openxmlformats.org/drawingml/2006/main" eaLnBrk="1" hangingPunct="1"/>
            <a:r>
              <a:rPr xmlns:a="http://schemas.openxmlformats.org/drawingml/2006/main" dirty="1" smtClean="0" lang="en-GB"/>
              <a:t>For more information about...</a:t>
            </a:r>
          </a:p>
        </p:txBody>
      </p:sp>
      <p:sp>
        <p:nvSpPr>
          <p:cNvPr id="3" name="Underrubrik 2">
            <a:extLst>
              <a:ext uri="{FF2B5EF4-FFF2-40B4-BE49-F238E27FC236}">
                <a16:creationId xmlns:a16="http://schemas.microsoft.com/office/drawing/2014/main" id="{892AAE42-9652-E743-850A-5C3115541EE2}"/>
              </a:ext>
            </a:extLst>
          </p:cNvPr>
          <p:cNvSpPr>
            <a:spLocks noGrp="1"/>
          </p:cNvSpPr>
          <p:nvPr>
            <p:ph type="subTitle" idx="1"/>
          </p:nvPr>
        </p:nvSpPr>
        <p:spPr>
          <a:xfrm>
            <a:off x="2019300" y="2046288"/>
            <a:ext cx="6608763" cy="1382712"/>
          </a:xfrm>
        </p:spPr>
        <p:txBody>
          <a:bodyPr rtlCol="0">
            <a:noAutofit/>
          </a:bodyPr>
          <a:lstStyle/>
          <a:p>
            <a:pPr xmlns:a="http://schemas.openxmlformats.org/drawingml/2006/main" marL="342900" indent="-342900" eaLnBrk="1" fontAlgn="auto" hangingPunct="1">
              <a:spcAft>
                <a:spcPts val="0"/>
              </a:spcAft>
              <a:buFont typeface="Arial" panose="020B0604020202020204" pitchFamily="34" charset="0"/>
              <a:buChar char="•"/>
              <a:defRPr/>
            </a:pPr>
            <a:r>
              <a:rPr xmlns:a="http://schemas.openxmlformats.org/drawingml/2006/main" lang="en-GB" sz="2000" dirty="0"/>
              <a:t>... the planning of the Crisis Preparedness Week and follow-up of the brochure: </a:t>
            </a:r>
            <a:r>
              <a:rPr xmlns:a="http://schemas.openxmlformats.org/drawingml/2006/main" lang="en-GB" sz="2000" dirty="0"/>
              <a:t>Our newsletter </a:t>
            </a:r>
            <a:r>
              <a:rPr xmlns:a="http://schemas.openxmlformats.org/drawingml/2006/main" lang="en-GB" sz="2000" dirty="0">
                <a:hlinkClick xmlns:r="http://schemas.openxmlformats.org/officeDocument/2006/relationships" r:id="rId3"/>
              </a:rPr>
              <a:t>krisberedskapsveckan@msb.se</a:t>
            </a:r>
            <a:r>
              <a:rPr xmlns:a="http://schemas.openxmlformats.org/drawingml/2006/main" lang="en-GB" sz="2000" dirty="0"/>
              <a:t> and msb.se/krisberedskapsveckan</a:t>
            </a:r>
            <a:endParaRPr xmlns:a="http://schemas.openxmlformats.org/drawingml/2006/main" lang="en-GB" sz="2000" dirty="0"/>
          </a:p>
          <a:p>
            <a:pPr xmlns:a="http://schemas.openxmlformats.org/drawingml/2006/main" marL="342900" indent="-342900" eaLnBrk="1" fontAlgn="auto" hangingPunct="1">
              <a:spcAft>
                <a:spcPts val="0"/>
              </a:spcAft>
              <a:buFont typeface="Arial" panose="020B0604020202020204" pitchFamily="34" charset="0"/>
              <a:buChar char="•"/>
              <a:defRPr/>
            </a:pPr>
            <a:r>
              <a:rPr xmlns:a="http://schemas.openxmlformats.org/drawingml/2006/main" lang="en-GB" sz="2000" dirty="0"/>
              <a:t>preparedness for crises and war for private individuals: dinsäkerhet.se/krisochkrig</a:t>
            </a:r>
          </a:p>
          <a:p>
            <a:pPr xmlns:a="http://schemas.openxmlformats.org/drawingml/2006/main" eaLnBrk="1" fontAlgn="auto" hangingPunct="1">
              <a:spcAft>
                <a:spcPts val="0"/>
              </a:spcAft>
              <a:defRPr/>
            </a:pPr>
            <a:endParaRPr xmlns:a="http://schemas.openxmlformats.org/drawingml/2006/main" lang="en-GB"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ubrik 1">
            <a:extLst>
              <a:ext uri="{FF2B5EF4-FFF2-40B4-BE49-F238E27FC236}">
                <a16:creationId xmlns:a16="http://schemas.microsoft.com/office/drawing/2014/main" id="{41081178-5F10-7D43-9825-8A1639B046A2}"/>
              </a:ext>
            </a:extLst>
          </p:cNvPr>
          <p:cNvSpPr>
            <a:spLocks noGrp="1"/>
          </p:cNvSpPr>
          <p:nvPr>
            <p:ph type="title"/>
          </p:nvPr>
        </p:nvSpPr>
        <p:spPr>
          <a:xfrm>
            <a:off x="1773238" y="1108075"/>
            <a:ext cx="8580437" cy="966788"/>
          </a:xfrm>
        </p:spPr>
        <p:txBody>
          <a:bodyPr/>
          <a:lstStyle/>
          <a:p>
            <a:pPr eaLnBrk="1" hangingPunct="1"/>
            <a:endParaRPr lang="sv-SE" altLang="sv-SE"/>
          </a:p>
        </p:txBody>
      </p:sp>
      <p:pic>
        <p:nvPicPr>
          <p:cNvPr id="46082" name="Platshållare för innehåll 3">
            <a:extLst>
              <a:ext uri="{FF2B5EF4-FFF2-40B4-BE49-F238E27FC236}">
                <a16:creationId xmlns:a16="http://schemas.microsoft.com/office/drawing/2014/main" id="{4B98F15E-6AD3-194C-A1EE-673C95C2398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rot="597671">
            <a:off x="-1109663" y="-900113"/>
            <a:ext cx="15767051" cy="9682163"/>
          </a:xfr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16">
            <a:extLst>
              <a:ext uri="{FF2B5EF4-FFF2-40B4-BE49-F238E27FC236}">
                <a16:creationId xmlns:a16="http://schemas.microsoft.com/office/drawing/2014/main" id="{F31B6372-21CF-874B-AD64-B4BE571501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MSB Logotyp vit">
            <a:extLst>
              <a:ext uri="{FF2B5EF4-FFF2-40B4-BE49-F238E27FC236}">
                <a16:creationId xmlns:a16="http://schemas.microsoft.com/office/drawing/2014/main" id="{EFBC0E5F-CFDE-B149-8FD2-A75261ED1EF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7" name="Bildobjekt 4">
            <a:extLst>
              <a:ext uri="{FF2B5EF4-FFF2-40B4-BE49-F238E27FC236}">
                <a16:creationId xmlns:a16="http://schemas.microsoft.com/office/drawing/2014/main" id="{FA5C61FA-930B-5A47-AC05-9941460184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outerShdw blurRad="114300" dist="25400" dir="9420000" sx="102000" sy="102000" algn="tl" rotWithShape="0">
              <a:prstClr val="black">
                <a:alpha val="1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16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324159C-C5E4-224F-9A45-7799AC2176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4717" y="179106"/>
            <a:ext cx="4503463" cy="62674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latshållare för innehåll 3">
            <a:extLst>
              <a:ext uri="{FF2B5EF4-FFF2-40B4-BE49-F238E27FC236}">
                <a16:creationId xmlns:a16="http://schemas.microsoft.com/office/drawing/2014/main" id="{A34FD9C2-9FCA-4246-ABD7-441571FE71F9}"/>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rot="987983">
            <a:off x="6363971" y="898462"/>
            <a:ext cx="5682627" cy="4454977"/>
          </a:xfr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Bildobjekt 4">
            <a:extLst>
              <a:ext uri="{FF2B5EF4-FFF2-40B4-BE49-F238E27FC236}">
                <a16:creationId xmlns:a16="http://schemas.microsoft.com/office/drawing/2014/main" id="{FB3E502B-D79A-2249-9909-217D18D8FF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045065">
            <a:off x="66409" y="584030"/>
            <a:ext cx="4888576" cy="60860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Bildobjekt 4">
            <a:extLst>
              <a:ext uri="{FF2B5EF4-FFF2-40B4-BE49-F238E27FC236}">
                <a16:creationId xmlns:a16="http://schemas.microsoft.com/office/drawing/2014/main" id="{F56FC51F-3A89-1B43-A520-74747F3D58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Bildobjekt 8" descr="MSB Logotyp">
            <a:extLst>
              <a:ext uri="{FF2B5EF4-FFF2-40B4-BE49-F238E27FC236}">
                <a16:creationId xmlns:a16="http://schemas.microsoft.com/office/drawing/2014/main" id="{E11115D2-4C6C-E34E-95B4-B0317D6FCEF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6322" name="Bildobjekt 5">
            <a:extLst>
              <a:ext uri="{FF2B5EF4-FFF2-40B4-BE49-F238E27FC236}">
                <a16:creationId xmlns:a16="http://schemas.microsoft.com/office/drawing/2014/main" id="{A9A58F09-1B26-4640-8A54-B158C9865D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Bildobjekt 8" descr="MSB Logotyp">
            <a:extLst>
              <a:ext uri="{FF2B5EF4-FFF2-40B4-BE49-F238E27FC236}">
                <a16:creationId xmlns:a16="http://schemas.microsoft.com/office/drawing/2014/main" id="{13AE7DAF-91C0-EE4F-955E-A30735C2516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CECE"/>
        </a:solidFill>
        <a:effectLst/>
      </p:bgPr>
    </p:bg>
    <p:spTree>
      <p:nvGrpSpPr>
        <p:cNvPr id="1" name=""/>
        <p:cNvGrpSpPr/>
        <p:nvPr/>
      </p:nvGrpSpPr>
      <p:grpSpPr>
        <a:xfrm>
          <a:off x="0" y="0"/>
          <a:ext cx="0" cy="0"/>
          <a:chOff x="0" y="0"/>
          <a:chExt cx="0" cy="0"/>
        </a:xfrm>
      </p:grpSpPr>
      <p:pic>
        <p:nvPicPr>
          <p:cNvPr id="58370" name="Bildobjekt 3">
            <a:extLst>
              <a:ext uri="{FF2B5EF4-FFF2-40B4-BE49-F238E27FC236}">
                <a16:creationId xmlns:a16="http://schemas.microsoft.com/office/drawing/2014/main" id="{D3488CC9-32AA-9C41-AEF2-CEED54D445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Bildobjekt 8" descr="MSB Logotyp">
            <a:extLst>
              <a:ext uri="{FF2B5EF4-FFF2-40B4-BE49-F238E27FC236}">
                <a16:creationId xmlns:a16="http://schemas.microsoft.com/office/drawing/2014/main" id="{73A09803-69E7-7340-8CC8-9B4D9FCE7D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68050" y="6296025"/>
            <a:ext cx="9525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Bildobjekt 3">
            <a:extLst>
              <a:ext uri="{FF2B5EF4-FFF2-40B4-BE49-F238E27FC236}">
                <a16:creationId xmlns:a16="http://schemas.microsoft.com/office/drawing/2014/main" id="{7CB9DB49-50AE-F54F-899B-E64C77BCB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922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Bildobjekt 3">
            <a:extLst>
              <a:ext uri="{FF2B5EF4-FFF2-40B4-BE49-F238E27FC236}">
                <a16:creationId xmlns:a16="http://schemas.microsoft.com/office/drawing/2014/main" id="{3CE04C65-FF41-C348-BC24-A512E12EA9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922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9.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2.xml><?xml version="1.0" encoding="utf-8"?>
<p:tagLst xmlns:a="http://schemas.openxmlformats.org/drawingml/2006/main" xmlns:r="http://schemas.openxmlformats.org/officeDocument/2006/relationships" xmlns:p="http://schemas.openxmlformats.org/presentationml/2006/main">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6.xml><?xml version="1.0" encoding="utf-8"?>
<p:tagLst xmlns:a="http://schemas.openxmlformats.org/drawingml/2006/main" xmlns:r="http://schemas.openxmlformats.org/officeDocument/2006/relationships" xmlns:p="http://schemas.openxmlformats.org/presentationml/2006/main">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8.xml><?xml version="1.0" encoding="utf-8"?>
<p:tagLst xmlns:a="http://schemas.openxmlformats.org/drawingml/2006/main" xmlns:r="http://schemas.openxmlformats.org/officeDocument/2006/relationships" xmlns:p="http://schemas.openxmlformats.org/presentationml/2006/main">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2.xml><?xml version="1.0" encoding="utf-8"?>
<p:tagLst xmlns:a="http://schemas.openxmlformats.org/drawingml/2006/main" xmlns:r="http://schemas.openxmlformats.org/officeDocument/2006/relationships" xmlns:p="http://schemas.openxmlformats.org/presentationml/2006/main">
  <p:tag name="TEXTCOLOR" val="16777215"/>
</p:tagLst>
</file>

<file path=ppt/tags/tag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16777215"/>
</p:tagLst>
</file>

<file path=ppt/tags/tag5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6.xml><?xml version="1.0" encoding="utf-8"?>
<p:tagLst xmlns:a="http://schemas.openxmlformats.org/drawingml/2006/main" xmlns:r="http://schemas.openxmlformats.org/officeDocument/2006/relationships" xmlns:p="http://schemas.openxmlformats.org/presentationml/2006/main">
  <p:tag name="TEXTCOLOR" val="16777215"/>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16777215"/>
</p:tagLst>
</file>

<file path=ppt/tags/tag5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16777215"/>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16777215"/>
</p:tagLst>
</file>

<file path=ppt/tags/tag63.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potx" id="{AEA58E0F-F7B8-476F-898C-C869FAD00B00}" vid="{F5E8F45D-1BAD-4605-B7EE-D434F65F83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2078</TotalTime>
  <Words>2886</Words>
  <Application>Microsoft Office PowerPoint</Application>
  <PresentationFormat>Bredbild</PresentationFormat>
  <Paragraphs>187</Paragraphs>
  <Slides>11</Slides>
  <Notes>11</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11</vt:i4>
      </vt:variant>
    </vt:vector>
  </HeadingPairs>
  <TitlesOfParts>
    <vt:vector size="15" baseType="lpstr">
      <vt:lpstr>Arial</vt:lpstr>
      <vt:lpstr>Calibri</vt:lpstr>
      <vt:lpstr>Century Gothic</vt:lpstr>
      <vt:lpstr>MSB PPT Egna</vt:lpstr>
      <vt:lpstr>Om krisen eller kriget kommer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Har du, som en följd av broschyren, reflekterat mer över hur du skulle klara vardagen vid en samhällskris eller krig?</vt:lpstr>
      <vt:lpstr>För mer information om…</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krisen eller kriget kommer</dc:title>
  <dc:creator>Andersson Christina</dc:creator>
  <cp:lastModifiedBy>Ahrin Kerstin</cp:lastModifiedBy>
  <cp:revision>119</cp:revision>
  <dcterms:created xsi:type="dcterms:W3CDTF">2019-03-14T09:36:30Z</dcterms:created>
  <dcterms:modified xsi:type="dcterms:W3CDTF">2019-09-23T11:04:58Z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ies>
</file>