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95" r:id="rId2"/>
    <p:sldId id="329" r:id="rId3"/>
    <p:sldId id="337" r:id="rId4"/>
    <p:sldId id="466" r:id="rId5"/>
    <p:sldId id="307" r:id="rId6"/>
    <p:sldId id="310" r:id="rId7"/>
    <p:sldId id="316" r:id="rId8"/>
    <p:sldId id="382" r:id="rId9"/>
    <p:sldId id="335" r:id="rId10"/>
    <p:sldId id="336" r:id="rId11"/>
    <p:sldId id="327" r:id="rId12"/>
    <p:sldId id="332" r:id="rId13"/>
    <p:sldId id="312" r:id="rId14"/>
    <p:sldId id="296" r:id="rId15"/>
    <p:sldId id="458" r:id="rId16"/>
    <p:sldId id="314" r:id="rId17"/>
    <p:sldId id="487"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nkvist Gunnel" initials="RG" lastIdx="15" clrIdx="0">
    <p:extLst>
      <p:ext uri="{19B8F6BF-5375-455C-9EA6-DF929625EA0E}">
        <p15:presenceInfo xmlns:p15="http://schemas.microsoft.com/office/powerpoint/2012/main" userId="S-1-5-21-466509168-1772936955-2901788264-30125" providerId="AD"/>
      </p:ext>
    </p:extLst>
  </p:cmAuthor>
  <p:cmAuthor id="2" name="Sara Clevensjö Lind" initials="SCL" lastIdx="6" clrIdx="1">
    <p:extLst>
      <p:ext uri="{19B8F6BF-5375-455C-9EA6-DF929625EA0E}">
        <p15:presenceInfo xmlns:p15="http://schemas.microsoft.com/office/powerpoint/2012/main" userId="439dcab90249de2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5" autoAdjust="0"/>
    <p:restoredTop sz="75589" autoAdjust="0"/>
  </p:normalViewPr>
  <p:slideViewPr>
    <p:cSldViewPr snapToGrid="0" showGuides="1">
      <p:cViewPr varScale="1">
        <p:scale>
          <a:sx n="100" d="100"/>
          <a:sy n="100" d="100"/>
        </p:scale>
        <p:origin x="9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Clevensjö Lind" userId="439dcab90249de2d" providerId="LiveId" clId="{489ED2CC-6834-4614-96E4-A240DC64551E}"/>
    <pc:docChg chg="custSel modSld sldOrd">
      <pc:chgData name="Sara Clevensjö Lind" userId="439dcab90249de2d" providerId="LiveId" clId="{489ED2CC-6834-4614-96E4-A240DC64551E}" dt="2020-02-10T09:01:31.684" v="3" actId="20577"/>
      <pc:docMkLst>
        <pc:docMk/>
      </pc:docMkLst>
      <pc:sldChg chg="modSp">
        <pc:chgData name="Sara Clevensjö Lind" userId="439dcab90249de2d" providerId="LiveId" clId="{489ED2CC-6834-4614-96E4-A240DC64551E}" dt="2020-02-10T09:01:31.684" v="3" actId="20577"/>
        <pc:sldMkLst>
          <pc:docMk/>
          <pc:sldMk cId="0" sldId="295"/>
        </pc:sldMkLst>
        <pc:spChg chg="mod">
          <ac:chgData name="Sara Clevensjö Lind" userId="439dcab90249de2d" providerId="LiveId" clId="{489ED2CC-6834-4614-96E4-A240DC64551E}" dt="2020-02-10T09:01:31.684" v="3" actId="20577"/>
          <ac:spMkLst>
            <pc:docMk/>
            <pc:sldMk cId="0" sldId="295"/>
            <ac:spMk id="3" creationId="{90490CEB-C9E1-4E55-86AD-DEDF73943ABA}"/>
          </ac:spMkLst>
        </pc:spChg>
      </pc:sldChg>
      <pc:sldChg chg="ord delCm">
        <pc:chgData name="Sara Clevensjö Lind" userId="439dcab90249de2d" providerId="LiveId" clId="{489ED2CC-6834-4614-96E4-A240DC64551E}" dt="2020-02-10T08:21:20.125" v="2"/>
        <pc:sldMkLst>
          <pc:docMk/>
          <pc:sldMk cId="3256114948" sldId="4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530A1-F07A-4BAB-AA13-F484061CF7DC}" type="datetimeFigureOut">
              <a:rPr lang="sv-SE" smtClean="0"/>
              <a:t>2020-02-10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7F2546-EB6E-48EB-B02F-80676DFB14CF}" type="slidenum">
              <a:rPr lang="sv-SE" smtClean="0"/>
              <a:t>‹#›</a:t>
            </a:fld>
            <a:endParaRPr lang="sv-SE"/>
          </a:p>
        </p:txBody>
      </p:sp>
    </p:spTree>
    <p:extLst>
      <p:ext uri="{BB962C8B-B14F-4D97-AF65-F5344CB8AC3E}">
        <p14:creationId xmlns:p14="http://schemas.microsoft.com/office/powerpoint/2010/main" val="3111266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gunnel.rosenkvist@msb.se"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mailto:implementerasol@msb.se" TargetMode="External"/><Relationship Id="rId4" Type="http://schemas.openxmlformats.org/officeDocument/2006/relationships/hyperlink" Target="mailto:malin.lintzen@msb.s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implementeraSOL@msb.s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tshållare för bildobjekt 1">
            <a:extLst>
              <a:ext uri="{FF2B5EF4-FFF2-40B4-BE49-F238E27FC236}">
                <a16:creationId xmlns:a16="http://schemas.microsoft.com/office/drawing/2014/main" id="{90673FDE-B0DA-4E1F-BBFC-5F5E1BF2AF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464B79E2-92B1-4163-9837-589F6509FF40}"/>
              </a:ext>
            </a:extLst>
          </p:cNvPr>
          <p:cNvSpPr>
            <a:spLocks noGrp="1"/>
          </p:cNvSpPr>
          <p:nvPr>
            <p:ph type="body" idx="1"/>
          </p:nvPr>
        </p:nvSpPr>
        <p:spPr/>
        <p:txBody>
          <a:bodyPr/>
          <a:lstStyle/>
          <a:p>
            <a:pPr fontAlgn="auto">
              <a:spcBef>
                <a:spcPts val="0"/>
              </a:spcBef>
              <a:spcAft>
                <a:spcPts val="0"/>
              </a:spcAft>
              <a:defRPr/>
            </a:pPr>
            <a:r>
              <a:rPr lang="sv-SE" sz="900" i="1" dirty="0"/>
              <a:t>Information till presentatören: Denna presentation kan användas av dig som vill få</a:t>
            </a:r>
            <a:r>
              <a:rPr lang="sv-SE" sz="900" i="1" baseline="0" dirty="0"/>
              <a:t> och/eller </a:t>
            </a:r>
            <a:r>
              <a:rPr lang="sv-SE" sz="900" i="1" dirty="0"/>
              <a:t>ge en översiktlig presentation i syfte att motivera och förklara varför gemensamma grunder för samverkan och ledning är av vikt för att öka samhällets förmåga att hantera störningar. </a:t>
            </a:r>
          </a:p>
          <a:p>
            <a:pPr fontAlgn="auto">
              <a:spcBef>
                <a:spcPts val="0"/>
              </a:spcBef>
              <a:spcAft>
                <a:spcPts val="0"/>
              </a:spcAft>
              <a:defRPr/>
            </a:pPr>
            <a:r>
              <a:rPr lang="sv-SE" sz="900" i="1" dirty="0"/>
              <a:t>Bildspelet kan exempelvis användas för att ge en översiktlig presentation på 15-30 min i syfte att väcka intresse och motivera till fortsatt arbete kring de gemensamma grunderna i egen organisation eller tillsammans med andra aktörer. </a:t>
            </a:r>
          </a:p>
          <a:p>
            <a:pPr fontAlgn="auto">
              <a:spcBef>
                <a:spcPts val="0"/>
              </a:spcBef>
              <a:spcAft>
                <a:spcPts val="0"/>
              </a:spcAft>
              <a:defRPr/>
            </a:pPr>
            <a:endParaRPr lang="sv-SE" sz="900" i="1" dirty="0"/>
          </a:p>
          <a:p>
            <a:pPr fontAlgn="auto">
              <a:spcBef>
                <a:spcPts val="0"/>
              </a:spcBef>
              <a:spcAft>
                <a:spcPts val="0"/>
              </a:spcAft>
              <a:defRPr/>
            </a:pPr>
            <a:r>
              <a:rPr lang="sv-SE" sz="1050" dirty="0"/>
              <a:t>De gemensamma grunderna för </a:t>
            </a:r>
            <a:r>
              <a:rPr lang="sv-SE" sz="1050" b="1" dirty="0"/>
              <a:t>samverkan och ledning</a:t>
            </a:r>
            <a:r>
              <a:rPr lang="sv-SE" sz="1050" dirty="0"/>
              <a:t> är ett betydelsefullt steg på vägen till att vi ska bli bättre på att hantera samhällsstörningar – tillsammans. Att se vår egen roll som en del av en större helhet och förstå hur vi stöder varandra. </a:t>
            </a:r>
            <a:r>
              <a:rPr lang="sv-SE" sz="1050" i="1" dirty="0"/>
              <a:t>Gemensamma grunder för samverkan och ledning vid samhällsstörningar </a:t>
            </a:r>
            <a:r>
              <a:rPr lang="sv-SE" sz="1050" dirty="0"/>
              <a:t>riktar sig till alla aktörer som har ett ansvar för eller kan bidra till att hantera samhällsstörningar. Den offentliga sektorn, näringslivet och det civila samhället (inkl. frivilliga organisationer). </a:t>
            </a:r>
          </a:p>
          <a:p>
            <a:pPr fontAlgn="auto">
              <a:spcBef>
                <a:spcPts val="0"/>
              </a:spcBef>
              <a:spcAft>
                <a:spcPts val="0"/>
              </a:spcAft>
              <a:defRPr/>
            </a:pPr>
            <a:r>
              <a:rPr lang="sv-SE" sz="1050" dirty="0"/>
              <a:t>Rekommendationerna som beskrivs är vägledande och ska fungera som stöd. De lägger en grund som alla aktörer kan enas kring, som är hållbar över tid och som är oberoende av teknik och metoder. Den här presentationen syftar till att ge svar på följande frågor:</a:t>
            </a:r>
          </a:p>
          <a:p>
            <a:pPr fontAlgn="auto">
              <a:spcBef>
                <a:spcPts val="0"/>
              </a:spcBef>
              <a:spcAft>
                <a:spcPts val="0"/>
              </a:spcAft>
              <a:defRPr/>
            </a:pPr>
            <a:endParaRPr lang="sv-SE" sz="1050" dirty="0"/>
          </a:p>
          <a:p>
            <a:pPr marL="171450" indent="-171450" fontAlgn="auto">
              <a:spcBef>
                <a:spcPts val="0"/>
              </a:spcBef>
              <a:spcAft>
                <a:spcPts val="0"/>
              </a:spcAft>
              <a:buFont typeface="Arial" panose="020B0604020202020204" pitchFamily="34" charset="0"/>
              <a:buChar char="•"/>
              <a:defRPr/>
            </a:pPr>
            <a:r>
              <a:rPr lang="sv-SE" sz="1050" dirty="0"/>
              <a:t>Varför togs </a:t>
            </a:r>
            <a:r>
              <a:rPr lang="sv-SE" sz="1050" i="1" dirty="0"/>
              <a:t>Gemensamma grunder för samverkan och ledning vid samhällsstörningar </a:t>
            </a:r>
            <a:r>
              <a:rPr lang="sv-SE" sz="1050" dirty="0"/>
              <a:t>fram och vilka medverkade i arbetet?</a:t>
            </a:r>
          </a:p>
          <a:p>
            <a:pPr marL="171450" indent="-171450" fontAlgn="auto">
              <a:spcBef>
                <a:spcPts val="0"/>
              </a:spcBef>
              <a:spcAft>
                <a:spcPts val="0"/>
              </a:spcAft>
              <a:buFont typeface="Arial" panose="020B0604020202020204" pitchFamily="34" charset="0"/>
              <a:buChar char="•"/>
              <a:defRPr/>
            </a:pPr>
            <a:r>
              <a:rPr lang="sv-SE" sz="1050" dirty="0"/>
              <a:t>Vad innehåller de gemensamma grunderna?</a:t>
            </a:r>
          </a:p>
          <a:p>
            <a:pPr marL="171450" indent="-171450" fontAlgn="auto">
              <a:spcBef>
                <a:spcPts val="0"/>
              </a:spcBef>
              <a:spcAft>
                <a:spcPts val="0"/>
              </a:spcAft>
              <a:buFont typeface="Arial" panose="020B0604020202020204" pitchFamily="34" charset="0"/>
              <a:buChar char="•"/>
              <a:defRPr/>
            </a:pPr>
            <a:r>
              <a:rPr lang="sv-SE" sz="1050" dirty="0"/>
              <a:t>Vilka effekter vill man uppnå genom att implementera de gemensamma grunderna?</a:t>
            </a:r>
          </a:p>
          <a:p>
            <a:pPr marL="171450" indent="-171450" fontAlgn="auto">
              <a:spcBef>
                <a:spcPts val="0"/>
              </a:spcBef>
              <a:spcAft>
                <a:spcPts val="0"/>
              </a:spcAft>
              <a:buFont typeface="Arial" panose="020B0604020202020204" pitchFamily="34" charset="0"/>
              <a:buChar char="•"/>
              <a:defRPr/>
            </a:pPr>
            <a:r>
              <a:rPr lang="sv-SE" sz="1050" dirty="0">
                <a:ea typeface="Verdana" panose="020B0604030504040204" pitchFamily="34" charset="0"/>
                <a:cs typeface="Verdana" panose="020B0604030504040204" pitchFamily="34" charset="0"/>
              </a:rPr>
              <a:t>Vilket stöd ger MSB?</a:t>
            </a:r>
            <a:br>
              <a:rPr lang="sv-SE" sz="1050" dirty="0">
                <a:ea typeface="Verdana" panose="020B0604030504040204" pitchFamily="34" charset="0"/>
                <a:cs typeface="Verdana" panose="020B0604030504040204" pitchFamily="34" charset="0"/>
              </a:rPr>
            </a:br>
            <a:endParaRPr lang="sv-SE" sz="1050" dirty="0"/>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1050" dirty="0"/>
          </a:p>
        </p:txBody>
      </p:sp>
      <p:sp>
        <p:nvSpPr>
          <p:cNvPr id="12292" name="Platshållare för bildnummer 3">
            <a:extLst>
              <a:ext uri="{FF2B5EF4-FFF2-40B4-BE49-F238E27FC236}">
                <a16:creationId xmlns:a16="http://schemas.microsoft.com/office/drawing/2014/main" id="{4CEB287D-BBAA-4A4E-B07E-B993DD0778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670D9C37-A773-4420-B6D1-0C5EF9D6F663}" type="slidenum">
              <a:rPr lang="sv-SE" altLang="sv-SE" smtClean="0">
                <a:latin typeface="Calibri" panose="020F0502020204030204" pitchFamily="34" charset="0"/>
              </a:rPr>
              <a:pPr fontAlgn="base">
                <a:spcBef>
                  <a:spcPct val="0"/>
                </a:spcBef>
                <a:spcAft>
                  <a:spcPct val="0"/>
                </a:spcAft>
              </a:pPr>
              <a:t>1</a:t>
            </a:fld>
            <a:endParaRPr lang="sv-SE" altLang="sv-SE" dirty="0">
              <a:latin typeface="Calibri" panose="020F0502020204030204" pitchFamily="34" charset="0"/>
            </a:endParaRPr>
          </a:p>
        </p:txBody>
      </p:sp>
      <p:sp>
        <p:nvSpPr>
          <p:cNvPr id="2" name="Platshållare för sidfot 1">
            <a:extLst>
              <a:ext uri="{FF2B5EF4-FFF2-40B4-BE49-F238E27FC236}">
                <a16:creationId xmlns:a16="http://schemas.microsoft.com/office/drawing/2014/main" id="{D9A74580-E3DD-44FE-B078-D3C167A4B620}"/>
              </a:ext>
            </a:extLst>
          </p:cNvPr>
          <p:cNvSpPr>
            <a:spLocks noGrp="1"/>
          </p:cNvSpPr>
          <p:nvPr>
            <p:ph type="ftr" sz="quarter" idx="4"/>
          </p:nvPr>
        </p:nvSpPr>
        <p:spPr/>
        <p:txBody>
          <a:bodyPr/>
          <a:lstStyle/>
          <a:p>
            <a:pPr>
              <a:defRPr/>
            </a:pPr>
            <a:r>
              <a:rPr lang="sv-SE" dirty="0"/>
              <a:t>Version 0.96 2017-11-15</a:t>
            </a:r>
          </a:p>
        </p:txBody>
      </p:sp>
      <p:pic>
        <p:nvPicPr>
          <p:cNvPr id="4" name="Bildobjekt 3"/>
          <p:cNvPicPr>
            <a:picLocks noChangeAspect="1"/>
          </p:cNvPicPr>
          <p:nvPr/>
        </p:nvPicPr>
        <p:blipFill>
          <a:blip r:embed="rId3"/>
          <a:stretch>
            <a:fillRect/>
          </a:stretch>
        </p:blipFill>
        <p:spPr>
          <a:xfrm>
            <a:off x="774384" y="5387925"/>
            <a:ext cx="199805" cy="199805"/>
          </a:xfrm>
          <a:prstGeom prst="rect">
            <a:avLst/>
          </a:prstGeom>
        </p:spPr>
      </p:pic>
    </p:spTree>
    <p:extLst>
      <p:ext uri="{BB962C8B-B14F-4D97-AF65-F5344CB8AC3E}">
        <p14:creationId xmlns:p14="http://schemas.microsoft.com/office/powerpoint/2010/main" val="1041964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tshållare för bildobjekt 1">
            <a:extLst>
              <a:ext uri="{FF2B5EF4-FFF2-40B4-BE49-F238E27FC236}">
                <a16:creationId xmlns:a16="http://schemas.microsoft.com/office/drawing/2014/main" id="{8C637DC0-BCE4-465E-BB45-F75898CDEF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Platshållare för anteckningar 2">
            <a:extLst>
              <a:ext uri="{FF2B5EF4-FFF2-40B4-BE49-F238E27FC236}">
                <a16:creationId xmlns:a16="http://schemas.microsoft.com/office/drawing/2014/main" id="{4CBDD640-8A41-4C91-9567-E88FFEBDF1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v-SE" altLang="sv-SE" dirty="0"/>
              <a:t>På motsvarande sätt kan MSB stå värd för en ISF då det finns behov av nationell inriktning och samordning. </a:t>
            </a:r>
          </a:p>
          <a:p>
            <a:pPr>
              <a:spcBef>
                <a:spcPct val="0"/>
              </a:spcBef>
            </a:pPr>
            <a:r>
              <a:rPr lang="sv-SE" altLang="sv-SE" dirty="0"/>
              <a:t>Här är ett </a:t>
            </a:r>
            <a:r>
              <a:rPr lang="sv-SE" altLang="sv-SE" b="1" dirty="0"/>
              <a:t>exempel</a:t>
            </a:r>
            <a:r>
              <a:rPr lang="sv-SE" altLang="sv-SE" dirty="0"/>
              <a:t> på hur den skulle kunna vara sammansatt då det finns behov av en nationell ISF med anledning av höga flöden.</a:t>
            </a:r>
          </a:p>
        </p:txBody>
      </p:sp>
      <p:sp>
        <p:nvSpPr>
          <p:cNvPr id="26628" name="Platshållare för bildnummer 3">
            <a:extLst>
              <a:ext uri="{FF2B5EF4-FFF2-40B4-BE49-F238E27FC236}">
                <a16:creationId xmlns:a16="http://schemas.microsoft.com/office/drawing/2014/main" id="{C518CA6C-F37E-4BFE-BDD1-7CC6DD7282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D9DBA998-E9B7-46A2-A026-272C8CFA9A24}" type="slidenum">
              <a:rPr lang="sv-SE" altLang="sv-SE">
                <a:latin typeface="Calibri" panose="020F0502020204030204" pitchFamily="34" charset="0"/>
              </a:rPr>
              <a:pPr fontAlgn="base">
                <a:spcBef>
                  <a:spcPct val="0"/>
                </a:spcBef>
                <a:spcAft>
                  <a:spcPct val="0"/>
                </a:spcAft>
              </a:pPr>
              <a:t>10</a:t>
            </a:fld>
            <a:endParaRPr lang="sv-SE" altLang="sv-SE">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a:extLst>
              <a:ext uri="{FF2B5EF4-FFF2-40B4-BE49-F238E27FC236}">
                <a16:creationId xmlns:a16="http://schemas.microsoft.com/office/drawing/2014/main" id="{228CA2FF-7CCA-44F5-81D3-BF7596A019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EB14F772-16EB-4C48-A70A-F8F81DB80025}"/>
              </a:ext>
            </a:extLst>
          </p:cNvPr>
          <p:cNvSpPr>
            <a:spLocks noGrp="1"/>
          </p:cNvSpPr>
          <p:nvPr>
            <p:ph type="body" idx="1"/>
          </p:nvPr>
        </p:nvSpPr>
        <p:spPr>
          <a:xfrm>
            <a:off x="595313" y="4714875"/>
            <a:ext cx="5329237" cy="4467225"/>
          </a:xfrm>
        </p:spPr>
        <p:txBody>
          <a:bodyPr/>
          <a:lstStyle/>
          <a:p>
            <a:pPr fontAlgn="auto">
              <a:spcBef>
                <a:spcPts val="0"/>
              </a:spcBef>
              <a:spcAft>
                <a:spcPts val="0"/>
              </a:spcAft>
              <a:defRPr/>
            </a:pPr>
            <a:r>
              <a:rPr lang="sv-SE" dirty="0"/>
              <a:t>Informationsdelning mellan aktörer är en förutsättning för välgrundade överenskommelser och beslut. Alla aktörer inom samhällets krisberedskap måste kunna sammanställa en lägesbild, som är ett urval av särskilt viktiga aspekter från den tillgängliga informationsmängden. En lägesbild kan innehålla information om:</a:t>
            </a:r>
          </a:p>
          <a:p>
            <a:pPr fontAlgn="auto">
              <a:spcBef>
                <a:spcPts val="0"/>
              </a:spcBef>
              <a:spcAft>
                <a:spcPts val="0"/>
              </a:spcAft>
              <a:defRPr/>
            </a:pPr>
            <a:endParaRPr lang="sv-SE" dirty="0"/>
          </a:p>
          <a:p>
            <a:pPr marL="171450" indent="-171450" fontAlgn="auto">
              <a:spcBef>
                <a:spcPts val="0"/>
              </a:spcBef>
              <a:spcAft>
                <a:spcPts val="0"/>
              </a:spcAft>
              <a:buFont typeface="Arial" panose="020B0604020202020204" pitchFamily="34" charset="0"/>
              <a:buChar char="•"/>
              <a:defRPr/>
            </a:pPr>
            <a:r>
              <a:rPr lang="sv-SE" dirty="0"/>
              <a:t>Vad som har hänt</a:t>
            </a:r>
          </a:p>
          <a:p>
            <a:pPr marL="171450" indent="-171450" fontAlgn="auto">
              <a:spcBef>
                <a:spcPts val="0"/>
              </a:spcBef>
              <a:spcAft>
                <a:spcPts val="0"/>
              </a:spcAft>
              <a:buFont typeface="Arial" panose="020B0604020202020204" pitchFamily="34" charset="0"/>
              <a:buChar char="•"/>
              <a:defRPr/>
            </a:pPr>
            <a:r>
              <a:rPr lang="sv-SE" dirty="0"/>
              <a:t>Konsekvenser på kort och lång sikt</a:t>
            </a:r>
          </a:p>
          <a:p>
            <a:pPr marL="171450" indent="-171450" fontAlgn="auto">
              <a:spcBef>
                <a:spcPts val="0"/>
              </a:spcBef>
              <a:spcAft>
                <a:spcPts val="0"/>
              </a:spcAft>
              <a:buFont typeface="Arial" panose="020B0604020202020204" pitchFamily="34" charset="0"/>
              <a:buChar char="•"/>
              <a:defRPr/>
            </a:pPr>
            <a:r>
              <a:rPr lang="sv-SE" dirty="0"/>
              <a:t>Genomförda och planerade åtgärder </a:t>
            </a:r>
          </a:p>
          <a:p>
            <a:pPr marL="171450" indent="-171450" fontAlgn="auto">
              <a:spcBef>
                <a:spcPts val="0"/>
              </a:spcBef>
              <a:spcAft>
                <a:spcPts val="0"/>
              </a:spcAft>
              <a:buFont typeface="Arial" panose="020B0604020202020204" pitchFamily="34" charset="0"/>
              <a:buChar char="•"/>
              <a:defRPr/>
            </a:pPr>
            <a:r>
              <a:rPr lang="sv-SE" dirty="0"/>
              <a:t>Resursläge och resursbehov</a:t>
            </a:r>
          </a:p>
          <a:p>
            <a:pPr marL="171450" indent="-171450" fontAlgn="auto">
              <a:spcBef>
                <a:spcPts val="0"/>
              </a:spcBef>
              <a:spcAft>
                <a:spcPts val="0"/>
              </a:spcAft>
              <a:buFont typeface="Arial" panose="020B0604020202020204" pitchFamily="34" charset="0"/>
              <a:buChar char="•"/>
              <a:defRPr/>
            </a:pPr>
            <a:r>
              <a:rPr lang="sv-SE" dirty="0"/>
              <a:t>Vilka aktörer som är involverade</a:t>
            </a:r>
          </a:p>
          <a:p>
            <a:pPr fontAlgn="auto">
              <a:spcBef>
                <a:spcPts val="0"/>
              </a:spcBef>
              <a:spcAft>
                <a:spcPts val="0"/>
              </a:spcAft>
              <a:defRPr/>
            </a:pPr>
            <a:endParaRPr lang="sv-SE" dirty="0"/>
          </a:p>
          <a:p>
            <a:pPr fontAlgn="auto">
              <a:spcBef>
                <a:spcPts val="0"/>
              </a:spcBef>
              <a:spcAft>
                <a:spcPts val="0"/>
              </a:spcAft>
              <a:defRPr/>
            </a:pPr>
            <a:r>
              <a:rPr lang="sv-SE" dirty="0"/>
              <a:t>Samlade lägesbilder består av information från flera aktörers lägesbilder. En samlad lägesbild bidrar till en helhetssyn där de samlade behoven och den totala effekten av aktörernas åtgärder tydliggörs. Länsstyrelsen har inom ramen för det geografiska områdesansvaret till uppgift att sammanställa regionala samlade lägesbilder vid samhällsstörningar. Arbetet med att skapa en samlad lägesbild kan exempelvis utföras av stödet till inriktnings- och samordningsfunktionen.</a:t>
            </a:r>
          </a:p>
          <a:p>
            <a:pPr fontAlgn="auto">
              <a:spcBef>
                <a:spcPts val="0"/>
              </a:spcBef>
              <a:spcAft>
                <a:spcPts val="0"/>
              </a:spcAft>
              <a:defRPr/>
            </a:pPr>
            <a:endParaRPr lang="sv-SE" dirty="0"/>
          </a:p>
        </p:txBody>
      </p:sp>
      <p:sp>
        <p:nvSpPr>
          <p:cNvPr id="28676" name="Platshållare för bildnummer 3">
            <a:extLst>
              <a:ext uri="{FF2B5EF4-FFF2-40B4-BE49-F238E27FC236}">
                <a16:creationId xmlns:a16="http://schemas.microsoft.com/office/drawing/2014/main" id="{B1D89F1E-AF02-46FF-917A-E2BF8780D1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A4828685-8554-4081-8A02-E5502DA4BCC3}" type="slidenum">
              <a:rPr lang="sv-SE" altLang="sv-SE">
                <a:latin typeface="Calibri" panose="020F0502020204030204" pitchFamily="34" charset="0"/>
              </a:rPr>
              <a:pPr fontAlgn="base">
                <a:spcBef>
                  <a:spcPct val="0"/>
                </a:spcBef>
                <a:spcAft>
                  <a:spcPct val="0"/>
                </a:spcAft>
              </a:pPr>
              <a:t>11</a:t>
            </a:fld>
            <a:endParaRPr lang="sv-SE" altLang="sv-SE">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tshållare för bildobjekt 1">
            <a:extLst>
              <a:ext uri="{FF2B5EF4-FFF2-40B4-BE49-F238E27FC236}">
                <a16:creationId xmlns:a16="http://schemas.microsoft.com/office/drawing/2014/main" id="{6C4B9FB3-3AED-493B-9D03-8C97D39BB9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Platshållare för anteckningar 2">
            <a:extLst>
              <a:ext uri="{FF2B5EF4-FFF2-40B4-BE49-F238E27FC236}">
                <a16:creationId xmlns:a16="http://schemas.microsoft.com/office/drawing/2014/main" id="{977AEA13-9CA3-4A84-8673-27F4AFE52D37}"/>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Bef>
                <a:spcPct val="0"/>
              </a:spcBef>
              <a:spcAft>
                <a:spcPts val="0"/>
              </a:spcAft>
              <a:defRPr/>
            </a:pPr>
            <a:r>
              <a:rPr lang="sv-SE" altLang="sv-SE" sz="1100" dirty="0"/>
              <a:t>Förutsättningarna för inriktning och samordning är helt beroende av att det redan finns etablerade former för samverkan i vardagen. Formerna måste alltså förberedas i det dagliga arbetet genom bland annat planering, utbildning och övning. Till exempel så måste aktörernas roller redan i förväg vara inövade, kända och accepterade. </a:t>
            </a:r>
          </a:p>
          <a:p>
            <a:pPr fontAlgn="auto">
              <a:spcBef>
                <a:spcPts val="0"/>
              </a:spcBef>
              <a:spcAft>
                <a:spcPts val="0"/>
              </a:spcAft>
              <a:defRPr/>
            </a:pPr>
            <a:endParaRPr lang="sv-SE" sz="1100" dirty="0"/>
          </a:p>
          <a:p>
            <a:pPr fontAlgn="auto">
              <a:spcBef>
                <a:spcPts val="0"/>
              </a:spcBef>
              <a:spcAft>
                <a:spcPts val="0"/>
              </a:spcAft>
              <a:defRPr/>
            </a:pPr>
            <a:r>
              <a:rPr lang="sv-SE" sz="1100" dirty="0"/>
              <a:t>Det krävs även att aktörer i förväg har fastställt mandat för sin medverkan i</a:t>
            </a:r>
            <a:r>
              <a:rPr lang="sv-SE" sz="1100" b="1" dirty="0"/>
              <a:t> inriktnings- och samordningsfunktionen</a:t>
            </a:r>
            <a:r>
              <a:rPr lang="sv-SE" sz="1100" dirty="0"/>
              <a:t>. </a:t>
            </a:r>
            <a:r>
              <a:rPr lang="sv-SE" altLang="sv-SE" sz="1100" dirty="0"/>
              <a:t>Det innebär att representanten ska ha rätt att, för sin huvudmans räkning, träffa överenskommelser om en aktörsgemensam inriktning och samordning för att hantera samhällsstörningens konsekvenser. </a:t>
            </a:r>
            <a:r>
              <a:rPr lang="sv-SE" sz="1100" dirty="0"/>
              <a:t>Varje aktör som berörs av överenskommelsen fattar själv beslut om hur överenskommelsen ska genomföras i den egna organisationen. </a:t>
            </a:r>
          </a:p>
          <a:p>
            <a:pPr fontAlgn="auto">
              <a:spcBef>
                <a:spcPts val="0"/>
              </a:spcBef>
              <a:spcAft>
                <a:spcPts val="0"/>
              </a:spcAft>
              <a:defRPr/>
            </a:pPr>
            <a:endParaRPr lang="sv-SE" altLang="sv-SE" sz="1100" dirty="0"/>
          </a:p>
          <a:p>
            <a:pPr fontAlgn="auto">
              <a:spcBef>
                <a:spcPts val="0"/>
              </a:spcBef>
              <a:spcAft>
                <a:spcPts val="0"/>
              </a:spcAft>
              <a:defRPr/>
            </a:pPr>
            <a:r>
              <a:rPr lang="sv-SE" altLang="sv-SE" sz="1100" dirty="0"/>
              <a:t>Så för att sammanfatta: tanken är att enhetliga och gemensamma samverkansformer, inkluderat ett gemensamt språkbruk, ska underlätta kontakter mellan aktörer och  förståelsen för varandras roller.</a:t>
            </a:r>
            <a:r>
              <a:rPr lang="sv-SE" altLang="sv-SE" sz="1100" strike="sngStrike" dirty="0"/>
              <a:t> </a:t>
            </a:r>
          </a:p>
          <a:p>
            <a:pPr fontAlgn="auto">
              <a:spcBef>
                <a:spcPts val="0"/>
              </a:spcBef>
              <a:spcAft>
                <a:spcPts val="0"/>
              </a:spcAft>
              <a:defRPr/>
            </a:pPr>
            <a:endParaRPr lang="sv-SE" altLang="sv-SE" sz="1100" strike="sngStrike" dirty="0"/>
          </a:p>
          <a:p>
            <a:pPr fontAlgn="auto">
              <a:spcBef>
                <a:spcPts val="0"/>
              </a:spcBef>
              <a:spcAft>
                <a:spcPts val="0"/>
              </a:spcAft>
              <a:defRPr/>
            </a:pPr>
            <a:r>
              <a:rPr lang="sv-SE" altLang="sv-SE" sz="1100" dirty="0"/>
              <a:t>Då krävs det att förutsättningarna är etablerade i det dagliga arbetet. Det kan man åstadkomma genom planering, utbildning och övning tillsammans. </a:t>
            </a:r>
          </a:p>
          <a:p>
            <a:pPr fontAlgn="auto">
              <a:spcBef>
                <a:spcPts val="0"/>
              </a:spcBef>
              <a:spcAft>
                <a:spcPts val="0"/>
              </a:spcAft>
              <a:defRPr/>
            </a:pPr>
            <a:endParaRPr lang="sv-SE" altLang="sv-SE" sz="1100" dirty="0"/>
          </a:p>
          <a:p>
            <a:pPr fontAlgn="auto">
              <a:spcBef>
                <a:spcPts val="0"/>
              </a:spcBef>
              <a:spcAft>
                <a:spcPts val="0"/>
              </a:spcAft>
              <a:defRPr/>
            </a:pPr>
            <a:endParaRPr lang="sv-SE" altLang="sv-SE" sz="1100" dirty="0"/>
          </a:p>
        </p:txBody>
      </p:sp>
      <p:sp>
        <p:nvSpPr>
          <p:cNvPr id="30724" name="Platshållare för bildnummer 3">
            <a:extLst>
              <a:ext uri="{FF2B5EF4-FFF2-40B4-BE49-F238E27FC236}">
                <a16:creationId xmlns:a16="http://schemas.microsoft.com/office/drawing/2014/main" id="{B257E9A8-4409-447D-A1FD-72E4BEC01A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B78062A8-AB9A-4088-A08F-8D811B3C417D}" type="slidenum">
              <a:rPr lang="sv-SE" altLang="sv-SE">
                <a:latin typeface="Calibri" panose="020F0502020204030204" pitchFamily="34" charset="0"/>
              </a:rPr>
              <a:pPr fontAlgn="base">
                <a:spcBef>
                  <a:spcPct val="0"/>
                </a:spcBef>
                <a:spcAft>
                  <a:spcPct val="0"/>
                </a:spcAft>
              </a:pPr>
              <a:t>12</a:t>
            </a:fld>
            <a:endParaRPr lang="sv-SE" altLang="sv-SE">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tshållare för bildobjekt 1">
            <a:extLst>
              <a:ext uri="{FF2B5EF4-FFF2-40B4-BE49-F238E27FC236}">
                <a16:creationId xmlns:a16="http://schemas.microsoft.com/office/drawing/2014/main" id="{27239529-C985-4FC9-80A6-E0725E6E12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F5C81B2B-BA52-4C82-9DCC-D857D9362383}"/>
              </a:ext>
            </a:extLst>
          </p:cNvPr>
          <p:cNvSpPr>
            <a:spLocks noGrp="1"/>
          </p:cNvSpPr>
          <p:nvPr>
            <p:ph type="body" idx="1"/>
          </p:nvPr>
        </p:nvSpPr>
        <p:spPr/>
        <p:txBody>
          <a:bodyPr/>
          <a:lstStyle/>
          <a:p>
            <a:pPr fontAlgn="auto">
              <a:spcBef>
                <a:spcPts val="0"/>
              </a:spcBef>
              <a:spcAft>
                <a:spcPts val="0"/>
              </a:spcAft>
              <a:defRPr/>
            </a:pPr>
            <a:r>
              <a:rPr lang="sv-SE" dirty="0"/>
              <a:t>För en enskild aktör kan implementeringen innebära en rad aktiviteter. Exempel på egna aktiviteter som aktörerna kan genomföra för implementeringen:</a:t>
            </a:r>
          </a:p>
          <a:p>
            <a:pPr fontAlgn="auto">
              <a:spcBef>
                <a:spcPts val="0"/>
              </a:spcBef>
              <a:spcAft>
                <a:spcPts val="0"/>
              </a:spcAft>
              <a:defRPr/>
            </a:pPr>
            <a:endParaRPr lang="sv-SE" dirty="0"/>
          </a:p>
          <a:p>
            <a:pPr fontAlgn="auto">
              <a:spcBef>
                <a:spcPts val="0"/>
              </a:spcBef>
              <a:spcAft>
                <a:spcPts val="0"/>
              </a:spcAft>
              <a:defRPr/>
            </a:pPr>
            <a:r>
              <a:rPr lang="sv-SE" dirty="0"/>
              <a:t>- Kartläggning: Analysera organisationens nuläge i förhållande till de gemensamma arbetssätten som anges här. Se över och revidera eller anpassa planer och rutiner.  </a:t>
            </a:r>
          </a:p>
          <a:p>
            <a:pPr fontAlgn="auto">
              <a:spcBef>
                <a:spcPts val="0"/>
              </a:spcBef>
              <a:spcAft>
                <a:spcPts val="0"/>
              </a:spcAft>
              <a:defRPr/>
            </a:pPr>
            <a:r>
              <a:rPr lang="sv-SE" dirty="0"/>
              <a:t>- Utbildning av den egna krisorganisationen i de förhållningssätt och arbetssätt som finns beskrivna i de gemensamma grunderna. Även utbildning och övning i struktur, varandras roller och ansvar.</a:t>
            </a:r>
          </a:p>
          <a:p>
            <a:pPr fontAlgn="auto">
              <a:spcBef>
                <a:spcPts val="0"/>
              </a:spcBef>
              <a:spcAft>
                <a:spcPts val="0"/>
              </a:spcAft>
              <a:defRPr/>
            </a:pPr>
            <a:r>
              <a:rPr lang="sv-SE" dirty="0"/>
              <a:t>- Tillägna sig förhållningssätten helhetssyn, perspektivförståelse och proaktivitet etcetera.  </a:t>
            </a:r>
          </a:p>
          <a:p>
            <a:pPr fontAlgn="auto">
              <a:spcBef>
                <a:spcPts val="0"/>
              </a:spcBef>
              <a:spcAft>
                <a:spcPts val="0"/>
              </a:spcAft>
              <a:defRPr/>
            </a:pPr>
            <a:r>
              <a:rPr lang="sv-SE" dirty="0"/>
              <a:t>- Etablera arbetssätt (-former) för inriktning och samordning på lokal/regional nivå/nationell nivå</a:t>
            </a:r>
          </a:p>
          <a:p>
            <a:pPr fontAlgn="auto">
              <a:spcBef>
                <a:spcPts val="0"/>
              </a:spcBef>
              <a:spcAft>
                <a:spcPts val="0"/>
              </a:spcAft>
              <a:defRPr/>
            </a:pPr>
            <a:r>
              <a:rPr lang="sv-SE" dirty="0"/>
              <a:t>- Anpassa språkbruk i de dokument som rör aktörsgemensam hantering av samhällsstörningar t.ex. strategidokument för regional samverkan, krisberedskapsplaner etc.  Övningar för att</a:t>
            </a:r>
          </a:p>
          <a:p>
            <a:pPr marL="171450" indent="-171450" fontAlgn="auto">
              <a:spcBef>
                <a:spcPts val="0"/>
              </a:spcBef>
              <a:spcAft>
                <a:spcPts val="0"/>
              </a:spcAft>
              <a:buFont typeface="Courier New" panose="02070309020205020404" pitchFamily="49" charset="0"/>
              <a:buChar char="o"/>
              <a:defRPr/>
            </a:pPr>
            <a:r>
              <a:rPr lang="sv-SE" dirty="0"/>
              <a:t>skapa samlad lägesbild</a:t>
            </a:r>
          </a:p>
          <a:p>
            <a:pPr marL="171450" indent="-171450" fontAlgn="auto">
              <a:spcBef>
                <a:spcPts val="0"/>
              </a:spcBef>
              <a:spcAft>
                <a:spcPts val="0"/>
              </a:spcAft>
              <a:buFont typeface="Courier New" panose="02070309020205020404" pitchFamily="49" charset="0"/>
              <a:buChar char="o"/>
              <a:defRPr/>
            </a:pPr>
            <a:r>
              <a:rPr lang="sv-SE" dirty="0"/>
              <a:t>starta upp arbetet i en inriktnings- och samordningsfunktion</a:t>
            </a:r>
          </a:p>
          <a:p>
            <a:pPr marL="171450" indent="-171450" fontAlgn="auto">
              <a:spcBef>
                <a:spcPts val="0"/>
              </a:spcBef>
              <a:spcAft>
                <a:spcPts val="0"/>
              </a:spcAft>
              <a:buFont typeface="Courier New" panose="02070309020205020404" pitchFamily="49" charset="0"/>
              <a:buChar char="o"/>
              <a:defRPr/>
            </a:pPr>
            <a:r>
              <a:rPr lang="sv-SE" dirty="0"/>
              <a:t>genomföra samverkanskonferenser som åstadkommer gemensam inriktning och samordning</a:t>
            </a:r>
          </a:p>
          <a:p>
            <a:pPr fontAlgn="auto">
              <a:spcBef>
                <a:spcPts val="0"/>
              </a:spcBef>
              <a:spcAft>
                <a:spcPts val="0"/>
              </a:spcAft>
              <a:defRPr/>
            </a:pPr>
            <a:r>
              <a:rPr lang="sv-SE" dirty="0"/>
              <a:t>- Överenskommelser och avsiktsförklaringar i strategidokument (exempelvis underskrivet av aktörer i ett län). ”Regional strategi för samverkan mellan olika aktörer”, hur man ska dela information, vilka system som ska användas osv. </a:t>
            </a:r>
          </a:p>
          <a:p>
            <a:pPr fontAlgn="auto">
              <a:spcBef>
                <a:spcPts val="0"/>
              </a:spcBef>
              <a:spcAft>
                <a:spcPts val="0"/>
              </a:spcAft>
              <a:defRPr/>
            </a:pPr>
            <a:endParaRPr lang="sv-SE" dirty="0"/>
          </a:p>
        </p:txBody>
      </p:sp>
      <p:sp>
        <p:nvSpPr>
          <p:cNvPr id="32772" name="Platshållare för bildnummer 3">
            <a:extLst>
              <a:ext uri="{FF2B5EF4-FFF2-40B4-BE49-F238E27FC236}">
                <a16:creationId xmlns:a16="http://schemas.microsoft.com/office/drawing/2014/main" id="{65BBEEA5-8647-4289-9184-857DCB5DC7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E045FEC2-EC3C-41DC-AE7F-01B57F9CCCAA}" type="slidenum">
              <a:rPr lang="sv-SE" altLang="sv-SE">
                <a:latin typeface="Calibri" panose="020F0502020204030204" pitchFamily="34" charset="0"/>
              </a:rPr>
              <a:pPr fontAlgn="base">
                <a:spcBef>
                  <a:spcPct val="0"/>
                </a:spcBef>
                <a:spcAft>
                  <a:spcPct val="0"/>
                </a:spcAft>
              </a:pPr>
              <a:t>13</a:t>
            </a:fld>
            <a:endParaRPr lang="sv-SE" altLang="sv-SE">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96F0D32E-F2EA-49E7-B7F0-01A8D09A5E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E795780-D383-46C5-9B72-090B4DA6757A}"/>
              </a:ext>
            </a:extLst>
          </p:cNvPr>
          <p:cNvSpPr>
            <a:spLocks noGrp="1"/>
          </p:cNvSpPr>
          <p:nvPr>
            <p:ph type="body" idx="1"/>
          </p:nvPr>
        </p:nvSpPr>
        <p:spPr/>
        <p:txBody>
          <a:bodyPr/>
          <a:lstStyle/>
          <a:p>
            <a:pPr fontAlgn="auto">
              <a:spcBef>
                <a:spcPts val="0"/>
              </a:spcBef>
              <a:spcAft>
                <a:spcPts val="0"/>
              </a:spcAft>
              <a:defRPr/>
            </a:pPr>
            <a:r>
              <a:rPr lang="sv-SE" dirty="0"/>
              <a:t>Varje aktör ansvarar för att implementera de gemensamma grunderna i sin egen organisation och MSB erbjuder flera olika typer av stöd till detta arbete. </a:t>
            </a:r>
          </a:p>
          <a:p>
            <a:pPr fontAlgn="auto">
              <a:spcBef>
                <a:spcPts val="0"/>
              </a:spcBef>
              <a:spcAft>
                <a:spcPts val="0"/>
              </a:spcAft>
              <a:defRPr/>
            </a:pPr>
            <a:endParaRPr lang="sv-SE" dirty="0"/>
          </a:p>
          <a:p>
            <a:pPr fontAlgn="auto">
              <a:spcBef>
                <a:spcPts val="0"/>
              </a:spcBef>
              <a:spcAft>
                <a:spcPts val="0"/>
              </a:spcAft>
              <a:defRPr/>
            </a:pPr>
            <a:r>
              <a:rPr lang="sv-SE" dirty="0"/>
              <a:t>Stödet består till exempel i att erbjuda utbildningar och informations- och utbildningsmaterial.</a:t>
            </a:r>
          </a:p>
          <a:p>
            <a:pPr fontAlgn="auto">
              <a:spcBef>
                <a:spcPts val="0"/>
              </a:spcBef>
              <a:spcAft>
                <a:spcPts val="0"/>
              </a:spcAft>
              <a:defRPr/>
            </a:pPr>
            <a:endParaRPr lang="sv-SE" dirty="0"/>
          </a:p>
          <a:p>
            <a:pPr marL="285750" indent="-285750" fontAlgn="auto">
              <a:spcBef>
                <a:spcPts val="0"/>
              </a:spcBef>
              <a:spcAft>
                <a:spcPts val="0"/>
              </a:spcAft>
              <a:buFont typeface="Arial" panose="020B0604020202020204" pitchFamily="34" charset="0"/>
              <a:buChar char="•"/>
              <a:defRPr/>
            </a:pPr>
            <a:r>
              <a:rPr lang="sv-SE" dirty="0"/>
              <a:t>Informations- och utbildningsmaterial finns att beställa och ladda ned gratis från </a:t>
            </a:r>
            <a:r>
              <a:rPr lang="sv-SE" dirty="0" err="1"/>
              <a:t>MSB:s</a:t>
            </a:r>
            <a:r>
              <a:rPr lang="sv-SE" dirty="0"/>
              <a:t> hemsida www.msb.se/samverkanledning</a:t>
            </a:r>
          </a:p>
          <a:p>
            <a:pPr marL="285750" indent="-285750" fontAlgn="auto">
              <a:spcBef>
                <a:spcPts val="0"/>
              </a:spcBef>
              <a:spcAft>
                <a:spcPts val="0"/>
              </a:spcAft>
              <a:buFont typeface="Arial" panose="020B0604020202020204" pitchFamily="34" charset="0"/>
              <a:buChar char="•"/>
              <a:defRPr/>
            </a:pPr>
            <a:r>
              <a:rPr lang="sv-SE" dirty="0"/>
              <a:t>Temadagar, anmälan via www.msb.se/kalender</a:t>
            </a:r>
            <a:br>
              <a:rPr lang="sv-SE" dirty="0"/>
            </a:br>
            <a:r>
              <a:rPr lang="sv-SE" dirty="0"/>
              <a:t>Webbsända seminarier</a:t>
            </a:r>
          </a:p>
          <a:p>
            <a:pPr marL="285750" indent="-285750" fontAlgn="auto">
              <a:spcBef>
                <a:spcPts val="0"/>
              </a:spcBef>
              <a:spcAft>
                <a:spcPts val="0"/>
              </a:spcAft>
              <a:buFont typeface="Arial" panose="020B0604020202020204" pitchFamily="34" charset="0"/>
              <a:buChar char="•"/>
              <a:defRPr/>
            </a:pPr>
            <a:r>
              <a:rPr lang="sv-SE" dirty="0"/>
              <a:t>Handledning med övningar och diskussionsfrågor</a:t>
            </a:r>
          </a:p>
          <a:p>
            <a:pPr marL="285750" indent="-285750" fontAlgn="auto">
              <a:spcBef>
                <a:spcPts val="0"/>
              </a:spcBef>
              <a:spcAft>
                <a:spcPts val="0"/>
              </a:spcAft>
              <a:buFont typeface="Arial" panose="020B0604020202020204" pitchFamily="34" charset="0"/>
              <a:buChar char="•"/>
              <a:defRPr/>
            </a:pPr>
            <a:r>
              <a:rPr lang="sv-SE" dirty="0"/>
              <a:t>Kortfilmer i alla teoretiska utgångspunkter</a:t>
            </a:r>
          </a:p>
          <a:p>
            <a:pPr marL="285750" indent="-285750" fontAlgn="auto">
              <a:spcBef>
                <a:spcPts val="0"/>
              </a:spcBef>
              <a:spcAft>
                <a:spcPts val="0"/>
              </a:spcAft>
              <a:buFont typeface="Arial" panose="020B0604020202020204" pitchFamily="34" charset="0"/>
              <a:buChar char="•"/>
              <a:defRPr/>
            </a:pPr>
            <a:r>
              <a:rPr lang="sv-SE" dirty="0"/>
              <a:t>Presentationer, bildspel i olika längder</a:t>
            </a:r>
          </a:p>
          <a:p>
            <a:pPr fontAlgn="auto">
              <a:spcBef>
                <a:spcPts val="0"/>
              </a:spcBef>
              <a:spcAft>
                <a:spcPts val="0"/>
              </a:spcAft>
              <a:defRPr/>
            </a:pPr>
            <a:endParaRPr lang="sv-SE" dirty="0"/>
          </a:p>
          <a:p>
            <a:pPr fontAlgn="auto">
              <a:spcBef>
                <a:spcPts val="0"/>
              </a:spcBef>
              <a:spcAft>
                <a:spcPts val="0"/>
              </a:spcAft>
              <a:defRPr/>
            </a:pPr>
            <a:r>
              <a:rPr lang="sv-SE" dirty="0"/>
              <a:t>Om alla skruvar lite på sättet att tänka och att göra, kommer de gemensamma grunderna för samverkan och ledning att få stora effekter på vår förmåga att hantera olyckor, kriser och krig, det som vi kallar samhällsstörningar.  </a:t>
            </a:r>
          </a:p>
          <a:p>
            <a:pPr fontAlgn="auto">
              <a:spcBef>
                <a:spcPts val="0"/>
              </a:spcBef>
              <a:spcAft>
                <a:spcPts val="0"/>
              </a:spcAft>
              <a:defRPr/>
            </a:pPr>
            <a:endParaRPr lang="sv-SE" dirty="0"/>
          </a:p>
          <a:p>
            <a:pPr fontAlgn="auto">
              <a:spcBef>
                <a:spcPts val="0"/>
              </a:spcBef>
              <a:spcAft>
                <a:spcPts val="0"/>
              </a:spcAft>
              <a:defRPr/>
            </a:pPr>
            <a:endParaRPr lang="sv-SE" b="1" dirty="0"/>
          </a:p>
          <a:p>
            <a:pPr fontAlgn="auto">
              <a:spcBef>
                <a:spcPts val="0"/>
              </a:spcBef>
              <a:spcAft>
                <a:spcPts val="0"/>
              </a:spcAft>
              <a:defRPr/>
            </a:pPr>
            <a:endParaRPr lang="sv-SE" b="1" dirty="0"/>
          </a:p>
          <a:p>
            <a:pPr fontAlgn="auto">
              <a:spcBef>
                <a:spcPts val="0"/>
              </a:spcBef>
              <a:spcAft>
                <a:spcPts val="0"/>
              </a:spcAft>
              <a:defRPr/>
            </a:pPr>
            <a:endParaRPr lang="sv-SE" dirty="0"/>
          </a:p>
        </p:txBody>
      </p:sp>
      <p:sp>
        <p:nvSpPr>
          <p:cNvPr id="36868" name="Slide Number Placeholder 3">
            <a:extLst>
              <a:ext uri="{FF2B5EF4-FFF2-40B4-BE49-F238E27FC236}">
                <a16:creationId xmlns:a16="http://schemas.microsoft.com/office/drawing/2014/main" id="{9BAE258F-41DB-4604-8E9C-DAD1955B7F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081D4D3C-5ECD-49F1-85AF-2556ACD008DF}" type="slidenum">
              <a:rPr lang="sv-SE" altLang="sv-SE">
                <a:latin typeface="Calibri" panose="020F0502020204030204" pitchFamily="34" charset="0"/>
              </a:rPr>
              <a:pPr fontAlgn="base">
                <a:spcBef>
                  <a:spcPct val="0"/>
                </a:spcBef>
                <a:spcAft>
                  <a:spcPct val="0"/>
                </a:spcAft>
              </a:pPr>
              <a:t>14</a:t>
            </a:fld>
            <a:endParaRPr lang="sv-SE" altLang="sv-SE">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t>Exempel på material</a:t>
            </a:r>
            <a:r>
              <a:rPr lang="sv-SE" altLang="sv-SE" baseline="0" dirty="0"/>
              <a:t> som finns på länkad sida där det finns en mängd användbart material: </a:t>
            </a:r>
          </a:p>
          <a:p>
            <a:endParaRPr lang="sv-SE" altLang="sv-SE" baseline="0" dirty="0"/>
          </a:p>
          <a:p>
            <a:r>
              <a:rPr lang="sv-SE" altLang="sv-SE" baseline="0" dirty="0"/>
              <a:t>Böcker i form av</a:t>
            </a:r>
            <a:r>
              <a:rPr lang="sv-SE" altLang="sv-SE" dirty="0"/>
              <a:t>: Grundboken och Lägesbildsboken.</a:t>
            </a:r>
            <a:r>
              <a:rPr lang="sv-SE" altLang="sv-SE" baseline="0" dirty="0"/>
              <a:t> En sammanfattning och fyra</a:t>
            </a:r>
            <a:r>
              <a:rPr lang="sv-SE" altLang="sv-SE" dirty="0"/>
              <a:t> vägledningar – en om aktörsgemensamma former för inriktning och samordning, en vägledning om beslutsfattande i samband med samhällsstörningar och en vägledning om kriskommunikation för ökad effekt vid hantering av samhällsstörningar och en</a:t>
            </a:r>
            <a:r>
              <a:rPr lang="sv-SE" altLang="sv-SE" baseline="0" dirty="0"/>
              <a:t> för lokal ISF.</a:t>
            </a:r>
            <a:r>
              <a:rPr lang="sv-SE" altLang="sv-SE" dirty="0"/>
              <a:t> Kopplat till Vägledningen</a:t>
            </a:r>
            <a:r>
              <a:rPr lang="sv-SE" altLang="sv-SE" baseline="0" dirty="0"/>
              <a:t> för lokal ISF </a:t>
            </a:r>
            <a:r>
              <a:rPr lang="sv-SE" altLang="sv-SE" dirty="0"/>
              <a:t>finns också en rad broschyrer, presentationer och lärande exempel. </a:t>
            </a:r>
          </a:p>
          <a:p>
            <a:endParaRPr lang="sv-SE" altLang="sv-SE" dirty="0"/>
          </a:p>
          <a:p>
            <a:r>
              <a:rPr lang="sv-SE" altLang="sv-SE" dirty="0"/>
              <a:t>Dä</a:t>
            </a:r>
            <a:r>
              <a:rPr lang="sv-SE" altLang="sv-SE" baseline="0" dirty="0"/>
              <a:t>r finns också</a:t>
            </a:r>
            <a:r>
              <a:rPr lang="sv-SE" altLang="sv-SE" dirty="0"/>
              <a:t> filmer, PPT-presentationer, utbildningsmoduler inklusive handledning,</a:t>
            </a:r>
            <a:r>
              <a:rPr lang="sv-SE" altLang="sv-SE" baseline="0" dirty="0"/>
              <a:t> </a:t>
            </a:r>
            <a:r>
              <a:rPr lang="sv-SE" altLang="sv-SE" dirty="0"/>
              <a:t>informationsmaterial, webbsända seminarier och ett stöd för utvärdering av tillämpning av gemensamma grunder.</a:t>
            </a:r>
            <a:r>
              <a:rPr lang="sv-SE" altLang="sv-SE" i="1" dirty="0"/>
              <a:t> </a:t>
            </a:r>
            <a:endParaRPr lang="sv-SE" altLang="sv-SE" dirty="0"/>
          </a:p>
          <a:p>
            <a:endParaRPr lang="sv-SE" alt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dirty="0">
                <a:ln>
                  <a:noFill/>
                </a:ln>
                <a:solidFill>
                  <a:prstClr val="black"/>
                </a:solidFill>
                <a:effectLst/>
                <a:uLnTx/>
                <a:uFillTx/>
                <a:latin typeface="+mn-lt"/>
                <a:ea typeface="+mn-ea"/>
                <a:cs typeface="+mn-cs"/>
              </a:rPr>
              <a:t>Allt material går att ladda ner från </a:t>
            </a:r>
            <a:r>
              <a:rPr kumimoji="0" lang="sv-SE" altLang="sv-SE" sz="1200" b="0" i="0" u="none" strike="noStrike" kern="1200" cap="none" spc="0" normalizeH="0" baseline="0" noProof="0" dirty="0">
                <a:ln>
                  <a:noFill/>
                </a:ln>
                <a:solidFill>
                  <a:prstClr val="black"/>
                </a:solidFill>
                <a:effectLst/>
                <a:uLnTx/>
                <a:uFillTx/>
                <a:latin typeface="+mn-lt"/>
                <a:ea typeface="+mn-ea"/>
                <a:cs typeface="+mn-cs"/>
                <a:hlinkClick r:id="rId3"/>
              </a:rPr>
              <a:t>www.msb.se/samverkanledning</a:t>
            </a:r>
            <a:r>
              <a:rPr lang="sv-SE" altLang="sv-SE" dirty="0">
                <a:solidFill>
                  <a:prstClr val="black"/>
                </a:solidFill>
              </a:rPr>
              <a:t> </a:t>
            </a:r>
            <a:r>
              <a:rPr kumimoji="0" lang="sv-SE" altLang="sv-SE" sz="1200" b="0" i="0" u="none" strike="noStrike" kern="1200" cap="none" spc="0" normalizeH="0" baseline="0" noProof="0" dirty="0">
                <a:ln>
                  <a:noFill/>
                </a:ln>
                <a:solidFill>
                  <a:prstClr val="black"/>
                </a:solidFill>
                <a:effectLst/>
                <a:uLnTx/>
                <a:uFillTx/>
                <a:latin typeface="+mn-lt"/>
                <a:ea typeface="+mn-ea"/>
                <a:cs typeface="+mn-cs"/>
              </a:rPr>
              <a:t>och publikationerna kan beställas kostnadsfritt från MSB.</a:t>
            </a:r>
          </a:p>
          <a:p>
            <a:endParaRPr lang="sv-SE" altLang="sv-SE" dirty="0"/>
          </a:p>
          <a:p>
            <a:r>
              <a:rPr lang="sv-SE" altLang="sv-SE" dirty="0"/>
              <a:t>Det finns också ett nyhetsbrev att prenumerera via ett mejl till</a:t>
            </a:r>
            <a:r>
              <a:rPr lang="sv-SE" altLang="sv-SE" baseline="0" dirty="0"/>
              <a:t>:</a:t>
            </a:r>
            <a:r>
              <a:rPr lang="sv-SE" altLang="sv-SE" dirty="0"/>
              <a:t> implementeraSOL@msb.se </a:t>
            </a:r>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15</a:t>
            </a:fld>
            <a:endParaRPr lang="sv-SE" dirty="0"/>
          </a:p>
        </p:txBody>
      </p:sp>
    </p:spTree>
    <p:extLst>
      <p:ext uri="{BB962C8B-B14F-4D97-AF65-F5344CB8AC3E}">
        <p14:creationId xmlns:p14="http://schemas.microsoft.com/office/powerpoint/2010/main" val="212834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tshållare för bildobjekt 1">
            <a:extLst>
              <a:ext uri="{FF2B5EF4-FFF2-40B4-BE49-F238E27FC236}">
                <a16:creationId xmlns:a16="http://schemas.microsoft.com/office/drawing/2014/main" id="{9325E18E-767E-4B63-8FC4-18605DD4AB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tshållare för anteckningar 2">
            <a:extLst>
              <a:ext uri="{FF2B5EF4-FFF2-40B4-BE49-F238E27FC236}">
                <a16:creationId xmlns:a16="http://schemas.microsoft.com/office/drawing/2014/main" id="{FCA5DE8A-29AC-49F6-9A30-A53D1E4969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defRPr/>
            </a:pPr>
            <a:r>
              <a:rPr lang="sv-SE" sz="1200" dirty="0"/>
              <a:t>Gunnel Rosenkvist</a:t>
            </a:r>
          </a:p>
          <a:p>
            <a:pPr marL="0" indent="0">
              <a:buNone/>
              <a:defRPr/>
            </a:pPr>
            <a:r>
              <a:rPr lang="sv-SE" sz="1200" dirty="0"/>
              <a:t>073-812 88 55</a:t>
            </a:r>
          </a:p>
          <a:p>
            <a:pPr marL="0" indent="0">
              <a:buNone/>
              <a:defRPr/>
            </a:pPr>
            <a:r>
              <a:rPr lang="sv-SE" sz="1200" dirty="0">
                <a:hlinkClick r:id="rId3"/>
              </a:rPr>
              <a:t>gunnel.rosenkvist@msb.se</a:t>
            </a:r>
            <a:br>
              <a:rPr lang="sv-SE" sz="1200" dirty="0"/>
            </a:br>
            <a:endParaRPr lang="sv-SE" sz="1200" dirty="0"/>
          </a:p>
          <a:p>
            <a:pPr marL="0" indent="0">
              <a:buNone/>
              <a:defRPr/>
            </a:pPr>
            <a:r>
              <a:rPr lang="sv-SE" sz="1200" dirty="0"/>
              <a:t>Marie Jönsson</a:t>
            </a:r>
          </a:p>
          <a:p>
            <a:pPr marL="0" indent="0">
              <a:buNone/>
              <a:defRPr/>
            </a:pPr>
            <a:r>
              <a:rPr lang="sv-SE" sz="1200" dirty="0"/>
              <a:t>070-941 08 88</a:t>
            </a:r>
          </a:p>
          <a:p>
            <a:pPr marL="0" indent="0">
              <a:buNone/>
              <a:defRPr/>
            </a:pPr>
            <a:r>
              <a:rPr lang="sv-SE" sz="1200" dirty="0">
                <a:hlinkClick r:id="rId4"/>
              </a:rPr>
              <a:t>marie.jonsson@msb.se</a:t>
            </a:r>
            <a:r>
              <a:rPr lang="sv-SE" sz="1200" dirty="0"/>
              <a:t> </a:t>
            </a:r>
            <a:br>
              <a:rPr lang="sv-SE" altLang="sv-SE" dirty="0"/>
            </a:br>
            <a:br>
              <a:rPr lang="sv-SE" altLang="sv-SE" dirty="0"/>
            </a:br>
            <a:r>
              <a:rPr lang="sv-SE" altLang="sv-SE" dirty="0"/>
              <a:t>Funktionsmail: </a:t>
            </a:r>
            <a:r>
              <a:rPr lang="sv-SE" altLang="sv-SE" dirty="0">
                <a:hlinkClick r:id="rId5"/>
              </a:rPr>
              <a:t>implementerasol@msb.se</a:t>
            </a:r>
            <a:r>
              <a:rPr lang="sv-SE" altLang="sv-SE" dirty="0"/>
              <a:t> </a:t>
            </a:r>
          </a:p>
          <a:p>
            <a:pPr>
              <a:spcBef>
                <a:spcPct val="0"/>
              </a:spcBef>
            </a:pPr>
            <a:endParaRPr lang="sv-SE" altLang="sv-SE" sz="2400" dirty="0"/>
          </a:p>
          <a:p>
            <a:pPr>
              <a:spcBef>
                <a:spcPct val="0"/>
              </a:spcBef>
            </a:pPr>
            <a:r>
              <a:rPr lang="sv-SE" altLang="sv-SE" dirty="0"/>
              <a:t>Twitter: #</a:t>
            </a:r>
            <a:r>
              <a:rPr lang="sv-SE" altLang="sv-SE" dirty="0" err="1"/>
              <a:t>grundSoL</a:t>
            </a:r>
            <a:endParaRPr lang="sv-SE" altLang="sv-SE" sz="2400" dirty="0"/>
          </a:p>
        </p:txBody>
      </p:sp>
      <p:sp>
        <p:nvSpPr>
          <p:cNvPr id="38916" name="Platshållare för bildnummer 3">
            <a:extLst>
              <a:ext uri="{FF2B5EF4-FFF2-40B4-BE49-F238E27FC236}">
                <a16:creationId xmlns:a16="http://schemas.microsoft.com/office/drawing/2014/main" id="{C557753B-F94E-4C89-9AAE-CC12D3D6B4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B94B171A-BBF7-4181-BB2B-496046B4792E}" type="slidenum">
              <a:rPr lang="sv-SE" altLang="sv-SE">
                <a:latin typeface="Calibri" panose="020F0502020204030204" pitchFamily="34" charset="0"/>
              </a:rPr>
              <a:pPr fontAlgn="base">
                <a:spcBef>
                  <a:spcPct val="0"/>
                </a:spcBef>
                <a:spcAft>
                  <a:spcPct val="0"/>
                </a:spcAft>
              </a:pPr>
              <a:t>16</a:t>
            </a:fld>
            <a:endParaRPr lang="sv-SE" altLang="sv-SE">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Platshållare för bildobjekt 1">
            <a:extLst>
              <a:ext uri="{FF2B5EF4-FFF2-40B4-BE49-F238E27FC236}">
                <a16:creationId xmlns:a16="http://schemas.microsoft.com/office/drawing/2014/main" id="{D0345896-2296-4EEB-ADDA-8FAEE40C88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B98C6239-3185-4936-9C6B-38A31E53362E}"/>
              </a:ext>
            </a:extLst>
          </p:cNvPr>
          <p:cNvSpPr>
            <a:spLocks noGrp="1"/>
          </p:cNvSpPr>
          <p:nvPr>
            <p:ph type="body" idx="1"/>
          </p:nvPr>
        </p:nvSpPr>
        <p:spPr/>
        <p:txBody>
          <a:bodyPr/>
          <a:lstStyle/>
          <a:p>
            <a:pPr eaLnBrk="1" fontAlgn="auto" hangingPunct="1">
              <a:spcBef>
                <a:spcPts val="0"/>
              </a:spcBef>
              <a:spcAft>
                <a:spcPts val="0"/>
              </a:spcAft>
              <a:defRPr/>
            </a:pPr>
            <a:r>
              <a:rPr lang="sv-SE" sz="1050" dirty="0"/>
              <a:t>Material och information på MSB:s webbplats www.msb.se/samverkanledning</a:t>
            </a:r>
          </a:p>
          <a:p>
            <a:pPr eaLnBrk="1" fontAlgn="auto" hangingPunct="1">
              <a:spcBef>
                <a:spcPts val="0"/>
              </a:spcBef>
              <a:spcAft>
                <a:spcPts val="0"/>
              </a:spcAft>
              <a:defRPr/>
            </a:pPr>
            <a:endParaRPr lang="sv-SE" sz="1050" dirty="0"/>
          </a:p>
        </p:txBody>
      </p:sp>
      <p:sp>
        <p:nvSpPr>
          <p:cNvPr id="180228" name="Platshållare för bildnummer 3">
            <a:extLst>
              <a:ext uri="{FF2B5EF4-FFF2-40B4-BE49-F238E27FC236}">
                <a16:creationId xmlns:a16="http://schemas.microsoft.com/office/drawing/2014/main" id="{2471A798-82C9-44C5-92FC-DC9B974CCB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B4A9AA-E7F6-4FD8-8E78-F20C03A707E1}"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Platshållare för sidfot 1">
            <a:extLst>
              <a:ext uri="{FF2B5EF4-FFF2-40B4-BE49-F238E27FC236}">
                <a16:creationId xmlns:a16="http://schemas.microsoft.com/office/drawing/2014/main" id="{AD123E16-AA7B-4448-A4D7-CAF129979AB9}"/>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t>Version 0.96 2017-11-15</a:t>
            </a:r>
          </a:p>
        </p:txBody>
      </p:sp>
    </p:spTree>
    <p:extLst>
      <p:ext uri="{BB962C8B-B14F-4D97-AF65-F5344CB8AC3E}">
        <p14:creationId xmlns:p14="http://schemas.microsoft.com/office/powerpoint/2010/main" val="1665937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tshållare för bildobjekt 1">
            <a:extLst>
              <a:ext uri="{FF2B5EF4-FFF2-40B4-BE49-F238E27FC236}">
                <a16:creationId xmlns:a16="http://schemas.microsoft.com/office/drawing/2014/main" id="{94947335-D73B-48F1-A123-B3B9A6DD02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Platshållare för anteckningar 2">
            <a:extLst>
              <a:ext uri="{FF2B5EF4-FFF2-40B4-BE49-F238E27FC236}">
                <a16:creationId xmlns:a16="http://schemas.microsoft.com/office/drawing/2014/main" id="{321466A2-8600-4EE9-A2A8-826F83AF95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v-SE" altLang="sv-SE" dirty="0"/>
              <a:t>Introduktionsfilmen startar</a:t>
            </a:r>
            <a:r>
              <a:rPr lang="sv-SE" altLang="sv-SE" baseline="0" dirty="0"/>
              <a:t> när du klickar på bilden.</a:t>
            </a:r>
            <a:endParaRPr lang="sv-SE" altLang="sv-SE" dirty="0"/>
          </a:p>
          <a:p>
            <a:pPr>
              <a:spcBef>
                <a:spcPct val="0"/>
              </a:spcBef>
            </a:pPr>
            <a:endParaRPr lang="sv-SE" altLang="sv-SE" dirty="0"/>
          </a:p>
          <a:p>
            <a:pPr>
              <a:spcBef>
                <a:spcPct val="0"/>
              </a:spcBef>
            </a:pPr>
            <a:r>
              <a:rPr lang="sv-SE" altLang="sv-SE" b="1" dirty="0"/>
              <a:t>Introduktion till gemensamma grunder för samverkan och ledning vid samhällsstörningar</a:t>
            </a:r>
          </a:p>
          <a:p>
            <a:pPr>
              <a:spcBef>
                <a:spcPct val="0"/>
              </a:spcBef>
            </a:pPr>
            <a:r>
              <a:rPr lang="sv-SE" altLang="sv-SE" dirty="0"/>
              <a:t>Bakgrund om projektet, syfte och resultat. Medverkande är Olof Ekman, MSB; Per-Åke Nilsson, Socialstyrelsen; Jenny Knuthammar, Länsstyrelsen Östergötland och Lena Mäenpää, Västra Mälardalens kommunalförbund. </a:t>
            </a:r>
          </a:p>
          <a:p>
            <a:pPr>
              <a:spcBef>
                <a:spcPct val="0"/>
              </a:spcBef>
            </a:pPr>
            <a:endParaRPr lang="sv-SE" altLang="sv-SE" dirty="0"/>
          </a:p>
          <a:p>
            <a:pPr>
              <a:spcBef>
                <a:spcPct val="0"/>
              </a:spcBef>
            </a:pPr>
            <a:r>
              <a:rPr lang="sv-SE" altLang="sv-SE" dirty="0"/>
              <a:t>Denna film kan med tiden bytas ut till En övergripande presentation av utgångspunkter och förhållningsätt: https://www.youtube.com/watch?v=CQ8V4XaPsCk </a:t>
            </a:r>
          </a:p>
          <a:p>
            <a:pPr>
              <a:spcBef>
                <a:spcPct val="0"/>
              </a:spcBef>
            </a:pPr>
            <a:endParaRPr lang="sv-SE" altLang="sv-SE" dirty="0"/>
          </a:p>
        </p:txBody>
      </p:sp>
      <p:sp>
        <p:nvSpPr>
          <p:cNvPr id="12292" name="Platshållare för bildnummer 3">
            <a:extLst>
              <a:ext uri="{FF2B5EF4-FFF2-40B4-BE49-F238E27FC236}">
                <a16:creationId xmlns:a16="http://schemas.microsoft.com/office/drawing/2014/main" id="{EEDB95F8-B63F-4213-B36E-C4D4E6E140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FE696923-2A2A-42E4-ADF2-75E85C6063C0}" type="slidenum">
              <a:rPr lang="sv-SE" altLang="sv-SE">
                <a:latin typeface="Calibri" panose="020F0502020204030204" pitchFamily="34" charset="0"/>
              </a:rPr>
              <a:pPr fontAlgn="base">
                <a:spcBef>
                  <a:spcPct val="0"/>
                </a:spcBef>
                <a:spcAft>
                  <a:spcPct val="0"/>
                </a:spcAft>
              </a:pPr>
              <a:t>2</a:t>
            </a:fld>
            <a:endParaRPr lang="sv-SE" altLang="sv-SE">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ct val="0"/>
              </a:spcBef>
            </a:pPr>
            <a:r>
              <a:rPr lang="sv-SE" altLang="sv-SE" dirty="0"/>
              <a:t>Under åren 2012-2014 arbetade ett sjuttiotal aktörer inom samhällsskydd och beredskap – experter, forskare och praktiker – med att ta fram rekommendationer för att skapa en gemensam grund för samverkan och ledning. Representanter för kommuner och landsting/regioner, myndigheter har aktivt deltagit i projektet. </a:t>
            </a:r>
          </a:p>
          <a:p>
            <a:pPr>
              <a:spcBef>
                <a:spcPct val="0"/>
              </a:spcBef>
            </a:pPr>
            <a:r>
              <a:rPr lang="sv-SE" altLang="sv-SE" dirty="0"/>
              <a:t>Resultatet, som finns samlat i publikationen </a:t>
            </a:r>
            <a:r>
              <a:rPr lang="sv-SE" altLang="sv-SE" i="1" dirty="0"/>
              <a:t>Gemensamma grunder för samverkan och ledning vid samhällsstörningar,</a:t>
            </a:r>
            <a:r>
              <a:rPr lang="sv-SE" altLang="sv-SE" dirty="0"/>
              <a:t> bygger på såväl praktisk erfarenhet som forskning och riktar sig till alla aktörer som har ett ansvar för eller kan bidra till att hantera samhällsstörningar. Med aktörer den offentliga sektorn, näringslivet, det civila samhället. </a:t>
            </a:r>
          </a:p>
          <a:p>
            <a:pPr>
              <a:spcBef>
                <a:spcPct val="0"/>
              </a:spcBef>
            </a:pPr>
            <a:endParaRPr lang="sv-SE" altLang="sv-SE" dirty="0"/>
          </a:p>
          <a:p>
            <a:pPr>
              <a:spcBef>
                <a:spcPct val="0"/>
              </a:spcBef>
            </a:pPr>
            <a:r>
              <a:rPr lang="sv-SE" altLang="sv-SE" dirty="0"/>
              <a:t>Inledningsvis i projektet gjordes en analys av vad som brister i hanteringen av olyckor och kriser. Analysen gjordes på tjugo rapporter från övningar och verkliga händelser under perioden 2004-2011 och den visade att det framför allt är förmågan att agera tillsammans och samordnat som behöver utvecklas: </a:t>
            </a:r>
          </a:p>
          <a:p>
            <a:pPr>
              <a:spcBef>
                <a:spcPct val="0"/>
              </a:spcBef>
            </a:pPr>
            <a:endParaRPr lang="sv-SE" altLang="sv-SE" dirty="0"/>
          </a:p>
          <a:p>
            <a:pPr>
              <a:spcBef>
                <a:spcPct val="0"/>
              </a:spcBef>
            </a:pPr>
            <a:r>
              <a:rPr lang="sv-SE" altLang="sv-SE" dirty="0"/>
              <a:t>•  Aktörer behöver öka sina kunskaper om varandras ansvar, mandat,  system, metoder och roller. Det behövs även ökade kunskaper om vilken information som olika aktörer behöver och kan bidra med.</a:t>
            </a:r>
          </a:p>
          <a:p>
            <a:pPr>
              <a:spcBef>
                <a:spcPct val="0"/>
              </a:spcBef>
            </a:pPr>
            <a:r>
              <a:rPr lang="sv-SE" altLang="sv-SE" dirty="0"/>
              <a:t> •  Aktörer behöver bli mer proaktiva och bedömningar och analyser behöver utgå från ett helhetsperspektiv.</a:t>
            </a:r>
          </a:p>
          <a:p>
            <a:pPr>
              <a:spcBef>
                <a:spcPct val="0"/>
              </a:spcBef>
            </a:pPr>
            <a:r>
              <a:rPr lang="sv-SE" altLang="sv-SE" dirty="0"/>
              <a:t> •  För att kunna ta fram användbara samlade lägesbilder behöver aktörerna likartade strukturer och arbetssätt vid användning av tekniska stödsystem och verktyg. </a:t>
            </a:r>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3</a:t>
            </a:fld>
            <a:endParaRPr lang="sv-SE"/>
          </a:p>
        </p:txBody>
      </p:sp>
    </p:spTree>
    <p:extLst>
      <p:ext uri="{BB962C8B-B14F-4D97-AF65-F5344CB8AC3E}">
        <p14:creationId xmlns:p14="http://schemas.microsoft.com/office/powerpoint/2010/main" val="3512199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050" dirty="0"/>
              <a:t>Utöver grundboken med sammanfattning, och lägesbildsboken finns det fyra vägledningar: en om aktörsgemensamma former för inriktning och samordning, en om beslutsfattande i samband med samhällsstörningar och en om kriskommunikation för ökad effekt vid hantering av samhällsstörningar och den senaste i maj 2019 om lokal ISF. Kopplat till den senaste vägledningen finns också en rad broschyrer, presentationer och lärande exempel. </a:t>
            </a:r>
          </a:p>
          <a:p>
            <a:endParaRPr lang="sv-SE" altLang="sv-SE" sz="1050" dirty="0"/>
          </a:p>
          <a:p>
            <a:r>
              <a:rPr lang="sv-SE" altLang="sv-SE" sz="1050" dirty="0"/>
              <a:t>På MSB:s webbplats: ww.msb.se/samverkanledning </a:t>
            </a:r>
          </a:p>
          <a:p>
            <a:r>
              <a:rPr lang="sv-SE" altLang="sv-SE" sz="1050" dirty="0"/>
              <a:t>Finns det också filmer, PPT-presentationer, utbildningsmoduler inklusive handledning, informationsmaterial, webbsända seminarier och ett stöd för utvärdering av tillämpning av gemensamma grunder.</a:t>
            </a:r>
            <a:r>
              <a:rPr lang="sv-SE" altLang="sv-SE" sz="1050" i="1" dirty="0"/>
              <a:t> </a:t>
            </a:r>
            <a:endParaRPr lang="sv-SE" altLang="sv-SE" sz="1050" dirty="0"/>
          </a:p>
          <a:p>
            <a:endParaRPr lang="sv-SE" altLang="sv-SE" sz="1050" dirty="0"/>
          </a:p>
          <a:p>
            <a:r>
              <a:rPr lang="sv-SE" altLang="sv-SE" sz="1050" dirty="0"/>
              <a:t>Regelbundet utkommer också ett nyhetsbrev: maila </a:t>
            </a:r>
            <a:r>
              <a:rPr lang="sv-SE" altLang="sv-SE" sz="1050" dirty="0">
                <a:hlinkClick r:id="rId3"/>
              </a:rPr>
              <a:t>implementeraSOL@msb.se</a:t>
            </a:r>
            <a:r>
              <a:rPr lang="sv-SE" altLang="sv-SE" sz="1050" dirty="0"/>
              <a:t> för att anmäla dig för det. </a:t>
            </a:r>
          </a:p>
          <a:p>
            <a:endParaRPr lang="sv-SE" dirty="0"/>
          </a:p>
        </p:txBody>
      </p:sp>
      <p:sp>
        <p:nvSpPr>
          <p:cNvPr id="4" name="Platshållare för bildnummer 3"/>
          <p:cNvSpPr>
            <a:spLocks noGrp="1"/>
          </p:cNvSpPr>
          <p:nvPr>
            <p:ph type="sldNum" sz="quarter" idx="5"/>
          </p:nvPr>
        </p:nvSpPr>
        <p:spPr/>
        <p:txBody>
          <a:bodyPr/>
          <a:lstStyle/>
          <a:p>
            <a:fld id="{FF7F2546-EB6E-48EB-B02F-80676DFB14CF}" type="slidenum">
              <a:rPr lang="sv-SE" smtClean="0"/>
              <a:t>4</a:t>
            </a:fld>
            <a:endParaRPr lang="sv-SE" dirty="0"/>
          </a:p>
        </p:txBody>
      </p:sp>
    </p:spTree>
    <p:extLst>
      <p:ext uri="{BB962C8B-B14F-4D97-AF65-F5344CB8AC3E}">
        <p14:creationId xmlns:p14="http://schemas.microsoft.com/office/powerpoint/2010/main" val="3815969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tshållare för bildobjekt 1">
            <a:extLst>
              <a:ext uri="{FF2B5EF4-FFF2-40B4-BE49-F238E27FC236}">
                <a16:creationId xmlns:a16="http://schemas.microsoft.com/office/drawing/2014/main" id="{9369B9EC-88AC-49CF-842D-45547F76FA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Platshållare för anteckningar 2">
            <a:extLst>
              <a:ext uri="{FF2B5EF4-FFF2-40B4-BE49-F238E27FC236}">
                <a16:creationId xmlns:a16="http://schemas.microsoft.com/office/drawing/2014/main" id="{D03481AC-246F-45A6-894E-FED689683B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sv-SE" i="1"/>
              <a:t>Gemensamma grunder för samverkan och ledning vid samhällsstörningar bygger </a:t>
            </a:r>
            <a:r>
              <a:rPr lang="en-US" altLang="sv-SE"/>
              <a:t>på</a:t>
            </a:r>
            <a:r>
              <a:rPr lang="en-US" altLang="sv-SE" i="1"/>
              <a:t> </a:t>
            </a:r>
            <a:r>
              <a:rPr lang="en-US" altLang="sv-SE"/>
              <a:t>de metoder och arbetssätt som används idag både i Sverige och </a:t>
            </a:r>
            <a:r>
              <a:rPr lang="sv-SE" altLang="sv-SE"/>
              <a:t>i andra länder, och på utvecklingsbehov som identifierats av aktörer som deltog i projektet</a:t>
            </a:r>
            <a:r>
              <a:rPr lang="en-US" altLang="sv-SE"/>
              <a:t>. För att förstå </a:t>
            </a:r>
            <a:r>
              <a:rPr lang="sv-SE" altLang="sv-SE"/>
              <a:t>i vilket sammanhang gemensamma grunder ska ses, så anges ett antal </a:t>
            </a:r>
            <a:r>
              <a:rPr lang="en-US" altLang="sv-SE"/>
              <a:t>utgångspunkter i boken: </a:t>
            </a:r>
            <a:r>
              <a:rPr lang="en-US" altLang="sv-SE" b="1"/>
              <a:t>Det skyddsvärda i samhället</a:t>
            </a:r>
            <a:r>
              <a:rPr lang="en-US" altLang="sv-SE"/>
              <a:t>; u</a:t>
            </a:r>
            <a:r>
              <a:rPr lang="sv-SE" altLang="sv-SE"/>
              <a:t>tgångspunkterna för gemensamma grunder är det skyddsvärda i samhället. Det som ska skyddas är bland annat människors liv och hälsa, och samhällets funktionalitet. Aktörsgemensamt; de gemensamma grunderna vi talar om här riktar sig till ALLA aktörer som har ett ansvar och kan bli inblandade i hanteringen av samhällsstörningar. Det handlar om  aktörsgemensamma situationer – </a:t>
            </a:r>
            <a:r>
              <a:rPr lang="sv-SE" altLang="sv-SE" b="1"/>
              <a:t>när vi ska agera tillsammans </a:t>
            </a:r>
            <a:r>
              <a:rPr lang="sv-SE" altLang="sv-SE"/>
              <a:t>(inte i det aktörsinterna, dvs. inom en organisation). </a:t>
            </a:r>
            <a:r>
              <a:rPr lang="en-US" altLang="sv-SE" b="1"/>
              <a:t>Vid samhällsstörningar</a:t>
            </a:r>
            <a:r>
              <a:rPr lang="en-US" altLang="sv-SE"/>
              <a:t>; s</a:t>
            </a:r>
            <a:r>
              <a:rPr lang="sv-SE" altLang="sv-SE"/>
              <a:t>amhällsstörningar är företeelser och händelser som hotar eller skadar det som ska skyddas i samhället. Termen samhällsstörningar öppnar upp för att förstå en händelse ur flera perspektiv. Termen samhällsstörningar bidrar till att fler känner sig berörda i att hantera en, eller flera samtidiga, händelser. Säger man att det inträffat en ”olycka” kanske det främst är polisen, räddningstjänsten och akutsjukvården som känner sig berörda. </a:t>
            </a:r>
            <a:r>
              <a:rPr lang="en-US" altLang="sv-SE"/>
              <a:t>Ett aktörsgemensamt språk; f</a:t>
            </a:r>
            <a:r>
              <a:rPr lang="sv-SE" altLang="sv-SE"/>
              <a:t>ör att</a:t>
            </a:r>
            <a:r>
              <a:rPr lang="sv-SE" altLang="sv-SE" b="1"/>
              <a:t> förstå varandra </a:t>
            </a:r>
            <a:r>
              <a:rPr lang="sv-SE" altLang="sv-SE"/>
              <a:t>behöver vi mena samma sak när ett specifikt ord används. Man behöver bli ”tvåspråkig” för att både kunna använda den egna organisationens språk och det aktörsgemensamma. Några </a:t>
            </a:r>
            <a:r>
              <a:rPr lang="sv-SE" altLang="sv-SE" b="1"/>
              <a:t>termer</a:t>
            </a:r>
            <a:r>
              <a:rPr lang="sv-SE" altLang="sv-SE"/>
              <a:t> är särskilt viktiga: inriktning, samordning, ledning och samverkan. Dessa ska vara </a:t>
            </a:r>
            <a:r>
              <a:rPr lang="sv-SE" altLang="sv-SE" b="1"/>
              <a:t>gemensamma</a:t>
            </a:r>
            <a:r>
              <a:rPr lang="sv-SE" altLang="sv-SE"/>
              <a:t>. Den utökade ansvarsprincipen innebär att </a:t>
            </a:r>
            <a:r>
              <a:rPr lang="sv-SE" altLang="sv-SE" b="1"/>
              <a:t>alla</a:t>
            </a:r>
            <a:r>
              <a:rPr lang="sv-SE" altLang="sv-SE"/>
              <a:t> aktörer som berörs av en störning har ett </a:t>
            </a:r>
            <a:r>
              <a:rPr lang="sv-SE" altLang="sv-SE" b="1"/>
              <a:t>ansvar</a:t>
            </a:r>
            <a:r>
              <a:rPr lang="sv-SE" altLang="sv-SE"/>
              <a:t> att agera även i osäkra lägen. Ansvarsprincipen innebär alltså att aktörerna ska stödja och </a:t>
            </a:r>
            <a:r>
              <a:rPr lang="sv-SE" altLang="sv-SE" b="1"/>
              <a:t>samverka </a:t>
            </a:r>
            <a:r>
              <a:rPr lang="sv-SE" altLang="sv-SE"/>
              <a:t>med varandra.</a:t>
            </a:r>
          </a:p>
          <a:p>
            <a:pPr>
              <a:spcBef>
                <a:spcPct val="0"/>
              </a:spcBef>
            </a:pPr>
            <a:endParaRPr lang="sv-SE" altLang="sv-SE"/>
          </a:p>
        </p:txBody>
      </p:sp>
      <p:sp>
        <p:nvSpPr>
          <p:cNvPr id="16388" name="Platshållare för bildnummer 3">
            <a:extLst>
              <a:ext uri="{FF2B5EF4-FFF2-40B4-BE49-F238E27FC236}">
                <a16:creationId xmlns:a16="http://schemas.microsoft.com/office/drawing/2014/main" id="{16D1A3D1-803B-4710-856A-F36792C85C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E347FB6C-3F2A-4FC8-9A16-37E7AF09B2F4}" type="slidenum">
              <a:rPr lang="sv-SE" altLang="sv-SE">
                <a:latin typeface="Calibri" panose="020F0502020204030204" pitchFamily="34" charset="0"/>
              </a:rPr>
              <a:pPr fontAlgn="base">
                <a:spcBef>
                  <a:spcPct val="0"/>
                </a:spcBef>
                <a:spcAft>
                  <a:spcPct val="0"/>
                </a:spcAft>
              </a:pPr>
              <a:t>5</a:t>
            </a:fld>
            <a:endParaRPr lang="sv-SE" altLang="sv-SE">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bildobjekt 1">
            <a:extLst>
              <a:ext uri="{FF2B5EF4-FFF2-40B4-BE49-F238E27FC236}">
                <a16:creationId xmlns:a16="http://schemas.microsoft.com/office/drawing/2014/main" id="{11C86FAB-4723-40DA-96D1-6A1724C4D1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Platshållare för anteckningar 2">
            <a:extLst>
              <a:ext uri="{FF2B5EF4-FFF2-40B4-BE49-F238E27FC236}">
                <a16:creationId xmlns:a16="http://schemas.microsoft.com/office/drawing/2014/main" id="{C5E96E9A-87FB-496F-8463-3CF3E3D420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v-SE" altLang="sv-SE" i="1" dirty="0"/>
              <a:t>Gemensamma grunder för samverkan och ledning vid samhällsstörningar </a:t>
            </a:r>
            <a:r>
              <a:rPr lang="sv-SE" altLang="sv-SE" dirty="0"/>
              <a:t>ska bidra till en </a:t>
            </a:r>
            <a:r>
              <a:rPr lang="sv-SE" altLang="sv-SE" b="1" dirty="0"/>
              <a:t>ökad förmåga </a:t>
            </a:r>
            <a:r>
              <a:rPr lang="sv-SE" altLang="sv-SE" dirty="0"/>
              <a:t>att hantera samhällsstörningar i Sverige. Syftet är att underlätta aktörsgemensam inriktning och samordning. Aktörer ska </a:t>
            </a:r>
            <a:r>
              <a:rPr lang="sv-SE" altLang="sv-SE" b="1" dirty="0"/>
              <a:t>lättare kunna agera tillsammans</a:t>
            </a:r>
            <a:r>
              <a:rPr lang="sv-SE" altLang="sv-SE" dirty="0"/>
              <a:t> på ett </a:t>
            </a:r>
            <a:r>
              <a:rPr lang="sv-SE" altLang="sv-SE" b="1" dirty="0"/>
              <a:t>strukturerat</a:t>
            </a:r>
            <a:r>
              <a:rPr lang="sv-SE" altLang="sv-SE" dirty="0"/>
              <a:t> och </a:t>
            </a:r>
            <a:r>
              <a:rPr lang="sv-SE" altLang="sv-SE" b="1" dirty="0"/>
              <a:t>likartat</a:t>
            </a:r>
            <a:r>
              <a:rPr lang="sv-SE" altLang="sv-SE" dirty="0"/>
              <a:t> sätt och effektivare utnyttja samhällets resurser. </a:t>
            </a:r>
          </a:p>
          <a:p>
            <a:pPr>
              <a:spcBef>
                <a:spcPct val="0"/>
              </a:spcBef>
            </a:pPr>
            <a:endParaRPr lang="sv-SE" altLang="sv-SE" dirty="0"/>
          </a:p>
          <a:p>
            <a:pPr>
              <a:spcBef>
                <a:spcPct val="0"/>
              </a:spcBef>
            </a:pPr>
            <a:r>
              <a:rPr lang="sv-SE" altLang="sv-SE" dirty="0"/>
              <a:t>Arbetet med samhällsskydd och beredskap ska bidra till såväl individens som samhällets och nationens </a:t>
            </a:r>
            <a:r>
              <a:rPr lang="sv-SE" altLang="sv-SE" b="1" dirty="0"/>
              <a:t>säkerhet</a:t>
            </a:r>
            <a:r>
              <a:rPr lang="sv-SE" altLang="sv-SE" dirty="0"/>
              <a:t>. Enkelt uttryckt handlar hanteringen av samhällsstörningar ytterst om att omsätta aktörernas förmåga till effekt på bästa sätt. </a:t>
            </a:r>
          </a:p>
          <a:p>
            <a:pPr>
              <a:spcBef>
                <a:spcPct val="0"/>
              </a:spcBef>
            </a:pPr>
            <a:endParaRPr lang="sv-SE" altLang="sv-SE" dirty="0"/>
          </a:p>
          <a:p>
            <a:pPr>
              <a:spcBef>
                <a:spcPct val="0"/>
              </a:spcBef>
            </a:pPr>
            <a:r>
              <a:rPr lang="sv-SE" altLang="sv-SE" dirty="0"/>
              <a:t>Gemensamma </a:t>
            </a:r>
            <a:r>
              <a:rPr lang="sv-SE" altLang="sv-SE" b="1" dirty="0"/>
              <a:t>förhållningssätt</a:t>
            </a:r>
            <a:r>
              <a:rPr lang="sv-SE" altLang="sv-SE" dirty="0"/>
              <a:t> ska bidra till och underlätta det gemensamma arbetet. Det handlar till exempel om att ha förståelse för andras perspektiv och att se behov på både kort och lång sikt, fatta beslut i en medveten process och ta tidiga initiativ till samverkan.</a:t>
            </a:r>
          </a:p>
          <a:p>
            <a:pPr>
              <a:spcBef>
                <a:spcPct val="0"/>
              </a:spcBef>
            </a:pPr>
            <a:endParaRPr lang="sv-SE" altLang="sv-SE" dirty="0"/>
          </a:p>
          <a:p>
            <a:pPr>
              <a:spcBef>
                <a:spcPct val="0"/>
              </a:spcBef>
            </a:pPr>
            <a:r>
              <a:rPr lang="sv-SE" altLang="sv-SE" dirty="0"/>
              <a:t>Ett strukturerat och likartat </a:t>
            </a:r>
            <a:r>
              <a:rPr lang="sv-SE" altLang="sv-SE" b="1" dirty="0"/>
              <a:t>arbetssätt</a:t>
            </a:r>
            <a:r>
              <a:rPr lang="sv-SE" altLang="sv-SE" dirty="0"/>
              <a:t>, vid aktörsgemensamt arbete, underlättar också för den enskilda aktören. Aktören får tillgång till kunskap och metoder för att skydda människors liv och hälsa och samhällets funktionalitet. </a:t>
            </a:r>
          </a:p>
          <a:p>
            <a:pPr>
              <a:spcBef>
                <a:spcPct val="0"/>
              </a:spcBef>
            </a:pPr>
            <a:endParaRPr lang="sv-SE" altLang="sv-SE" dirty="0"/>
          </a:p>
          <a:p>
            <a:pPr>
              <a:spcBef>
                <a:spcPct val="0"/>
              </a:spcBef>
            </a:pPr>
            <a:r>
              <a:rPr lang="sv-SE" altLang="sv-SE" dirty="0"/>
              <a:t>Om alla skruvar lite på sättet att tänka och att göra, kommer  de gemensamma grunderna att få stora effekter på vår förmåga att hantera olyckor, kriser och krig, det som vi kallar samhällsstörningar.  </a:t>
            </a:r>
          </a:p>
          <a:p>
            <a:pPr>
              <a:spcBef>
                <a:spcPct val="0"/>
              </a:spcBef>
            </a:pPr>
            <a:endParaRPr lang="sv-SE" altLang="sv-SE" dirty="0"/>
          </a:p>
          <a:p>
            <a:pPr>
              <a:spcBef>
                <a:spcPct val="0"/>
              </a:spcBef>
            </a:pPr>
            <a:endParaRPr lang="sv-SE" altLang="sv-SE" dirty="0"/>
          </a:p>
          <a:p>
            <a:pPr>
              <a:spcBef>
                <a:spcPct val="0"/>
              </a:spcBef>
            </a:pPr>
            <a:endParaRPr lang="sv-SE" altLang="sv-SE" dirty="0"/>
          </a:p>
        </p:txBody>
      </p:sp>
      <p:sp>
        <p:nvSpPr>
          <p:cNvPr id="18436" name="Platshållare för bildnummer 3">
            <a:extLst>
              <a:ext uri="{FF2B5EF4-FFF2-40B4-BE49-F238E27FC236}">
                <a16:creationId xmlns:a16="http://schemas.microsoft.com/office/drawing/2014/main" id="{092262A9-BD2E-41A7-A5BB-1402274190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B21A01C1-0DE3-4FB9-B5EB-7E5D035487C2}" type="slidenum">
              <a:rPr lang="sv-SE" altLang="sv-SE">
                <a:latin typeface="Calibri" panose="020F0502020204030204" pitchFamily="34" charset="0"/>
              </a:rPr>
              <a:pPr fontAlgn="base">
                <a:spcBef>
                  <a:spcPct val="0"/>
                </a:spcBef>
                <a:spcAft>
                  <a:spcPct val="0"/>
                </a:spcAft>
              </a:pPr>
              <a:t>6</a:t>
            </a:fld>
            <a:endParaRPr lang="sv-SE" altLang="sv-SE">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tshållare för bildobjekt 1">
            <a:extLst>
              <a:ext uri="{FF2B5EF4-FFF2-40B4-BE49-F238E27FC236}">
                <a16:creationId xmlns:a16="http://schemas.microsoft.com/office/drawing/2014/main" id="{07A840EA-8E68-436E-B7CD-F6B100127C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408B02E-5720-4259-BCBF-73A3637F1437}"/>
              </a:ext>
            </a:extLst>
          </p:cNvPr>
          <p:cNvSpPr>
            <a:spLocks noGrp="1"/>
          </p:cNvSpPr>
          <p:nvPr>
            <p:ph type="body" idx="1"/>
          </p:nvPr>
        </p:nvSpPr>
        <p:spPr/>
        <p:txBody>
          <a:bodyPr/>
          <a:lstStyle/>
          <a:p>
            <a:pPr fontAlgn="auto">
              <a:spcBef>
                <a:spcPts val="0"/>
              </a:spcBef>
              <a:spcAft>
                <a:spcPts val="0"/>
              </a:spcAft>
              <a:defRPr/>
            </a:pPr>
            <a:r>
              <a:rPr lang="sv-SE" dirty="0"/>
              <a:t>I </a:t>
            </a:r>
            <a:r>
              <a:rPr lang="sv-SE" i="1" dirty="0"/>
              <a:t>Gemensamma grunder för samverkan och ledning beskrivs </a:t>
            </a:r>
            <a:r>
              <a:rPr lang="sv-SE" dirty="0"/>
              <a:t>förhållningssätt och arbetssätt som har identifierats som framgångsfaktorer i den aktörsgemensamma hanteringen. </a:t>
            </a:r>
            <a:r>
              <a:rPr lang="sv-SE" strike="sngStrike" dirty="0"/>
              <a:t> </a:t>
            </a:r>
          </a:p>
          <a:p>
            <a:pPr fontAlgn="auto">
              <a:spcBef>
                <a:spcPts val="0"/>
              </a:spcBef>
              <a:spcAft>
                <a:spcPts val="0"/>
              </a:spcAft>
              <a:defRPr/>
            </a:pPr>
            <a:endParaRPr lang="sv-SE" dirty="0"/>
          </a:p>
          <a:p>
            <a:pPr fontAlgn="auto">
              <a:spcBef>
                <a:spcPts val="0"/>
              </a:spcBef>
              <a:spcAft>
                <a:spcPts val="0"/>
              </a:spcAft>
              <a:defRPr/>
            </a:pPr>
            <a:r>
              <a:rPr lang="sv-SE" dirty="0"/>
              <a:t>Förhållningssätt är sätt att tänka som underlättar det gemensamma arbetet.</a:t>
            </a:r>
            <a:r>
              <a:rPr lang="sv-SE" dirty="0">
                <a:solidFill>
                  <a:srgbClr val="FF0000"/>
                </a:solidFill>
              </a:rPr>
              <a:t> </a:t>
            </a:r>
            <a:r>
              <a:rPr lang="sv-SE" dirty="0"/>
              <a:t>Det handlar till exempel om att</a:t>
            </a:r>
          </a:p>
          <a:p>
            <a:pPr fontAlgn="auto">
              <a:spcBef>
                <a:spcPts val="0"/>
              </a:spcBef>
              <a:spcAft>
                <a:spcPts val="0"/>
              </a:spcAft>
              <a:defRPr/>
            </a:pPr>
            <a:endParaRPr lang="sv-SE" dirty="0"/>
          </a:p>
          <a:p>
            <a:pPr fontAlgn="auto">
              <a:spcBef>
                <a:spcPts val="0"/>
              </a:spcBef>
              <a:spcAft>
                <a:spcPts val="0"/>
              </a:spcAft>
              <a:defRPr/>
            </a:pPr>
            <a:r>
              <a:rPr lang="sv-SE" dirty="0"/>
              <a:t>• fatta </a:t>
            </a:r>
            <a:r>
              <a:rPr lang="sv-SE" b="1" dirty="0"/>
              <a:t>beslut</a:t>
            </a:r>
            <a:r>
              <a:rPr lang="sv-SE" dirty="0"/>
              <a:t> i en medveten process och tillsammans med andra. </a:t>
            </a:r>
          </a:p>
          <a:p>
            <a:pPr fontAlgn="auto">
              <a:spcBef>
                <a:spcPts val="0"/>
              </a:spcBef>
              <a:spcAft>
                <a:spcPts val="0"/>
              </a:spcAft>
              <a:defRPr/>
            </a:pPr>
            <a:endParaRPr lang="sv-SE" dirty="0"/>
          </a:p>
          <a:p>
            <a:pPr fontAlgn="auto">
              <a:spcBef>
                <a:spcPts val="0"/>
              </a:spcBef>
              <a:spcAft>
                <a:spcPts val="0"/>
              </a:spcAft>
              <a:defRPr/>
            </a:pPr>
            <a:r>
              <a:rPr lang="sv-SE" dirty="0"/>
              <a:t>• se </a:t>
            </a:r>
            <a:r>
              <a:rPr lang="sv-SE" b="1" dirty="0"/>
              <a:t>människan</a:t>
            </a:r>
            <a:r>
              <a:rPr lang="sv-SE" dirty="0"/>
              <a:t> som en del av systemet – det vill säga att förstå hur grupper och individer påverkar och påverkas av varandra </a:t>
            </a:r>
          </a:p>
          <a:p>
            <a:pPr fontAlgn="auto">
              <a:spcBef>
                <a:spcPts val="0"/>
              </a:spcBef>
              <a:spcAft>
                <a:spcPts val="0"/>
              </a:spcAft>
              <a:defRPr/>
            </a:pPr>
            <a:endParaRPr lang="sv-SE" dirty="0"/>
          </a:p>
          <a:p>
            <a:pPr fontAlgn="auto">
              <a:spcBef>
                <a:spcPts val="0"/>
              </a:spcBef>
              <a:spcAft>
                <a:spcPts val="0"/>
              </a:spcAft>
              <a:defRPr/>
            </a:pPr>
            <a:r>
              <a:rPr lang="sv-SE" dirty="0"/>
              <a:t>• Ha en </a:t>
            </a:r>
            <a:r>
              <a:rPr lang="sv-SE" b="1" dirty="0"/>
              <a:t>helhetssyn</a:t>
            </a:r>
            <a:r>
              <a:rPr lang="sv-SE" dirty="0"/>
              <a:t> på det som ska skyddas, på vilka hjälpbehov som finns, på resurser och på effekter av olika sätt att agera.</a:t>
            </a:r>
          </a:p>
          <a:p>
            <a:pPr fontAlgn="auto">
              <a:spcBef>
                <a:spcPts val="0"/>
              </a:spcBef>
              <a:spcAft>
                <a:spcPts val="0"/>
              </a:spcAft>
              <a:defRPr/>
            </a:pPr>
            <a:endParaRPr lang="sv-SE" dirty="0"/>
          </a:p>
          <a:p>
            <a:pPr fontAlgn="auto">
              <a:spcBef>
                <a:spcPts val="0"/>
              </a:spcBef>
              <a:spcAft>
                <a:spcPts val="0"/>
              </a:spcAft>
              <a:defRPr/>
            </a:pPr>
            <a:r>
              <a:rPr lang="sv-SE" dirty="0"/>
              <a:t>• ha förståelse för andras </a:t>
            </a:r>
            <a:r>
              <a:rPr lang="sv-SE" b="1" dirty="0"/>
              <a:t>perspektiv</a:t>
            </a:r>
            <a:r>
              <a:rPr lang="sv-SE" dirty="0"/>
              <a:t> för att förstå hela skeendet och identifiera behov </a:t>
            </a:r>
            <a:br>
              <a:rPr lang="sv-SE" dirty="0"/>
            </a:br>
            <a:endParaRPr lang="sv-SE" dirty="0"/>
          </a:p>
          <a:p>
            <a:pPr fontAlgn="auto">
              <a:spcBef>
                <a:spcPts val="0"/>
              </a:spcBef>
              <a:spcAft>
                <a:spcPts val="0"/>
              </a:spcAft>
              <a:defRPr/>
            </a:pPr>
            <a:r>
              <a:rPr lang="sv-SE" dirty="0"/>
              <a:t>• ta hänsyn till alla </a:t>
            </a:r>
            <a:r>
              <a:rPr lang="sv-SE" b="1" dirty="0"/>
              <a:t>tidsskalor</a:t>
            </a:r>
            <a:r>
              <a:rPr lang="sv-SE" dirty="0"/>
              <a:t>, att se behov både på kort och lång sikt och att agera </a:t>
            </a:r>
            <a:r>
              <a:rPr lang="sv-SE" b="1" dirty="0"/>
              <a:t>proaktivt</a:t>
            </a:r>
            <a:r>
              <a:rPr lang="sv-SE" dirty="0"/>
              <a:t>, det vill säga ta tidiga initiativ till samverkan • Och se att störningar kan få konsekvenser på flera nivåer och sektorer i samhället </a:t>
            </a:r>
            <a:r>
              <a:rPr lang="sv-SE" b="1" dirty="0"/>
              <a:t>samtidigt</a:t>
            </a:r>
            <a:br>
              <a:rPr lang="sv-SE" dirty="0"/>
            </a:br>
            <a:endParaRPr lang="sv-SE" dirty="0"/>
          </a:p>
          <a:p>
            <a:pPr fontAlgn="auto">
              <a:spcBef>
                <a:spcPts val="0"/>
              </a:spcBef>
              <a:spcAft>
                <a:spcPts val="0"/>
              </a:spcAft>
              <a:defRPr/>
            </a:pPr>
            <a:r>
              <a:rPr lang="sv-SE" dirty="0"/>
              <a:t>• integrera </a:t>
            </a:r>
            <a:r>
              <a:rPr lang="sv-SE" b="1" dirty="0"/>
              <a:t>kriskommunikation</a:t>
            </a:r>
            <a:r>
              <a:rPr lang="sv-SE" dirty="0"/>
              <a:t> i hanteringen av samhällsstörningar. </a:t>
            </a:r>
          </a:p>
          <a:p>
            <a:pPr fontAlgn="auto">
              <a:spcBef>
                <a:spcPts val="0"/>
              </a:spcBef>
              <a:spcAft>
                <a:spcPts val="0"/>
              </a:spcAft>
              <a:defRPr/>
            </a:pPr>
            <a:endParaRPr lang="sv-SE" dirty="0"/>
          </a:p>
          <a:p>
            <a:pPr fontAlgn="auto">
              <a:spcBef>
                <a:spcPts val="0"/>
              </a:spcBef>
              <a:spcAft>
                <a:spcPts val="0"/>
              </a:spcAft>
              <a:defRPr/>
            </a:pPr>
            <a:br>
              <a:rPr lang="sv-SE" dirty="0"/>
            </a:br>
            <a:endParaRPr lang="sv-SE" dirty="0"/>
          </a:p>
          <a:p>
            <a:pPr fontAlgn="auto">
              <a:spcBef>
                <a:spcPts val="0"/>
              </a:spcBef>
              <a:spcAft>
                <a:spcPts val="0"/>
              </a:spcAft>
              <a:defRPr/>
            </a:pPr>
            <a:endParaRPr lang="sv-SE" dirty="0"/>
          </a:p>
        </p:txBody>
      </p:sp>
      <p:sp>
        <p:nvSpPr>
          <p:cNvPr id="20484" name="Platshållare för bildnummer 3">
            <a:extLst>
              <a:ext uri="{FF2B5EF4-FFF2-40B4-BE49-F238E27FC236}">
                <a16:creationId xmlns:a16="http://schemas.microsoft.com/office/drawing/2014/main" id="{5B7B5F8B-C6A8-45E0-8FF2-1DE480DB84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C541828A-3D79-4591-8C0B-8E124E4D4D2D}" type="slidenum">
              <a:rPr lang="sv-SE" altLang="sv-SE">
                <a:latin typeface="Calibri" panose="020F0502020204030204" pitchFamily="34" charset="0"/>
              </a:rPr>
              <a:pPr fontAlgn="base">
                <a:spcBef>
                  <a:spcPct val="0"/>
                </a:spcBef>
                <a:spcAft>
                  <a:spcPct val="0"/>
                </a:spcAft>
              </a:pPr>
              <a:t>7</a:t>
            </a:fld>
            <a:endParaRPr lang="sv-SE" altLang="sv-SE">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tshållare för bildobjekt 1">
            <a:extLst>
              <a:ext uri="{FF2B5EF4-FFF2-40B4-BE49-F238E27FC236}">
                <a16:creationId xmlns:a16="http://schemas.microsoft.com/office/drawing/2014/main" id="{86E66B4D-5572-46A1-B7FE-846E00619C76}"/>
              </a:ext>
            </a:extLst>
          </p:cNvPr>
          <p:cNvSpPr>
            <a:spLocks noGrp="1" noRot="1" noChangeAspect="1" noTextEdit="1"/>
          </p:cNvSpPr>
          <p:nvPr>
            <p:ph type="sldImg"/>
          </p:nvPr>
        </p:nvSpPr>
        <p:spPr bwMode="auto">
          <a:xfrm>
            <a:off x="525463" y="571500"/>
            <a:ext cx="5784850" cy="3254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5089A32D-6FE6-4C38-9434-647F70CD168D}"/>
              </a:ext>
            </a:extLst>
          </p:cNvPr>
          <p:cNvSpPr>
            <a:spLocks noGrp="1"/>
          </p:cNvSpPr>
          <p:nvPr>
            <p:ph type="body" idx="1"/>
          </p:nvPr>
        </p:nvSpPr>
        <p:spPr>
          <a:xfrm>
            <a:off x="608427" y="3957418"/>
            <a:ext cx="5486400" cy="3600450"/>
          </a:xfrm>
        </p:spPr>
        <p:txBody>
          <a:bodyPr/>
          <a:lstStyle/>
          <a:p>
            <a:pPr fontAlgn="auto">
              <a:spcBef>
                <a:spcPts val="0"/>
              </a:spcBef>
              <a:spcAft>
                <a:spcPts val="0"/>
              </a:spcAft>
              <a:defRPr/>
            </a:pPr>
            <a:r>
              <a:rPr lang="sv-SE" sz="1050" i="1" dirty="0"/>
              <a:t>Gemensamma grunder för samverkan och ledning </a:t>
            </a:r>
            <a:r>
              <a:rPr lang="sv-SE" sz="1050" dirty="0"/>
              <a:t>beskriver en generell modell för samverkan med syftet att samordnat hantera konsekvenserna av samhällsstörningar och utnyttja samhällets resurser effektivt. Det är en gemensam grund för dialog, informationsutbyte och gemensamma överenskommelser om inriktning och samordning. </a:t>
            </a:r>
          </a:p>
          <a:p>
            <a:pPr fontAlgn="auto">
              <a:spcBef>
                <a:spcPts val="0"/>
              </a:spcBef>
              <a:spcAft>
                <a:spcPts val="0"/>
              </a:spcAft>
              <a:defRPr/>
            </a:pPr>
            <a:endParaRPr lang="sv-SE" sz="1050" dirty="0"/>
          </a:p>
          <a:p>
            <a:pPr fontAlgn="auto">
              <a:spcBef>
                <a:spcPts val="0"/>
              </a:spcBef>
              <a:spcAft>
                <a:spcPts val="0"/>
              </a:spcAft>
              <a:defRPr/>
            </a:pPr>
            <a:r>
              <a:rPr lang="sv-SE" sz="1050" dirty="0"/>
              <a:t>Aktörsgemensamma former för inriktning och samordning består av tre delar:</a:t>
            </a:r>
          </a:p>
          <a:p>
            <a:pPr fontAlgn="auto">
              <a:spcBef>
                <a:spcPts val="0"/>
              </a:spcBef>
              <a:spcAft>
                <a:spcPts val="0"/>
              </a:spcAft>
              <a:defRPr/>
            </a:pPr>
            <a:endParaRPr lang="sv-SE" sz="1050" dirty="0"/>
          </a:p>
          <a:p>
            <a:pPr fontAlgn="auto">
              <a:spcBef>
                <a:spcPts val="0"/>
              </a:spcBef>
              <a:spcAft>
                <a:spcPts val="0"/>
              </a:spcAft>
              <a:defRPr/>
            </a:pPr>
            <a:r>
              <a:rPr lang="sv-SE" sz="1050" dirty="0"/>
              <a:t>En</a:t>
            </a:r>
            <a:r>
              <a:rPr lang="sv-SE" sz="1050" b="1" dirty="0"/>
              <a:t> inriktnings- och samordningsfunktion </a:t>
            </a:r>
            <a:r>
              <a:rPr lang="sv-SE" sz="1050" dirty="0"/>
              <a:t>som består av representanter från flera aktörer som aktiveras vid behov och har till uppgift att träffa överenskommelser om aktörsgemensam inriktning och samordning. En aktör kan vara en formell organisation, antingen offentlig, privat eller ideell, eller ett spontant nätverk, som har betydelse för hanteringen av samhällsstörningen. Det innebär också att sammansättningen av representanter kan variera beroende på typ av händelse.</a:t>
            </a:r>
          </a:p>
          <a:p>
            <a:pPr fontAlgn="auto">
              <a:spcBef>
                <a:spcPts val="0"/>
              </a:spcBef>
              <a:spcAft>
                <a:spcPts val="0"/>
              </a:spcAft>
              <a:defRPr/>
            </a:pPr>
            <a:endParaRPr lang="sv-SE" sz="1050" dirty="0"/>
          </a:p>
          <a:p>
            <a:pPr fontAlgn="auto">
              <a:spcBef>
                <a:spcPts val="0"/>
              </a:spcBef>
              <a:spcAft>
                <a:spcPts val="0"/>
              </a:spcAft>
              <a:defRPr/>
            </a:pPr>
            <a:r>
              <a:rPr lang="sv-SE" sz="1050" dirty="0"/>
              <a:t>Ett stöd till </a:t>
            </a:r>
            <a:r>
              <a:rPr lang="sv-SE" sz="1050" b="1" dirty="0"/>
              <a:t>inriktnings- och samordningsfunktionen </a:t>
            </a:r>
            <a:r>
              <a:rPr lang="sv-SE" sz="1050" dirty="0"/>
              <a:t>som sammanställer informationsunderlag och tar fram förslag på överenskommelser.</a:t>
            </a:r>
          </a:p>
          <a:p>
            <a:pPr fontAlgn="auto">
              <a:spcBef>
                <a:spcPts val="0"/>
              </a:spcBef>
              <a:spcAft>
                <a:spcPts val="0"/>
              </a:spcAft>
              <a:defRPr/>
            </a:pPr>
            <a:endParaRPr lang="sv-SE" sz="1050" dirty="0"/>
          </a:p>
          <a:p>
            <a:pPr fontAlgn="auto">
              <a:spcBef>
                <a:spcPts val="0"/>
              </a:spcBef>
              <a:spcAft>
                <a:spcPts val="0"/>
              </a:spcAft>
              <a:defRPr/>
            </a:pPr>
            <a:r>
              <a:rPr lang="sv-SE" sz="1050" dirty="0"/>
              <a:t>Varje aktör har också en </a:t>
            </a:r>
            <a:r>
              <a:rPr lang="sv-SE" sz="1050" b="1" dirty="0"/>
              <a:t>inriktnings- och samordningskontakt </a:t>
            </a:r>
            <a:r>
              <a:rPr lang="sv-SE" sz="1050" dirty="0"/>
              <a:t>dvs. en kontaktpunkt</a:t>
            </a:r>
            <a:r>
              <a:rPr lang="sv-SE" sz="1050" b="1" dirty="0"/>
              <a:t> </a:t>
            </a:r>
            <a:r>
              <a:rPr lang="sv-SE" sz="1050" dirty="0"/>
              <a:t>som tar emot och förmedlar larm eller annan information vid en förväntad eller inträffad händelse. I många organisationer utgörs kontaktpunkten av exempelvis tjänsteman i beredskap eller vakthavande befäl.</a:t>
            </a:r>
          </a:p>
        </p:txBody>
      </p:sp>
      <p:sp>
        <p:nvSpPr>
          <p:cNvPr id="63492" name="Platshållare för bildnummer 3">
            <a:extLst>
              <a:ext uri="{FF2B5EF4-FFF2-40B4-BE49-F238E27FC236}">
                <a16:creationId xmlns:a16="http://schemas.microsoft.com/office/drawing/2014/main" id="{89390DC8-891E-41A0-91B8-0B95719DF7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158306CB-83FA-4071-B9E8-9D74044AF8BE}" type="slidenum">
              <a:rPr lang="sv-SE" altLang="sv-SE" smtClean="0">
                <a:latin typeface="Calibri" panose="020F0502020204030204" pitchFamily="34" charset="0"/>
              </a:rPr>
              <a:pPr fontAlgn="base">
                <a:spcBef>
                  <a:spcPct val="0"/>
                </a:spcBef>
                <a:spcAft>
                  <a:spcPct val="0"/>
                </a:spcAft>
              </a:pPr>
              <a:t>8</a:t>
            </a:fld>
            <a:endParaRPr lang="sv-SE" altLang="sv-SE" dirty="0">
              <a:latin typeface="Calibri" panose="020F0502020204030204" pitchFamily="34" charset="0"/>
            </a:endParaRPr>
          </a:p>
        </p:txBody>
      </p:sp>
    </p:spTree>
    <p:extLst>
      <p:ext uri="{BB962C8B-B14F-4D97-AF65-F5344CB8AC3E}">
        <p14:creationId xmlns:p14="http://schemas.microsoft.com/office/powerpoint/2010/main" val="3117193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tshållare för bildobjekt 1">
            <a:extLst>
              <a:ext uri="{FF2B5EF4-FFF2-40B4-BE49-F238E27FC236}">
                <a16:creationId xmlns:a16="http://schemas.microsoft.com/office/drawing/2014/main" id="{7B54DB59-5221-4E97-8F1C-85241BB616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7CF368E5-021E-4199-ABC2-8B6A1CFD5E37}"/>
              </a:ext>
            </a:extLst>
          </p:cNvPr>
          <p:cNvSpPr>
            <a:spLocks noGrp="1"/>
          </p:cNvSpPr>
          <p:nvPr>
            <p:ph type="body" idx="1"/>
          </p:nvPr>
        </p:nvSpPr>
        <p:spPr/>
        <p:txBody>
          <a:bodyPr/>
          <a:lstStyle/>
          <a:p>
            <a:pPr fontAlgn="auto">
              <a:spcBef>
                <a:spcPts val="0"/>
              </a:spcBef>
              <a:spcAft>
                <a:spcPts val="0"/>
              </a:spcAft>
              <a:defRPr/>
            </a:pPr>
            <a:r>
              <a:rPr lang="sv-SE" dirty="0"/>
              <a:t>Detta är ett </a:t>
            </a:r>
            <a:r>
              <a:rPr lang="sv-SE" b="1" dirty="0"/>
              <a:t>exempel</a:t>
            </a:r>
            <a:r>
              <a:rPr lang="sv-SE" dirty="0"/>
              <a:t> på hur en inriktnings- och samordningsfunktion skulle kunna vara sammansatt på regional nivå i samband med en storm som har dragit in över länet. </a:t>
            </a:r>
          </a:p>
          <a:p>
            <a:pPr fontAlgn="auto">
              <a:spcBef>
                <a:spcPts val="0"/>
              </a:spcBef>
              <a:spcAft>
                <a:spcPts val="0"/>
              </a:spcAft>
              <a:defRPr/>
            </a:pPr>
            <a:endParaRPr lang="sv-SE" dirty="0"/>
          </a:p>
          <a:p>
            <a:pPr fontAlgn="auto">
              <a:spcBef>
                <a:spcPts val="0"/>
              </a:spcBef>
              <a:spcAft>
                <a:spcPts val="0"/>
              </a:spcAft>
              <a:defRPr/>
            </a:pPr>
            <a:r>
              <a:rPr lang="sv-SE" dirty="0"/>
              <a:t>Länsstyrelsen står värd för inriktnings- och samordningsfunktion, där följande aktörer exempelvis kan ingå:</a:t>
            </a:r>
          </a:p>
          <a:p>
            <a:pPr fontAlgn="auto">
              <a:spcBef>
                <a:spcPts val="0"/>
              </a:spcBef>
              <a:spcAft>
                <a:spcPts val="0"/>
              </a:spcAft>
              <a:defRPr/>
            </a:pPr>
            <a:endParaRPr lang="sv-SE" dirty="0"/>
          </a:p>
          <a:p>
            <a:pPr marL="173096" indent="-173096" fontAlgn="auto">
              <a:spcBef>
                <a:spcPts val="0"/>
              </a:spcBef>
              <a:spcAft>
                <a:spcPts val="0"/>
              </a:spcAft>
              <a:buFont typeface="Arial" panose="020B0604020202020204" pitchFamily="34" charset="0"/>
              <a:buChar char="•"/>
              <a:defRPr/>
            </a:pPr>
            <a:r>
              <a:rPr lang="sv-SE" dirty="0"/>
              <a:t>Kommunerna i länet</a:t>
            </a:r>
          </a:p>
          <a:p>
            <a:pPr marL="173096" indent="-173096" fontAlgn="auto">
              <a:spcBef>
                <a:spcPts val="0"/>
              </a:spcBef>
              <a:spcAft>
                <a:spcPts val="0"/>
              </a:spcAft>
              <a:buFont typeface="Arial" panose="020B0604020202020204" pitchFamily="34" charset="0"/>
              <a:buChar char="•"/>
              <a:defRPr/>
            </a:pPr>
            <a:r>
              <a:rPr lang="sv-SE" dirty="0"/>
              <a:t>Representanter för hälso- och sjukvården samt kollektivtrafiken i länet</a:t>
            </a:r>
          </a:p>
          <a:p>
            <a:pPr marL="173096" indent="-173096" fontAlgn="auto">
              <a:spcBef>
                <a:spcPts val="0"/>
              </a:spcBef>
              <a:spcAft>
                <a:spcPts val="0"/>
              </a:spcAft>
              <a:buFont typeface="Arial" panose="020B0604020202020204" pitchFamily="34" charset="0"/>
              <a:buChar char="•"/>
              <a:defRPr/>
            </a:pPr>
            <a:r>
              <a:rPr lang="sv-SE" dirty="0"/>
              <a:t>Elbolag</a:t>
            </a:r>
          </a:p>
          <a:p>
            <a:pPr fontAlgn="auto">
              <a:spcBef>
                <a:spcPts val="0"/>
              </a:spcBef>
              <a:spcAft>
                <a:spcPts val="0"/>
              </a:spcAft>
              <a:defRPr/>
            </a:pPr>
            <a:endParaRPr lang="sv-SE" dirty="0"/>
          </a:p>
          <a:p>
            <a:pPr fontAlgn="auto">
              <a:spcBef>
                <a:spcPts val="0"/>
              </a:spcBef>
              <a:spcAft>
                <a:spcPts val="0"/>
              </a:spcAft>
              <a:defRPr/>
            </a:pPr>
            <a:r>
              <a:rPr lang="sv-SE" dirty="0"/>
              <a:t>Andra vanliga aktörer är Polis och Försvarsmakten.</a:t>
            </a:r>
          </a:p>
          <a:p>
            <a:pPr fontAlgn="auto">
              <a:spcBef>
                <a:spcPts val="0"/>
              </a:spcBef>
              <a:spcAft>
                <a:spcPts val="0"/>
              </a:spcAft>
              <a:defRPr/>
            </a:pPr>
            <a:endParaRPr lang="sv-SE" dirty="0"/>
          </a:p>
        </p:txBody>
      </p:sp>
      <p:sp>
        <p:nvSpPr>
          <p:cNvPr id="24580" name="Platshållare för bildnummer 3">
            <a:extLst>
              <a:ext uri="{FF2B5EF4-FFF2-40B4-BE49-F238E27FC236}">
                <a16:creationId xmlns:a16="http://schemas.microsoft.com/office/drawing/2014/main" id="{AD9AE7CD-787E-49A6-83C1-533649A545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A0B475C1-FFB4-49CA-922C-DE614450BE04}" type="slidenum">
              <a:rPr lang="sv-SE" altLang="sv-SE">
                <a:latin typeface="Calibri" panose="020F0502020204030204" pitchFamily="34" charset="0"/>
              </a:rPr>
              <a:pPr fontAlgn="base">
                <a:spcBef>
                  <a:spcPct val="0"/>
                </a:spcBef>
                <a:spcAft>
                  <a:spcPct val="0"/>
                </a:spcAft>
              </a:pPr>
              <a:t>9</a:t>
            </a:fld>
            <a:endParaRPr lang="sv-SE" altLang="sv-SE">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5835021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3048372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595356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grpSp>
        <p:nvGrpSpPr>
          <p:cNvPr id="5" name="Grupp 5">
            <a:extLst>
              <a:ext uri="{FF2B5EF4-FFF2-40B4-BE49-F238E27FC236}">
                <a16:creationId xmlns:a16="http://schemas.microsoft.com/office/drawing/2014/main" id="{799E6514-C522-4424-A527-1BC652EB6028}"/>
              </a:ext>
            </a:extLst>
          </p:cNvPr>
          <p:cNvGrpSpPr>
            <a:grpSpLocks/>
          </p:cNvGrpSpPr>
          <p:nvPr userDrawn="1"/>
        </p:nvGrpSpPr>
        <p:grpSpPr bwMode="auto">
          <a:xfrm>
            <a:off x="334433" y="6308726"/>
            <a:ext cx="11618384" cy="360363"/>
            <a:chOff x="250825" y="6308725"/>
            <a:chExt cx="8713788" cy="360363"/>
          </a:xfrm>
        </p:grpSpPr>
        <p:sp>
          <p:nvSpPr>
            <p:cNvPr id="6" name="Line 27">
              <a:extLst>
                <a:ext uri="{FF2B5EF4-FFF2-40B4-BE49-F238E27FC236}">
                  <a16:creationId xmlns:a16="http://schemas.microsoft.com/office/drawing/2014/main" id="{C8D80A5D-352C-4892-9EC1-FAB47858AFAA}"/>
                </a:ext>
              </a:extLst>
            </p:cNvPr>
            <p:cNvSpPr>
              <a:spLocks noChangeShapeType="1"/>
            </p:cNvSpPr>
            <p:nvPr/>
          </p:nvSpPr>
          <p:spPr bwMode="auto">
            <a:xfrm>
              <a:off x="250825" y="6308725"/>
              <a:ext cx="8642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sp>
          <p:nvSpPr>
            <p:cNvPr id="7" name="Text Box 28">
              <a:extLst>
                <a:ext uri="{FF2B5EF4-FFF2-40B4-BE49-F238E27FC236}">
                  <a16:creationId xmlns:a16="http://schemas.microsoft.com/office/drawing/2014/main" id="{87E3D62B-9C89-49FD-BFEB-0D848B122394}"/>
                </a:ext>
              </a:extLst>
            </p:cNvPr>
            <p:cNvSpPr txBox="1">
              <a:spLocks noChangeArrowheads="1"/>
            </p:cNvSpPr>
            <p:nvPr/>
          </p:nvSpPr>
          <p:spPr bwMode="auto">
            <a:xfrm>
              <a:off x="5580063" y="6440488"/>
              <a:ext cx="33845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algn="r" eaLnBrk="1" hangingPunct="1">
                <a:spcBef>
                  <a:spcPct val="50000"/>
                </a:spcBef>
              </a:pPr>
              <a:r>
                <a:rPr lang="sv-SE" altLang="sv-SE" sz="900" b="1">
                  <a:latin typeface="Verdana" panose="020B0604030504040204" pitchFamily="34" charset="0"/>
                </a:rPr>
                <a:t>Myndigheten för samhällsskydd och beredskap</a:t>
              </a:r>
            </a:p>
          </p:txBody>
        </p:sp>
      </p:grpSp>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602000"/>
            <a:ext cx="5390389" cy="4525200"/>
          </a:xfrm>
        </p:spPr>
        <p:txBody>
          <a:bodyPr>
            <a:normAutofit/>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2011" y="1602000"/>
            <a:ext cx="5376043" cy="4525200"/>
          </a:xfrm>
        </p:spPr>
        <p:txBody>
          <a:bodyPr>
            <a:normAutofit/>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datum 3">
            <a:extLst>
              <a:ext uri="{FF2B5EF4-FFF2-40B4-BE49-F238E27FC236}">
                <a16:creationId xmlns:a16="http://schemas.microsoft.com/office/drawing/2014/main" id="{021CB4FE-0914-42FD-AD68-8657A72F9F70}"/>
              </a:ext>
            </a:extLst>
          </p:cNvPr>
          <p:cNvSpPr>
            <a:spLocks noGrp="1"/>
          </p:cNvSpPr>
          <p:nvPr>
            <p:ph type="dt" sz="half" idx="10"/>
          </p:nvPr>
        </p:nvSpPr>
        <p:spPr/>
        <p:txBody>
          <a:bodyPr/>
          <a:lstStyle>
            <a:lvl1pPr algn="ctr">
              <a:defRPr sz="1100" smtClean="0">
                <a:latin typeface="+mj-lt"/>
              </a:defRPr>
            </a:lvl1pPr>
          </a:lstStyle>
          <a:p>
            <a:pPr>
              <a:defRPr/>
            </a:pPr>
            <a:fld id="{B4EA555B-26BD-4E4A-B3AB-59D6ADE49C52}" type="datetimeFigureOut">
              <a:rPr lang="sv-SE"/>
              <a:pPr>
                <a:defRPr/>
              </a:pPr>
              <a:t>2020-02-10</a:t>
            </a:fld>
            <a:endParaRPr lang="sv-SE" dirty="0"/>
          </a:p>
        </p:txBody>
      </p:sp>
      <p:sp>
        <p:nvSpPr>
          <p:cNvPr id="9" name="Platshållare för bildnummer 5">
            <a:extLst>
              <a:ext uri="{FF2B5EF4-FFF2-40B4-BE49-F238E27FC236}">
                <a16:creationId xmlns:a16="http://schemas.microsoft.com/office/drawing/2014/main" id="{646A8713-AD5E-407F-8AD5-1AF106196F00}"/>
              </a:ext>
            </a:extLst>
          </p:cNvPr>
          <p:cNvSpPr>
            <a:spLocks noGrp="1"/>
          </p:cNvSpPr>
          <p:nvPr>
            <p:ph type="sldNum" sz="quarter" idx="11"/>
          </p:nvPr>
        </p:nvSpPr>
        <p:spPr/>
        <p:txBody>
          <a:bodyPr/>
          <a:lstStyle>
            <a:lvl1pPr>
              <a:defRPr sz="1100" smtClean="0">
                <a:latin typeface="+mj-lt"/>
              </a:defRPr>
            </a:lvl1pPr>
          </a:lstStyle>
          <a:p>
            <a:pPr>
              <a:defRPr/>
            </a:pPr>
            <a:fld id="{70EB9670-53A3-42F4-83A9-D711A7258FD7}" type="slidenum">
              <a:rPr lang="sv-SE"/>
              <a:pPr>
                <a:defRPr/>
              </a:pPr>
              <a:t>‹#›</a:t>
            </a:fld>
            <a:endParaRPr lang="sv-SE"/>
          </a:p>
        </p:txBody>
      </p:sp>
    </p:spTree>
    <p:extLst>
      <p:ext uri="{BB962C8B-B14F-4D97-AF65-F5344CB8AC3E}">
        <p14:creationId xmlns:p14="http://schemas.microsoft.com/office/powerpoint/2010/main" val="3826496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13600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4.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48" Type="http://schemas.openxmlformats.org/officeDocument/2006/relationships/tags" Target="../tags/tag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4"/>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5"/>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6"/>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2020-02-10</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7"/>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8"/>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50"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9"/>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hyperlink" Target="../Arbetsmapp/Konvertering%20av%20bildspel%20och%20moduler/msb.se/samverkanledn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mailto:gunnel.rosenkvist@msb.se" TargetMode="External"/><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mailto:implementerasol@msb.se" TargetMode="External"/><Relationship Id="rId4" Type="http://schemas.openxmlformats.org/officeDocument/2006/relationships/hyperlink" Target="mailto:malin.lintzen@msb.s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MB06vYGEhbU&amp;feature=player_embedde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cid:image001.png@01D184ED.6830A8B0"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a:extLst>
              <a:ext uri="{FF2B5EF4-FFF2-40B4-BE49-F238E27FC236}">
                <a16:creationId xmlns:a16="http://schemas.microsoft.com/office/drawing/2014/main" id="{EA2D0B37-DAB1-4B6F-ACEE-7014BC50A230}"/>
              </a:ext>
            </a:extLst>
          </p:cNvPr>
          <p:cNvSpPr>
            <a:spLocks noGrp="1"/>
          </p:cNvSpPr>
          <p:nvPr>
            <p:ph type="ctrTitle"/>
          </p:nvPr>
        </p:nvSpPr>
        <p:spPr>
          <a:xfrm>
            <a:off x="2305050" y="1601789"/>
            <a:ext cx="7970838" cy="1296987"/>
          </a:xfrm>
        </p:spPr>
        <p:txBody>
          <a:bodyPr/>
          <a:lstStyle/>
          <a:p>
            <a:pPr eaLnBrk="1" hangingPunct="1"/>
            <a:r>
              <a:rPr lang="sv-SE" altLang="sv-SE" dirty="0"/>
              <a:t>Gemensamma grunder </a:t>
            </a:r>
            <a:br>
              <a:rPr lang="sv-SE" altLang="sv-SE" dirty="0"/>
            </a:br>
            <a:r>
              <a:rPr lang="sv-SE" altLang="sv-SE" dirty="0"/>
              <a:t>för samverkan och ledning </a:t>
            </a:r>
            <a:br>
              <a:rPr lang="sv-SE" altLang="sv-SE" dirty="0"/>
            </a:br>
            <a:r>
              <a:rPr lang="sv-SE" altLang="sv-SE" dirty="0"/>
              <a:t>vid samhällsstörningar</a:t>
            </a:r>
          </a:p>
        </p:txBody>
      </p:sp>
      <p:sp>
        <p:nvSpPr>
          <p:cNvPr id="3" name="Underrubrik 2">
            <a:extLst>
              <a:ext uri="{FF2B5EF4-FFF2-40B4-BE49-F238E27FC236}">
                <a16:creationId xmlns:a16="http://schemas.microsoft.com/office/drawing/2014/main" id="{90490CEB-C9E1-4E55-86AD-DEDF73943ABA}"/>
              </a:ext>
            </a:extLst>
          </p:cNvPr>
          <p:cNvSpPr>
            <a:spLocks noGrp="1"/>
          </p:cNvSpPr>
          <p:nvPr>
            <p:ph type="subTitle" idx="1"/>
          </p:nvPr>
        </p:nvSpPr>
        <p:spPr>
          <a:xfrm>
            <a:off x="2308369" y="3142675"/>
            <a:ext cx="4887912" cy="1242290"/>
          </a:xfrm>
        </p:spPr>
        <p:txBody>
          <a:bodyPr rtlCol="0">
            <a:noAutofit/>
          </a:bodyPr>
          <a:lstStyle/>
          <a:p>
            <a:pPr>
              <a:defRPr/>
            </a:pPr>
            <a:r>
              <a:rPr lang="sv-SE" sz="1600" dirty="0">
                <a:ea typeface="Verdana" panose="020B0604030504040204" pitchFamily="34" charset="0"/>
                <a:cs typeface="Verdana" panose="020B0604030504040204" pitchFamily="34" charset="0"/>
                <a:hlinkClick r:id="rId3"/>
              </a:rPr>
              <a:t>www.msb.se/samverkanledning</a:t>
            </a:r>
            <a:r>
              <a:rPr lang="sv-SE" sz="1600" dirty="0">
                <a:ea typeface="Verdana" panose="020B0604030504040204" pitchFamily="34" charset="0"/>
                <a:cs typeface="Verdana" panose="020B0604030504040204" pitchFamily="34" charset="0"/>
              </a:rPr>
              <a:t> </a:t>
            </a:r>
          </a:p>
          <a:p>
            <a:pPr>
              <a:defRPr/>
            </a:pPr>
            <a:endParaRPr lang="sv-SE" sz="1600" dirty="0">
              <a:ea typeface="Verdana" panose="020B0604030504040204" pitchFamily="34" charset="0"/>
              <a:cs typeface="Verdana" panose="020B0604030504040204" pitchFamily="34" charset="0"/>
            </a:endParaRPr>
          </a:p>
          <a:p>
            <a:pPr>
              <a:defRPr/>
            </a:pPr>
            <a:r>
              <a:rPr lang="sv-SE" sz="1600" dirty="0">
                <a:ea typeface="Verdana" panose="020B0604030504040204" pitchFamily="34" charset="0"/>
                <a:cs typeface="Verdana" panose="020B0604030504040204" pitchFamily="34" charset="0"/>
              </a:rPr>
              <a:t>#</a:t>
            </a:r>
            <a:r>
              <a:rPr lang="sv-SE" sz="1600" dirty="0" err="1">
                <a:ea typeface="Verdana" panose="020B0604030504040204" pitchFamily="34" charset="0"/>
                <a:cs typeface="Verdana" panose="020B0604030504040204" pitchFamily="34" charset="0"/>
              </a:rPr>
              <a:t>grundSoL</a:t>
            </a:r>
            <a:endParaRPr lang="sv-SE" sz="1600" dirty="0">
              <a:ea typeface="Verdana" panose="020B0604030504040204" pitchFamily="34" charset="0"/>
              <a:cs typeface="Verdana" panose="020B0604030504040204" pitchFamily="34" charset="0"/>
            </a:endParaRPr>
          </a:p>
        </p:txBody>
      </p:sp>
      <p:sp>
        <p:nvSpPr>
          <p:cNvPr id="6" name="Platshållare för datum 1">
            <a:extLst>
              <a:ext uri="{FF2B5EF4-FFF2-40B4-BE49-F238E27FC236}">
                <a16:creationId xmlns:a16="http://schemas.microsoft.com/office/drawing/2014/main" id="{338C87D9-3023-463F-9BF2-163812010591}"/>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dirty="0"/>
              <a:t>Version 2020-02-05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latshållare för datum 1">
            <a:extLst>
              <a:ext uri="{FF2B5EF4-FFF2-40B4-BE49-F238E27FC236}">
                <a16:creationId xmlns:a16="http://schemas.microsoft.com/office/drawing/2014/main" id="{5CF8361F-862E-4C9E-B4DA-965FE9B31DAA}"/>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dirty="0"/>
              <a:t>Version 2020-02-05</a:t>
            </a:r>
          </a:p>
        </p:txBody>
      </p:sp>
      <p:pic>
        <p:nvPicPr>
          <p:cNvPr id="3" name="Bildobjekt 2"/>
          <p:cNvPicPr>
            <a:picLocks noChangeAspect="1"/>
          </p:cNvPicPr>
          <p:nvPr/>
        </p:nvPicPr>
        <p:blipFill>
          <a:blip r:embed="rId3"/>
          <a:stretch>
            <a:fillRect/>
          </a:stretch>
        </p:blipFill>
        <p:spPr>
          <a:xfrm>
            <a:off x="1547446" y="897430"/>
            <a:ext cx="8847855" cy="5808170"/>
          </a:xfrm>
          <a:prstGeom prst="rect">
            <a:avLst/>
          </a:prstGeom>
        </p:spPr>
      </p:pic>
      <p:sp>
        <p:nvSpPr>
          <p:cNvPr id="2" name="Rubrik 1">
            <a:extLst>
              <a:ext uri="{FF2B5EF4-FFF2-40B4-BE49-F238E27FC236}">
                <a16:creationId xmlns:a16="http://schemas.microsoft.com/office/drawing/2014/main" id="{EFF74C6A-D8AB-4703-A29C-A967E41D7519}"/>
              </a:ext>
            </a:extLst>
          </p:cNvPr>
          <p:cNvSpPr>
            <a:spLocks noGrp="1"/>
          </p:cNvSpPr>
          <p:nvPr>
            <p:ph type="title"/>
          </p:nvPr>
        </p:nvSpPr>
        <p:spPr>
          <a:xfrm>
            <a:off x="632905" y="421622"/>
            <a:ext cx="10517206" cy="516224"/>
          </a:xfrm>
        </p:spPr>
        <p:txBody>
          <a:bodyPr/>
          <a:lstStyle/>
          <a:p>
            <a:r>
              <a:rPr lang="sv-SE" dirty="0"/>
              <a:t>ISF på nationell nivå –</a:t>
            </a:r>
            <a:br>
              <a:rPr lang="sv-SE" dirty="0"/>
            </a:br>
            <a:r>
              <a:rPr lang="sv-SE" sz="2400" b="0" dirty="0"/>
              <a:t>exempel höga flöden</a:t>
            </a:r>
            <a:r>
              <a:rPr lang="sv-SE" dirty="0"/>
              <a:t> </a:t>
            </a:r>
            <a:br>
              <a:rPr lang="sv-SE" dirty="0"/>
            </a:br>
            <a:endParaRPr lang="sv-S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05 Skapa lägesbilder.jpg">
            <a:extLst>
              <a:ext uri="{FF2B5EF4-FFF2-40B4-BE49-F238E27FC236}">
                <a16:creationId xmlns:a16="http://schemas.microsoft.com/office/drawing/2014/main" id="{1B8D63EB-29FE-49CF-BA46-456D89892351}"/>
              </a:ext>
            </a:extLst>
          </p:cNvPr>
          <p:cNvPicPr>
            <a:picLocks noChangeAspect="1"/>
          </p:cNvPicPr>
          <p:nvPr/>
        </p:nvPicPr>
        <p:blipFill rotWithShape="1">
          <a:blip r:embed="rId3">
            <a:extLst>
              <a:ext uri="{28A0092B-C50C-407E-A947-70E740481C1C}">
                <a14:useLocalDpi xmlns:a14="http://schemas.microsoft.com/office/drawing/2010/main" val="0"/>
              </a:ext>
            </a:extLst>
          </a:blip>
          <a:srcRect t="14657" b="2962"/>
          <a:stretch/>
        </p:blipFill>
        <p:spPr bwMode="auto">
          <a:xfrm>
            <a:off x="2051539" y="1852245"/>
            <a:ext cx="7959969" cy="454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0C79218-FE74-477E-AE5B-2FA95C08EAC7}"/>
              </a:ext>
            </a:extLst>
          </p:cNvPr>
          <p:cNvSpPr/>
          <p:nvPr/>
        </p:nvSpPr>
        <p:spPr>
          <a:xfrm>
            <a:off x="1893888" y="484188"/>
            <a:ext cx="3967162" cy="6397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8B9406FC-C62D-4E7E-A44B-3553F6AFB775}"/>
              </a:ext>
            </a:extLst>
          </p:cNvPr>
          <p:cNvSpPr/>
          <p:nvPr/>
        </p:nvSpPr>
        <p:spPr>
          <a:xfrm>
            <a:off x="1757363" y="244476"/>
            <a:ext cx="5149850" cy="5445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Rubrik 1">
            <a:extLst>
              <a:ext uri="{FF2B5EF4-FFF2-40B4-BE49-F238E27FC236}">
                <a16:creationId xmlns:a16="http://schemas.microsoft.com/office/drawing/2014/main" id="{8CAF6C9A-5A45-4BE6-AC4F-DDF37E5D76E4}"/>
              </a:ext>
            </a:extLst>
          </p:cNvPr>
          <p:cNvSpPr>
            <a:spLocks noGrp="1"/>
          </p:cNvSpPr>
          <p:nvPr>
            <p:ph type="title"/>
          </p:nvPr>
        </p:nvSpPr>
        <p:spPr>
          <a:xfrm>
            <a:off x="1136997" y="644015"/>
            <a:ext cx="10517206" cy="516224"/>
          </a:xfrm>
        </p:spPr>
        <p:txBody>
          <a:bodyPr/>
          <a:lstStyle/>
          <a:p>
            <a:r>
              <a:rPr lang="sv-SE" dirty="0"/>
              <a:t>Skapa lägesbilder </a:t>
            </a:r>
            <a:br>
              <a:rPr lang="sv-SE" dirty="0"/>
            </a:br>
            <a:r>
              <a:rPr lang="sv-SE" dirty="0"/>
              <a:t>med ett urval av särskilt viktig information</a:t>
            </a:r>
          </a:p>
        </p:txBody>
      </p:sp>
      <p:sp>
        <p:nvSpPr>
          <p:cNvPr id="7" name="Platshållare för datum 1">
            <a:extLst>
              <a:ext uri="{FF2B5EF4-FFF2-40B4-BE49-F238E27FC236}">
                <a16:creationId xmlns:a16="http://schemas.microsoft.com/office/drawing/2014/main" id="{F67AFEFB-196A-4B96-8803-780F189C0182}"/>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dirty="0"/>
              <a:t>Version 2020-02-05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ubrik 1">
            <a:extLst>
              <a:ext uri="{FF2B5EF4-FFF2-40B4-BE49-F238E27FC236}">
                <a16:creationId xmlns:a16="http://schemas.microsoft.com/office/drawing/2014/main" id="{C53FF1BD-4502-41BC-8236-04B41C577A4F}"/>
              </a:ext>
            </a:extLst>
          </p:cNvPr>
          <p:cNvSpPr>
            <a:spLocks noGrp="1"/>
          </p:cNvSpPr>
          <p:nvPr>
            <p:ph type="title"/>
          </p:nvPr>
        </p:nvSpPr>
        <p:spPr/>
        <p:txBody>
          <a:bodyPr/>
          <a:lstStyle/>
          <a:p>
            <a:r>
              <a:rPr lang="sv-SE" altLang="sv-SE"/>
              <a:t>Samverkan måste vara etablerad </a:t>
            </a:r>
            <a:br>
              <a:rPr lang="sv-SE" altLang="sv-SE"/>
            </a:br>
            <a:r>
              <a:rPr lang="sv-SE" altLang="sv-SE"/>
              <a:t>i vardagen</a:t>
            </a:r>
          </a:p>
        </p:txBody>
      </p:sp>
      <p:sp>
        <p:nvSpPr>
          <p:cNvPr id="13315" name="Platshållare för innehåll 10">
            <a:extLst>
              <a:ext uri="{FF2B5EF4-FFF2-40B4-BE49-F238E27FC236}">
                <a16:creationId xmlns:a16="http://schemas.microsoft.com/office/drawing/2014/main" id="{92E11CC4-364C-4D01-B3AF-B19A27CCE11B}"/>
              </a:ext>
            </a:extLst>
          </p:cNvPr>
          <p:cNvSpPr>
            <a:spLocks noGrp="1"/>
          </p:cNvSpPr>
          <p:nvPr>
            <p:ph idx="1"/>
          </p:nvPr>
        </p:nvSpPr>
        <p:spPr>
          <a:xfrm>
            <a:off x="1761665" y="2347180"/>
            <a:ext cx="8580582" cy="3601527"/>
          </a:xfrm>
        </p:spPr>
        <p:txBody>
          <a:bodyPr rtlCol="0"/>
          <a:lstStyle/>
          <a:p>
            <a:pPr>
              <a:defRPr/>
            </a:pPr>
            <a:r>
              <a:rPr lang="sv-SE" altLang="sv-SE" dirty="0"/>
              <a:t>Skapa sociala nätverk</a:t>
            </a:r>
          </a:p>
          <a:p>
            <a:pPr>
              <a:defRPr/>
            </a:pPr>
            <a:r>
              <a:rPr lang="sv-SE" altLang="sv-SE" dirty="0"/>
              <a:t>Vardagliga kontakter</a:t>
            </a:r>
          </a:p>
          <a:p>
            <a:pPr>
              <a:defRPr/>
            </a:pPr>
            <a:r>
              <a:rPr lang="sv-SE" altLang="sv-SE" dirty="0"/>
              <a:t>Planera, utbilda och öva</a:t>
            </a:r>
            <a:br>
              <a:rPr lang="sv-SE" altLang="sv-SE" dirty="0"/>
            </a:br>
            <a:r>
              <a:rPr lang="sv-SE" altLang="sv-SE" dirty="0"/>
              <a:t>tillsammans</a:t>
            </a:r>
          </a:p>
          <a:p>
            <a:pPr>
              <a:defRPr/>
            </a:pPr>
            <a:r>
              <a:rPr lang="sv-SE" altLang="sv-SE" dirty="0"/>
              <a:t>Tydliga mandat för de </a:t>
            </a:r>
            <a:br>
              <a:rPr lang="sv-SE" altLang="sv-SE" dirty="0"/>
            </a:br>
            <a:r>
              <a:rPr lang="sv-SE" altLang="sv-SE" dirty="0"/>
              <a:t>som ska delta</a:t>
            </a:r>
          </a:p>
        </p:txBody>
      </p:sp>
      <p:sp>
        <p:nvSpPr>
          <p:cNvPr id="29702" name="textruta 14">
            <a:extLst>
              <a:ext uri="{FF2B5EF4-FFF2-40B4-BE49-F238E27FC236}">
                <a16:creationId xmlns:a16="http://schemas.microsoft.com/office/drawing/2014/main" id="{752768AE-0562-4AC1-85B4-DE0B0366FFFD}"/>
              </a:ext>
            </a:extLst>
          </p:cNvPr>
          <p:cNvSpPr txBox="1">
            <a:spLocks noChangeArrowheads="1"/>
          </p:cNvSpPr>
          <p:nvPr/>
        </p:nvSpPr>
        <p:spPr bwMode="auto">
          <a:xfrm>
            <a:off x="5623458" y="3298945"/>
            <a:ext cx="360011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fontAlgn="base">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fontAlgn="base">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fontAlgn="base">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fontAlgn="base">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eaLnBrk="1" hangingPunct="1">
              <a:spcBef>
                <a:spcPct val="0"/>
              </a:spcBef>
              <a:buFontTx/>
              <a:buNone/>
            </a:pPr>
            <a:endParaRPr lang="sv-SE" altLang="sv-SE" sz="1800"/>
          </a:p>
        </p:txBody>
      </p:sp>
      <p:sp>
        <p:nvSpPr>
          <p:cNvPr id="7" name="Platshållare för datum 1">
            <a:extLst>
              <a:ext uri="{FF2B5EF4-FFF2-40B4-BE49-F238E27FC236}">
                <a16:creationId xmlns:a16="http://schemas.microsoft.com/office/drawing/2014/main" id="{EBE011BB-2EE5-4C1F-A860-E44945FF9BF1}"/>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dirty="0"/>
              <a:t>Version 2020-02-05</a:t>
            </a:r>
          </a:p>
        </p:txBody>
      </p:sp>
      <p:pic>
        <p:nvPicPr>
          <p:cNvPr id="2" name="Bildobjekt 1"/>
          <p:cNvPicPr>
            <a:picLocks noChangeAspect="1"/>
          </p:cNvPicPr>
          <p:nvPr/>
        </p:nvPicPr>
        <p:blipFill>
          <a:blip r:embed="rId3"/>
          <a:stretch>
            <a:fillRect/>
          </a:stretch>
        </p:blipFill>
        <p:spPr>
          <a:xfrm>
            <a:off x="5763301" y="2446479"/>
            <a:ext cx="5401524" cy="292633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a:extLst>
              <a:ext uri="{FF2B5EF4-FFF2-40B4-BE49-F238E27FC236}">
                <a16:creationId xmlns:a16="http://schemas.microsoft.com/office/drawing/2014/main" id="{27898F1B-0B0E-4720-8448-E47970C208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445" y="3099682"/>
            <a:ext cx="4350553" cy="306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ubrik 1">
            <a:extLst>
              <a:ext uri="{FF2B5EF4-FFF2-40B4-BE49-F238E27FC236}">
                <a16:creationId xmlns:a16="http://schemas.microsoft.com/office/drawing/2014/main" id="{E1DC7600-1E99-4E1E-9DF9-DF98D2D69316}"/>
              </a:ext>
            </a:extLst>
          </p:cNvPr>
          <p:cNvSpPr>
            <a:spLocks noGrp="1"/>
          </p:cNvSpPr>
          <p:nvPr>
            <p:ph type="title"/>
          </p:nvPr>
        </p:nvSpPr>
        <p:spPr>
          <a:xfrm>
            <a:off x="1443578" y="941956"/>
            <a:ext cx="9031381" cy="966397"/>
          </a:xfrm>
        </p:spPr>
        <p:txBody>
          <a:bodyPr/>
          <a:lstStyle/>
          <a:p>
            <a:r>
              <a:rPr lang="sv-SE" altLang="sv-SE" dirty="0"/>
              <a:t>Exempel på olika implementeringsaktiviteter som kan behöva göras</a:t>
            </a:r>
          </a:p>
        </p:txBody>
      </p:sp>
      <p:sp>
        <p:nvSpPr>
          <p:cNvPr id="3" name="Platshållare för innehåll 2">
            <a:extLst>
              <a:ext uri="{FF2B5EF4-FFF2-40B4-BE49-F238E27FC236}">
                <a16:creationId xmlns:a16="http://schemas.microsoft.com/office/drawing/2014/main" id="{99DA5FA1-4C55-4E40-A954-420C6182A4D3}"/>
              </a:ext>
            </a:extLst>
          </p:cNvPr>
          <p:cNvSpPr>
            <a:spLocks noGrp="1"/>
          </p:cNvSpPr>
          <p:nvPr>
            <p:ph idx="1"/>
          </p:nvPr>
        </p:nvSpPr>
        <p:spPr>
          <a:xfrm>
            <a:off x="1560028" y="2204159"/>
            <a:ext cx="8580582" cy="3601527"/>
          </a:xfrm>
        </p:spPr>
        <p:txBody>
          <a:bodyPr rtlCol="0">
            <a:noAutofit/>
          </a:bodyPr>
          <a:lstStyle/>
          <a:p>
            <a:pPr>
              <a:defRPr/>
            </a:pPr>
            <a:r>
              <a:rPr lang="sv-SE" sz="2600" dirty="0"/>
              <a:t>analysera nuläge</a:t>
            </a:r>
          </a:p>
          <a:p>
            <a:pPr>
              <a:defRPr/>
            </a:pPr>
            <a:r>
              <a:rPr lang="sv-SE" sz="2600" dirty="0"/>
              <a:t>anpassa planer och rutiner</a:t>
            </a:r>
          </a:p>
          <a:p>
            <a:pPr>
              <a:defRPr/>
            </a:pPr>
            <a:r>
              <a:rPr lang="sv-SE" sz="2600" dirty="0"/>
              <a:t>utbilda och öva förhållningssätt </a:t>
            </a:r>
            <a:br>
              <a:rPr lang="sv-SE" sz="2600" dirty="0"/>
            </a:br>
            <a:r>
              <a:rPr lang="sv-SE" sz="2600" dirty="0"/>
              <a:t>och arbetssätt</a:t>
            </a:r>
          </a:p>
          <a:p>
            <a:pPr>
              <a:defRPr/>
            </a:pPr>
            <a:r>
              <a:rPr lang="sv-SE" sz="2600" dirty="0"/>
              <a:t>tillägna sig förhållningssätt</a:t>
            </a:r>
          </a:p>
          <a:p>
            <a:pPr>
              <a:defRPr/>
            </a:pPr>
            <a:r>
              <a:rPr lang="sv-SE" sz="2600" dirty="0"/>
              <a:t>etablera arbetssätt</a:t>
            </a:r>
          </a:p>
          <a:p>
            <a:pPr>
              <a:defRPr/>
            </a:pPr>
            <a:r>
              <a:rPr lang="sv-SE" sz="2600" dirty="0"/>
              <a:t>avsiktsförklaring</a:t>
            </a:r>
          </a:p>
        </p:txBody>
      </p:sp>
      <p:sp>
        <p:nvSpPr>
          <p:cNvPr id="5" name="Platshållare för datum 1">
            <a:extLst>
              <a:ext uri="{FF2B5EF4-FFF2-40B4-BE49-F238E27FC236}">
                <a16:creationId xmlns:a16="http://schemas.microsoft.com/office/drawing/2014/main" id="{A3D32F50-9BF8-4B5B-86AE-60FE00223A2D}"/>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dirty="0"/>
              <a:t>Version 2020-02-05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5A463B15-820E-4313-93BE-AD8A8E8F1564}"/>
              </a:ext>
            </a:extLst>
          </p:cNvPr>
          <p:cNvSpPr>
            <a:spLocks noGrp="1"/>
          </p:cNvSpPr>
          <p:nvPr>
            <p:ph type="title"/>
          </p:nvPr>
        </p:nvSpPr>
        <p:spPr>
          <a:xfrm>
            <a:off x="1339483" y="864218"/>
            <a:ext cx="8580582" cy="966397"/>
          </a:xfrm>
        </p:spPr>
        <p:txBody>
          <a:bodyPr/>
          <a:lstStyle/>
          <a:p>
            <a:r>
              <a:rPr lang="sv-SE" altLang="sv-SE" dirty="0"/>
              <a:t>MSB:s stöd till implementering</a:t>
            </a:r>
            <a:br>
              <a:rPr lang="sv-SE" altLang="sv-SE" dirty="0"/>
            </a:br>
            <a:r>
              <a:rPr lang="sv-SE" altLang="sv-SE" sz="2800" b="0" dirty="0"/>
              <a:t>av Gemensamma grunder</a:t>
            </a:r>
            <a:endParaRPr lang="sv-SE" altLang="sv-SE" b="0" dirty="0"/>
          </a:p>
        </p:txBody>
      </p:sp>
      <p:sp>
        <p:nvSpPr>
          <p:cNvPr id="4" name="TextBox 3">
            <a:extLst>
              <a:ext uri="{FF2B5EF4-FFF2-40B4-BE49-F238E27FC236}">
                <a16:creationId xmlns:a16="http://schemas.microsoft.com/office/drawing/2014/main" id="{983EAE71-7715-4818-99FC-E7C1FD9D2B80}"/>
              </a:ext>
            </a:extLst>
          </p:cNvPr>
          <p:cNvSpPr txBox="1"/>
          <p:nvPr/>
        </p:nvSpPr>
        <p:spPr>
          <a:xfrm>
            <a:off x="1330036" y="2099498"/>
            <a:ext cx="5628904" cy="4154984"/>
          </a:xfrm>
          <a:prstGeom prst="rect">
            <a:avLst/>
          </a:prstGeom>
          <a:solidFill>
            <a:schemeClr val="bg1">
              <a:alpha val="15000"/>
            </a:schemeClr>
          </a:solidFill>
        </p:spPr>
        <p:txBody>
          <a:bodyPr wrap="square">
            <a:spAutoFit/>
          </a:bodyPr>
          <a:lstStyle/>
          <a:p>
            <a:pPr marL="285750" indent="-285750">
              <a:buFont typeface="Arial" panose="020B0604020202020204" pitchFamily="34" charset="0"/>
              <a:buChar char="•"/>
              <a:defRPr/>
            </a:pPr>
            <a:r>
              <a:rPr lang="sv-SE" sz="2400" dirty="0"/>
              <a:t>Informations- och utbildningsmaterial</a:t>
            </a:r>
          </a:p>
          <a:p>
            <a:pPr marL="285750" indent="-285750">
              <a:buFont typeface="Arial" panose="020B0604020202020204" pitchFamily="34" charset="0"/>
              <a:buChar char="•"/>
              <a:defRPr/>
            </a:pPr>
            <a:r>
              <a:rPr lang="sv-SE" sz="2400" dirty="0"/>
              <a:t>Webbsända seminarier</a:t>
            </a:r>
          </a:p>
          <a:p>
            <a:pPr marL="285750" indent="-285750">
              <a:buFont typeface="Arial" panose="020B0604020202020204" pitchFamily="34" charset="0"/>
              <a:buChar char="•"/>
              <a:defRPr/>
            </a:pPr>
            <a:r>
              <a:rPr lang="sv-SE" sz="2400" dirty="0"/>
              <a:t>Handledning</a:t>
            </a:r>
          </a:p>
          <a:p>
            <a:pPr marL="285750" indent="-285750">
              <a:buFont typeface="Arial" panose="020B0604020202020204" pitchFamily="34" charset="0"/>
              <a:buChar char="•"/>
              <a:defRPr/>
            </a:pPr>
            <a:r>
              <a:rPr lang="sv-SE" sz="2400" dirty="0"/>
              <a:t>Kortfilmer</a:t>
            </a:r>
          </a:p>
          <a:p>
            <a:pPr marL="285750" indent="-285750">
              <a:buFont typeface="Arial" panose="020B0604020202020204" pitchFamily="34" charset="0"/>
              <a:buChar char="•"/>
              <a:defRPr/>
            </a:pPr>
            <a:r>
              <a:rPr lang="sv-SE" sz="2400" dirty="0"/>
              <a:t>Presentationer</a:t>
            </a:r>
            <a:br>
              <a:rPr lang="sv-SE" sz="2400" dirty="0"/>
            </a:br>
            <a:endParaRPr lang="sv-SE" sz="2400" dirty="0"/>
          </a:p>
          <a:p>
            <a:pPr>
              <a:defRPr/>
            </a:pPr>
            <a:r>
              <a:rPr lang="sv-SE" sz="2400" dirty="0"/>
              <a:t>Allt material finns på:</a:t>
            </a:r>
          </a:p>
          <a:p>
            <a:pPr>
              <a:defRPr/>
            </a:pPr>
            <a:r>
              <a:rPr lang="sv-SE" sz="2400" dirty="0">
                <a:hlinkClick r:id="rId3"/>
              </a:rPr>
              <a:t>msb.se/samverkanledning</a:t>
            </a:r>
            <a:endParaRPr lang="sv-SE" sz="2400" dirty="0"/>
          </a:p>
          <a:p>
            <a:pPr>
              <a:defRPr/>
            </a:pPr>
            <a:endParaRPr lang="sv-SE" sz="2400" dirty="0"/>
          </a:p>
          <a:p>
            <a:pPr>
              <a:defRPr/>
            </a:pPr>
            <a:r>
              <a:rPr lang="sv-SE" sz="2400" dirty="0"/>
              <a:t>För konkret stöd, samtal och frågor kontakta Gunnel Rosenkvist </a:t>
            </a:r>
          </a:p>
        </p:txBody>
      </p:sp>
      <p:pic>
        <p:nvPicPr>
          <p:cNvPr id="3" name="Bildobjekt 2"/>
          <p:cNvPicPr>
            <a:picLocks noChangeAspect="1"/>
          </p:cNvPicPr>
          <p:nvPr/>
        </p:nvPicPr>
        <p:blipFill>
          <a:blip r:embed="rId4"/>
          <a:stretch>
            <a:fillRect/>
          </a:stretch>
        </p:blipFill>
        <p:spPr>
          <a:xfrm>
            <a:off x="7098480" y="1910966"/>
            <a:ext cx="4486275" cy="43624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AB543C-7C79-4E45-9A28-8AF8D2E73B28}"/>
              </a:ext>
            </a:extLst>
          </p:cNvPr>
          <p:cNvSpPr>
            <a:spLocks noGrp="1"/>
          </p:cNvSpPr>
          <p:nvPr>
            <p:ph type="title"/>
          </p:nvPr>
        </p:nvSpPr>
        <p:spPr>
          <a:xfrm>
            <a:off x="630388" y="599269"/>
            <a:ext cx="8580582" cy="966397"/>
          </a:xfrm>
        </p:spPr>
        <p:txBody>
          <a:bodyPr/>
          <a:lstStyle/>
          <a:p>
            <a:pPr lvl="0">
              <a:lnSpc>
                <a:spcPct val="100000"/>
              </a:lnSpc>
              <a:spcBef>
                <a:spcPts val="0"/>
              </a:spcBef>
            </a:pPr>
            <a:r>
              <a:rPr lang="sv-SE" dirty="0"/>
              <a:t>Material</a:t>
            </a:r>
            <a:br>
              <a:rPr lang="sv-SE" dirty="0"/>
            </a:br>
            <a:r>
              <a:rPr lang="sv-SE" altLang="sv-SE" sz="1600" b="0" dirty="0">
                <a:solidFill>
                  <a:prstClr val="black"/>
                </a:solidFill>
                <a:latin typeface="Verdana" panose="020B0604030504040204" pitchFamily="34" charset="0"/>
                <a:ea typeface="+mn-ea"/>
                <a:cs typeface="Arial" panose="020B0604020202020204" pitchFamily="34" charset="0"/>
                <a:hlinkClick r:id="rId3" action="ppaction://hlinkfile"/>
              </a:rPr>
              <a:t>msb.se/samverkanledning</a:t>
            </a:r>
            <a:br>
              <a:rPr lang="sv-SE" sz="1800" b="0" dirty="0">
                <a:solidFill>
                  <a:prstClr val="black"/>
                </a:solidFill>
                <a:latin typeface="Arial"/>
                <a:ea typeface="+mn-ea"/>
                <a:cs typeface="+mn-cs"/>
              </a:rPr>
            </a:br>
            <a:endParaRPr lang="sv-SE" dirty="0"/>
          </a:p>
        </p:txBody>
      </p:sp>
      <p:pic>
        <p:nvPicPr>
          <p:cNvPr id="7" name="Bildobjekt 6"/>
          <p:cNvPicPr>
            <a:picLocks noChangeAspect="1"/>
          </p:cNvPicPr>
          <p:nvPr/>
        </p:nvPicPr>
        <p:blipFill>
          <a:blip r:embed="rId4"/>
          <a:stretch>
            <a:fillRect/>
          </a:stretch>
        </p:blipFill>
        <p:spPr>
          <a:xfrm>
            <a:off x="1874822" y="3295810"/>
            <a:ext cx="9826106" cy="2961152"/>
          </a:xfrm>
          <a:prstGeom prst="rect">
            <a:avLst/>
          </a:prstGeom>
        </p:spPr>
      </p:pic>
      <p:pic>
        <p:nvPicPr>
          <p:cNvPr id="8" name="Bildobjekt 7"/>
          <p:cNvPicPr>
            <a:picLocks noChangeAspect="1"/>
          </p:cNvPicPr>
          <p:nvPr/>
        </p:nvPicPr>
        <p:blipFill>
          <a:blip r:embed="rId5"/>
          <a:stretch>
            <a:fillRect/>
          </a:stretch>
        </p:blipFill>
        <p:spPr>
          <a:xfrm>
            <a:off x="3971496" y="502737"/>
            <a:ext cx="7648575" cy="2895390"/>
          </a:xfrm>
          <a:prstGeom prst="rect">
            <a:avLst/>
          </a:prstGeom>
        </p:spPr>
      </p:pic>
      <p:sp>
        <p:nvSpPr>
          <p:cNvPr id="6" name="Platshållare för datum 1">
            <a:extLst>
              <a:ext uri="{FF2B5EF4-FFF2-40B4-BE49-F238E27FC236}">
                <a16:creationId xmlns:a16="http://schemas.microsoft.com/office/drawing/2014/main" id="{188B5090-46B1-4968-88F9-BF1EB4616991}"/>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dirty="0"/>
              <a:t>Version 2020-02-05</a:t>
            </a:r>
          </a:p>
        </p:txBody>
      </p:sp>
    </p:spTree>
    <p:extLst>
      <p:ext uri="{BB962C8B-B14F-4D97-AF65-F5344CB8AC3E}">
        <p14:creationId xmlns:p14="http://schemas.microsoft.com/office/powerpoint/2010/main" val="3256114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ubrik 1">
            <a:extLst>
              <a:ext uri="{FF2B5EF4-FFF2-40B4-BE49-F238E27FC236}">
                <a16:creationId xmlns:a16="http://schemas.microsoft.com/office/drawing/2014/main" id="{EDBF3241-4478-4279-BE95-FC085A6D727F}"/>
              </a:ext>
            </a:extLst>
          </p:cNvPr>
          <p:cNvSpPr>
            <a:spLocks noGrp="1"/>
          </p:cNvSpPr>
          <p:nvPr>
            <p:ph type="title"/>
          </p:nvPr>
        </p:nvSpPr>
        <p:spPr>
          <a:xfrm>
            <a:off x="2127202" y="1017765"/>
            <a:ext cx="8580582" cy="966397"/>
          </a:xfrm>
        </p:spPr>
        <p:txBody>
          <a:bodyPr/>
          <a:lstStyle/>
          <a:p>
            <a:r>
              <a:rPr lang="sv-SE" altLang="sv-SE" dirty="0"/>
              <a:t>Kontakt</a:t>
            </a:r>
          </a:p>
        </p:txBody>
      </p:sp>
      <p:sp>
        <p:nvSpPr>
          <p:cNvPr id="3" name="Platshållare för innehåll 2">
            <a:extLst>
              <a:ext uri="{FF2B5EF4-FFF2-40B4-BE49-F238E27FC236}">
                <a16:creationId xmlns:a16="http://schemas.microsoft.com/office/drawing/2014/main" id="{5448F2A1-4994-4697-B7FD-BE4482C2FB06}"/>
              </a:ext>
            </a:extLst>
          </p:cNvPr>
          <p:cNvSpPr>
            <a:spLocks noGrp="1"/>
          </p:cNvSpPr>
          <p:nvPr>
            <p:ph idx="1"/>
          </p:nvPr>
        </p:nvSpPr>
        <p:spPr>
          <a:xfrm>
            <a:off x="3341525" y="1806917"/>
            <a:ext cx="4776316" cy="4078039"/>
          </a:xfrm>
        </p:spPr>
        <p:txBody>
          <a:bodyPr rtlCol="0">
            <a:noAutofit/>
          </a:bodyPr>
          <a:lstStyle/>
          <a:p>
            <a:pPr marL="0" indent="0">
              <a:buNone/>
              <a:defRPr/>
            </a:pPr>
            <a:r>
              <a:rPr lang="sv-SE" sz="1600" dirty="0"/>
              <a:t>Gunnel Rosenkvist</a:t>
            </a:r>
          </a:p>
          <a:p>
            <a:pPr marL="0" indent="0">
              <a:buNone/>
              <a:defRPr/>
            </a:pPr>
            <a:r>
              <a:rPr lang="sv-SE" sz="1600" dirty="0"/>
              <a:t>010 – 240 5466</a:t>
            </a:r>
          </a:p>
          <a:p>
            <a:pPr marL="0" indent="0">
              <a:buNone/>
              <a:defRPr/>
            </a:pPr>
            <a:r>
              <a:rPr lang="sv-SE" sz="1600" dirty="0">
                <a:hlinkClick r:id="rId3"/>
              </a:rPr>
              <a:t>gunnel.rosenkvist@msb.se</a:t>
            </a:r>
            <a:br>
              <a:rPr lang="sv-SE" sz="1600" dirty="0"/>
            </a:br>
            <a:endParaRPr lang="sv-SE" sz="1600" dirty="0"/>
          </a:p>
          <a:p>
            <a:pPr marL="0" indent="0">
              <a:buNone/>
              <a:defRPr/>
            </a:pPr>
            <a:br>
              <a:rPr lang="sv-SE" sz="1600" dirty="0"/>
            </a:br>
            <a:r>
              <a:rPr lang="sv-SE" sz="1600" dirty="0"/>
              <a:t>Marie Jönsson</a:t>
            </a:r>
          </a:p>
          <a:p>
            <a:pPr marL="0" indent="0">
              <a:buNone/>
              <a:defRPr/>
            </a:pPr>
            <a:r>
              <a:rPr lang="sv-SE" sz="1600" dirty="0"/>
              <a:t>010 – 240 3591</a:t>
            </a:r>
          </a:p>
          <a:p>
            <a:pPr marL="0" indent="0">
              <a:buNone/>
              <a:defRPr/>
            </a:pPr>
            <a:r>
              <a:rPr lang="sv-SE" sz="1600" dirty="0">
                <a:hlinkClick r:id="rId4"/>
              </a:rPr>
              <a:t>marie.jonsson@msb.se</a:t>
            </a:r>
            <a:r>
              <a:rPr lang="sv-SE" sz="1600" dirty="0"/>
              <a:t> </a:t>
            </a:r>
            <a:br>
              <a:rPr lang="sv-SE" sz="1600" dirty="0"/>
            </a:br>
            <a:endParaRPr lang="sv-SE" sz="1600" dirty="0"/>
          </a:p>
          <a:p>
            <a:pPr marL="0" indent="0">
              <a:buNone/>
              <a:defRPr/>
            </a:pPr>
            <a:r>
              <a:rPr lang="sv-SE" sz="1600" dirty="0"/>
              <a:t>Funktionsmail: </a:t>
            </a:r>
            <a:r>
              <a:rPr lang="sv-SE" sz="1600" dirty="0">
                <a:hlinkClick r:id="rId5"/>
              </a:rPr>
              <a:t>implementerasol@msb.se</a:t>
            </a:r>
            <a:endParaRPr lang="sv-SE" sz="1600" dirty="0"/>
          </a:p>
          <a:p>
            <a:pPr marL="0" indent="0">
              <a:buNone/>
              <a:defRPr/>
            </a:pPr>
            <a:r>
              <a:rPr lang="sv-SE" sz="1600" dirty="0"/>
              <a:t>Twitter: #</a:t>
            </a:r>
            <a:r>
              <a:rPr lang="sv-SE" sz="1600" dirty="0" err="1"/>
              <a:t>grundSoL</a:t>
            </a:r>
            <a:endParaRPr lang="sv-SE" sz="1600" dirty="0"/>
          </a:p>
          <a:p>
            <a:pPr marL="0" indent="0">
              <a:buNone/>
              <a:defRPr/>
            </a:pPr>
            <a:r>
              <a:rPr lang="sv-SE" sz="1600" dirty="0"/>
              <a:t> </a:t>
            </a:r>
          </a:p>
        </p:txBody>
      </p:sp>
      <p:pic>
        <p:nvPicPr>
          <p:cNvPr id="5" name="Bildobjekt 4"/>
          <p:cNvPicPr>
            <a:picLocks noChangeAspect="1"/>
          </p:cNvPicPr>
          <p:nvPr/>
        </p:nvPicPr>
        <p:blipFill>
          <a:blip r:embed="rId6"/>
          <a:stretch>
            <a:fillRect/>
          </a:stretch>
        </p:blipFill>
        <p:spPr>
          <a:xfrm>
            <a:off x="2198370" y="3483927"/>
            <a:ext cx="858661" cy="1159193"/>
          </a:xfrm>
          <a:prstGeom prst="rect">
            <a:avLst/>
          </a:prstGeom>
        </p:spPr>
      </p:pic>
      <p:pic>
        <p:nvPicPr>
          <p:cNvPr id="6" name="Bildobjekt 5"/>
          <p:cNvPicPr>
            <a:picLocks noChangeAspect="1"/>
          </p:cNvPicPr>
          <p:nvPr/>
        </p:nvPicPr>
        <p:blipFill>
          <a:blip r:embed="rId7" cstate="hqprint">
            <a:extLst>
              <a:ext uri="{BEBA8EAE-BF5A-486C-A8C5-ECC9F3942E4B}">
                <a14:imgProps xmlns:a14="http://schemas.microsoft.com/office/drawing/2010/main">
                  <a14:imgLayer r:embed="rId8">
                    <a14:imgEffect>
                      <a14:sharpenSoften amount="-43000"/>
                    </a14:imgEffect>
                    <a14:imgEffect>
                      <a14:brightnessContrast bright="29000" contrast="-17000"/>
                    </a14:imgEffect>
                  </a14:imgLayer>
                </a14:imgProps>
              </a:ext>
              <a:ext uri="{28A0092B-C50C-407E-A947-70E740481C1C}">
                <a14:useLocalDpi xmlns:a14="http://schemas.microsoft.com/office/drawing/2010/main" val="0"/>
              </a:ext>
            </a:extLst>
          </a:blip>
          <a:stretch>
            <a:fillRect/>
          </a:stretch>
        </p:blipFill>
        <p:spPr>
          <a:xfrm>
            <a:off x="2186112" y="1879600"/>
            <a:ext cx="889879" cy="117855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6CA63893-8826-4735-9561-599D8F725DB0}"/>
              </a:ext>
            </a:extLst>
          </p:cNvPr>
          <p:cNvSpPr>
            <a:spLocks noGrp="1"/>
          </p:cNvSpPr>
          <p:nvPr>
            <p:ph type="sldNum" sz="quarter" idx="4294967295"/>
          </p:nvPr>
        </p:nvSpPr>
        <p:spPr>
          <a:xfrm>
            <a:off x="0" y="6338888"/>
            <a:ext cx="1162050" cy="474662"/>
          </a:xfrm>
          <a:prstGeom prst="rect">
            <a:avLst/>
          </a:prstGeom>
        </p:spPr>
        <p:txBody>
          <a:bodyPr anchor="ctr" anchorCtr="0"/>
          <a:lstStyle>
            <a:defPPr>
              <a:defRPr lang="sv-SE"/>
            </a:defPPr>
            <a:lvl1pPr algn="l" rtl="0" eaLnBrk="1" fontAlgn="auto" hangingPunct="1">
              <a:spcBef>
                <a:spcPts val="0"/>
              </a:spcBef>
              <a:spcAft>
                <a:spcPts val="0"/>
              </a:spcAft>
              <a:defRPr sz="1100" kern="1200">
                <a:solidFill>
                  <a:schemeClr val="tx1"/>
                </a:solidFill>
                <a:latin typeface="+mj-lt"/>
                <a:ea typeface="+mn-ea"/>
                <a:cs typeface="+mn-cs"/>
              </a:defRPr>
            </a:lvl1pPr>
            <a:lvl2pPr marL="4572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2pPr>
            <a:lvl3pPr marL="9144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3pPr>
            <a:lvl4pPr marL="13716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4pPr>
            <a:lvl5pPr marL="18288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5pPr>
            <a:lvl6pPr marL="2286000" algn="l" defTabSz="914400" rtl="0" eaLnBrk="1" latinLnBrk="0" hangingPunct="1">
              <a:defRPr kern="1200">
                <a:solidFill>
                  <a:schemeClr val="tx1"/>
                </a:solidFill>
                <a:latin typeface="Georgia" panose="02040502050405020303" pitchFamily="18" charset="0"/>
                <a:ea typeface="+mn-ea"/>
                <a:cs typeface="+mn-cs"/>
              </a:defRPr>
            </a:lvl6pPr>
            <a:lvl7pPr marL="2743200" algn="l" defTabSz="914400" rtl="0" eaLnBrk="1" latinLnBrk="0" hangingPunct="1">
              <a:defRPr kern="1200">
                <a:solidFill>
                  <a:schemeClr val="tx1"/>
                </a:solidFill>
                <a:latin typeface="Georgia" panose="02040502050405020303" pitchFamily="18" charset="0"/>
                <a:ea typeface="+mn-ea"/>
                <a:cs typeface="+mn-cs"/>
              </a:defRPr>
            </a:lvl7pPr>
            <a:lvl8pPr marL="3200400" algn="l" defTabSz="914400" rtl="0" eaLnBrk="1" latinLnBrk="0" hangingPunct="1">
              <a:defRPr kern="1200">
                <a:solidFill>
                  <a:schemeClr val="tx1"/>
                </a:solidFill>
                <a:latin typeface="Georgia" panose="02040502050405020303" pitchFamily="18" charset="0"/>
                <a:ea typeface="+mn-ea"/>
                <a:cs typeface="+mn-cs"/>
              </a:defRPr>
            </a:lvl8pPr>
            <a:lvl9pPr marL="3657600" algn="l" defTabSz="914400" rtl="0" eaLnBrk="1" latinLnBrk="0" hangingPunct="1">
              <a:defRPr kern="1200">
                <a:solidFill>
                  <a:schemeClr val="tx1"/>
                </a:solidFill>
                <a:latin typeface="Georgia" panose="02040502050405020303" pitchFamily="18"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D8C5129-EFF2-4705-9C5A-2E73D2770FC8}" type="slidenum">
              <a:rPr kumimoji="0" lang="sv-SE" sz="1100" b="0" i="0" u="none" strike="noStrike" kern="1200" cap="none" spc="0" normalizeH="0" baseline="0" noProof="0" smtClean="0">
                <a:ln>
                  <a:noFill/>
                </a:ln>
                <a:solidFill>
                  <a:prstClr val="black"/>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sv-SE" sz="11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79205" name="TextBox 5">
            <a:extLst>
              <a:ext uri="{FF2B5EF4-FFF2-40B4-BE49-F238E27FC236}">
                <a16:creationId xmlns:a16="http://schemas.microsoft.com/office/drawing/2014/main" id="{6F0E7455-0007-42A7-8E30-1C1B5823C226}"/>
              </a:ext>
            </a:extLst>
          </p:cNvPr>
          <p:cNvSpPr txBox="1">
            <a:spLocks noChangeArrowheads="1"/>
          </p:cNvSpPr>
          <p:nvPr/>
        </p:nvSpPr>
        <p:spPr bwMode="auto">
          <a:xfrm>
            <a:off x="2711451" y="2687638"/>
            <a:ext cx="6289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sv-SE" sz="2400" b="1" i="0" u="none" strike="noStrike" kern="1200" cap="none" spc="0" normalizeH="0" baseline="0" noProof="0">
                <a:ln>
                  <a:noFill/>
                </a:ln>
                <a:solidFill>
                  <a:prstClr val="white"/>
                </a:solidFill>
                <a:effectLst/>
                <a:uLnTx/>
                <a:uFillTx/>
                <a:latin typeface="Verdana" panose="020B0604030504040204" pitchFamily="34" charset="0"/>
                <a:ea typeface="+mn-ea"/>
                <a:cs typeface="+mn-cs"/>
              </a:rPr>
              <a:t>www.msb.se/samverkanledning</a:t>
            </a:r>
          </a:p>
        </p:txBody>
      </p:sp>
    </p:spTree>
    <p:extLst>
      <p:ext uri="{BB962C8B-B14F-4D97-AF65-F5344CB8AC3E}">
        <p14:creationId xmlns:p14="http://schemas.microsoft.com/office/powerpoint/2010/main" val="2521193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a:extLst>
              <a:ext uri="{FF2B5EF4-FFF2-40B4-BE49-F238E27FC236}">
                <a16:creationId xmlns:a16="http://schemas.microsoft.com/office/drawing/2014/main" id="{F2DC80B1-3EA6-4849-805F-6ED3C7CC85F0}"/>
              </a:ext>
            </a:extLst>
          </p:cNvPr>
          <p:cNvSpPr>
            <a:spLocks noGrp="1"/>
          </p:cNvSpPr>
          <p:nvPr>
            <p:ph type="title"/>
          </p:nvPr>
        </p:nvSpPr>
        <p:spPr>
          <a:xfrm>
            <a:off x="2218866" y="639500"/>
            <a:ext cx="8580582" cy="767269"/>
          </a:xfrm>
        </p:spPr>
        <p:txBody>
          <a:bodyPr/>
          <a:lstStyle/>
          <a:p>
            <a:r>
              <a:rPr lang="sv-SE" altLang="sv-SE" dirty="0"/>
              <a:t>Introduktionsfilm</a:t>
            </a:r>
          </a:p>
        </p:txBody>
      </p:sp>
      <p:sp>
        <p:nvSpPr>
          <p:cNvPr id="11267" name="Rectangle 2">
            <a:extLst>
              <a:ext uri="{FF2B5EF4-FFF2-40B4-BE49-F238E27FC236}">
                <a16:creationId xmlns:a16="http://schemas.microsoft.com/office/drawing/2014/main" id="{D23169FA-7087-427D-B00C-41C8A1A0BBAF}"/>
              </a:ext>
            </a:extLst>
          </p:cNvPr>
          <p:cNvSpPr>
            <a:spLocks noChangeArrowheads="1"/>
          </p:cNvSpPr>
          <p:nvPr/>
        </p:nvSpPr>
        <p:spPr bwMode="auto">
          <a:xfrm>
            <a:off x="2782889" y="20203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sv-SE" altLang="sv-SE"/>
          </a:p>
        </p:txBody>
      </p:sp>
      <p:pic>
        <p:nvPicPr>
          <p:cNvPr id="11268" name="Bild 1" descr="cid:image001.png@01D184ED.6830A8B0">
            <a:hlinkClick r:id="rId3"/>
            <a:extLst>
              <a:ext uri="{FF2B5EF4-FFF2-40B4-BE49-F238E27FC236}">
                <a16:creationId xmlns:a16="http://schemas.microsoft.com/office/drawing/2014/main" id="{AB8C23F3-DF4B-4894-A700-D474A2628EF5}"/>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330400" y="1617785"/>
            <a:ext cx="5855086" cy="328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ruta 5">
            <a:extLst>
              <a:ext uri="{FF2B5EF4-FFF2-40B4-BE49-F238E27FC236}">
                <a16:creationId xmlns:a16="http://schemas.microsoft.com/office/drawing/2014/main" id="{8A182C7D-7B3A-492D-BC8A-C8FAD6EAB9B7}"/>
              </a:ext>
            </a:extLst>
          </p:cNvPr>
          <p:cNvSpPr txBox="1"/>
          <p:nvPr/>
        </p:nvSpPr>
        <p:spPr>
          <a:xfrm>
            <a:off x="2277478" y="5038170"/>
            <a:ext cx="6655505" cy="1015663"/>
          </a:xfrm>
          <a:prstGeom prst="rect">
            <a:avLst/>
          </a:prstGeom>
          <a:noFill/>
        </p:spPr>
        <p:txBody>
          <a:bodyPr wrap="square">
            <a:spAutoFit/>
          </a:bodyPr>
          <a:lstStyle/>
          <a:p>
            <a:pPr>
              <a:defRPr/>
            </a:pPr>
            <a:r>
              <a:rPr lang="sv-SE" sz="1200" b="1" dirty="0"/>
              <a:t>Introduktion till gemensamma grunder för samverkan och ledning </a:t>
            </a:r>
            <a:br>
              <a:rPr lang="sv-SE" sz="1200" b="1" dirty="0"/>
            </a:br>
            <a:r>
              <a:rPr lang="sv-SE" sz="1200" b="1" dirty="0"/>
              <a:t>vid samhällsstörningar</a:t>
            </a:r>
          </a:p>
          <a:p>
            <a:pPr>
              <a:defRPr/>
            </a:pPr>
            <a:r>
              <a:rPr lang="sv-SE" sz="1200" dirty="0"/>
              <a:t>Bakgrund om projektet, syfte och resultat.</a:t>
            </a:r>
            <a:br>
              <a:rPr lang="sv-SE" sz="1200" dirty="0"/>
            </a:br>
            <a:r>
              <a:rPr lang="sv-SE" sz="1200" dirty="0"/>
              <a:t>Medverkande: Olof Ekman, MSB; Per-Åke Nilsson, Socialstyrelsen; Jenny Knuthammar, Länsstyrelsen Östergötland och Lena Mäenpää, Västra Mälardalens kommunalförbund. </a:t>
            </a:r>
          </a:p>
        </p:txBody>
      </p:sp>
      <p:sp>
        <p:nvSpPr>
          <p:cNvPr id="7" name="Platshållare för datum 1">
            <a:extLst>
              <a:ext uri="{FF2B5EF4-FFF2-40B4-BE49-F238E27FC236}">
                <a16:creationId xmlns:a16="http://schemas.microsoft.com/office/drawing/2014/main" id="{C03CF19A-3BA1-4260-B0F9-9A45C4524F6F}"/>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dirty="0"/>
              <a:t>Version 2020-02-05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FE688F-32D9-4B7E-816E-701A2A03F8B9}"/>
              </a:ext>
            </a:extLst>
          </p:cNvPr>
          <p:cNvSpPr>
            <a:spLocks noGrp="1"/>
          </p:cNvSpPr>
          <p:nvPr>
            <p:ph type="title"/>
          </p:nvPr>
        </p:nvSpPr>
        <p:spPr>
          <a:xfrm>
            <a:off x="1937511" y="756731"/>
            <a:ext cx="8580582" cy="966397"/>
          </a:xfrm>
        </p:spPr>
        <p:txBody>
          <a:bodyPr/>
          <a:lstStyle/>
          <a:p>
            <a:r>
              <a:rPr lang="sv-SE" altLang="sv-SE" dirty="0"/>
              <a:t>Bakgrund till gemensamma grunder för samverkan och ledning</a:t>
            </a:r>
            <a:endParaRPr lang="sv-SE" dirty="0"/>
          </a:p>
        </p:txBody>
      </p:sp>
      <p:sp>
        <p:nvSpPr>
          <p:cNvPr id="4" name="Platshållare för innehåll 6">
            <a:extLst>
              <a:ext uri="{FF2B5EF4-FFF2-40B4-BE49-F238E27FC236}">
                <a16:creationId xmlns:a16="http://schemas.microsoft.com/office/drawing/2014/main" id="{F700438F-11EB-4718-92BF-2288C2F68D89}"/>
              </a:ext>
            </a:extLst>
          </p:cNvPr>
          <p:cNvSpPr txBox="1">
            <a:spLocks/>
          </p:cNvSpPr>
          <p:nvPr/>
        </p:nvSpPr>
        <p:spPr>
          <a:xfrm>
            <a:off x="1852247" y="2058345"/>
            <a:ext cx="4031955" cy="3846666"/>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sv-SE" sz="2000" dirty="0"/>
              <a:t>Ett projekt 2012-2014</a:t>
            </a:r>
          </a:p>
          <a:p>
            <a:pPr>
              <a:defRPr/>
            </a:pPr>
            <a:r>
              <a:rPr lang="sv-SE" sz="2000" dirty="0"/>
              <a:t>Med drygt 70 aktörer och forskare </a:t>
            </a:r>
          </a:p>
          <a:p>
            <a:pPr>
              <a:defRPr/>
            </a:pPr>
            <a:r>
              <a:rPr lang="sv-SE" sz="2000" dirty="0"/>
              <a:t>Praktisk erfarenhet samt forskning</a:t>
            </a:r>
            <a:endParaRPr lang="sv-SE" dirty="0"/>
          </a:p>
        </p:txBody>
      </p:sp>
      <p:sp>
        <p:nvSpPr>
          <p:cNvPr id="5" name="Platshållare för innehåll 7">
            <a:extLst>
              <a:ext uri="{FF2B5EF4-FFF2-40B4-BE49-F238E27FC236}">
                <a16:creationId xmlns:a16="http://schemas.microsoft.com/office/drawing/2014/main" id="{D76FFBCB-68B5-4F1D-91D4-C3259661DAC5}"/>
              </a:ext>
            </a:extLst>
          </p:cNvPr>
          <p:cNvSpPr txBox="1">
            <a:spLocks/>
          </p:cNvSpPr>
          <p:nvPr/>
        </p:nvSpPr>
        <p:spPr>
          <a:xfrm>
            <a:off x="5902263" y="2011454"/>
            <a:ext cx="4027183" cy="3846666"/>
          </a:xfrm>
          <a:prstGeom prst="rect">
            <a:avLst/>
          </a:prstGeom>
          <a:noFill/>
        </p:spPr>
        <p:txBody>
          <a:bodyPr rtlCol="0"/>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sv-SE" sz="2000" dirty="0"/>
              <a:t>Med utgångspunkt från en analys av brister i hantering av olyckor och kriser behöver aktörer utveckla:</a:t>
            </a:r>
          </a:p>
          <a:p>
            <a:pPr marL="285750" indent="-285750">
              <a:defRPr/>
            </a:pPr>
            <a:r>
              <a:rPr lang="sv-SE" sz="2000" dirty="0"/>
              <a:t>Kunskap om varandra</a:t>
            </a:r>
          </a:p>
          <a:p>
            <a:pPr marL="285750" indent="-285750">
              <a:defRPr/>
            </a:pPr>
            <a:r>
              <a:rPr lang="sv-SE" sz="2000" dirty="0"/>
              <a:t>Helhetsperspektiv </a:t>
            </a:r>
          </a:p>
          <a:p>
            <a:pPr marL="285750" indent="-285750">
              <a:defRPr/>
            </a:pPr>
            <a:r>
              <a:rPr lang="sv-SE" sz="2000" dirty="0"/>
              <a:t>Förmåga till samlade lägesbilder</a:t>
            </a:r>
            <a:br>
              <a:rPr lang="sv-SE" sz="2000" dirty="0"/>
            </a:br>
            <a:r>
              <a:rPr lang="sv-SE" sz="2000" dirty="0"/>
              <a:t>och överenskommelser</a:t>
            </a:r>
          </a:p>
        </p:txBody>
      </p:sp>
      <p:pic>
        <p:nvPicPr>
          <p:cNvPr id="6" name="Picture 2">
            <a:extLst>
              <a:ext uri="{FF2B5EF4-FFF2-40B4-BE49-F238E27FC236}">
                <a16:creationId xmlns:a16="http://schemas.microsoft.com/office/drawing/2014/main" id="{F47B4FBA-C3DC-40B4-9D1C-6D65366E7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816" y="4281405"/>
            <a:ext cx="1383832" cy="20475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a:extLst>
              <a:ext uri="{FF2B5EF4-FFF2-40B4-BE49-F238E27FC236}">
                <a16:creationId xmlns:a16="http://schemas.microsoft.com/office/drawing/2014/main" id="{0B98E392-43FD-4252-BAA4-3A1AAFF875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3708" y="4278923"/>
            <a:ext cx="1463714" cy="20719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Platshållare för datum 1">
            <a:extLst>
              <a:ext uri="{FF2B5EF4-FFF2-40B4-BE49-F238E27FC236}">
                <a16:creationId xmlns:a16="http://schemas.microsoft.com/office/drawing/2014/main" id="{D01053C0-89A3-4E49-AB78-941B3AA8BD9B}"/>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dirty="0"/>
              <a:t>Version 2020-02-05</a:t>
            </a:r>
          </a:p>
        </p:txBody>
      </p:sp>
      <p:pic>
        <p:nvPicPr>
          <p:cNvPr id="3" name="Bildobjekt 2"/>
          <p:cNvPicPr>
            <a:picLocks noChangeAspect="1"/>
          </p:cNvPicPr>
          <p:nvPr/>
        </p:nvPicPr>
        <p:blipFill>
          <a:blip r:embed="rId5"/>
          <a:stretch>
            <a:fillRect/>
          </a:stretch>
        </p:blipFill>
        <p:spPr>
          <a:xfrm>
            <a:off x="9425364" y="3915506"/>
            <a:ext cx="1491507" cy="2113679"/>
          </a:xfrm>
          <a:prstGeom prst="rect">
            <a:avLst/>
          </a:prstGeom>
        </p:spPr>
      </p:pic>
    </p:spTree>
    <p:extLst>
      <p:ext uri="{BB962C8B-B14F-4D97-AF65-F5344CB8AC3E}">
        <p14:creationId xmlns:p14="http://schemas.microsoft.com/office/powerpoint/2010/main" val="267757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AB543C-7C79-4E45-9A28-8AF8D2E73B28}"/>
              </a:ext>
            </a:extLst>
          </p:cNvPr>
          <p:cNvSpPr>
            <a:spLocks noGrp="1"/>
          </p:cNvSpPr>
          <p:nvPr>
            <p:ph type="title"/>
          </p:nvPr>
        </p:nvSpPr>
        <p:spPr>
          <a:xfrm>
            <a:off x="1981686" y="1029162"/>
            <a:ext cx="8580582" cy="966397"/>
          </a:xfrm>
        </p:spPr>
        <p:txBody>
          <a:bodyPr/>
          <a:lstStyle/>
          <a:p>
            <a:r>
              <a:rPr lang="sv-SE" dirty="0"/>
              <a:t>Utvecklat material: Vägledningar </a:t>
            </a:r>
            <a:br>
              <a:rPr lang="sv-SE" dirty="0"/>
            </a:br>
            <a:r>
              <a:rPr lang="sv-SE" dirty="0"/>
              <a:t>och fördjupningar 2015–2019</a:t>
            </a:r>
          </a:p>
        </p:txBody>
      </p:sp>
      <p:pic>
        <p:nvPicPr>
          <p:cNvPr id="12" name="Bildobjekt 11"/>
          <p:cNvPicPr>
            <a:picLocks noChangeAspect="1"/>
          </p:cNvPicPr>
          <p:nvPr/>
        </p:nvPicPr>
        <p:blipFill>
          <a:blip r:embed="rId3"/>
          <a:stretch>
            <a:fillRect/>
          </a:stretch>
        </p:blipFill>
        <p:spPr>
          <a:xfrm>
            <a:off x="1499457" y="2462479"/>
            <a:ext cx="8515350" cy="3200400"/>
          </a:xfrm>
          <a:prstGeom prst="rect">
            <a:avLst/>
          </a:prstGeom>
        </p:spPr>
      </p:pic>
      <p:sp>
        <p:nvSpPr>
          <p:cNvPr id="5" name="Platshållare för datum 1">
            <a:extLst>
              <a:ext uri="{FF2B5EF4-FFF2-40B4-BE49-F238E27FC236}">
                <a16:creationId xmlns:a16="http://schemas.microsoft.com/office/drawing/2014/main" id="{AAD90C64-888D-48FB-8B35-2983BBA05ADB}"/>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dirty="0"/>
              <a:t>Version 2020-02-05</a:t>
            </a:r>
          </a:p>
        </p:txBody>
      </p:sp>
    </p:spTree>
    <p:extLst>
      <p:ext uri="{BB962C8B-B14F-4D97-AF65-F5344CB8AC3E}">
        <p14:creationId xmlns:p14="http://schemas.microsoft.com/office/powerpoint/2010/main" val="57101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Bildobjekt 4">
            <a:extLst>
              <a:ext uri="{FF2B5EF4-FFF2-40B4-BE49-F238E27FC236}">
                <a16:creationId xmlns:a16="http://schemas.microsoft.com/office/drawing/2014/main" id="{E24B441A-04F5-433C-BFFA-92B289E517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0328" y="2617887"/>
            <a:ext cx="4856163"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ubrik 1">
            <a:extLst>
              <a:ext uri="{FF2B5EF4-FFF2-40B4-BE49-F238E27FC236}">
                <a16:creationId xmlns:a16="http://schemas.microsoft.com/office/drawing/2014/main" id="{B519D857-B81F-45A5-9163-7D3A8568A13B}"/>
              </a:ext>
            </a:extLst>
          </p:cNvPr>
          <p:cNvSpPr>
            <a:spLocks noGrp="1"/>
          </p:cNvSpPr>
          <p:nvPr>
            <p:ph type="title"/>
          </p:nvPr>
        </p:nvSpPr>
        <p:spPr>
          <a:xfrm>
            <a:off x="1773387" y="1057623"/>
            <a:ext cx="8929781" cy="966397"/>
          </a:xfrm>
        </p:spPr>
        <p:txBody>
          <a:bodyPr/>
          <a:lstStyle/>
          <a:p>
            <a:r>
              <a:rPr lang="sv-SE" altLang="sv-SE" dirty="0"/>
              <a:t>Utgångspunkter – </a:t>
            </a:r>
            <a:br>
              <a:rPr lang="sv-SE" altLang="sv-SE" dirty="0"/>
            </a:br>
            <a:r>
              <a:rPr lang="sv-SE" altLang="sv-SE" sz="2800" b="0" dirty="0"/>
              <a:t>sammanhanget för gemensamma grunder</a:t>
            </a:r>
            <a:endParaRPr lang="sv-SE" altLang="sv-SE" b="0" dirty="0"/>
          </a:p>
        </p:txBody>
      </p:sp>
      <p:sp>
        <p:nvSpPr>
          <p:cNvPr id="3" name="Platshållare för innehåll 2">
            <a:extLst>
              <a:ext uri="{FF2B5EF4-FFF2-40B4-BE49-F238E27FC236}">
                <a16:creationId xmlns:a16="http://schemas.microsoft.com/office/drawing/2014/main" id="{979B469E-CEB1-461A-BF2E-DDAC142D4348}"/>
              </a:ext>
            </a:extLst>
          </p:cNvPr>
          <p:cNvSpPr>
            <a:spLocks noGrp="1"/>
          </p:cNvSpPr>
          <p:nvPr>
            <p:ph idx="1"/>
          </p:nvPr>
        </p:nvSpPr>
        <p:spPr>
          <a:xfrm>
            <a:off x="1788237" y="2236202"/>
            <a:ext cx="8580582" cy="3601527"/>
          </a:xfrm>
        </p:spPr>
        <p:txBody>
          <a:bodyPr rtlCol="0">
            <a:normAutofit/>
          </a:bodyPr>
          <a:lstStyle/>
          <a:p>
            <a:pPr>
              <a:defRPr/>
            </a:pPr>
            <a:r>
              <a:rPr lang="sv-SE" sz="2600" dirty="0"/>
              <a:t>Det skyddsvärda i samhället</a:t>
            </a:r>
          </a:p>
          <a:p>
            <a:pPr>
              <a:defRPr/>
            </a:pPr>
            <a:r>
              <a:rPr lang="sv-SE" sz="2600" dirty="0"/>
              <a:t>När vi agerar tillsammans</a:t>
            </a:r>
          </a:p>
          <a:p>
            <a:pPr>
              <a:defRPr/>
            </a:pPr>
            <a:r>
              <a:rPr lang="sv-SE" sz="2600" dirty="0"/>
              <a:t>Vid samhällsstörningar</a:t>
            </a:r>
          </a:p>
          <a:p>
            <a:pPr>
              <a:defRPr/>
            </a:pPr>
            <a:r>
              <a:rPr lang="sv-SE" sz="2600" dirty="0"/>
              <a:t>För att förstå varandra</a:t>
            </a:r>
          </a:p>
          <a:p>
            <a:pPr>
              <a:defRPr/>
            </a:pPr>
            <a:r>
              <a:rPr lang="sv-SE" sz="2600" dirty="0"/>
              <a:t>Alla har ett ansvar att </a:t>
            </a:r>
            <a:br>
              <a:rPr lang="sv-SE" sz="2600" dirty="0"/>
            </a:br>
            <a:r>
              <a:rPr lang="sv-SE" sz="2600" dirty="0"/>
              <a:t>samverka</a:t>
            </a:r>
          </a:p>
        </p:txBody>
      </p:sp>
      <p:sp>
        <p:nvSpPr>
          <p:cNvPr id="5" name="Platshållare för datum 1">
            <a:extLst>
              <a:ext uri="{FF2B5EF4-FFF2-40B4-BE49-F238E27FC236}">
                <a16:creationId xmlns:a16="http://schemas.microsoft.com/office/drawing/2014/main" id="{57D6D670-B232-4DAD-ADB5-F2CB2FD522AC}"/>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dirty="0"/>
              <a:t>Version 2020-02-05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ubrik 1">
            <a:extLst>
              <a:ext uri="{FF2B5EF4-FFF2-40B4-BE49-F238E27FC236}">
                <a16:creationId xmlns:a16="http://schemas.microsoft.com/office/drawing/2014/main" id="{31A537CA-2089-4507-A1CC-EF037F74F6F4}"/>
              </a:ext>
            </a:extLst>
          </p:cNvPr>
          <p:cNvSpPr>
            <a:spLocks noGrp="1"/>
          </p:cNvSpPr>
          <p:nvPr>
            <p:ph type="title"/>
          </p:nvPr>
        </p:nvSpPr>
        <p:spPr/>
        <p:txBody>
          <a:bodyPr/>
          <a:lstStyle/>
          <a:p>
            <a:r>
              <a:rPr lang="sv-SE" altLang="sv-SE" dirty="0"/>
              <a:t>Önskad effekt</a:t>
            </a:r>
          </a:p>
        </p:txBody>
      </p:sp>
      <p:sp>
        <p:nvSpPr>
          <p:cNvPr id="3" name="Platshållare för innehåll 2">
            <a:extLst>
              <a:ext uri="{FF2B5EF4-FFF2-40B4-BE49-F238E27FC236}">
                <a16:creationId xmlns:a16="http://schemas.microsoft.com/office/drawing/2014/main" id="{E71AE607-4112-4080-B3C1-8C3CA1FB2636}"/>
              </a:ext>
            </a:extLst>
          </p:cNvPr>
          <p:cNvSpPr>
            <a:spLocks noGrp="1"/>
          </p:cNvSpPr>
          <p:nvPr>
            <p:ph idx="1"/>
          </p:nvPr>
        </p:nvSpPr>
        <p:spPr>
          <a:xfrm>
            <a:off x="1738219" y="1972042"/>
            <a:ext cx="8580582" cy="3601527"/>
          </a:xfrm>
        </p:spPr>
        <p:txBody>
          <a:bodyPr rtlCol="0">
            <a:normAutofit/>
          </a:bodyPr>
          <a:lstStyle/>
          <a:p>
            <a:pPr>
              <a:defRPr/>
            </a:pPr>
            <a:r>
              <a:rPr lang="sv-SE" sz="2600" dirty="0"/>
              <a:t>ökad förmåga att hantera samhällsstörningar</a:t>
            </a:r>
          </a:p>
          <a:p>
            <a:pPr>
              <a:defRPr/>
            </a:pPr>
            <a:r>
              <a:rPr lang="sv-SE" sz="2600" dirty="0"/>
              <a:t>göra aktörsgemensamt arbete lättare</a:t>
            </a:r>
          </a:p>
          <a:p>
            <a:pPr>
              <a:defRPr/>
            </a:pPr>
            <a:r>
              <a:rPr lang="sv-SE" sz="2600" dirty="0"/>
              <a:t>mer strukturerat och likartat när aktörer ska </a:t>
            </a:r>
            <a:br>
              <a:rPr lang="sv-SE" sz="2600" dirty="0"/>
            </a:br>
            <a:r>
              <a:rPr lang="sv-SE" sz="2600" dirty="0"/>
              <a:t>agera tillsammans</a:t>
            </a:r>
          </a:p>
          <a:p>
            <a:pPr>
              <a:defRPr/>
            </a:pPr>
            <a:r>
              <a:rPr lang="sv-SE" sz="2600" dirty="0"/>
              <a:t>effektivare nyttjande av </a:t>
            </a:r>
            <a:br>
              <a:rPr lang="sv-SE" sz="2600" dirty="0"/>
            </a:br>
            <a:r>
              <a:rPr lang="sv-SE" sz="2600" dirty="0"/>
              <a:t>samhällets resurser. </a:t>
            </a:r>
          </a:p>
          <a:p>
            <a:pPr>
              <a:defRPr/>
            </a:pPr>
            <a:endParaRPr lang="sv-SE" sz="2600" dirty="0"/>
          </a:p>
          <a:p>
            <a:pPr>
              <a:defRPr/>
            </a:pPr>
            <a:endParaRPr lang="sv-SE" dirty="0">
              <a:latin typeface="+mj-lt"/>
            </a:endParaRPr>
          </a:p>
        </p:txBody>
      </p:sp>
      <p:pic>
        <p:nvPicPr>
          <p:cNvPr id="17412" name="Bildobjekt 5">
            <a:extLst>
              <a:ext uri="{FF2B5EF4-FFF2-40B4-BE49-F238E27FC236}">
                <a16:creationId xmlns:a16="http://schemas.microsoft.com/office/drawing/2014/main" id="{593F3BF9-17FD-48D4-B820-6C19293746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3902808"/>
            <a:ext cx="40068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datum 1">
            <a:extLst>
              <a:ext uri="{FF2B5EF4-FFF2-40B4-BE49-F238E27FC236}">
                <a16:creationId xmlns:a16="http://schemas.microsoft.com/office/drawing/2014/main" id="{7EAAEE13-17E2-4D4F-8D10-AAD9352C9C38}"/>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dirty="0"/>
              <a:t>Version 2020-02-05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40918F-D23E-4E9D-B7B6-D4088F8AB0A5}"/>
              </a:ext>
            </a:extLst>
          </p:cNvPr>
          <p:cNvSpPr>
            <a:spLocks noGrp="1"/>
          </p:cNvSpPr>
          <p:nvPr>
            <p:ph type="title"/>
          </p:nvPr>
        </p:nvSpPr>
        <p:spPr>
          <a:xfrm>
            <a:off x="1512136" y="597123"/>
            <a:ext cx="10517206" cy="516224"/>
          </a:xfrm>
        </p:spPr>
        <p:txBody>
          <a:bodyPr/>
          <a:lstStyle/>
          <a:p>
            <a:r>
              <a:rPr lang="sv-SE" dirty="0"/>
              <a:t>Gemensamma förhållningssätt</a:t>
            </a:r>
            <a:br>
              <a:rPr lang="sv-SE" dirty="0"/>
            </a:br>
            <a:endParaRPr lang="sv-SE" dirty="0"/>
          </a:p>
        </p:txBody>
      </p:sp>
      <p:sp>
        <p:nvSpPr>
          <p:cNvPr id="10" name="Platshållare för datum 1">
            <a:extLst>
              <a:ext uri="{FF2B5EF4-FFF2-40B4-BE49-F238E27FC236}">
                <a16:creationId xmlns:a16="http://schemas.microsoft.com/office/drawing/2014/main" id="{E5D5ECCD-8473-4306-AED6-7AADDC083915}"/>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dirty="0"/>
              <a:t>Version 2020-02-05</a:t>
            </a:r>
          </a:p>
        </p:txBody>
      </p:sp>
      <p:pic>
        <p:nvPicPr>
          <p:cNvPr id="3" name="Bildobjekt 2"/>
          <p:cNvPicPr>
            <a:picLocks noChangeAspect="1"/>
          </p:cNvPicPr>
          <p:nvPr/>
        </p:nvPicPr>
        <p:blipFill>
          <a:blip r:embed="rId3"/>
          <a:stretch>
            <a:fillRect/>
          </a:stretch>
        </p:blipFill>
        <p:spPr>
          <a:xfrm>
            <a:off x="1629849" y="1262572"/>
            <a:ext cx="8088581" cy="533527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Bildobjekt 2">
            <a:extLst>
              <a:ext uri="{FF2B5EF4-FFF2-40B4-BE49-F238E27FC236}">
                <a16:creationId xmlns:a16="http://schemas.microsoft.com/office/drawing/2014/main" id="{D143434F-47A0-4BC7-9ED3-AF881E6F36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2896" y="1958183"/>
            <a:ext cx="27193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a:extLst>
              <a:ext uri="{FF2B5EF4-FFF2-40B4-BE49-F238E27FC236}">
                <a16:creationId xmlns:a16="http://schemas.microsoft.com/office/drawing/2014/main" id="{BDC8E400-CC8B-49B9-90FF-B969EDF8659C}"/>
              </a:ext>
            </a:extLst>
          </p:cNvPr>
          <p:cNvSpPr>
            <a:spLocks noGrp="1"/>
          </p:cNvSpPr>
          <p:nvPr>
            <p:ph type="title"/>
          </p:nvPr>
        </p:nvSpPr>
        <p:spPr>
          <a:xfrm>
            <a:off x="653256" y="962281"/>
            <a:ext cx="10517206" cy="516224"/>
          </a:xfrm>
        </p:spPr>
        <p:txBody>
          <a:bodyPr/>
          <a:lstStyle/>
          <a:p>
            <a:r>
              <a:rPr lang="sv-SE" dirty="0"/>
              <a:t>Etablera gemensamma former</a:t>
            </a:r>
          </a:p>
        </p:txBody>
      </p:sp>
      <p:pic>
        <p:nvPicPr>
          <p:cNvPr id="62468" name="Bildobjekt 5">
            <a:extLst>
              <a:ext uri="{FF2B5EF4-FFF2-40B4-BE49-F238E27FC236}">
                <a16:creationId xmlns:a16="http://schemas.microsoft.com/office/drawing/2014/main" id="{588A498B-293F-4A68-AE39-6135756896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75734" y="2518824"/>
            <a:ext cx="15494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ruta 7">
            <a:extLst>
              <a:ext uri="{FF2B5EF4-FFF2-40B4-BE49-F238E27FC236}">
                <a16:creationId xmlns:a16="http://schemas.microsoft.com/office/drawing/2014/main" id="{056869D1-4C38-45CE-B6AC-46C5A9689737}"/>
              </a:ext>
            </a:extLst>
          </p:cNvPr>
          <p:cNvSpPr txBox="1">
            <a:spLocks noChangeArrowheads="1"/>
          </p:cNvSpPr>
          <p:nvPr/>
        </p:nvSpPr>
        <p:spPr bwMode="auto">
          <a:xfrm>
            <a:off x="4974998" y="5911098"/>
            <a:ext cx="20762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lgn="ctr" eaLnBrk="1" hangingPunct="1">
              <a:spcBef>
                <a:spcPct val="0"/>
              </a:spcBef>
              <a:buFontTx/>
              <a:buNone/>
            </a:pPr>
            <a:r>
              <a:rPr lang="sv-SE" altLang="sv-SE" sz="1600" dirty="0">
                <a:latin typeface="+mn-lt"/>
              </a:rPr>
              <a:t>Inriktnings- och </a:t>
            </a:r>
          </a:p>
          <a:p>
            <a:pPr algn="ctr" eaLnBrk="1" hangingPunct="1">
              <a:spcBef>
                <a:spcPct val="0"/>
              </a:spcBef>
              <a:buFontTx/>
              <a:buNone/>
            </a:pPr>
            <a:r>
              <a:rPr lang="sv-SE" altLang="sv-SE" sz="1600" dirty="0">
                <a:latin typeface="+mn-lt"/>
              </a:rPr>
              <a:t>samordningsfunktion</a:t>
            </a:r>
          </a:p>
        </p:txBody>
      </p:sp>
      <p:sp>
        <p:nvSpPr>
          <p:cNvPr id="62470" name="textruta 7">
            <a:extLst>
              <a:ext uri="{FF2B5EF4-FFF2-40B4-BE49-F238E27FC236}">
                <a16:creationId xmlns:a16="http://schemas.microsoft.com/office/drawing/2014/main" id="{3AD3AB3B-41BA-4A57-9DFC-C69777FC3233}"/>
              </a:ext>
            </a:extLst>
          </p:cNvPr>
          <p:cNvSpPr txBox="1">
            <a:spLocks noChangeArrowheads="1"/>
          </p:cNvSpPr>
          <p:nvPr/>
        </p:nvSpPr>
        <p:spPr bwMode="auto">
          <a:xfrm>
            <a:off x="9169691" y="3676651"/>
            <a:ext cx="6062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lgn="ctr" eaLnBrk="1" hangingPunct="1">
              <a:spcBef>
                <a:spcPct val="0"/>
              </a:spcBef>
              <a:buFontTx/>
              <a:buNone/>
            </a:pPr>
            <a:r>
              <a:rPr lang="sv-SE" altLang="sv-SE" sz="1600" dirty="0">
                <a:latin typeface="+mn-lt"/>
              </a:rPr>
              <a:t>Stöd</a:t>
            </a:r>
          </a:p>
        </p:txBody>
      </p:sp>
      <p:sp>
        <p:nvSpPr>
          <p:cNvPr id="62471" name="textruta 7">
            <a:extLst>
              <a:ext uri="{FF2B5EF4-FFF2-40B4-BE49-F238E27FC236}">
                <a16:creationId xmlns:a16="http://schemas.microsoft.com/office/drawing/2014/main" id="{C905E393-8240-4A69-8FD0-8C92698DF2F5}"/>
              </a:ext>
            </a:extLst>
          </p:cNvPr>
          <p:cNvSpPr txBox="1">
            <a:spLocks noChangeArrowheads="1"/>
          </p:cNvSpPr>
          <p:nvPr/>
        </p:nvSpPr>
        <p:spPr bwMode="auto">
          <a:xfrm>
            <a:off x="2480588" y="4299329"/>
            <a:ext cx="8803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algn="ctr" eaLnBrk="1" hangingPunct="1">
              <a:spcBef>
                <a:spcPct val="0"/>
              </a:spcBef>
              <a:buFontTx/>
              <a:buNone/>
            </a:pPr>
            <a:r>
              <a:rPr lang="sv-SE" altLang="sv-SE" sz="1600" dirty="0">
                <a:latin typeface="+mn-lt"/>
              </a:rPr>
              <a:t>Kontakt</a:t>
            </a:r>
          </a:p>
        </p:txBody>
      </p:sp>
      <p:pic>
        <p:nvPicPr>
          <p:cNvPr id="62472" name="Bildobjekt 1">
            <a:extLst>
              <a:ext uri="{FF2B5EF4-FFF2-40B4-BE49-F238E27FC236}">
                <a16:creationId xmlns:a16="http://schemas.microsoft.com/office/drawing/2014/main" id="{915D18D9-9E00-4340-96CD-3631148202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8412" y="3381009"/>
            <a:ext cx="44069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datum 1">
            <a:extLst>
              <a:ext uri="{FF2B5EF4-FFF2-40B4-BE49-F238E27FC236}">
                <a16:creationId xmlns:a16="http://schemas.microsoft.com/office/drawing/2014/main" id="{A02D798B-A490-4B22-B575-C6EC238FCBA5}"/>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dirty="0"/>
              <a:t>Version 2020-02-05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984714" y="1096035"/>
            <a:ext cx="9688758" cy="5160442"/>
          </a:xfrm>
          <a:prstGeom prst="rect">
            <a:avLst/>
          </a:prstGeom>
        </p:spPr>
      </p:pic>
      <p:sp>
        <p:nvSpPr>
          <p:cNvPr id="4" name="Rubrik 3">
            <a:extLst>
              <a:ext uri="{FF2B5EF4-FFF2-40B4-BE49-F238E27FC236}">
                <a16:creationId xmlns:a16="http://schemas.microsoft.com/office/drawing/2014/main" id="{FBE4B665-D971-403D-80D4-8EAC0CB3FCCB}"/>
              </a:ext>
            </a:extLst>
          </p:cNvPr>
          <p:cNvSpPr>
            <a:spLocks noGrp="1"/>
          </p:cNvSpPr>
          <p:nvPr>
            <p:ph type="title"/>
          </p:nvPr>
        </p:nvSpPr>
        <p:spPr>
          <a:xfrm>
            <a:off x="1183889" y="491614"/>
            <a:ext cx="10517206" cy="516224"/>
          </a:xfrm>
        </p:spPr>
        <p:txBody>
          <a:bodyPr/>
          <a:lstStyle/>
          <a:p>
            <a:r>
              <a:rPr lang="sv-SE" dirty="0"/>
              <a:t>ISF på regional nivå –</a:t>
            </a:r>
            <a:br>
              <a:rPr lang="sv-SE" dirty="0"/>
            </a:br>
            <a:r>
              <a:rPr lang="sv-SE" sz="2400" b="0" dirty="0"/>
              <a:t>exempel storm</a:t>
            </a:r>
            <a:br>
              <a:rPr lang="sv-SE" dirty="0"/>
            </a:br>
            <a:endParaRPr lang="sv-SE" dirty="0"/>
          </a:p>
        </p:txBody>
      </p:sp>
      <p:sp>
        <p:nvSpPr>
          <p:cNvPr id="18" name="Platshållare för datum 1">
            <a:extLst>
              <a:ext uri="{FF2B5EF4-FFF2-40B4-BE49-F238E27FC236}">
                <a16:creationId xmlns:a16="http://schemas.microsoft.com/office/drawing/2014/main" id="{2F63E3D6-1818-4FE2-ACDF-A7C217B28AD8}"/>
              </a:ext>
            </a:extLst>
          </p:cNvPr>
          <p:cNvSpPr txBox="1">
            <a:spLocks/>
          </p:cNvSpPr>
          <p:nvPr/>
        </p:nvSpPr>
        <p:spPr>
          <a:xfrm>
            <a:off x="0" y="6338888"/>
            <a:ext cx="1469571" cy="474662"/>
          </a:xfrm>
          <a:prstGeom prst="rect">
            <a:avLst/>
          </a:prstGeom>
        </p:spPr>
        <p:txBody>
          <a:bodyPr vert="horz" lIns="91440" tIns="45720" rIns="91440" bIns="45720" rtlCol="0" anchor="ctr" anchorCtr="0"/>
          <a:lstStyle>
            <a:defPPr>
              <a:defRPr lang="sv-SE"/>
            </a:defPPr>
            <a:lvl1pPr marL="0" algn="ctr" defTabSz="914400" rtl="0" eaLnBrk="1" fontAlgn="auto" latinLnBrk="0" hangingPunct="1">
              <a:spcBef>
                <a:spcPts val="0"/>
              </a:spcBef>
              <a:spcAft>
                <a:spcPts val="0"/>
              </a:spcAft>
              <a:defRPr sz="1100" kern="1200" smtClean="0">
                <a:solidFill>
                  <a:schemeClr val="tx1"/>
                </a:solidFill>
                <a:latin typeface="+mj-lt"/>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Georgia" panose="02040502050405020303" pitchFamily="18" charset="0"/>
                <a:ea typeface="+mn-ea"/>
                <a:cs typeface="+mn-cs"/>
              </a:defRPr>
            </a:lvl5pPr>
            <a:lvl6pPr marL="2286000" algn="l" defTabSz="914400" rtl="0" eaLnBrk="1" latinLnBrk="0" hangingPunct="1">
              <a:defRPr sz="1800" kern="1200">
                <a:solidFill>
                  <a:schemeClr val="tx1"/>
                </a:solidFill>
                <a:latin typeface="Georgia" panose="02040502050405020303" pitchFamily="18" charset="0"/>
                <a:ea typeface="+mn-ea"/>
                <a:cs typeface="+mn-cs"/>
              </a:defRPr>
            </a:lvl6pPr>
            <a:lvl7pPr marL="2743200" algn="l" defTabSz="914400" rtl="0" eaLnBrk="1" latinLnBrk="0" hangingPunct="1">
              <a:defRPr sz="1800" kern="1200">
                <a:solidFill>
                  <a:schemeClr val="tx1"/>
                </a:solidFill>
                <a:latin typeface="Georgia" panose="02040502050405020303" pitchFamily="18" charset="0"/>
                <a:ea typeface="+mn-ea"/>
                <a:cs typeface="+mn-cs"/>
              </a:defRPr>
            </a:lvl7pPr>
            <a:lvl8pPr marL="3200400" algn="l" defTabSz="914400" rtl="0" eaLnBrk="1" latinLnBrk="0" hangingPunct="1">
              <a:defRPr sz="1800" kern="1200">
                <a:solidFill>
                  <a:schemeClr val="tx1"/>
                </a:solidFill>
                <a:latin typeface="Georgia" panose="02040502050405020303" pitchFamily="18" charset="0"/>
                <a:ea typeface="+mn-ea"/>
                <a:cs typeface="+mn-cs"/>
              </a:defRPr>
            </a:lvl8pPr>
            <a:lvl9pPr marL="3657600" algn="l" defTabSz="914400" rtl="0" eaLnBrk="1" latinLnBrk="0" hangingPunct="1">
              <a:defRPr sz="1800" kern="1200">
                <a:solidFill>
                  <a:schemeClr val="tx1"/>
                </a:solidFill>
                <a:latin typeface="Georgia" panose="02040502050405020303" pitchFamily="18" charset="0"/>
                <a:ea typeface="+mn-ea"/>
                <a:cs typeface="+mn-cs"/>
              </a:defRPr>
            </a:lvl9pPr>
          </a:lstStyle>
          <a:p>
            <a:pPr>
              <a:defRPr/>
            </a:pPr>
            <a:r>
              <a:rPr lang="sv-SE" dirty="0"/>
              <a:t>Version 2020-02-05</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F28673D21731904DA675C3AFA84EF845" ma:contentTypeVersion="6" ma:contentTypeDescription="Skapa ett nytt dokument." ma:contentTypeScope="" ma:versionID="e897d0cbe82c769a2494924d64149480">
  <xsd:schema xmlns:xsd="http://www.w3.org/2001/XMLSchema" xmlns:xs="http://www.w3.org/2001/XMLSchema" xmlns:p="http://schemas.microsoft.com/office/2006/metadata/properties" xmlns:ns2="701ca5ee-4617-4010-baf8-33fc71e75cc6" xmlns:ns3="701ca5ee-4617-4010-baf8-33fc71e75cc6" xmlns:ns4="af098ed7-5be4-4c3d-b209-6cf2e2e7f2a3" targetNamespace="http://schemas.microsoft.com/office/2006/metadata/properties" ma:root="true" ma:fieldsID="256fd47530608b2d46316e13c97efea1" ns3:_="" ns4:_="">
    <xsd:import namespace="701ca5ee-4617-4010-baf8-33fc71e75cc6"/>
    <xsd:import namespace="701ca5ee-4617-4010-baf8-33fc71e75cc6"/>
    <xsd:import namespace="af098ed7-5be4-4c3d-b209-6cf2e2e7f2a3"/>
    <xsd:element name="properties">
      <xsd:complexType>
        <xsd:sequence>
          <xsd:element name="documentManagement">
            <xsd:complexType>
              <xsd:all>
                <xsd:element ref="ns2:msbLabel" minOccurs="0"/>
                <xsd:element ref="ns3:l7cad7568f7749e5b3bff64ed534cc19" minOccurs="0"/>
                <xsd:element ref="ns3:TaxCatchAll" minOccurs="0"/>
                <xsd:element ref="ns3:TaxCatchAllLabel" minOccurs="0"/>
                <xsd:element ref="ns3:m7cb59e57bf14edbae10a46539575a78" minOccurs="0"/>
                <xsd:element ref="ns3:MSB_RecordId" minOccurs="0"/>
                <xsd:element ref="ns4:M_x00f6_tesdatum"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1ca5ee-4617-4010-baf8-33fc71e75cc6" elementFormDefault="qualified">
    <xsd:import namespace="http://schemas.microsoft.com/office/2006/documentManagement/types"/>
    <xsd:import namespace="http://schemas.microsoft.com/office/infopath/2007/PartnerControls"/>
    <xsd:element name="msbLabel" ma:index="8" nillable="true" ma:displayName="Märkning" ma:list="64668387-8496-494d-945a-6f3a9060f758" ma:internalName="msbLabel" ma:showField="Title" ma:web="701ca5ee-4617-4010-baf8-33fc71e75cc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1ca5ee-4617-4010-baf8-33fc71e75cc6" elementFormDefault="qualified">
    <xsd:import namespace="http://schemas.microsoft.com/office/2006/documentManagement/types"/>
    <xsd:import namespace="http://schemas.microsoft.com/office/infopath/2007/PartnerControls"/>
    <xsd:element name="l7cad7568f7749e5b3bff64ed534cc19" ma:index="9" nillable="true" ma:taxonomy="true" ma:internalName="l7cad7568f7749e5b3bff64ed534cc19" ma:taxonomyFieldName="MSB_SiteBusinessProcess" ma:displayName="Handlingsslag" ma:default="1;#Standard|42db7290-f92b-446b-999c-1bee6d848af0" ma:fieldId="{57cad756-8f77-49e5-b3bf-f64ed534cc19}" ma:sspId="1d297c32-e349-4b6d-b895-deec35520f0b" ma:termSetId="84c5b001-a021-41b2-9608-e8b90a27b6c1"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b05cdbff-77e4-44a4-b4a8-aa0d1865867e}" ma:internalName="TaxCatchAll" ma:showField="CatchAllData" ma:web="701ca5ee-4617-4010-baf8-33fc71e75cc6">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Global taxonomikolumn1" ma:hidden="true" ma:list="{b05cdbff-77e4-44a4-b4a8-aa0d1865867e}" ma:internalName="TaxCatchAllLabel" ma:readOnly="true" ma:showField="CatchAllDataLabel" ma:web="701ca5ee-4617-4010-baf8-33fc71e75cc6">
      <xsd:complexType>
        <xsd:complexContent>
          <xsd:extension base="dms:MultiChoiceLookup">
            <xsd:sequence>
              <xsd:element name="Value" type="dms:Lookup" maxOccurs="unbounded" minOccurs="0" nillable="true"/>
            </xsd:sequence>
          </xsd:extension>
        </xsd:complexContent>
      </xsd:complexType>
    </xsd:element>
    <xsd:element name="m7cb59e57bf14edbae10a46539575a78" ma:index="13" nillable="true" ma:taxonomy="true" ma:internalName="m7cb59e57bf14edbae10a46539575a78" ma:taxonomyFieldName="MSB_DocumentType" ma:displayName="Handlingstyp" ma:fieldId="{67cb59e5-7bf1-4edb-ae10-a46539575a78}" ma:sspId="1d297c32-e349-4b6d-b895-deec35520f0b" ma:termSetId="e3c19ec3-4bda-47fb-b9f4-9ecf798a87b8" ma:anchorId="00000000-0000-0000-0000-000000000000" ma:open="false" ma:isKeyword="false">
      <xsd:complexType>
        <xsd:sequence>
          <xsd:element ref="pc:Terms" minOccurs="0" maxOccurs="1"/>
        </xsd:sequence>
      </xsd:complexType>
    </xsd:element>
    <xsd:element name="MSB_RecordId" ma:index="15" nillable="true" ma:displayName="Diarienummer" ma:internalName="MSB_RecordId">
      <xsd:simpleType>
        <xsd:restriction base="dms:Text"/>
      </xsd:simpleType>
    </xsd:element>
    <xsd:element name="SharedWithUsers" ma:index="17"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098ed7-5be4-4c3d-b209-6cf2e2e7f2a3" elementFormDefault="qualified">
    <xsd:import namespace="http://schemas.microsoft.com/office/2006/documentManagement/types"/>
    <xsd:import namespace="http://schemas.microsoft.com/office/infopath/2007/PartnerControls"/>
    <xsd:element name="M_x00f6_tesdatum" ma:index="16" nillable="true" ma:displayName="Mötesdatum" ma:format="DateOnly" ma:internalName="M_x00f6_tesdatum">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7cb59e57bf14edbae10a46539575a78 xmlns="701ca5ee-4617-4010-baf8-33fc71e75cc6">
      <Terms xmlns="http://schemas.microsoft.com/office/infopath/2007/PartnerControls"/>
    </m7cb59e57bf14edbae10a46539575a78>
    <M_x00f6_tesdatum xmlns="af098ed7-5be4-4c3d-b209-6cf2e2e7f2a3" xsi:nil="true"/>
    <MSB_RecordId xmlns="701ca5ee-4617-4010-baf8-33fc71e75cc6" xsi:nil="true"/>
    <msbLabel xmlns="701ca5ee-4617-4010-baf8-33fc71e75cc6"/>
    <l7cad7568f7749e5b3bff64ed534cc19 xmlns="701ca5ee-4617-4010-baf8-33fc71e75cc6">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l7cad7568f7749e5b3bff64ed534cc19>
    <TaxCatchAll xmlns="701ca5ee-4617-4010-baf8-33fc71e75cc6">
      <Value>1</Value>
    </TaxCatchAll>
  </documentManagement>
</p:properties>
</file>

<file path=customXml/itemProps1.xml><?xml version="1.0" encoding="utf-8"?>
<ds:datastoreItem xmlns:ds="http://schemas.openxmlformats.org/officeDocument/2006/customXml" ds:itemID="{387DAC86-E183-4C54-BBF7-6545BEB1ACEA}"/>
</file>

<file path=customXml/itemProps2.xml><?xml version="1.0" encoding="utf-8"?>
<ds:datastoreItem xmlns:ds="http://schemas.openxmlformats.org/officeDocument/2006/customXml" ds:itemID="{FBDD7196-C5B3-4CA7-9BB9-89CAA551D63D}"/>
</file>

<file path=customXml/itemProps3.xml><?xml version="1.0" encoding="utf-8"?>
<ds:datastoreItem xmlns:ds="http://schemas.openxmlformats.org/officeDocument/2006/customXml" ds:itemID="{6F432610-F6B8-4AAA-8DF0-FA7EF32FE69E}"/>
</file>

<file path=docProps/app.xml><?xml version="1.0" encoding="utf-8"?>
<Properties xmlns="http://schemas.openxmlformats.org/officeDocument/2006/extended-properties" xmlns:vt="http://schemas.openxmlformats.org/officeDocument/2006/docPropsVTypes">
  <Template>blank</Template>
  <TotalTime>12</TotalTime>
  <Words>2898</Words>
  <Application>Microsoft Office PowerPoint</Application>
  <PresentationFormat>Bredbild</PresentationFormat>
  <Paragraphs>238</Paragraphs>
  <Slides>17</Slides>
  <Notes>17</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17</vt:i4>
      </vt:variant>
    </vt:vector>
  </HeadingPairs>
  <TitlesOfParts>
    <vt:vector size="24" baseType="lpstr">
      <vt:lpstr>Arial</vt:lpstr>
      <vt:lpstr>Calibri</vt:lpstr>
      <vt:lpstr>Century Gothic</vt:lpstr>
      <vt:lpstr>Courier New</vt:lpstr>
      <vt:lpstr>Georgia</vt:lpstr>
      <vt:lpstr>Verdana</vt:lpstr>
      <vt:lpstr>MSB PPT Egna</vt:lpstr>
      <vt:lpstr>Gemensamma grunder  för samverkan och ledning  vid samhällsstörningar</vt:lpstr>
      <vt:lpstr>Introduktionsfilm</vt:lpstr>
      <vt:lpstr>Bakgrund till gemensamma grunder för samverkan och ledning</vt:lpstr>
      <vt:lpstr>Utvecklat material: Vägledningar  och fördjupningar 2015–2019</vt:lpstr>
      <vt:lpstr>Utgångspunkter –  sammanhanget för gemensamma grunder</vt:lpstr>
      <vt:lpstr>Önskad effekt</vt:lpstr>
      <vt:lpstr>Gemensamma förhållningssätt </vt:lpstr>
      <vt:lpstr>Etablera gemensamma former</vt:lpstr>
      <vt:lpstr>ISF på regional nivå – exempel storm </vt:lpstr>
      <vt:lpstr>ISF på nationell nivå – exempel höga flöden  </vt:lpstr>
      <vt:lpstr>Skapa lägesbilder  med ett urval av särskilt viktig information</vt:lpstr>
      <vt:lpstr>Samverkan måste vara etablerad  i vardagen</vt:lpstr>
      <vt:lpstr>Exempel på olika implementeringsaktiviteter som kan behöva göras</vt:lpstr>
      <vt:lpstr>MSB:s stöd till implementering av Gemensamma grunder</vt:lpstr>
      <vt:lpstr>Material msb.se/samverkanledning </vt:lpstr>
      <vt:lpstr>Kontakt</vt:lpstr>
      <vt:lpstr>PowerPoint-presentation</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Kämpe Marie</dc:creator>
  <cp:lastModifiedBy>Sara Clevensjö Lind</cp:lastModifiedBy>
  <cp:revision>26</cp:revision>
  <dcterms:created xsi:type="dcterms:W3CDTF">2019-03-28T09:48:10Z</dcterms:created>
  <dcterms:modified xsi:type="dcterms:W3CDTF">2020-02-10T09:01:49Z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y fmtid="{D5CDD505-2E9C-101B-9397-08002B2CF9AE}" pid="3" name="ContentTypeId">
    <vt:lpwstr>0x0101008239AB5D3D2647B580F011DA2F3561110100F28673D21731904DA675C3AFA84EF845</vt:lpwstr>
  </property>
  <property fmtid="{D5CDD505-2E9C-101B-9397-08002B2CF9AE}" pid="4" name="MSB_SiteBusinessProcess">
    <vt:lpwstr>1;#Standard|42db7290-f92b-446b-999c-1bee6d848af0</vt:lpwstr>
  </property>
  <property fmtid="{D5CDD505-2E9C-101B-9397-08002B2CF9AE}" pid="5" name="MSB_DocumentType">
    <vt:lpwstr/>
  </property>
</Properties>
</file>