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116.xml" ContentType="application/vnd.openxmlformats-officedocument.presentationml.tags+xml"/>
  <Override PartName="/ppt/tags/tag19.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4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41.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4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43.xml" ContentType="application/vnd.openxmlformats-officedocument.presentationml.tags+xml"/>
  <Override PartName="/ppt/tags/tag8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144.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145.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revisionInfo.xml" ContentType="application/vnd.ms-powerpoint.revisioninfo+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38.xml" ContentType="application/vnd.openxmlformats-officedocument.presentationml.tags+xml"/>
  <Override PartName="/ppt/tags/tag137.xml" ContentType="application/vnd.openxmlformats-officedocument.presentationml.tags+xml"/>
  <Override PartName="/ppt/tags/tag51.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3" r:id="rId2"/>
    <p:sldId id="256" r:id="rId3"/>
    <p:sldId id="484" r:id="rId4"/>
    <p:sldId id="359" r:id="rId5"/>
    <p:sldId id="466"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477" r:id="rId22"/>
    <p:sldId id="485" r:id="rId23"/>
    <p:sldId id="377" r:id="rId24"/>
    <p:sldId id="272" r:id="rId25"/>
    <p:sldId id="378" r:id="rId26"/>
    <p:sldId id="447" r:id="rId27"/>
    <p:sldId id="380" r:id="rId28"/>
    <p:sldId id="381" r:id="rId29"/>
    <p:sldId id="382" r:id="rId30"/>
    <p:sldId id="383" r:id="rId31"/>
    <p:sldId id="435" r:id="rId32"/>
    <p:sldId id="486" r:id="rId33"/>
    <p:sldId id="386" r:id="rId34"/>
    <p:sldId id="387" r:id="rId35"/>
    <p:sldId id="388" r:id="rId36"/>
    <p:sldId id="389" r:id="rId37"/>
    <p:sldId id="336" r:id="rId38"/>
    <p:sldId id="390" r:id="rId39"/>
    <p:sldId id="391" r:id="rId40"/>
    <p:sldId id="474" r:id="rId41"/>
    <p:sldId id="458" r:id="rId42"/>
    <p:sldId id="487" r:id="rId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kvist Gunnel" initials="RG" lastIdx="1" clrIdx="0">
    <p:extLst>
      <p:ext uri="{19B8F6BF-5375-455C-9EA6-DF929625EA0E}">
        <p15:presenceInfo xmlns:p15="http://schemas.microsoft.com/office/powerpoint/2012/main" userId="S-1-5-21-466509168-1772936955-2901788264-30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7E2E2-48AC-4AF0-A39F-25A08754301A}" v="5" dt="2020-02-05T09:32:14.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5659" autoAdjust="0"/>
  </p:normalViewPr>
  <p:slideViewPr>
    <p:cSldViewPr snapToGrid="0" showGuides="1">
      <p:cViewPr varScale="1">
        <p:scale>
          <a:sx n="100" d="100"/>
          <a:sy n="100" d="100"/>
        </p:scale>
        <p:origin x="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30A1-F07A-4BAB-AA13-F484061CF7DC}" type="datetimeFigureOut">
              <a:rPr lang="sv-SE" smtClean="0"/>
              <a:t>2020-02-07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F2546-EB6E-48EB-B02F-80676DFB14CF}" type="slidenum">
              <a:rPr lang="sv-SE" smtClean="0"/>
              <a:t>‹#›</a:t>
            </a:fld>
            <a:endParaRPr lang="sv-SE"/>
          </a:p>
        </p:txBody>
      </p:sp>
    </p:spTree>
    <p:extLst>
      <p:ext uri="{BB962C8B-B14F-4D97-AF65-F5344CB8AC3E}">
        <p14:creationId xmlns:p14="http://schemas.microsoft.com/office/powerpoint/2010/main" val="3111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sb.se/sv/Om-MSB/Inriktning-samhallsskydd-och-beredskap/"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image" Target="../media/image14.png"/><Relationship Id="rId4" Type="http://schemas.openxmlformats.org/officeDocument/2006/relationships/hyperlink" Target="https://www.youtube.com/watch?v=CQ8V4XaPsCk&amp;index=8&amp;list=PLDB83134588A192F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cOR6g1tcB1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bzFGLmM6fkg&amp;list=PLDB83134588A192F3&amp;index=1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MB06vYGEhbU&amp;list=PLDB83134588A192F3&amp;index=1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maV7BCqXTH0&amp;list=PLDB83134588A192F3&amp;index=16"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pv6j4NupOTA&amp;list=PLDB83134588A192F3&amp;index=18"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31.png"/></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XYZOWcb4kP4&amp;list=PLDB83134588A192F3&amp;index=12"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31.png"/></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LMigWpqyu8w&amp;list=PLDB83134588A192F3&amp;index=14"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31.png"/></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iHvqrHSYVIE&amp;list=PLDB83134588A192F3&amp;index=2"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image" Target="../media/image44.png"/></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Vefc1r9KY5g&amp;index=4&amp;list=PLDB83134588A192F3"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47.png"/></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implementeraSOL@msb.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a:extLst>
              <a:ext uri="{FF2B5EF4-FFF2-40B4-BE49-F238E27FC236}">
                <a16:creationId xmlns:a16="http://schemas.microsoft.com/office/drawing/2014/main" id="{9A5BBDD1-A395-45FD-BEE0-1B0683A7A8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9036060A-C709-4D13-A0D7-C306380A77ED}"/>
              </a:ext>
            </a:extLst>
          </p:cNvPr>
          <p:cNvSpPr>
            <a:spLocks noGrp="1"/>
          </p:cNvSpPr>
          <p:nvPr>
            <p:ph type="body" idx="1"/>
          </p:nvPr>
        </p:nvSpPr>
        <p:spPr/>
        <p:txBody>
          <a:bodyPr/>
          <a:lstStyle/>
          <a:p>
            <a:pPr eaLnBrk="1" fontAlgn="auto" hangingPunct="1">
              <a:spcBef>
                <a:spcPts val="0"/>
              </a:spcBef>
              <a:spcAft>
                <a:spcPts val="0"/>
              </a:spcAft>
              <a:defRPr/>
            </a:pPr>
            <a:endParaRPr lang="sv-SE" sz="1050" dirty="0"/>
          </a:p>
        </p:txBody>
      </p:sp>
      <p:sp>
        <p:nvSpPr>
          <p:cNvPr id="10244" name="Platshållare för bildnummer 3">
            <a:extLst>
              <a:ext uri="{FF2B5EF4-FFF2-40B4-BE49-F238E27FC236}">
                <a16:creationId xmlns:a16="http://schemas.microsoft.com/office/drawing/2014/main" id="{AD38DC6C-11FC-4A7A-AD0F-5843DFFEE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3F587F3-C925-4A01-8861-4907697BDF83}" type="slidenum">
              <a:rPr lang="sv-SE" altLang="sv-SE" smtClean="0">
                <a:latin typeface="Calibri" panose="020F0502020204030204" pitchFamily="34" charset="0"/>
              </a:rPr>
              <a:pPr fontAlgn="base">
                <a:spcBef>
                  <a:spcPct val="0"/>
                </a:spcBef>
                <a:spcAft>
                  <a:spcPct val="0"/>
                </a:spcAft>
              </a:pPr>
              <a:t>1</a:t>
            </a:fld>
            <a:endParaRPr lang="sv-SE" altLang="sv-S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B1A8F142-8D19-4ACC-9436-6D5C41611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1AC27D0-8FC7-4D30-A27D-4863BFD1C54A}"/>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  Det skyddsvärda i samhället</a:t>
            </a:r>
            <a:br>
              <a:rPr lang="sv-SE" sz="1050" b="1" dirty="0"/>
            </a:br>
            <a:endParaRPr lang="sv-SE" sz="1050" b="1" dirty="0"/>
          </a:p>
          <a:p>
            <a:pPr eaLnBrk="1" fontAlgn="auto" hangingPunct="1">
              <a:spcBef>
                <a:spcPts val="0"/>
              </a:spcBef>
              <a:spcAft>
                <a:spcPts val="0"/>
              </a:spcAft>
              <a:defRPr/>
            </a:pPr>
            <a:r>
              <a:rPr lang="sv-SE" sz="1050" dirty="0"/>
              <a:t>I din yrkesroll har du en uppgift att tillsammans med andra säkerställa att samhället fungerar eller på något sätt bidra till att skydda samhällets skyddsvärden. Det är de värden som regering och riksdag har satt som mål för samhällets krisberedskap, det som ska skyddas. Det är: </a:t>
            </a:r>
          </a:p>
          <a:p>
            <a:pPr marL="171450" indent="-171450" eaLnBrk="1" fontAlgn="auto" hangingPunct="1">
              <a:spcBef>
                <a:spcPts val="0"/>
              </a:spcBef>
              <a:spcAft>
                <a:spcPts val="0"/>
              </a:spcAft>
              <a:buFont typeface="Arial" panose="020B0604020202020204" pitchFamily="34" charset="0"/>
              <a:buChar char="•"/>
              <a:defRPr/>
            </a:pPr>
            <a:r>
              <a:rPr lang="sv-SE" sz="1050" dirty="0"/>
              <a:t>Människors liv och hälsa</a:t>
            </a:r>
          </a:p>
          <a:p>
            <a:pPr marL="171450" indent="-171450" eaLnBrk="1" fontAlgn="auto" hangingPunct="1">
              <a:spcBef>
                <a:spcPts val="0"/>
              </a:spcBef>
              <a:spcAft>
                <a:spcPts val="0"/>
              </a:spcAft>
              <a:buFont typeface="Arial" panose="020B0604020202020204" pitchFamily="34" charset="0"/>
              <a:buChar char="•"/>
              <a:defRPr/>
            </a:pPr>
            <a:r>
              <a:rPr lang="sv-SE" sz="1050" dirty="0"/>
              <a:t>Samhällets funktionalitet</a:t>
            </a:r>
          </a:p>
          <a:p>
            <a:pPr marL="171450" indent="-171450" eaLnBrk="1" fontAlgn="auto" hangingPunct="1">
              <a:spcBef>
                <a:spcPts val="0"/>
              </a:spcBef>
              <a:spcAft>
                <a:spcPts val="0"/>
              </a:spcAft>
              <a:buFont typeface="Arial" panose="020B0604020202020204" pitchFamily="34" charset="0"/>
              <a:buChar char="•"/>
              <a:defRPr/>
            </a:pPr>
            <a:r>
              <a:rPr lang="sv-SE" sz="1050" dirty="0"/>
              <a:t>Demokrati, rättssäkerhet och mänskliga fri- och rättigheter</a:t>
            </a:r>
          </a:p>
          <a:p>
            <a:pPr marL="171450" indent="-171450" eaLnBrk="1" fontAlgn="auto" hangingPunct="1">
              <a:spcBef>
                <a:spcPts val="0"/>
              </a:spcBef>
              <a:spcAft>
                <a:spcPts val="0"/>
              </a:spcAft>
              <a:buFont typeface="Arial" panose="020B0604020202020204" pitchFamily="34" charset="0"/>
              <a:buChar char="•"/>
              <a:defRPr/>
            </a:pPr>
            <a:r>
              <a:rPr lang="sv-SE" sz="1050" dirty="0"/>
              <a:t>Miljö och ekonomiska värden</a:t>
            </a:r>
          </a:p>
          <a:p>
            <a:pPr marL="171450" indent="-171450" eaLnBrk="1" fontAlgn="auto" hangingPunct="1">
              <a:spcBef>
                <a:spcPts val="0"/>
              </a:spcBef>
              <a:spcAft>
                <a:spcPts val="0"/>
              </a:spcAft>
              <a:buFont typeface="Arial" panose="020B0604020202020204" pitchFamily="34" charset="0"/>
              <a:buChar char="•"/>
              <a:defRPr/>
            </a:pPr>
            <a:r>
              <a:rPr lang="sv-SE" sz="1050" dirty="0"/>
              <a:t>Nationell suveränitet.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 har alla ett ansvar, en skyldighet, att se till att vi på ett effektivt sätt samverkar för att skydda samhällets värden.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Källa: MSBs övergripande inriktning för samhällsskydd och  beredskap, MSB publikation 708. </a:t>
            </a:r>
            <a:r>
              <a:rPr lang="sv-SE" sz="1050" u="sng" dirty="0">
                <a:hlinkClick r:id="rId3"/>
              </a:rPr>
              <a:t>https://www.msb.se/sv/Om-MSB/Inriktning-samhallsskydd-och-beredskap/</a:t>
            </a: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MSB, berättar om den utökade ansvarsprincipen, vikten av helhetssyn samt behov och effekter:</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4"/>
              </a:rPr>
              <a:t>En övergripande presentation av utgångspunkter och förhållningssätt</a:t>
            </a:r>
            <a:r>
              <a:rPr lang="sv-SE" altLang="sv-SE" sz="1050" dirty="0">
                <a:ea typeface="Verdana" panose="020B0604030504040204" pitchFamily="34" charset="0"/>
                <a:cs typeface="Verdana" panose="020B0604030504040204" pitchFamily="34" charset="0"/>
              </a:rPr>
              <a:t> </a:t>
            </a:r>
            <a:br>
              <a:rPr lang="sv-SE" altLang="sv-SE" sz="1050" dirty="0">
                <a:latin typeface="Verdana" panose="020B0604030504040204" pitchFamily="34" charset="0"/>
                <a:ea typeface="Verdana" panose="020B0604030504040204" pitchFamily="34" charset="0"/>
                <a:cs typeface="Verdana" panose="020B0604030504040204" pitchFamily="34" charset="0"/>
              </a:rPr>
            </a:br>
            <a:endParaRPr lang="sv-SE" sz="1050" dirty="0"/>
          </a:p>
        </p:txBody>
      </p:sp>
      <p:sp>
        <p:nvSpPr>
          <p:cNvPr id="24580" name="Platshållare för bildnummer 3">
            <a:extLst>
              <a:ext uri="{FF2B5EF4-FFF2-40B4-BE49-F238E27FC236}">
                <a16:creationId xmlns:a16="http://schemas.microsoft.com/office/drawing/2014/main" id="{375AF22E-D1CE-49D5-B78F-F268F7A85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916A9AE-DA82-483D-8639-8CABAD277A2D}" type="slidenum">
              <a:rPr lang="sv-SE" altLang="sv-SE" smtClean="0">
                <a:latin typeface="Calibri" panose="020F0502020204030204" pitchFamily="34" charset="0"/>
              </a:rPr>
              <a:pPr fontAlgn="base">
                <a:spcBef>
                  <a:spcPct val="0"/>
                </a:spcBef>
                <a:spcAft>
                  <a:spcPct val="0"/>
                </a:spcAft>
              </a:pPr>
              <a:t>10</a:t>
            </a:fld>
            <a:endParaRPr lang="sv-SE" altLang="sv-SE" dirty="0">
              <a:latin typeface="Calibri" panose="020F0502020204030204" pitchFamily="34" charset="0"/>
            </a:endParaRPr>
          </a:p>
        </p:txBody>
      </p:sp>
      <p:pic>
        <p:nvPicPr>
          <p:cNvPr id="2" name="Bildobjekt 1"/>
          <p:cNvPicPr>
            <a:picLocks noChangeAspect="1"/>
          </p:cNvPicPr>
          <p:nvPr/>
        </p:nvPicPr>
        <p:blipFill>
          <a:blip r:embed="rId5"/>
          <a:stretch>
            <a:fillRect/>
          </a:stretch>
        </p:blipFill>
        <p:spPr>
          <a:xfrm>
            <a:off x="776874" y="7118252"/>
            <a:ext cx="212358" cy="206619"/>
          </a:xfrm>
          <a:prstGeom prst="rect">
            <a:avLst/>
          </a:prstGeom>
        </p:spPr>
      </p:pic>
    </p:spTree>
    <p:extLst>
      <p:ext uri="{BB962C8B-B14F-4D97-AF65-F5344CB8AC3E}">
        <p14:creationId xmlns:p14="http://schemas.microsoft.com/office/powerpoint/2010/main" val="70760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a:extLst>
              <a:ext uri="{FF2B5EF4-FFF2-40B4-BE49-F238E27FC236}">
                <a16:creationId xmlns:a16="http://schemas.microsoft.com/office/drawing/2014/main" id="{4E64798B-C3D1-4768-A6F8-1053867DF1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8CDA738-5C4E-4156-9277-1549E0C5577C}"/>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3. Ett aktörsgemensamt språk</a:t>
            </a:r>
            <a:br>
              <a:rPr lang="sv-SE" sz="1050" b="1" dirty="0"/>
            </a:br>
            <a:endParaRPr lang="sv-SE" sz="1050" b="1" dirty="0"/>
          </a:p>
          <a:p>
            <a:pPr eaLnBrk="1" fontAlgn="auto" hangingPunct="1">
              <a:spcBef>
                <a:spcPts val="0"/>
              </a:spcBef>
              <a:spcAft>
                <a:spcPts val="0"/>
              </a:spcAft>
              <a:defRPr/>
            </a:pPr>
            <a:r>
              <a:rPr lang="sv-SE" sz="1050" dirty="0"/>
              <a:t>Du kanske arbetar som beredskapssamordnare i en kommun, en region, en länsstyrelse. På ett privat företag som arbetar med samhällsviktig verksamhet. Eller en frivilligorganisation. Till exempel med säkerhet, sjukvård, hälsa, trafik, ekonomi, livsmedelsförsörjning, smittskydd. På en stor eller liten myndighet eller organisation, centralt, regionalt eller lokalt. De vi kallar aktörer i samhället.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gemensamma grunderna vi talar om här riktar sig till ALLA aktörer som har ett ansvar och kan bli inblandade i hanteringen av samhällsstörningar. På alla samhällsnivåer och inom alla samhällssektorer.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Och de gemensamma grunderna handlar om  aktörsgemensamma situationer – när vi ska agera tillsammans (inte i det aktörsinterna, dvs. inom en organisation). </a:t>
            </a:r>
          </a:p>
          <a:p>
            <a:pPr eaLnBrk="1" fontAlgn="auto" hangingPunct="1">
              <a:spcBef>
                <a:spcPts val="0"/>
              </a:spcBef>
              <a:spcAft>
                <a:spcPts val="0"/>
              </a:spcAft>
              <a:defRPr/>
            </a:pPr>
            <a:endParaRPr lang="sv-SE" altLang="sv-SE" sz="900" b="1" dirty="0">
              <a:latin typeface="Verdana" panose="020B0604030504040204" pitchFamily="34" charset="0"/>
              <a:ea typeface="Verdana" panose="020B0604030504040204" pitchFamily="34" charset="0"/>
              <a:cs typeface="Verdana" panose="020B0604030504040204" pitchFamily="34" charset="0"/>
              <a:hlinkClick r:id="rId3"/>
            </a:endParaRPr>
          </a:p>
          <a:p>
            <a:pPr eaLnBrk="1" fontAlgn="auto" hangingPunct="1">
              <a:spcBef>
                <a:spcPts val="0"/>
              </a:spcBef>
              <a:spcAft>
                <a:spcPts val="0"/>
              </a:spcAft>
              <a:defRPr/>
            </a:pPr>
            <a:r>
              <a:rPr lang="sv-SE" altLang="sv-SE" sz="900" dirty="0" err="1">
                <a:latin typeface="Verdana" panose="020B0604030504040204" pitchFamily="34" charset="0"/>
                <a:ea typeface="Verdana" panose="020B0604030504040204" pitchFamily="34" charset="0"/>
                <a:cs typeface="Verdana" panose="020B0604030504040204" pitchFamily="34" charset="0"/>
              </a:rPr>
              <a:t>Filmtips</a:t>
            </a:r>
            <a:r>
              <a:rPr lang="sv-SE" altLang="sv-SE" sz="900" dirty="0">
                <a:latin typeface="Verdana" panose="020B0604030504040204" pitchFamily="34" charset="0"/>
                <a:ea typeface="Verdana" panose="020B0604030504040204" pitchFamily="34" charset="0"/>
                <a:cs typeface="Verdana" panose="020B0604030504040204" pitchFamily="34" charset="0"/>
              </a:rPr>
              <a:t> där Olof Ekman, forskare och utvecklare på MSB, berättar om två viktiga termer som lyfts fram inom Gemensamma grunder för samverkan och ledning: </a:t>
            </a:r>
          </a:p>
          <a:p>
            <a:pPr eaLnBrk="1" fontAlgn="auto" hangingPunct="1">
              <a:spcBef>
                <a:spcPts val="0"/>
              </a:spcBef>
              <a:spcAft>
                <a:spcPts val="0"/>
              </a:spcAft>
              <a:defRPr/>
            </a:pPr>
            <a:r>
              <a:rPr lang="sv-SE" altLang="sv-SE" sz="900" dirty="0">
                <a:latin typeface="Verdana" panose="020B0604030504040204" pitchFamily="34" charset="0"/>
                <a:ea typeface="Verdana" panose="020B0604030504040204" pitchFamily="34" charset="0"/>
                <a:cs typeface="Verdana" panose="020B0604030504040204" pitchFamily="34" charset="0"/>
                <a:hlinkClick r:id="rId3"/>
              </a:rPr>
              <a:t>Ett aktörsgemensamt språk</a:t>
            </a:r>
            <a:br>
              <a:rPr lang="sv-SE" altLang="sv-SE" sz="900" b="1" dirty="0">
                <a:latin typeface="Verdana" panose="020B0604030504040204" pitchFamily="34" charset="0"/>
                <a:ea typeface="Verdana" panose="020B0604030504040204" pitchFamily="34" charset="0"/>
                <a:cs typeface="Verdana" panose="020B0604030504040204" pitchFamily="34" charset="0"/>
              </a:rPr>
            </a:br>
            <a:endParaRPr lang="sv-SE" sz="900" dirty="0"/>
          </a:p>
        </p:txBody>
      </p:sp>
      <p:sp>
        <p:nvSpPr>
          <p:cNvPr id="26628" name="Platshållare för bildnummer 3">
            <a:extLst>
              <a:ext uri="{FF2B5EF4-FFF2-40B4-BE49-F238E27FC236}">
                <a16:creationId xmlns:a16="http://schemas.microsoft.com/office/drawing/2014/main" id="{2FC84FAA-8DD7-477D-A379-D3CDCBB9B0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9C12148-0338-44D6-A7AE-3D8A8D0713BB}" type="slidenum">
              <a:rPr lang="sv-SE" altLang="sv-SE" smtClean="0">
                <a:latin typeface="Calibri" panose="020F0502020204030204" pitchFamily="34" charset="0"/>
              </a:rPr>
              <a:pPr fontAlgn="base">
                <a:spcBef>
                  <a:spcPct val="0"/>
                </a:spcBef>
                <a:spcAft>
                  <a:spcPct val="0"/>
                </a:spcAft>
              </a:pPr>
              <a:t>11</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90942" y="6772262"/>
            <a:ext cx="193797" cy="188559"/>
          </a:xfrm>
          <a:prstGeom prst="rect">
            <a:avLst/>
          </a:prstGeom>
        </p:spPr>
      </p:pic>
    </p:spTree>
    <p:extLst>
      <p:ext uri="{BB962C8B-B14F-4D97-AF65-F5344CB8AC3E}">
        <p14:creationId xmlns:p14="http://schemas.microsoft.com/office/powerpoint/2010/main" val="344565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pPr eaLnBrk="1" fontAlgn="auto" hangingPunct="1">
              <a:spcBef>
                <a:spcPts val="0"/>
              </a:spcBef>
              <a:spcAft>
                <a:spcPts val="0"/>
              </a:spcAft>
              <a:defRPr/>
            </a:pPr>
            <a:r>
              <a:rPr lang="sv-SE" sz="1050" dirty="0"/>
              <a:t>Det inträffar saker dagligen som hotar och skadar det som ska skyddas i samhället. I de gemensamma grunderna kallas det samhällsstörningar. Det kan vara allt från en mindre olycka, ett dammbrott, en skogsbrand eller ett dataintrång. Det kan till och med vara krigsfara eller krig. Det är ofta oväntat men det kan vara förväntat (ett oväder) eller till och med planerat (ett statsbesök, ett prinsessbröllop). Samhällsstörningar är alltså ett gemensamt uttryck för olyckor, kriser, krig och annat som har med samhällsskydd och beredskap att göra.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Normalt klarar vi av samhällsstörningar i samhället med en eller ett par aktörer inblandade, men det kan ibland krävas många fler. Erfarenheter från större övningar och verkliga händelser visar att samhället – aktörer – ofta brister i att hantera händelser tillsammans.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använda termen samhällsstörningar är ett sätt att öppna upp för att förstå en händelse ur flera perspektiv. Att använda termerna olycka, kris, krig riskerar att utgå mycket från lagstiftning och myndighetsuppdrag. Vi vill använda ordet samhällsstörningar för att det kan leda till att fler känner sig berörda av att hantera en, eller flera samtidiga, händelser. Säger man att det inträffat en ”olycka” kanske det främst är polisen, räddningstjänsten och akutsjukvården som känner sig berörda. Men säger man samhällsstörningar, då tror vi att det blir lättare för fler att snabbt komma på tå och tänka ”Hur kan denna samhällsstörning beröra mig och vår verksamhet?”, ”Vilka fler i kommunen, eller länet kan bli berörda?” Kanske det är en olycka som kräver expertis eller agerande från en nationell myndighet? Då ska man hellre prata om samhällsstörningar än om en olycka.</a:t>
            </a:r>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12</a:t>
            </a:fld>
            <a:endParaRPr lang="sv-SE" altLang="sv-SE" dirty="0">
              <a:latin typeface="Calibri" panose="020F0502020204030204" pitchFamily="34" charset="0"/>
            </a:endParaRPr>
          </a:p>
        </p:txBody>
      </p:sp>
    </p:spTree>
    <p:extLst>
      <p:ext uri="{BB962C8B-B14F-4D97-AF65-F5344CB8AC3E}">
        <p14:creationId xmlns:p14="http://schemas.microsoft.com/office/powerpoint/2010/main" val="123175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a:extLst>
              <a:ext uri="{FF2B5EF4-FFF2-40B4-BE49-F238E27FC236}">
                <a16:creationId xmlns:a16="http://schemas.microsoft.com/office/drawing/2014/main" id="{AA0EB6EE-966F-440E-B6F0-1EFF8CD0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7C406E2-31EC-4D41-A2B0-B8503AC48171}"/>
              </a:ext>
            </a:extLst>
          </p:cNvPr>
          <p:cNvSpPr>
            <a:spLocks noGrp="1"/>
          </p:cNvSpPr>
          <p:nvPr>
            <p:ph type="body" idx="1"/>
          </p:nvPr>
        </p:nvSpPr>
        <p:spPr/>
        <p:txBody>
          <a:bodyPr/>
          <a:lstStyle/>
          <a:p>
            <a:pPr eaLnBrk="1" fontAlgn="auto" hangingPunct="1">
              <a:spcBef>
                <a:spcPts val="0"/>
              </a:spcBef>
              <a:spcAft>
                <a:spcPts val="0"/>
              </a:spcAft>
              <a:defRPr/>
            </a:pPr>
            <a:r>
              <a:rPr lang="sv-SE" sz="1050" dirty="0"/>
              <a:t>För att förstå varandra behöver aktörerna mena samma sak när ett specifikt ord används. Man behöver bli ”tvåspråkig” för att både kunna använda den egna organisationens språk och det aktörsgemensamma. Några termer är särskilt viktiga: inriktning, samordning, ledning och samverkan.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Gemensamma grunder för samverkan och ledning är termerna inriktning och samordning centrala. Definitionerna av dessa termer sätter fokus på vad som ska uppnås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Fördelen med att beskriva inriktning och samordning som effekter är bland  annat att  tydligt uttrycka vad själva syftet är med samverkan och ledning. Det motverkar en  inåtblickande syn som fokuserar på aktiviteter istället för på det som ska  åstadkommas (effekterna).</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30724" name="Platshållare för bildnummer 3">
            <a:extLst>
              <a:ext uri="{FF2B5EF4-FFF2-40B4-BE49-F238E27FC236}">
                <a16:creationId xmlns:a16="http://schemas.microsoft.com/office/drawing/2014/main" id="{4CAB6F3E-8EE4-41D9-831D-F16E551E65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64E4E32-C727-4B12-8D36-7F54968B624E}" type="slidenum">
              <a:rPr lang="sv-SE" altLang="sv-SE" smtClean="0">
                <a:latin typeface="Calibri" panose="020F0502020204030204" pitchFamily="34" charset="0"/>
              </a:rPr>
              <a:pPr fontAlgn="base">
                <a:spcBef>
                  <a:spcPct val="0"/>
                </a:spcBef>
                <a:spcAft>
                  <a:spcPct val="0"/>
                </a:spcAft>
              </a:pPr>
              <a:t>13</a:t>
            </a:fld>
            <a:endParaRPr lang="sv-SE" altLang="sv-SE" dirty="0">
              <a:latin typeface="Calibri" panose="020F0502020204030204" pitchFamily="34" charset="0"/>
            </a:endParaRPr>
          </a:p>
        </p:txBody>
      </p:sp>
    </p:spTree>
    <p:extLst>
      <p:ext uri="{BB962C8B-B14F-4D97-AF65-F5344CB8AC3E}">
        <p14:creationId xmlns:p14="http://schemas.microsoft.com/office/powerpoint/2010/main" val="166258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B44888C-B085-40C8-AC9B-C5AD18C59D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101A21-828D-4A0E-B50F-C48E2F4171F1}"/>
              </a:ext>
            </a:extLst>
          </p:cNvPr>
          <p:cNvSpPr>
            <a:spLocks noGrp="1"/>
          </p:cNvSpPr>
          <p:nvPr>
            <p:ph type="body" idx="1"/>
          </p:nvPr>
        </p:nvSpPr>
        <p:spPr>
          <a:xfrm>
            <a:off x="699867" y="4295041"/>
            <a:ext cx="5560256" cy="4750485"/>
          </a:xfrm>
        </p:spPr>
        <p:txBody>
          <a:bodyPr/>
          <a:lstStyle/>
          <a:p>
            <a:pPr eaLnBrk="1" fontAlgn="auto" hangingPunct="1">
              <a:spcBef>
                <a:spcPts val="0"/>
              </a:spcBef>
              <a:spcAft>
                <a:spcPts val="0"/>
              </a:spcAft>
              <a:defRPr/>
            </a:pPr>
            <a:r>
              <a:rPr lang="sv-SE" sz="1050" dirty="0"/>
              <a:t>Enkelt uttryckt handlar hanteringen av samhällsstörningar ytterst om att  omsätta aktörernas förmåga till effekt på bästa sätt. Om samhällets samlade  resurser ska kunna användas på bästa sätt behöver de kunna uppnå inriktning och  samordning. Inriktning och samordning är att se som effekter. Inriktning  och samordning kan då åstadkommas bland annat genom funktionerna samverkan eller ledning. </a:t>
            </a:r>
          </a:p>
          <a:p>
            <a:pPr eaLnBrk="1" fontAlgn="auto" hangingPunct="1">
              <a:spcBef>
                <a:spcPts val="0"/>
              </a:spcBef>
              <a:spcAft>
                <a:spcPts val="0"/>
              </a:spcAft>
              <a:defRPr/>
            </a:pPr>
            <a:r>
              <a:rPr lang="sv-SE" sz="1050" b="1" dirty="0"/>
              <a:t>Inriktning</a:t>
            </a:r>
            <a:r>
              <a:rPr lang="sv-SE" sz="1050" dirty="0"/>
              <a:t> är orientering av tillgängliga resurser mot formulerade mål. Inriktning är en effekt av ledning och/eller samverkan, hos de resurser som hanterar samhällsstörningar. Varje aktör har alltid en egen inriktning. När flera aktörer fungerar tillsammans finns det också en aktörsgemensam inriktning.</a:t>
            </a:r>
          </a:p>
          <a:p>
            <a:pPr eaLnBrk="1" fontAlgn="auto" hangingPunct="1">
              <a:spcBef>
                <a:spcPts val="0"/>
              </a:spcBef>
              <a:spcAft>
                <a:spcPts val="0"/>
              </a:spcAft>
              <a:defRPr/>
            </a:pPr>
            <a:endParaRPr lang="sv-SE" sz="900" dirty="0"/>
          </a:p>
          <a:p>
            <a:pPr eaLnBrk="1" fontAlgn="auto" hangingPunct="1">
              <a:spcBef>
                <a:spcPts val="0"/>
              </a:spcBef>
              <a:spcAft>
                <a:spcPts val="0"/>
              </a:spcAft>
              <a:defRPr/>
            </a:pPr>
            <a:r>
              <a:rPr lang="sv-SE" sz="1050" b="1" dirty="0"/>
              <a:t>Samordning</a:t>
            </a:r>
            <a:r>
              <a:rPr lang="sv-SE" sz="1050" dirty="0"/>
              <a:t> är anpassning av aktiviteter och delmål så att tillgängliga resurser kommer till största möjliga nytta. Samordning är en effekt av ledning och/eller samverkan hos de resurser som hanterar samhällsstörningar. Samordning handlar om att aktörer inte ska vara i vägen för varandra, och hjälpa varandra där det går.</a:t>
            </a:r>
          </a:p>
          <a:p>
            <a:pPr eaLnBrk="1" fontAlgn="auto" hangingPunct="1">
              <a:spcBef>
                <a:spcPts val="0"/>
              </a:spcBef>
              <a:spcAft>
                <a:spcPts val="0"/>
              </a:spcAft>
              <a:defRPr/>
            </a:pPr>
            <a:endParaRPr lang="sv-SE" sz="800" dirty="0"/>
          </a:p>
          <a:p>
            <a:pPr eaLnBrk="1" fontAlgn="auto" hangingPunct="1">
              <a:spcBef>
                <a:spcPts val="0"/>
              </a:spcBef>
              <a:spcAft>
                <a:spcPts val="0"/>
              </a:spcAft>
              <a:defRPr/>
            </a:pPr>
            <a:r>
              <a:rPr lang="sv-SE" sz="1050" b="1" dirty="0"/>
              <a:t>Ledning</a:t>
            </a:r>
            <a:r>
              <a:rPr lang="sv-SE" sz="1050" dirty="0"/>
              <a:t> är den funktion som, genom att en aktör bestämmer, åstadkommer inriktning och samordning av tillgängliga resurser. Ledning förknippas ofta med hierarkier och enskilda organisationer, men kan också ske i aktörsgemensamma situationer. Ledning kan grundas i mandat (juridisk grund) eller i överenskommelse (social grund).</a:t>
            </a:r>
          </a:p>
          <a:p>
            <a:pPr eaLnBrk="1" fontAlgn="auto" hangingPunct="1">
              <a:spcBef>
                <a:spcPts val="0"/>
              </a:spcBef>
              <a:spcAft>
                <a:spcPts val="0"/>
              </a:spcAft>
              <a:defRPr/>
            </a:pPr>
            <a:endParaRPr lang="sv-SE" sz="700" dirty="0"/>
          </a:p>
          <a:p>
            <a:pPr eaLnBrk="1" fontAlgn="auto" hangingPunct="1">
              <a:spcBef>
                <a:spcPts val="0"/>
              </a:spcBef>
              <a:spcAft>
                <a:spcPts val="0"/>
              </a:spcAft>
              <a:defRPr/>
            </a:pPr>
            <a:r>
              <a:rPr lang="sv-SE" sz="1050" b="1" dirty="0"/>
              <a:t>Samverkan</a:t>
            </a:r>
            <a:r>
              <a:rPr lang="sv-SE" sz="1050" dirty="0"/>
              <a:t> är den funktion som, genom att aktörer kommer överens, åstadkommer inriktning och samordning av tillgängliga resurser.</a:t>
            </a:r>
          </a:p>
          <a:p>
            <a:pPr eaLnBrk="1" fontAlgn="auto" hangingPunct="1">
              <a:spcBef>
                <a:spcPts val="0"/>
              </a:spcBef>
              <a:spcAft>
                <a:spcPts val="0"/>
              </a:spcAft>
              <a:defRPr/>
            </a:pPr>
            <a:endParaRPr lang="sv-SE" sz="600" dirty="0"/>
          </a:p>
          <a:p>
            <a:pPr eaLnBrk="1" fontAlgn="auto" hangingPunct="1">
              <a:spcBef>
                <a:spcPts val="0"/>
              </a:spcBef>
              <a:spcAft>
                <a:spcPts val="0"/>
              </a:spcAft>
              <a:defRPr/>
            </a:pPr>
            <a:r>
              <a:rPr lang="sv-SE" sz="1050" dirty="0"/>
              <a:t>Med dessa definitioner blir det tydligare vad vi vill uppnå i det aktörsgemensamma arbetet – att fokusera på effekten. I de gemensamma grunderna använder vi framförallt termerna inriktning och samordning eftersom det sätter fokus på effekten som ska uppnås med hjälp av samverkan eller ledning.</a:t>
            </a:r>
            <a:br>
              <a:rPr lang="sv-SE" sz="1050" dirty="0"/>
            </a:br>
            <a:r>
              <a:rPr lang="sv-SE" sz="1050" dirty="0"/>
              <a:t> </a:t>
            </a:r>
            <a:br>
              <a:rPr lang="sv-SE" sz="1050" dirty="0"/>
            </a:b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innebörden i termerna inriktning, samordning, samverkan och ledning:.  </a:t>
            </a:r>
            <a:r>
              <a:rPr lang="sv-SE" altLang="sv-SE" sz="1050" dirty="0">
                <a:ea typeface="Verdana" panose="020B0604030504040204" pitchFamily="34" charset="0"/>
                <a:cs typeface="Verdana" panose="020B0604030504040204" pitchFamily="34" charset="0"/>
                <a:hlinkClick r:id="rId3"/>
              </a:rPr>
              <a:t>Inriktning och samordning som effekter</a:t>
            </a:r>
            <a:br>
              <a:rPr lang="sv-SE" altLang="sv-SE" sz="1050" dirty="0">
                <a:ea typeface="Verdana" panose="020B0604030504040204" pitchFamily="34" charset="0"/>
                <a:cs typeface="Verdana" panose="020B0604030504040204" pitchFamily="34" charset="0"/>
                <a:hlinkClick r:id="rId3"/>
              </a:rPr>
            </a:br>
            <a:endParaRPr lang="sv-SE" sz="1050" dirty="0"/>
          </a:p>
        </p:txBody>
      </p:sp>
      <p:sp>
        <p:nvSpPr>
          <p:cNvPr id="32772" name="Slide Number Placeholder 3">
            <a:extLst>
              <a:ext uri="{FF2B5EF4-FFF2-40B4-BE49-F238E27FC236}">
                <a16:creationId xmlns:a16="http://schemas.microsoft.com/office/drawing/2014/main" id="{1432946D-716F-4AB0-9CDD-C6EFD3E016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2422618-D286-4618-81CE-CAB9932F4943}" type="slidenum">
              <a:rPr lang="sv-SE" altLang="sv-SE" smtClean="0">
                <a:latin typeface="Calibri" panose="020F0502020204030204" pitchFamily="34" charset="0"/>
              </a:rPr>
              <a:pPr fontAlgn="base">
                <a:spcBef>
                  <a:spcPct val="0"/>
                </a:spcBef>
                <a:spcAft>
                  <a:spcPct val="0"/>
                </a:spcAft>
              </a:pPr>
              <a:t>14</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76873" y="8651630"/>
            <a:ext cx="190671" cy="185518"/>
          </a:xfrm>
          <a:prstGeom prst="rect">
            <a:avLst/>
          </a:prstGeom>
        </p:spPr>
      </p:pic>
    </p:spTree>
    <p:extLst>
      <p:ext uri="{BB962C8B-B14F-4D97-AF65-F5344CB8AC3E}">
        <p14:creationId xmlns:p14="http://schemas.microsoft.com/office/powerpoint/2010/main" val="708775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a:extLst>
              <a:ext uri="{FF2B5EF4-FFF2-40B4-BE49-F238E27FC236}">
                <a16:creationId xmlns:a16="http://schemas.microsoft.com/office/drawing/2014/main" id="{CCEF4330-AF6F-4327-8E32-CB407F2B3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FABC8A1-3B89-4595-BF98-10D89041307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4 Den svenska modellen</a:t>
            </a:r>
            <a:br>
              <a:rPr lang="sv-SE" sz="1050" b="1" dirty="0"/>
            </a:br>
            <a:endParaRPr lang="sv-SE" sz="1050" b="1" dirty="0"/>
          </a:p>
          <a:p>
            <a:pPr eaLnBrk="1" fontAlgn="auto" hangingPunct="1">
              <a:spcBef>
                <a:spcPts val="0"/>
              </a:spcBef>
              <a:spcAft>
                <a:spcPts val="0"/>
              </a:spcAft>
              <a:defRPr/>
            </a:pPr>
            <a:r>
              <a:rPr lang="sv-SE" sz="1050" dirty="0"/>
              <a:t>Först några grundläggande fakta om hur samhället är uppbyggt för att lägga en grund för det vi ska tala om framöver: Vi har tre samhällsnivåer. Till dessa tre nivåer tillkommer förstås även den internationella nivån. Den dimensionen kommer vi inte att fördjupa oss i denna presentation, fokus ligger på hanteringen i Sverige. Det är ändå viktigt att känna till att vi enligt internationella avtal i kris- och olyckssammanhang måste samarbeta andra länder oaktat om de är med inom EU eller inte. Det gäller t.ex. avtal och regelverk inom energiområdet eller hälso-/smittskydd. Överenskommelser som finns t.ex. inom IEA, International Energy Agency, kring hanteringen av oljekriser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i samhället har olika roller, ansvar och mandat. Detta ska vi inte fördjupa oss i denna presentation, men i </a:t>
            </a:r>
            <a:r>
              <a:rPr lang="sv-SE" sz="1050" i="1" dirty="0"/>
              <a:t>Gemensamma grunder för samverkan och ledning vid samhällsstörningar</a:t>
            </a:r>
            <a:r>
              <a:rPr lang="sv-SE" sz="1050" dirty="0"/>
              <a:t> finns en genomgång av aktörer, roller och ansvar och regelverk som styr hanteringen av samhällsstörningar. </a:t>
            </a:r>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sz="900" dirty="0"/>
          </a:p>
        </p:txBody>
      </p:sp>
      <p:sp>
        <p:nvSpPr>
          <p:cNvPr id="34820" name="Platshållare för bildnummer 3">
            <a:extLst>
              <a:ext uri="{FF2B5EF4-FFF2-40B4-BE49-F238E27FC236}">
                <a16:creationId xmlns:a16="http://schemas.microsoft.com/office/drawing/2014/main" id="{2B56611C-DD24-42A7-B2A8-FB9C803BC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48CC48D-D2BF-4FF0-8ABF-7DD4FD3E0CE8}" type="slidenum">
              <a:rPr lang="sv-SE" altLang="sv-SE" smtClean="0">
                <a:latin typeface="Calibri" panose="020F0502020204030204" pitchFamily="34" charset="0"/>
              </a:rPr>
              <a:pPr fontAlgn="base">
                <a:spcBef>
                  <a:spcPct val="0"/>
                </a:spcBef>
                <a:spcAft>
                  <a:spcPct val="0"/>
                </a:spcAft>
              </a:pPr>
              <a:t>15</a:t>
            </a:fld>
            <a:endParaRPr lang="sv-SE" altLang="sv-SE" dirty="0">
              <a:latin typeface="Calibri" panose="020F0502020204030204" pitchFamily="34" charset="0"/>
            </a:endParaRPr>
          </a:p>
        </p:txBody>
      </p:sp>
    </p:spTree>
    <p:extLst>
      <p:ext uri="{BB962C8B-B14F-4D97-AF65-F5344CB8AC3E}">
        <p14:creationId xmlns:p14="http://schemas.microsoft.com/office/powerpoint/2010/main" val="127814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a:extLst>
              <a:ext uri="{FF2B5EF4-FFF2-40B4-BE49-F238E27FC236}">
                <a16:creationId xmlns:a16="http://schemas.microsoft.com/office/drawing/2014/main" id="{05ECB8FE-99DC-4E66-9897-8F51D3698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08D84A3-D941-4413-8DD1-13821BA64D19}"/>
              </a:ext>
            </a:extLst>
          </p:cNvPr>
          <p:cNvSpPr>
            <a:spLocks noGrp="1"/>
          </p:cNvSpPr>
          <p:nvPr>
            <p:ph type="body" idx="1"/>
          </p:nvPr>
        </p:nvSpPr>
        <p:spPr/>
        <p:txBody>
          <a:bodyPr/>
          <a:lstStyle/>
          <a:p>
            <a:pPr eaLnBrk="1" fontAlgn="auto" hangingPunct="1">
              <a:spcBef>
                <a:spcPts val="0"/>
              </a:spcBef>
              <a:spcAft>
                <a:spcPts val="0"/>
              </a:spcAft>
              <a:defRPr/>
            </a:pPr>
            <a:r>
              <a:rPr lang="sv-SE" sz="1050" dirty="0"/>
              <a:t>Svensk krishantering bygger på tre principer – ansvarsprincipen, likhetsprincipen och närhetsprincipen (se text i bilden):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Ansvarsprincipen innebär att den som har ansvar för en verksamhet i normala situationer också har motsvarande ansvar vid en störning i samhället. Regeringen har tydliggjort att ansvarsprincipen även innebär att alla aktörer som berörs av en störning, direkt, indirekt eller som kan bidra till att hantera konsekvenserna har ett ansvar att agera även i osäkra lägen.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Ansvarsprincipen innebär också att aktörerna ska stödja och samverka med varandra, detta brukar kallas den utökade ansvarsprincipen.</a:t>
            </a:r>
          </a:p>
          <a:p>
            <a:pPr>
              <a:defRPr/>
            </a:pPr>
            <a:endParaRPr lang="sv-SE" sz="1050" dirty="0"/>
          </a:p>
          <a:p>
            <a:pPr>
              <a:defRPr/>
            </a:pPr>
            <a:r>
              <a:rPr lang="sv-SE" sz="1050" dirty="0"/>
              <a:t>• Ansvarsprincipen innebär att den som har ett ansvar i normala situationer har motsvarande ansvar inför och under olyckor och kriser. </a:t>
            </a:r>
          </a:p>
          <a:p>
            <a:pPr>
              <a:defRPr/>
            </a:pPr>
            <a:r>
              <a:rPr lang="sv-SE" sz="1050" dirty="0"/>
              <a:t>• Samverkansprincipen innebär att aktörer som berörs av en kris ska samverka med varandra för att säkerställa god samordning och effektivt resursutnyttjande. </a:t>
            </a:r>
          </a:p>
          <a:p>
            <a:pPr>
              <a:defRPr/>
            </a:pPr>
            <a:r>
              <a:rPr lang="sv-SE" sz="1050" dirty="0"/>
              <a:t>• Handlingsprincipen innebär att aktörerna ska agera proaktivt och vidta nödvändiga åtgärder även i osäkra situationer med brist på information. </a:t>
            </a:r>
          </a:p>
          <a:p>
            <a:pPr>
              <a:defRPr/>
            </a:pPr>
            <a:endParaRPr lang="sv-SE" sz="1050" dirty="0"/>
          </a:p>
          <a:p>
            <a:pPr>
              <a:defRPr/>
            </a:pPr>
            <a:r>
              <a:rPr lang="sv-SE" sz="1050" dirty="0"/>
              <a:t>Kritik mot närhetsprincipen – aktörerna tenderar att uppfatta principen som en signal om försiktighet och att undvika att lägga sig i andra aktörers arbete.</a:t>
            </a:r>
          </a:p>
          <a:p>
            <a:pPr>
              <a:defRPr/>
            </a:pPr>
            <a:r>
              <a:rPr lang="sv-SE" sz="1050" dirty="0"/>
              <a:t>Kritik mot likhetsprincipen – ger signal om att avvakta med att anpassa organisation och arbetssätt till aktuella behov vid händelsen.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900" dirty="0"/>
          </a:p>
        </p:txBody>
      </p:sp>
      <p:sp>
        <p:nvSpPr>
          <p:cNvPr id="36868" name="Platshållare för bildnummer 3">
            <a:extLst>
              <a:ext uri="{FF2B5EF4-FFF2-40B4-BE49-F238E27FC236}">
                <a16:creationId xmlns:a16="http://schemas.microsoft.com/office/drawing/2014/main" id="{40372BC3-41BF-4C99-A4B6-EB2FA4AED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BD22E90-0341-4F98-AF1D-3F54BBCD08A4}" type="slidenum">
              <a:rPr lang="sv-SE" altLang="sv-SE" smtClean="0">
                <a:latin typeface="Calibri" panose="020F0502020204030204" pitchFamily="34" charset="0"/>
              </a:rPr>
              <a:pPr fontAlgn="base">
                <a:spcBef>
                  <a:spcPct val="0"/>
                </a:spcBef>
                <a:spcAft>
                  <a:spcPct val="0"/>
                </a:spcAft>
              </a:pPr>
              <a:t>16</a:t>
            </a:fld>
            <a:endParaRPr lang="sv-SE" altLang="sv-SE" dirty="0">
              <a:latin typeface="Calibri" panose="020F0502020204030204" pitchFamily="34" charset="0"/>
            </a:endParaRPr>
          </a:p>
        </p:txBody>
      </p:sp>
    </p:spTree>
    <p:extLst>
      <p:ext uri="{BB962C8B-B14F-4D97-AF65-F5344CB8AC3E}">
        <p14:creationId xmlns:p14="http://schemas.microsoft.com/office/powerpoint/2010/main" val="176208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a:extLst>
              <a:ext uri="{FF2B5EF4-FFF2-40B4-BE49-F238E27FC236}">
                <a16:creationId xmlns:a16="http://schemas.microsoft.com/office/drawing/2014/main" id="{5F3F35D2-5F6C-4142-8DA5-9940D6459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8BB302E-59A0-4BFC-8AAD-3883FEB47821}"/>
              </a:ext>
            </a:extLst>
          </p:cNvPr>
          <p:cNvSpPr>
            <a:spLocks noGrp="1"/>
          </p:cNvSpPr>
          <p:nvPr>
            <p:ph type="body" idx="1"/>
          </p:nvPr>
        </p:nvSpPr>
        <p:spPr/>
        <p:txBody>
          <a:bodyPr/>
          <a:lstStyle/>
          <a:p>
            <a:pPr eaLnBrk="1" fontAlgn="auto" hangingPunct="1">
              <a:spcBef>
                <a:spcPts val="0"/>
              </a:spcBef>
              <a:spcAft>
                <a:spcPts val="0"/>
              </a:spcAft>
              <a:defRPr/>
            </a:pPr>
            <a:r>
              <a:rPr lang="sv-SE" sz="1050" dirty="0"/>
              <a:t>Även principen om geografiskt områdesansvar är viktigt att nämna eftersom det är något vi kommer att återkomma till (när vi pratar om aktörsgemensamma former). Det är ansvar att verka för att samordningen fungerar mellan alla som är inblandade i hanteringen. </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dirty="0"/>
              <a:t>Kommunerna har det geografiska områdesansvaret i kommunen, </a:t>
            </a:r>
          </a:p>
          <a:p>
            <a:pPr marL="171450" indent="-171450" eaLnBrk="1" fontAlgn="auto" hangingPunct="1">
              <a:spcBef>
                <a:spcPts val="0"/>
              </a:spcBef>
              <a:spcAft>
                <a:spcPts val="0"/>
              </a:spcAft>
              <a:buFont typeface="Arial" panose="020B0604020202020204" pitchFamily="34" charset="0"/>
              <a:buChar char="•"/>
              <a:defRPr/>
            </a:pPr>
            <a:r>
              <a:rPr lang="sv-SE" sz="1050" dirty="0"/>
              <a:t>länsstyrelserna i länet och </a:t>
            </a:r>
          </a:p>
          <a:p>
            <a:pPr marL="171450" indent="-171450" eaLnBrk="1" fontAlgn="auto" hangingPunct="1">
              <a:spcBef>
                <a:spcPts val="0"/>
              </a:spcBef>
              <a:spcAft>
                <a:spcPts val="0"/>
              </a:spcAft>
              <a:buFont typeface="Arial" panose="020B0604020202020204" pitchFamily="34" charset="0"/>
              <a:buChar char="•"/>
              <a:defRPr/>
            </a:pPr>
            <a:r>
              <a:rPr lang="sv-SE" sz="1050" dirty="0"/>
              <a:t>regeringen för hela landet. </a:t>
            </a: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r>
              <a:rPr lang="sv-SE" sz="1050" dirty="0"/>
              <a:t>Hur ansvaret ser ut och vad det innebär är olika på de olika nivåerna.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38916" name="Platshållare för bildnummer 3">
            <a:extLst>
              <a:ext uri="{FF2B5EF4-FFF2-40B4-BE49-F238E27FC236}">
                <a16:creationId xmlns:a16="http://schemas.microsoft.com/office/drawing/2014/main" id="{8C71B457-0CE4-43CD-B152-EF2D0A54C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0585CFFC-08ED-4789-AFB4-A2112946D632}" type="slidenum">
              <a:rPr lang="sv-SE" altLang="sv-SE" smtClean="0">
                <a:latin typeface="Calibri" panose="020F0502020204030204" pitchFamily="34" charset="0"/>
              </a:rPr>
              <a:pPr fontAlgn="base">
                <a:spcBef>
                  <a:spcPct val="0"/>
                </a:spcBef>
                <a:spcAft>
                  <a:spcPct val="0"/>
                </a:spcAft>
              </a:pPr>
              <a:t>17</a:t>
            </a:fld>
            <a:endParaRPr lang="sv-SE" altLang="sv-SE" dirty="0">
              <a:latin typeface="Calibri" panose="020F0502020204030204" pitchFamily="34" charset="0"/>
            </a:endParaRPr>
          </a:p>
        </p:txBody>
      </p:sp>
    </p:spTree>
    <p:extLst>
      <p:ext uri="{BB962C8B-B14F-4D97-AF65-F5344CB8AC3E}">
        <p14:creationId xmlns:p14="http://schemas.microsoft.com/office/powerpoint/2010/main" val="224102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a:extLst>
              <a:ext uri="{FF2B5EF4-FFF2-40B4-BE49-F238E27FC236}">
                <a16:creationId xmlns:a16="http://schemas.microsoft.com/office/drawing/2014/main" id="{C90B9143-E0A6-4482-81E3-B138E3F95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2E94A331-31DE-4906-AB57-190946FD8ECF}"/>
              </a:ext>
            </a:extLst>
          </p:cNvPr>
          <p:cNvSpPr>
            <a:spLocks noGrp="1"/>
          </p:cNvSpPr>
          <p:nvPr>
            <p:ph type="body" idx="1"/>
          </p:nvPr>
        </p:nvSpPr>
        <p:spPr/>
        <p:txBody>
          <a:bodyPr/>
          <a:lstStyle/>
          <a:p>
            <a:pPr eaLnBrk="1" fontAlgn="auto" hangingPunct="1">
              <a:spcBef>
                <a:spcPts val="0"/>
              </a:spcBef>
              <a:spcAft>
                <a:spcPts val="0"/>
              </a:spcAft>
              <a:defRPr/>
            </a:pPr>
            <a:r>
              <a:rPr lang="sv-SE" sz="1050" dirty="0"/>
              <a:t>Höjd beredskap: Regler, förhållningssätt och arbetssätt under höjd beredskap, det vill säga vid krigsfara och krig, är i stort desamma som för krisberedskapen i fred.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Utöver denna grundberedskap finns det vid höjd beredskap ett regelverk som kompletterar och till viss del ersätter det vanliga. Regeringens befogenheter och mandat är dessutom utvidgade under höjd beredskap och Regeringsformen ger möjligheter till utökade befogenheter för enskilda myndigheter. </a:t>
            </a:r>
          </a:p>
          <a:p>
            <a:pPr eaLnBrk="1" fontAlgn="auto" hangingPunct="1">
              <a:spcBef>
                <a:spcPts val="0"/>
              </a:spcBef>
              <a:spcAft>
                <a:spcPts val="0"/>
              </a:spcAft>
              <a:defRPr/>
            </a:pPr>
            <a:endParaRPr lang="sv-SE" sz="1050" dirty="0"/>
          </a:p>
          <a:p>
            <a:pPr>
              <a:defRPr/>
            </a:pPr>
            <a:r>
              <a:rPr lang="sv-SE" sz="1050" dirty="0"/>
              <a:t>-Vilken koppling finns mellan civilt försvar och gemensamma grunder för samverkan och ledning vid samhällsstörningar?</a:t>
            </a:r>
          </a:p>
          <a:p>
            <a:pPr>
              <a:defRPr/>
            </a:pPr>
            <a:endParaRPr lang="sv-SE" sz="1050" dirty="0"/>
          </a:p>
          <a:p>
            <a:pPr>
              <a:defRPr/>
            </a:pPr>
            <a:r>
              <a:rPr lang="sv-SE" sz="1050" dirty="0"/>
              <a:t>Gemensamma grunder för samverkan och ledning innehåller förhållningssätt och arbetssätt som baseras på nuvarande lagstiftning. Förmågan att hantera samhällsstörningar i fred ger grundläggande förmåga att hantera samhällsstörningar vid krigsfara och krig. </a:t>
            </a:r>
          </a:p>
          <a:p>
            <a:pPr>
              <a:defRPr/>
            </a:pPr>
            <a:endParaRPr lang="sv-SE" sz="1050" dirty="0"/>
          </a:p>
          <a:p>
            <a:pPr>
              <a:defRPr/>
            </a:pPr>
            <a:r>
              <a:rPr lang="sv-SE" sz="1050" dirty="0"/>
              <a:t>Således utgör Gemensamma grunder för samverkan och ledning grunden vid alla typer av samhällsstörningar, även vid höjd beredskap </a:t>
            </a:r>
            <a:br>
              <a:rPr lang="sv-SE" sz="1050" dirty="0"/>
            </a:br>
            <a:r>
              <a:rPr lang="sv-SE" sz="1050" dirty="0"/>
              <a:t>(se t.ex. ”Grundsyn för planering av totalförsvaret”). </a:t>
            </a:r>
          </a:p>
          <a:p>
            <a:pPr>
              <a:defRPr/>
            </a:pPr>
            <a:endParaRPr lang="sv-SE" sz="1050" dirty="0"/>
          </a:p>
          <a:p>
            <a:pPr>
              <a:defRPr/>
            </a:pPr>
            <a:r>
              <a:rPr lang="sv-SE" sz="1050" dirty="0"/>
              <a:t>I samband med den återupptagna planeringen av civilt försvar kommer arbetssätten i Gemensamma grunder för samverkan och ledning successivt att vidareutvecklas.</a:t>
            </a:r>
          </a:p>
          <a:p>
            <a:pPr>
              <a:defRPr/>
            </a:pPr>
            <a:endParaRPr lang="sv-SE" sz="1050" dirty="0"/>
          </a:p>
          <a:p>
            <a:pPr>
              <a:defRPr/>
            </a:pPr>
            <a:endParaRPr lang="sv-SE" sz="1050" dirty="0"/>
          </a:p>
          <a:p>
            <a:pPr>
              <a:defRPr/>
            </a:pPr>
            <a:endParaRPr lang="sv-SE" sz="1050" dirty="0"/>
          </a:p>
          <a:p>
            <a:pPr>
              <a:defRPr/>
            </a:pPr>
            <a:endParaRPr lang="sv-SE" sz="1050" dirty="0"/>
          </a:p>
        </p:txBody>
      </p:sp>
      <p:sp>
        <p:nvSpPr>
          <p:cNvPr id="4" name="Platshållare för bildnummer 3">
            <a:extLst>
              <a:ext uri="{FF2B5EF4-FFF2-40B4-BE49-F238E27FC236}">
                <a16:creationId xmlns:a16="http://schemas.microsoft.com/office/drawing/2014/main" id="{60B28E28-BE27-46A2-890D-4CA1B71A47D5}"/>
              </a:ext>
            </a:extLst>
          </p:cNvPr>
          <p:cNvSpPr>
            <a:spLocks noGrp="1"/>
          </p:cNvSpPr>
          <p:nvPr>
            <p:ph type="sldNum" sz="quarter" idx="5"/>
          </p:nvPr>
        </p:nvSpPr>
        <p:spPr/>
        <p:txBody>
          <a:bodyPr/>
          <a:lstStyle/>
          <a:p>
            <a:pPr>
              <a:defRPr/>
            </a:pPr>
            <a:fld id="{3A6E8A99-D22F-4006-B676-DE88CD3643FB}" type="slidenum">
              <a:rPr lang="sv-SE" smtClean="0"/>
              <a:pPr>
                <a:defRPr/>
              </a:pPr>
              <a:t>18</a:t>
            </a:fld>
            <a:endParaRPr lang="sv-SE" dirty="0"/>
          </a:p>
        </p:txBody>
      </p:sp>
    </p:spTree>
    <p:extLst>
      <p:ext uri="{BB962C8B-B14F-4D97-AF65-F5344CB8AC3E}">
        <p14:creationId xmlns:p14="http://schemas.microsoft.com/office/powerpoint/2010/main" val="188863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a:extLst>
              <a:ext uri="{FF2B5EF4-FFF2-40B4-BE49-F238E27FC236}">
                <a16:creationId xmlns:a16="http://schemas.microsoft.com/office/drawing/2014/main" id="{87979A67-5671-410E-A80E-292E49169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D5FE5FF-5F44-4377-B7A7-59C3495691EB}"/>
              </a:ext>
            </a:extLst>
          </p:cNvPr>
          <p:cNvSpPr>
            <a:spLocks noGrp="1"/>
          </p:cNvSpPr>
          <p:nvPr>
            <p:ph type="body" idx="1"/>
          </p:nvPr>
        </p:nvSpPr>
        <p:spPr/>
        <p:txBody>
          <a:bodyPr/>
          <a:lstStyle/>
          <a:p>
            <a:pPr eaLnBrk="1" fontAlgn="auto" hangingPunct="1">
              <a:spcBef>
                <a:spcPts val="0"/>
              </a:spcBef>
              <a:spcAft>
                <a:spcPts val="0"/>
              </a:spcAft>
              <a:defRPr/>
            </a:pPr>
            <a:r>
              <a:rPr lang="sv-SE" sz="1050" dirty="0"/>
              <a:t>De gemensamma grunderna handlar inte bara om kunskap om hur samhället fungerar, regelverk och lagar. Det handlar också om vår inställning till hur vi agerar tillsammans. Det</a:t>
            </a:r>
            <a:r>
              <a:rPr lang="sv-SE" sz="1050" baseline="0" dirty="0"/>
              <a:t> kan kallas </a:t>
            </a:r>
            <a:r>
              <a:rPr lang="sv-SE" sz="1050" dirty="0"/>
              <a:t>attityder eller förhållningssätt.  Vi</a:t>
            </a:r>
            <a:r>
              <a:rPr lang="sv-SE" sz="1050" baseline="0" dirty="0"/>
              <a:t> pratar om ett  ”</a:t>
            </a:r>
            <a:r>
              <a:rPr lang="sv-SE" sz="1050" dirty="0"/>
              <a:t>Sätt att tänka”. </a:t>
            </a:r>
          </a:p>
          <a:p>
            <a:pPr eaLnBrk="1" fontAlgn="auto" hangingPunct="1">
              <a:spcBef>
                <a:spcPts val="0"/>
              </a:spcBef>
              <a:spcAft>
                <a:spcPts val="0"/>
              </a:spcAft>
              <a:defRPr/>
            </a:pPr>
            <a:endParaRPr lang="sv-SE" sz="900" dirty="0"/>
          </a:p>
        </p:txBody>
      </p:sp>
      <p:sp>
        <p:nvSpPr>
          <p:cNvPr id="43012" name="Platshållare för bildnummer 3">
            <a:extLst>
              <a:ext uri="{FF2B5EF4-FFF2-40B4-BE49-F238E27FC236}">
                <a16:creationId xmlns:a16="http://schemas.microsoft.com/office/drawing/2014/main" id="{36B360DD-7EB3-4BB7-BA96-407EC80C5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B35354D1-ECE7-4323-BA0B-F90902F04892}" type="slidenum">
              <a:rPr lang="sv-SE" altLang="sv-SE" smtClean="0">
                <a:latin typeface="Calibri" panose="020F0502020204030204" pitchFamily="34" charset="0"/>
              </a:rPr>
              <a:pPr fontAlgn="base">
                <a:spcBef>
                  <a:spcPct val="0"/>
                </a:spcBef>
                <a:spcAft>
                  <a:spcPct val="0"/>
                </a:spcAft>
              </a:pPr>
              <a:t>19</a:t>
            </a:fld>
            <a:endParaRPr lang="sv-SE" altLang="sv-SE" dirty="0">
              <a:latin typeface="Calibri" panose="020F0502020204030204" pitchFamily="34" charset="0"/>
            </a:endParaRPr>
          </a:p>
        </p:txBody>
      </p:sp>
    </p:spTree>
    <p:extLst>
      <p:ext uri="{BB962C8B-B14F-4D97-AF65-F5344CB8AC3E}">
        <p14:creationId xmlns:p14="http://schemas.microsoft.com/office/powerpoint/2010/main" val="284596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a:extLst>
              <a:ext uri="{FF2B5EF4-FFF2-40B4-BE49-F238E27FC236}">
                <a16:creationId xmlns:a16="http://schemas.microsoft.com/office/drawing/2014/main" id="{8648F8A4-7F17-4DC2-B94A-E5B9324AC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697C16AC-8A3F-4A07-8DD7-7D01C68C3218}"/>
              </a:ext>
            </a:extLst>
          </p:cNvPr>
          <p:cNvSpPr>
            <a:spLocks noGrp="1"/>
          </p:cNvSpPr>
          <p:nvPr>
            <p:ph type="body" idx="1"/>
          </p:nvPr>
        </p:nvSpPr>
        <p:spPr/>
        <p:txBody>
          <a:bodyPr/>
          <a:lstStyle/>
          <a:p>
            <a:pPr eaLnBrk="1" fontAlgn="auto" hangingPunct="1">
              <a:spcBef>
                <a:spcPts val="0"/>
              </a:spcBef>
              <a:spcAft>
                <a:spcPts val="0"/>
              </a:spcAft>
              <a:defRPr/>
            </a:pPr>
            <a:r>
              <a:rPr lang="sv-SE" sz="1050" dirty="0"/>
              <a:t>Den här presentationen bygger på innehållet i </a:t>
            </a:r>
            <a:r>
              <a:rPr lang="sv-SE" sz="1050" i="1" dirty="0"/>
              <a:t>Gemensamma grunder för samverkan och ledning vid samhällsstörningar. </a:t>
            </a:r>
            <a:r>
              <a:rPr lang="sv-SE" sz="1050" dirty="0"/>
              <a:t>Det är en presentation som ska kunna användas av alla som vill berätta om grunderna.</a:t>
            </a:r>
          </a:p>
          <a:p>
            <a:pPr eaLnBrk="1" fontAlgn="auto" hangingPunct="1">
              <a:spcBef>
                <a:spcPts val="0"/>
              </a:spcBef>
              <a:spcAft>
                <a:spcPts val="0"/>
              </a:spcAft>
              <a:defRPr/>
            </a:pPr>
            <a:endParaRPr lang="sv-SE" sz="1050" i="1" dirty="0"/>
          </a:p>
          <a:p>
            <a:pPr eaLnBrk="1" fontAlgn="auto" hangingPunct="1">
              <a:spcBef>
                <a:spcPts val="0"/>
              </a:spcBef>
              <a:spcAft>
                <a:spcPts val="0"/>
              </a:spcAft>
              <a:defRPr/>
            </a:pPr>
            <a:r>
              <a:rPr lang="sv-SE" sz="1050" dirty="0"/>
              <a:t>Den är indelad i tre delar: Utgångspunkter, Förhållningssätt och Arbetssätt.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err="1">
                <a:ea typeface="Verdana" panose="020B0604030504040204" pitchFamily="34" charset="0"/>
                <a:cs typeface="Verdana" panose="020B0604030504040204" pitchFamily="34" charset="0"/>
              </a:rPr>
              <a:t>Filmtips</a:t>
            </a:r>
            <a:r>
              <a:rPr lang="sv-SE" sz="1050" dirty="0">
                <a:ea typeface="Verdana" panose="020B0604030504040204" pitchFamily="34" charset="0"/>
                <a:cs typeface="Verdana" panose="020B0604030504040204" pitchFamily="34" charset="0"/>
              </a:rPr>
              <a:t> om </a:t>
            </a:r>
            <a:r>
              <a:rPr lang="sv-SE" sz="1050" dirty="0"/>
              <a:t>bakgrunden till projektet, syfte och resultat. Medverkande är Olof Ekman, Per-Åke Nilsson, Jenny </a:t>
            </a:r>
            <a:r>
              <a:rPr lang="sv-SE" sz="1050" dirty="0" err="1"/>
              <a:t>Knuthammar</a:t>
            </a:r>
            <a:r>
              <a:rPr lang="sv-SE" sz="1050" dirty="0"/>
              <a:t> och Lena Mäenpää.</a:t>
            </a:r>
          </a:p>
          <a:p>
            <a:pPr eaLnBrk="1" fontAlgn="auto" hangingPunct="1">
              <a:spcBef>
                <a:spcPts val="0"/>
              </a:spcBef>
              <a:spcAft>
                <a:spcPts val="0"/>
              </a:spcAft>
              <a:defRPr/>
            </a:pPr>
            <a:r>
              <a:rPr lang="sv-SE" sz="1050" dirty="0">
                <a:ea typeface="Verdana" panose="020B0604030504040204" pitchFamily="34" charset="0"/>
                <a:cs typeface="Verdana" panose="020B0604030504040204" pitchFamily="34" charset="0"/>
                <a:hlinkClick r:id="rId3"/>
              </a:rPr>
              <a:t>Introduktion till gemensamma grunder för samverkan och ledning vid samhällsstörningar</a:t>
            </a:r>
            <a:br>
              <a:rPr lang="sv-SE" sz="1050" dirty="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12292" name="Platshållare för bildnummer 3">
            <a:extLst>
              <a:ext uri="{FF2B5EF4-FFF2-40B4-BE49-F238E27FC236}">
                <a16:creationId xmlns:a16="http://schemas.microsoft.com/office/drawing/2014/main" id="{6617B0EB-77DF-4C23-B85B-066C62F1DF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0FE7D8C-769D-4797-A638-4C2548361F29}" type="slidenum">
              <a:rPr lang="sv-SE" altLang="sv-SE" smtClean="0">
                <a:latin typeface="Calibri" panose="020F0502020204030204" pitchFamily="34" charset="0"/>
              </a:rPr>
              <a:pPr fontAlgn="base">
                <a:spcBef>
                  <a:spcPct val="0"/>
                </a:spcBef>
                <a:spcAft>
                  <a:spcPct val="0"/>
                </a:spcAft>
              </a:pPr>
              <a:t>2</a:t>
            </a:fld>
            <a:endParaRPr lang="sv-SE" altLang="sv-SE">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xfrm>
            <a:off x="706438" y="11366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eaLnBrk="1" fontAlgn="auto" hangingPunct="1">
              <a:spcBef>
                <a:spcPts val="0"/>
              </a:spcBef>
              <a:spcAft>
                <a:spcPts val="0"/>
              </a:spcAft>
              <a:defRPr/>
            </a:pPr>
            <a:r>
              <a:rPr lang="sv-SE" sz="1200" b="1" dirty="0"/>
              <a:t>Kap 5 </a:t>
            </a:r>
            <a:r>
              <a:rPr lang="sv-SE" b="1" dirty="0"/>
              <a:t>- 10</a:t>
            </a:r>
            <a:br>
              <a:rPr lang="sv-SE" sz="1200" b="1" dirty="0"/>
            </a:br>
            <a:endParaRPr lang="sv-SE" sz="1200" b="1" dirty="0"/>
          </a:p>
          <a:p>
            <a:pPr eaLnBrk="1" fontAlgn="auto" hangingPunct="1">
              <a:spcBef>
                <a:spcPts val="0"/>
              </a:spcBef>
              <a:spcAft>
                <a:spcPts val="0"/>
              </a:spcAft>
              <a:defRPr/>
            </a:pPr>
            <a:r>
              <a:rPr lang="sv-SE" sz="1050" dirty="0"/>
              <a:t>I grunderna finns det några förhållningssätt som kommer att underlätta den gemensamma hanteringen, de är indelade i de här huvudrubrikerna: </a:t>
            </a:r>
          </a:p>
          <a:p>
            <a:pPr marL="171450" indent="-171450" eaLnBrk="1" fontAlgn="auto" hangingPunct="1">
              <a:spcBef>
                <a:spcPts val="0"/>
              </a:spcBef>
              <a:spcAft>
                <a:spcPts val="0"/>
              </a:spcAft>
              <a:buFont typeface="Arial" panose="020B0604020202020204" pitchFamily="34" charset="0"/>
              <a:buChar char="•"/>
              <a:defRPr/>
            </a:pPr>
            <a:r>
              <a:rPr lang="sv-SE" sz="1050" dirty="0"/>
              <a:t>Ha en helhetssyn på det som ska skyddas, på vilka hjälpbehov som finns, på resurser och på effekter av olika sätt att agera.</a:t>
            </a:r>
          </a:p>
          <a:p>
            <a:pPr marL="171450" indent="-171450" eaLnBrk="1" fontAlgn="auto" hangingPunct="1">
              <a:spcBef>
                <a:spcPts val="0"/>
              </a:spcBef>
              <a:spcAft>
                <a:spcPts val="0"/>
              </a:spcAft>
              <a:buFont typeface="Arial" panose="020B0604020202020204" pitchFamily="34" charset="0"/>
              <a:buChar char="•"/>
              <a:defRPr/>
            </a:pPr>
            <a:r>
              <a:rPr lang="sv-SE" sz="1050" dirty="0"/>
              <a:t>Se olika perspektiv för att förstå hela skeenden och identifiera flera behov.</a:t>
            </a:r>
          </a:p>
          <a:p>
            <a:pPr marL="171450" indent="-171450" eaLnBrk="1" fontAlgn="auto" hangingPunct="1">
              <a:spcBef>
                <a:spcPts val="0"/>
              </a:spcBef>
              <a:spcAft>
                <a:spcPts val="0"/>
              </a:spcAft>
              <a:buFont typeface="Arial" panose="020B0604020202020204" pitchFamily="34" charset="0"/>
              <a:buChar char="•"/>
              <a:defRPr/>
            </a:pPr>
            <a:r>
              <a:rPr lang="sv-SE" sz="1050" dirty="0"/>
              <a:t>Att fatta beslut i en medveten process, gärna tillsammans med andra.</a:t>
            </a:r>
          </a:p>
          <a:p>
            <a:pPr marL="171450" indent="-171450" eaLnBrk="1" fontAlgn="auto" hangingPunct="1">
              <a:spcBef>
                <a:spcPts val="0"/>
              </a:spcBef>
              <a:spcAft>
                <a:spcPts val="0"/>
              </a:spcAft>
              <a:buFont typeface="Arial" panose="020B0604020202020204" pitchFamily="34" charset="0"/>
              <a:buChar char="•"/>
              <a:defRPr/>
            </a:pPr>
            <a:r>
              <a:rPr lang="sv-SE" sz="1050" dirty="0"/>
              <a:t>Ta hänsyn till människan som en del av systemet.</a:t>
            </a:r>
          </a:p>
          <a:p>
            <a:pPr marL="171450" indent="-171450" eaLnBrk="1" fontAlgn="auto" hangingPunct="1">
              <a:spcBef>
                <a:spcPts val="0"/>
              </a:spcBef>
              <a:spcAft>
                <a:spcPts val="0"/>
              </a:spcAft>
              <a:buFont typeface="Arial" panose="020B0604020202020204" pitchFamily="34" charset="0"/>
              <a:buChar char="•"/>
              <a:defRPr/>
            </a:pPr>
            <a:r>
              <a:rPr lang="sv-SE" sz="1050" dirty="0"/>
              <a:t>Ta hänsyn till tidsskalor, proaktivitet och samtidighet.</a:t>
            </a:r>
          </a:p>
          <a:p>
            <a:pPr marL="171450" indent="-171450" eaLnBrk="1" fontAlgn="auto" hangingPunct="1">
              <a:spcBef>
                <a:spcPts val="0"/>
              </a:spcBef>
              <a:spcAft>
                <a:spcPts val="0"/>
              </a:spcAft>
              <a:buFont typeface="Arial" panose="020B0604020202020204" pitchFamily="34" charset="0"/>
              <a:buChar char="•"/>
              <a:defRPr/>
            </a:pPr>
            <a:r>
              <a:rPr lang="sv-SE" sz="1050" dirty="0"/>
              <a:t>Ha snabb, tidig öppen och korrekt kriskommunikation.</a:t>
            </a:r>
          </a:p>
          <a:p>
            <a:pPr eaLnBrk="1" fontAlgn="auto" hangingPunct="1">
              <a:spcBef>
                <a:spcPts val="0"/>
              </a:spcBef>
              <a:spcAft>
                <a:spcPts val="0"/>
              </a:spcAft>
              <a:defRPr/>
            </a:pPr>
            <a:endParaRPr lang="sv-SE" sz="1050" i="1" dirty="0"/>
          </a:p>
          <a:p>
            <a:pPr eaLnBrk="1" fontAlgn="auto" hangingPunct="1">
              <a:spcBef>
                <a:spcPts val="0"/>
              </a:spcBef>
              <a:spcAft>
                <a:spcPts val="0"/>
              </a:spcAft>
              <a:defRPr/>
            </a:pPr>
            <a:r>
              <a:rPr lang="sv-SE" sz="1050" i="1" dirty="0"/>
              <a:t>TIPS! Om du har kort om tid för din presentation kan du välja att bara visa denna bild när du pratar om förhållningssätten. Bilderna 23-40 kan du visa om du vill fördjupa dig i något av förhållningssätten. </a:t>
            </a:r>
          </a:p>
          <a:p>
            <a:pPr fontAlgn="auto">
              <a:spcBef>
                <a:spcPts val="0"/>
              </a:spcBef>
              <a:spcAft>
                <a:spcPts val="0"/>
              </a:spcAft>
              <a:defRPr/>
            </a:pPr>
            <a:endParaRPr lang="sv-SE" dirty="0"/>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541828A-3D79-4591-8C0B-8E124E4D4D2D}" type="slidenum">
              <a:rPr lang="sv-SE" altLang="sv-SE">
                <a:latin typeface="Calibri" panose="020F0502020204030204" pitchFamily="34" charset="0"/>
              </a:rPr>
              <a:pPr fontAlgn="base">
                <a:spcBef>
                  <a:spcPct val="0"/>
                </a:spcBef>
                <a:spcAft>
                  <a:spcPct val="0"/>
                </a:spcAft>
              </a:pPr>
              <a:t>20</a:t>
            </a:fld>
            <a:endParaRPr lang="sv-SE" altLang="sv-SE" dirty="0">
              <a:latin typeface="Calibri" panose="020F0502020204030204" pitchFamily="34" charset="0"/>
            </a:endParaRPr>
          </a:p>
        </p:txBody>
      </p:sp>
    </p:spTree>
    <p:extLst>
      <p:ext uri="{BB962C8B-B14F-4D97-AF65-F5344CB8AC3E}">
        <p14:creationId xmlns:p14="http://schemas.microsoft.com/office/powerpoint/2010/main" val="112948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sz="1200" b="1" dirty="0"/>
              <a:t>Kap 5 Helhetssyn</a:t>
            </a:r>
            <a:br>
              <a:rPr lang="sv-SE" sz="1200" b="1" dirty="0"/>
            </a:br>
            <a:endParaRPr lang="sv-SE" sz="1200" b="1" dirty="0"/>
          </a:p>
          <a:p>
            <a:pPr eaLnBrk="1" fontAlgn="auto" hangingPunct="1">
              <a:spcBef>
                <a:spcPts val="0"/>
              </a:spcBef>
              <a:spcAft>
                <a:spcPts val="0"/>
              </a:spcAft>
              <a:defRPr/>
            </a:pPr>
            <a:r>
              <a:rPr lang="sv-SE" sz="1200" dirty="0"/>
              <a:t>Ett centralt förhållningssätt är att ha en </a:t>
            </a:r>
            <a:r>
              <a:rPr lang="sv-SE" sz="1200" b="1" dirty="0"/>
              <a:t>helhetssyn</a:t>
            </a:r>
            <a:r>
              <a:rPr lang="sv-SE" sz="1200" dirty="0"/>
              <a:t>, vilket innebär att känna ansvar för mer än den egna uppgiften. Att se sin egen och andra aktörers hanteringar som en helhet. Och bidra till att helheten använder samhällets samlade resurser effektivt.</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Tänk igenom:</a:t>
            </a:r>
          </a:p>
          <a:p>
            <a:pPr eaLnBrk="1" fontAlgn="auto" hangingPunct="1">
              <a:spcBef>
                <a:spcPts val="0"/>
              </a:spcBef>
              <a:spcAft>
                <a:spcPts val="0"/>
              </a:spcAft>
              <a:defRPr/>
            </a:pPr>
            <a:r>
              <a:rPr lang="sv-SE" sz="1200" dirty="0"/>
              <a:t>Skeendet - Vad har hänt, vilka behov och konsekvenser kan uppstå?</a:t>
            </a:r>
          </a:p>
          <a:p>
            <a:pPr eaLnBrk="1" fontAlgn="auto" hangingPunct="1">
              <a:spcBef>
                <a:spcPts val="0"/>
              </a:spcBef>
              <a:spcAft>
                <a:spcPts val="0"/>
              </a:spcAft>
              <a:defRPr/>
            </a:pPr>
            <a:r>
              <a:rPr lang="sv-SE" sz="1200" dirty="0"/>
              <a:t>Behoven - Vem kan ha info och resurser som jag kan ha nytta av?</a:t>
            </a:r>
          </a:p>
          <a:p>
            <a:pPr eaLnBrk="1" fontAlgn="auto" hangingPunct="1">
              <a:spcBef>
                <a:spcPts val="0"/>
              </a:spcBef>
              <a:spcAft>
                <a:spcPts val="0"/>
              </a:spcAft>
              <a:defRPr/>
            </a:pPr>
            <a:r>
              <a:rPr lang="sv-SE" sz="1200" dirty="0"/>
              <a:t>Resurserna - Vem kan ha nytta av den info och de resurser jag har?</a:t>
            </a:r>
          </a:p>
          <a:p>
            <a:pPr eaLnBrk="1" fontAlgn="auto" hangingPunct="1">
              <a:spcBef>
                <a:spcPts val="0"/>
              </a:spcBef>
              <a:spcAft>
                <a:spcPts val="0"/>
              </a:spcAft>
              <a:defRPr/>
            </a:pPr>
            <a:r>
              <a:rPr lang="sv-SE" sz="1200" dirty="0"/>
              <a:t>Effekterna - Var får tidiga åtgärder störst effekt?</a:t>
            </a:r>
          </a:p>
          <a:p>
            <a:pPr eaLnBrk="1" fontAlgn="auto" hangingPunct="1">
              <a:spcBef>
                <a:spcPts val="0"/>
              </a:spcBef>
              <a:spcAft>
                <a:spcPts val="0"/>
              </a:spcAft>
              <a:defRPr/>
            </a:pPr>
            <a:endParaRPr lang="sv-SE" sz="1200" dirty="0"/>
          </a:p>
          <a:p>
            <a:pPr eaLnBrk="1" fontAlgn="auto" hangingPunct="1">
              <a:spcBef>
                <a:spcPts val="0"/>
              </a:spcBef>
              <a:spcAft>
                <a:spcPts val="0"/>
              </a:spcAft>
              <a:defRPr/>
            </a:pPr>
            <a:r>
              <a:rPr lang="sv-SE" sz="1200" dirty="0"/>
              <a:t>Till dig som utbildar:</a:t>
            </a:r>
          </a:p>
          <a:p>
            <a:pPr eaLnBrk="1" fontAlgn="auto" hangingPunct="1">
              <a:spcBef>
                <a:spcPts val="0"/>
              </a:spcBef>
              <a:spcAft>
                <a:spcPts val="0"/>
              </a:spcAft>
              <a:defRPr/>
            </a:pPr>
            <a:r>
              <a:rPr lang="sv-SE" sz="1200" dirty="0"/>
              <a:t>Denna</a:t>
            </a:r>
            <a:r>
              <a:rPr lang="sv-SE" sz="1200" baseline="0" dirty="0"/>
              <a:t> bild gör det möjligt att animera texten i varje tankemoln.</a:t>
            </a:r>
            <a:endParaRPr lang="sv-SE" sz="1200" dirty="0"/>
          </a:p>
          <a:p>
            <a:pPr eaLnBrk="1" fontAlgn="auto" hangingPunct="1">
              <a:spcBef>
                <a:spcPts val="0"/>
              </a:spcBef>
              <a:spcAft>
                <a:spcPts val="0"/>
              </a:spcAft>
              <a:defRPr/>
            </a:pPr>
            <a:endParaRPr lang="sv-SE" sz="1200"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2546-EB6E-48EB-B02F-80676DFB14C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77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18922A1-C986-466A-B2D6-1E62F6F63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544BC22-6DB4-4F9D-B769-BC23AC8810DD}"/>
              </a:ext>
            </a:extLst>
          </p:cNvPr>
          <p:cNvSpPr>
            <a:spLocks noGrp="1"/>
          </p:cNvSpPr>
          <p:nvPr>
            <p:ph type="body" idx="1"/>
          </p:nvPr>
        </p:nvSpPr>
        <p:spPr/>
        <p:txBody>
          <a:bodyPr/>
          <a:lstStyle/>
          <a:p>
            <a:pPr eaLnBrk="1" fontAlgn="auto" hangingPunct="1">
              <a:spcBef>
                <a:spcPts val="0"/>
              </a:spcBef>
              <a:spcAft>
                <a:spcPts val="0"/>
              </a:spcAft>
              <a:defRPr/>
            </a:pPr>
            <a:r>
              <a:rPr lang="sv-SE" sz="1050" dirty="0"/>
              <a:t>Att vara medveten om att aktörer har olika perspektiv av samhällsstörningar ökar möjligheten till ett lyckat gemensamt agerande.</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förstå andra aktörers perspektiv kan säga något om vad dessa andra aktörer behöver för att utföra sina uppdrag, och om hur dessa aktörer kan bidra till andras uppdrag.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En god förståelse för varandras perspektiv och värdegrunder bör utvecklas redan i planeringsarbetet för att ge en gemensam nyttoeffekt.</a:t>
            </a:r>
          </a:p>
        </p:txBody>
      </p:sp>
      <p:sp>
        <p:nvSpPr>
          <p:cNvPr id="53252" name="Slide Number Placeholder 3">
            <a:extLst>
              <a:ext uri="{FF2B5EF4-FFF2-40B4-BE49-F238E27FC236}">
                <a16:creationId xmlns:a16="http://schemas.microsoft.com/office/drawing/2014/main" id="{39709EC3-5154-4871-A3A8-A1C6673DEE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72F7A90F-1D23-41DF-BB55-4808F2A1A309}" type="slidenum">
              <a:rPr lang="sv-SE" altLang="sv-SE" smtClean="0">
                <a:latin typeface="Calibri" panose="020F0502020204030204" pitchFamily="34" charset="0"/>
              </a:rPr>
              <a:pPr fontAlgn="base">
                <a:spcBef>
                  <a:spcPct val="0"/>
                </a:spcBef>
                <a:spcAft>
                  <a:spcPct val="0"/>
                </a:spcAft>
              </a:pPr>
              <a:t>22</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DABA8A58-3852-47FC-81A8-6C9877CF3709}"/>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492169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a:extLst>
              <a:ext uri="{FF2B5EF4-FFF2-40B4-BE49-F238E27FC236}">
                <a16:creationId xmlns:a16="http://schemas.microsoft.com/office/drawing/2014/main" id="{FE300AA2-0BAD-469F-AE2A-AEE788084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E7863401-34FE-4C48-976F-7719277B0B5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7  Människors samspel i grupp och ledarskap</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det aktörsgemensamma arbetet behöver personer, grupper och organisationer bygga upp förtroende för varandra. Det kan tyckas som en självklarhet men det är viktigt att arbeta med att bygga upp förtroende, i det dagliga arbetet, med andra aktörer.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som det här avsnittet vill peka på är att vi behöver se ”</a:t>
            </a:r>
            <a:r>
              <a:rPr lang="sv-SE" sz="1050" b="1" dirty="0"/>
              <a:t>människan som en del av systemet</a:t>
            </a:r>
            <a:r>
              <a:rPr lang="sv-SE" sz="1050" dirty="0"/>
              <a:t>”. Att ha med sig i arbetet att hur människor, både individer och grupper påverkar och påverkas av varandra.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Några aspekter som vi pekar på här är att goda samarbeten och relationer växer ofta fram över tid. Men det finns också sätt att bygga upp förtroende i tillfälligt sammansatta grupper, som ju ofta är fallet vid samhällsstörningar där människor som inte är vana vid att arbeta med varandra ska samarbeta.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Men i en tillfälligt sammansatt grupp kan så kallad snabb tillit uppstå, det innebär att man agerar som om tillit redan finns. Snabb tillit utvecklas bättre om man till exempel aktivt lyfter fram synpunkter från medlemmar som har kunskap om och erfarenhet av liknande situationer som den man nu står inför. </a:t>
            </a:r>
          </a:p>
          <a:p>
            <a:pPr eaLnBrk="1" fontAlgn="auto" hangingPunct="1">
              <a:spcBef>
                <a:spcPts val="0"/>
              </a:spcBef>
              <a:spcAft>
                <a:spcPts val="0"/>
              </a:spcAft>
              <a:defRPr/>
            </a:pPr>
            <a:endParaRPr lang="sv-SE" sz="1050" dirty="0"/>
          </a:p>
        </p:txBody>
      </p:sp>
      <p:sp>
        <p:nvSpPr>
          <p:cNvPr id="51204" name="Platshållare för bildnummer 3">
            <a:extLst>
              <a:ext uri="{FF2B5EF4-FFF2-40B4-BE49-F238E27FC236}">
                <a16:creationId xmlns:a16="http://schemas.microsoft.com/office/drawing/2014/main" id="{42C4BA2C-26D2-48D9-8CDA-05E8D08C5A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95FC388-AE71-4B77-ACD2-3DA0EF2C9E04}" type="slidenum">
              <a:rPr lang="sv-SE" altLang="sv-SE" smtClean="0">
                <a:latin typeface="Calibri" panose="020F0502020204030204" pitchFamily="34" charset="0"/>
              </a:rPr>
              <a:pPr fontAlgn="base">
                <a:spcBef>
                  <a:spcPct val="0"/>
                </a:spcBef>
                <a:spcAft>
                  <a:spcPct val="0"/>
                </a:spcAft>
              </a:pPr>
              <a:t>23</a:t>
            </a:fld>
            <a:endParaRPr lang="sv-SE" altLang="sv-SE" dirty="0">
              <a:latin typeface="Calibri" panose="020F0502020204030204" pitchFamily="34" charset="0"/>
            </a:endParaRPr>
          </a:p>
        </p:txBody>
      </p:sp>
    </p:spTree>
    <p:extLst>
      <p:ext uri="{BB962C8B-B14F-4D97-AF65-F5344CB8AC3E}">
        <p14:creationId xmlns:p14="http://schemas.microsoft.com/office/powerpoint/2010/main" val="1661027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F8DEA0F1-82DC-4AAD-BC97-AD877FA41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6903BE1-0294-428C-BF88-64F43998392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8 Medvetet beslutsfattande</a:t>
            </a:r>
            <a:br>
              <a:rPr lang="sv-SE" sz="1050" b="1" dirty="0"/>
            </a:br>
            <a:br>
              <a:rPr lang="sv-SE" sz="1050" dirty="0"/>
            </a:br>
            <a:r>
              <a:rPr lang="sv-SE" sz="1050" dirty="0"/>
              <a:t>Ibland är det bråttom att fatta beslut. Då kan det vara frestande att gå på sin intuition, magkänslan. Problemet med intuition är att den använder sig av den erfarenhet som vi har i minnet, antingen medvetet eller omedvetet. Ju mindre erfarenhet vi har, desto större är risken att vi fattar beslut som riskerar att få olyckliga konsekvenser.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Så långt du kan bör du fatta beslut </a:t>
            </a:r>
          </a:p>
          <a:p>
            <a:pPr marL="171450" indent="-171450" eaLnBrk="1" fontAlgn="auto" hangingPunct="1">
              <a:spcBef>
                <a:spcPts val="0"/>
              </a:spcBef>
              <a:spcAft>
                <a:spcPts val="0"/>
              </a:spcAft>
              <a:buFont typeface="Arial" panose="020B0604020202020204" pitchFamily="34" charset="0"/>
              <a:buChar char="•"/>
              <a:defRPr/>
            </a:pPr>
            <a:r>
              <a:rPr lang="sv-SE" sz="1050" dirty="0"/>
              <a:t>i en medveten process som är transparent och kommunicerbar, även om det tar tid och är jobbigt</a:t>
            </a:r>
          </a:p>
          <a:p>
            <a:pPr marL="171450" indent="-171450" eaLnBrk="1" fontAlgn="auto" hangingPunct="1">
              <a:spcBef>
                <a:spcPts val="0"/>
              </a:spcBef>
              <a:spcAft>
                <a:spcPts val="0"/>
              </a:spcAft>
              <a:buFont typeface="Arial" panose="020B0604020202020204" pitchFamily="34" charset="0"/>
              <a:buChar char="•"/>
              <a:defRPr/>
            </a:pPr>
            <a:r>
              <a:rPr lang="sv-SE" sz="1050" dirty="0"/>
              <a:t>”med penna och papper”, eftersom det bidrar till att tänka analytiskt och hjälper till att hålla ordning på mycket information</a:t>
            </a:r>
          </a:p>
          <a:p>
            <a:pPr marL="171450" indent="-171450" eaLnBrk="1" fontAlgn="auto" hangingPunct="1">
              <a:spcBef>
                <a:spcPts val="0"/>
              </a:spcBef>
              <a:spcAft>
                <a:spcPts val="0"/>
              </a:spcAft>
              <a:buFont typeface="Arial" panose="020B0604020202020204" pitchFamily="34" charset="0"/>
              <a:buChar char="•"/>
              <a:defRPr/>
            </a:pPr>
            <a:r>
              <a:rPr lang="sv-SE" sz="1050" dirty="0"/>
              <a:t>tillsammans med andra människor, så att ni kan hjälpas åt att upptäcka felaktigheter och missuppfattningar.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Vid beslutsfattande under samhällsstörningar finns inte alltid möjlighet att identifiera och värdera olika alternativ. Istället får man ofta fokusera på att hitta en tillräckligt bra lösning på ett problem.  Det är viktigt att komma ihåg att magkänslan inte kan stängas av och att beslutsfattare alltid är begränsat rationella.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beslutsfattande i aktörsgemensamma sammanhang: </a:t>
            </a:r>
            <a:r>
              <a:rPr lang="sv-SE" altLang="sv-SE" sz="1050" dirty="0">
                <a:ea typeface="Verdana" panose="020B0604030504040204" pitchFamily="34" charset="0"/>
                <a:cs typeface="Verdana" panose="020B0604030504040204" pitchFamily="34" charset="0"/>
                <a:hlinkClick r:id="rId3"/>
              </a:rPr>
              <a:t>Medvetet beslutsfattande</a:t>
            </a:r>
            <a:endParaRPr lang="sv-SE" sz="1050" dirty="0"/>
          </a:p>
        </p:txBody>
      </p:sp>
      <p:sp>
        <p:nvSpPr>
          <p:cNvPr id="63492" name="Platshållare för bildnummer 3">
            <a:extLst>
              <a:ext uri="{FF2B5EF4-FFF2-40B4-BE49-F238E27FC236}">
                <a16:creationId xmlns:a16="http://schemas.microsoft.com/office/drawing/2014/main" id="{8CDEC333-E7E2-4EAA-8BB0-D485D97716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D05F965-3A8F-47A3-A692-576CAF8E093A}" type="slidenum">
              <a:rPr lang="sv-SE" altLang="sv-SE" smtClean="0">
                <a:latin typeface="Calibri" panose="020F0502020204030204" pitchFamily="34" charset="0"/>
              </a:rPr>
              <a:pPr fontAlgn="base">
                <a:spcBef>
                  <a:spcPct val="0"/>
                </a:spcBef>
                <a:spcAft>
                  <a:spcPct val="0"/>
                </a:spcAft>
              </a:pPr>
              <a:t>24</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555AD044-82E8-42FF-BDF7-8AC2DD1288F4}"/>
              </a:ext>
            </a:extLst>
          </p:cNvPr>
          <p:cNvSpPr>
            <a:spLocks noGrp="1"/>
          </p:cNvSpPr>
          <p:nvPr>
            <p:ph type="ftr" sz="quarter" idx="4"/>
          </p:nvPr>
        </p:nvSpPr>
        <p:spPr/>
        <p:txBody>
          <a:bodyPr/>
          <a:lstStyle/>
          <a:p>
            <a:pPr>
              <a:defRPr/>
            </a:pPr>
            <a:r>
              <a:rPr lang="sv-SE" dirty="0"/>
              <a:t>Version 0.96 2017-11-15</a:t>
            </a:r>
          </a:p>
        </p:txBody>
      </p:sp>
      <p:pic>
        <p:nvPicPr>
          <p:cNvPr id="4" name="Bildobjekt 3"/>
          <p:cNvPicPr>
            <a:picLocks noChangeAspect="1"/>
          </p:cNvPicPr>
          <p:nvPr/>
        </p:nvPicPr>
        <p:blipFill>
          <a:blip r:embed="rId4"/>
          <a:stretch>
            <a:fillRect/>
          </a:stretch>
        </p:blipFill>
        <p:spPr>
          <a:xfrm>
            <a:off x="730127" y="7645790"/>
            <a:ext cx="160209" cy="173941"/>
          </a:xfrm>
          <a:prstGeom prst="rect">
            <a:avLst/>
          </a:prstGeom>
        </p:spPr>
      </p:pic>
    </p:spTree>
    <p:extLst>
      <p:ext uri="{BB962C8B-B14F-4D97-AF65-F5344CB8AC3E}">
        <p14:creationId xmlns:p14="http://schemas.microsoft.com/office/powerpoint/2010/main" val="4241078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a:extLst>
              <a:ext uri="{FF2B5EF4-FFF2-40B4-BE49-F238E27FC236}">
                <a16:creationId xmlns:a16="http://schemas.microsoft.com/office/drawing/2014/main" id="{300B674E-DE04-45CE-AF1B-4BD06DE91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4777E11-1DD2-4F1F-ACEC-54046C086C35}"/>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9 Tid, proaktivitet och samtidighet</a:t>
            </a:r>
            <a:br>
              <a:rPr lang="sv-SE" sz="1050" b="1" dirty="0"/>
            </a:br>
            <a:endParaRPr lang="sv-SE" sz="1050" b="1" dirty="0"/>
          </a:p>
          <a:p>
            <a:pPr eaLnBrk="1" fontAlgn="auto" hangingPunct="1">
              <a:spcBef>
                <a:spcPts val="0"/>
              </a:spcBef>
              <a:spcAft>
                <a:spcPts val="0"/>
              </a:spcAft>
              <a:defRPr/>
            </a:pPr>
            <a:r>
              <a:rPr lang="sv-SE" sz="1050" b="1" dirty="0"/>
              <a:t>Tid: </a:t>
            </a:r>
            <a:r>
              <a:rPr lang="sv-SE" sz="1050" dirty="0"/>
              <a:t>Flera tidsskalor måste hanteras samtidigt vid en samhällsstörning, de behov som måste tillgodoses i början är inte desamma som de som behöver tillgodoses längre fram. För åtgärder som tar lång tid att starta upp kan det betyda att man måste fatta beslut om att sätta dem i verket innan det behov som ska tillgodoses har uppstått. Detta går förmodligen bara om man snabbt bygger upp den organisation som behövs för att uppmärksamma också det långsiktiga. Ofta klumpar man ihop behoven i tre olika kategorier:</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dirty="0"/>
              <a:t>omedelbara behov</a:t>
            </a:r>
          </a:p>
          <a:p>
            <a:pPr marL="171450" indent="-171450" eaLnBrk="1" fontAlgn="auto" hangingPunct="1">
              <a:spcBef>
                <a:spcPts val="0"/>
              </a:spcBef>
              <a:spcAft>
                <a:spcPts val="0"/>
              </a:spcAft>
              <a:buFont typeface="Arial" panose="020B0604020202020204" pitchFamily="34" charset="0"/>
              <a:buChar char="•"/>
              <a:defRPr/>
            </a:pPr>
            <a:r>
              <a:rPr lang="sv-SE" sz="1050" dirty="0"/>
              <a:t>behov på medellång sikt</a:t>
            </a:r>
          </a:p>
          <a:p>
            <a:pPr marL="171450" indent="-171450" eaLnBrk="1" fontAlgn="auto" hangingPunct="1">
              <a:spcBef>
                <a:spcPts val="0"/>
              </a:spcBef>
              <a:spcAft>
                <a:spcPts val="0"/>
              </a:spcAft>
              <a:buFont typeface="Arial" panose="020B0604020202020204" pitchFamily="34" charset="0"/>
              <a:buChar char="•"/>
              <a:defRPr/>
            </a:pPr>
            <a:r>
              <a:rPr lang="sv-SE" sz="1050" dirty="0"/>
              <a:t>behov på lång sikt.</a:t>
            </a: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r>
              <a:rPr lang="sv-SE" sz="1050" dirty="0"/>
              <a:t>Samhällsstörningars natur avgör vilken uppdelning som är lämplig, men behoven att agera utifrån olika tidsskalor finns alltid.</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på MSB, berättar om tidsaspekterna vid hanteringen av en samhällsstörning och vikten av att ta initiativ och agera tidigt:</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3"/>
              </a:rPr>
              <a:t>Tid som kritisk faktor</a:t>
            </a:r>
            <a:r>
              <a:rPr lang="sv-SE" altLang="sv-SE" sz="1050" dirty="0">
                <a:ea typeface="Verdana" panose="020B0604030504040204" pitchFamily="34" charset="0"/>
                <a:cs typeface="Verdana" panose="020B0604030504040204" pitchFamily="34" charset="0"/>
              </a:rPr>
              <a:t> </a:t>
            </a:r>
            <a:endParaRPr lang="sv-SE" sz="1050" dirty="0"/>
          </a:p>
          <a:p>
            <a:pPr eaLnBrk="1" fontAlgn="auto" hangingPunct="1">
              <a:spcBef>
                <a:spcPts val="0"/>
              </a:spcBef>
              <a:spcAft>
                <a:spcPts val="0"/>
              </a:spcAft>
              <a:defRPr/>
            </a:pPr>
            <a:endParaRPr lang="sv-SE" sz="1050" dirty="0"/>
          </a:p>
        </p:txBody>
      </p:sp>
      <p:sp>
        <p:nvSpPr>
          <p:cNvPr id="55300" name="Platshållare för bildnummer 3">
            <a:extLst>
              <a:ext uri="{FF2B5EF4-FFF2-40B4-BE49-F238E27FC236}">
                <a16:creationId xmlns:a16="http://schemas.microsoft.com/office/drawing/2014/main" id="{7271186C-7B2B-4E87-8264-B160DCF7C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FAB1787-FE20-4533-A50D-FAA88D09E09F}" type="slidenum">
              <a:rPr lang="sv-SE" altLang="sv-SE" smtClean="0">
                <a:latin typeface="Calibri" panose="020F0502020204030204" pitchFamily="34" charset="0"/>
              </a:rPr>
              <a:pPr fontAlgn="base">
                <a:spcBef>
                  <a:spcPct val="0"/>
                </a:spcBef>
                <a:spcAft>
                  <a:spcPct val="0"/>
                </a:spcAft>
              </a:pPr>
              <a:t>25</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7222" y="7008750"/>
            <a:ext cx="158510" cy="176799"/>
          </a:xfrm>
          <a:prstGeom prst="rect">
            <a:avLst/>
          </a:prstGeom>
        </p:spPr>
      </p:pic>
    </p:spTree>
    <p:extLst>
      <p:ext uri="{BB962C8B-B14F-4D97-AF65-F5344CB8AC3E}">
        <p14:creationId xmlns:p14="http://schemas.microsoft.com/office/powerpoint/2010/main" val="660598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050" dirty="0"/>
              <a:t>När</a:t>
            </a:r>
            <a:r>
              <a:rPr lang="sv-SE" sz="1050" baseline="0" dirty="0"/>
              <a:t> vi arbetar integrerat med kommu</a:t>
            </a:r>
            <a:r>
              <a:rPr lang="sv-SE" sz="1050" b="0" baseline="0" dirty="0"/>
              <a:t>nikationen i hanteringens alla steg och när alla roller och funktioner tar ansvar för det kommunikativa perspektivet blir effekten att</a:t>
            </a:r>
            <a:r>
              <a:rPr lang="sv-SE" sz="1050" b="1" baseline="0" dirty="0"/>
              <a:t> </a:t>
            </a:r>
            <a:r>
              <a:rPr lang="sv-SE" sz="1050" b="0" baseline="0" dirty="0"/>
              <a:t>får vi i bedömningsarbetet får en </a:t>
            </a:r>
            <a:r>
              <a:rPr lang="sv-SE" sz="1050" b="0" dirty="0">
                <a:cs typeface="Arial" panose="020B0604020202020204" pitchFamily="34" charset="0"/>
              </a:rPr>
              <a:t>mer komplett bild av vad som ska uppnås och bättre styrning av tillgängliga resurser och vi undviker att kommunikation blir ett separat spår. </a:t>
            </a:r>
            <a:r>
              <a:rPr lang="sv-SE" sz="1050" dirty="0"/>
              <a:t>Mervärdet vi får i åtgärdsarbetet är att aktörerna:</a:t>
            </a:r>
          </a:p>
          <a:p>
            <a:pPr marL="171450" indent="-171450">
              <a:buFont typeface="Arial" panose="020B0604020202020204" pitchFamily="34" charset="0"/>
              <a:buChar char="•"/>
            </a:pPr>
            <a:r>
              <a:rPr lang="sv-SE" sz="1050" dirty="0"/>
              <a:t>hjälps åt att kommunicera avgörande budskap, utifrån vad som ska uppnås.</a:t>
            </a:r>
          </a:p>
          <a:p>
            <a:pPr marL="171450" indent="-171450">
              <a:buFont typeface="Arial" panose="020B0604020202020204" pitchFamily="34" charset="0"/>
              <a:buChar char="•"/>
            </a:pPr>
            <a:r>
              <a:rPr lang="sv-SE" sz="1050" dirty="0"/>
              <a:t>ger svar på de frågor som berör målgrupperna mest. </a:t>
            </a:r>
          </a:p>
          <a:p>
            <a:pPr marL="171450" indent="-171450">
              <a:buFont typeface="Arial" panose="020B0604020202020204" pitchFamily="34" charset="0"/>
              <a:buChar char="•"/>
            </a:pPr>
            <a:r>
              <a:rPr lang="sv-SE" sz="1050" dirty="0"/>
              <a:t>ger en samstämmig bild av vad som sker.</a:t>
            </a:r>
          </a:p>
          <a:p>
            <a:pPr marL="171450" indent="-171450">
              <a:buFont typeface="Arial" panose="020B0604020202020204" pitchFamily="34" charset="0"/>
              <a:buChar char="•"/>
            </a:pPr>
            <a:r>
              <a:rPr lang="sv-SE" sz="1050" dirty="0"/>
              <a:t>identifierar kommunikationsbehov som ingen enskild aktör har ett tydligt ansvar för.</a:t>
            </a:r>
            <a:endParaRPr lang="sv-SE" sz="1050" dirty="0">
              <a:cs typeface="ＭＳ Ｐゴシック" charset="0"/>
            </a:endParaRPr>
          </a:p>
          <a:p>
            <a:endParaRPr lang="sv-SE" sz="105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kern="1200" dirty="0">
                <a:solidFill>
                  <a:schemeClr val="tx1"/>
                </a:solidFill>
                <a:effectLst/>
              </a:rPr>
              <a:t>Om kommunikatörerna arbetar separat med att bedöma situationen, göra prioriteringar och sätta mål finns </a:t>
            </a:r>
            <a:r>
              <a:rPr lang="sv-SE" sz="1050" kern="1200" dirty="0">
                <a:solidFill>
                  <a:schemeClr val="tx1"/>
                </a:solidFill>
                <a:effectLst/>
              </a:rPr>
              <a:t>risk</a:t>
            </a:r>
            <a:r>
              <a:rPr lang="sv-SE" sz="1050" b="0" kern="1200" dirty="0">
                <a:solidFill>
                  <a:schemeClr val="tx1"/>
                </a:solidFill>
                <a:effectLst/>
              </a:rPr>
              <a:t> att samsyn kring de viktigaste frågorna uteblir, eller att aktörerna missar viktiga frågor i hanteringen. Ett integrerat arbetssätt i bedömnings- och inriktningsarbetet ger alltså en aktörsgemensam inriktning och samordning som sätter ramarna för hela hanteringen och ger en gemensam utgångspunkt.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b="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b="0" kern="1200" dirty="0">
                <a:solidFill>
                  <a:schemeClr val="tx1"/>
                </a:solidFill>
                <a:effectLst/>
              </a:rPr>
              <a:t>Arbetar vi integrerat</a:t>
            </a:r>
            <a:r>
              <a:rPr lang="sv-SE" sz="1050" b="0" kern="1200" baseline="0" dirty="0">
                <a:solidFill>
                  <a:schemeClr val="tx1"/>
                </a:solidFill>
                <a:effectLst/>
              </a:rPr>
              <a:t> så tar vi systematiskt höjd för </a:t>
            </a:r>
            <a:r>
              <a:rPr lang="sv-SE" sz="1050" b="0" dirty="0"/>
              <a:t>människors upplevelser, reaktioner, frågeställningar och behov samt </a:t>
            </a:r>
            <a:r>
              <a:rPr lang="sv-SE" sz="1050" dirty="0"/>
              <a:t>mediers rapportering.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Vi</a:t>
            </a:r>
            <a:r>
              <a:rPr lang="sv-SE" sz="1050" baseline="0" dirty="0"/>
              <a:t> utgår från att </a:t>
            </a:r>
            <a:r>
              <a:rPr lang="sv-SE" sz="1050" dirty="0"/>
              <a:t>händelseutvecklingen påverkar människors kommunikationsbehov,</a:t>
            </a:r>
            <a:r>
              <a:rPr lang="sv-SE" sz="1050" baseline="0" dirty="0"/>
              <a:t> </a:t>
            </a:r>
            <a:r>
              <a:rPr lang="sv-SE" sz="1050" dirty="0"/>
              <a:t>samtidigt kan människors och mediers agerande få påverkan på samma händelseutveckling. (positivt och negativt)</a:t>
            </a:r>
          </a:p>
          <a:p>
            <a:endParaRPr lang="sv-SE" sz="1050" dirty="0"/>
          </a:p>
          <a:p>
            <a:r>
              <a:rPr lang="sv-SE" sz="1050" dirty="0"/>
              <a:t>Och genom detta förhållnings-</a:t>
            </a:r>
            <a:r>
              <a:rPr lang="sv-SE" sz="1050" baseline="0" dirty="0"/>
              <a:t> och arbetssätt så motverkar vi att </a:t>
            </a:r>
            <a:r>
              <a:rPr lang="sv-SE" sz="1050" dirty="0"/>
              <a:t>kommunikation blir ett separat spår (vilket är en uppgift för alla roller och funktioner). </a:t>
            </a:r>
            <a:endParaRPr lang="sv-SE" sz="1050" baseline="0" dirty="0"/>
          </a:p>
          <a:p>
            <a:endParaRPr lang="sv-SE" sz="1050" dirty="0"/>
          </a:p>
          <a:p>
            <a:r>
              <a:rPr lang="sv-SE" sz="1050" dirty="0"/>
              <a:t>Stöd för att arbeta integrerat och hur det görs kopplat till helhetsmetoden belyses i kapitlet Arbetssätt.</a:t>
            </a:r>
          </a:p>
          <a:p>
            <a:endParaRPr lang="sv-SE" sz="1050"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26</a:t>
            </a:fld>
            <a:endParaRPr lang="sv-SE" dirty="0"/>
          </a:p>
        </p:txBody>
      </p:sp>
    </p:spTree>
    <p:extLst>
      <p:ext uri="{BB962C8B-B14F-4D97-AF65-F5344CB8AC3E}">
        <p14:creationId xmlns:p14="http://schemas.microsoft.com/office/powerpoint/2010/main" val="165227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46F703FA-38CA-4762-BA98-E30D68799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DD4AA52-E692-4A09-8E9E-79CBCE9F4372}"/>
              </a:ext>
            </a:extLst>
          </p:cNvPr>
          <p:cNvSpPr>
            <a:spLocks noGrp="1"/>
          </p:cNvSpPr>
          <p:nvPr>
            <p:ph type="body" idx="1"/>
          </p:nvPr>
        </p:nvSpPr>
        <p:spPr/>
        <p:txBody>
          <a:bodyPr/>
          <a:lstStyle/>
          <a:p>
            <a:pPr eaLnBrk="1" fontAlgn="auto" hangingPunct="1">
              <a:spcBef>
                <a:spcPts val="0"/>
              </a:spcBef>
              <a:spcAft>
                <a:spcPts val="0"/>
              </a:spcAft>
              <a:defRPr/>
            </a:pPr>
            <a:r>
              <a:rPr lang="sv-SE" sz="1050" dirty="0"/>
              <a:t>Med förhållningssätten och utgångspunkterna som grund kommer vi till hur vi gör – agerar - i aktörsgemensamma situationer. Det beskrivs genom följande</a:t>
            </a:r>
            <a:r>
              <a:rPr lang="sv-SE" sz="1050" baseline="0" dirty="0"/>
              <a:t> </a:t>
            </a:r>
            <a:r>
              <a:rPr lang="sv-SE" sz="1050" dirty="0"/>
              <a:t>arbetssätt eller ”sätt att göra”.</a:t>
            </a:r>
          </a:p>
          <a:p>
            <a:pPr eaLnBrk="1" fontAlgn="auto" hangingPunct="1">
              <a:spcBef>
                <a:spcPts val="0"/>
              </a:spcBef>
              <a:spcAft>
                <a:spcPts val="0"/>
              </a:spcAft>
              <a:defRPr/>
            </a:pPr>
            <a:endParaRPr lang="sv-SE" sz="1050" dirty="0"/>
          </a:p>
        </p:txBody>
      </p:sp>
      <p:sp>
        <p:nvSpPr>
          <p:cNvPr id="59396" name="Platshållare för bildnummer 3">
            <a:extLst>
              <a:ext uri="{FF2B5EF4-FFF2-40B4-BE49-F238E27FC236}">
                <a16:creationId xmlns:a16="http://schemas.microsoft.com/office/drawing/2014/main" id="{5B5C646E-87D2-4F5C-973E-5E93891C2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BF11FDC-59EC-438A-9A07-F01F8B766546}" type="slidenum">
              <a:rPr lang="sv-SE" altLang="sv-SE" smtClean="0">
                <a:latin typeface="Calibri" panose="020F0502020204030204" pitchFamily="34" charset="0"/>
              </a:rPr>
              <a:pPr fontAlgn="base">
                <a:spcBef>
                  <a:spcPct val="0"/>
                </a:spcBef>
                <a:spcAft>
                  <a:spcPct val="0"/>
                </a:spcAft>
              </a:pPr>
              <a:t>27</a:t>
            </a:fld>
            <a:endParaRPr lang="sv-SE" altLang="sv-SE" dirty="0">
              <a:latin typeface="Calibri" panose="020F0502020204030204" pitchFamily="34" charset="0"/>
            </a:endParaRPr>
          </a:p>
        </p:txBody>
      </p:sp>
    </p:spTree>
    <p:extLst>
      <p:ext uri="{BB962C8B-B14F-4D97-AF65-F5344CB8AC3E}">
        <p14:creationId xmlns:p14="http://schemas.microsoft.com/office/powerpoint/2010/main" val="114930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0F99E2F-E143-4C63-B26F-EB7262184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04C78EE-DF6D-4451-BA50-2520BBC80F32}"/>
              </a:ext>
            </a:extLst>
          </p:cNvPr>
          <p:cNvSpPr>
            <a:spLocks noGrp="1"/>
          </p:cNvSpPr>
          <p:nvPr>
            <p:ph type="body" idx="1"/>
          </p:nvPr>
        </p:nvSpPr>
        <p:spPr>
          <a:xfrm>
            <a:off x="688902" y="4575175"/>
            <a:ext cx="5903912" cy="4568825"/>
          </a:xfrm>
        </p:spPr>
        <p:txBody>
          <a:bodyPr/>
          <a:lstStyle/>
          <a:p>
            <a:pPr>
              <a:defRPr/>
            </a:pPr>
            <a:r>
              <a:rPr lang="sv-SE" sz="1050" b="1" dirty="0"/>
              <a:t>Kap 11  Aktörsgemensamma former </a:t>
            </a:r>
            <a:br>
              <a:rPr lang="sv-SE" sz="1050" b="1" dirty="0"/>
            </a:br>
            <a:br>
              <a:rPr lang="sv-SE" sz="1050" b="1" dirty="0"/>
            </a:br>
            <a:r>
              <a:rPr lang="sv-SE" sz="1050" dirty="0"/>
              <a:t>Detta material beskriver </a:t>
            </a:r>
            <a:r>
              <a:rPr lang="sv-SE" sz="1050" b="1" dirty="0"/>
              <a:t>aktörsgemensamma former </a:t>
            </a:r>
            <a:r>
              <a:rPr lang="sv-SE" sz="1050" dirty="0"/>
              <a:t>för samverkan och inte interna organisatoriska former.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som är med och hanterar samhällsstörningar måste enkelt kunna komma i kontakt med varandra och hitta effektiva sätt att träffa överenskommelser. Enhetliga och gemensamma samverkansformer, liksom ett gemensamt språkbruk, underlättar kontakter mellan aktörer och förståelsen för varandras roller.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Bilden visar hur olika aktörer ingår i en inriktnings och samordningsfunktion med en representant, och kopplingen till sin egen organisation. Inriktnings- och samordningsfunktion består av representanter från flera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Formerna kan beskrivas som en plattform för dialog, där berörda aktörer åstadkommer inriktning och samordning genom exempelvis överenskommelser. De har utformats så att de underlättar samverkan mellan aktörer och stöds av helhetsmetoden.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Förutsättningarna för inriktning och samordning måste förberedas och vara etablerade i det dagliga arbetet genom bland annat möten, planering, utbildning och övning.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Olof Ekman, forskare och utvecklare MSB, berättar om samverkansformerna:</a:t>
            </a:r>
          </a:p>
          <a:p>
            <a:pPr eaLnBrk="1" fontAlgn="auto" hangingPunct="1">
              <a:spcBef>
                <a:spcPts val="0"/>
              </a:spcBef>
              <a:spcAft>
                <a:spcPts val="0"/>
              </a:spcAft>
              <a:defRPr/>
            </a:pPr>
            <a:r>
              <a:rPr lang="sv-SE" altLang="sv-SE" sz="1050" dirty="0">
                <a:ea typeface="Verdana" panose="020B0604030504040204" pitchFamily="34" charset="0"/>
                <a:cs typeface="Verdana" panose="020B0604030504040204" pitchFamily="34" charset="0"/>
                <a:hlinkClick r:id="rId3"/>
              </a:rPr>
              <a:t>Aktörsgemensamma former för inriktning och samordning </a:t>
            </a:r>
            <a:br>
              <a:rPr lang="sv-SE" altLang="sv-SE" sz="1050" dirty="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r>
              <a:rPr lang="sv-SE" sz="1050" b="1" dirty="0"/>
              <a:t>Viktigt: </a:t>
            </a:r>
            <a:r>
              <a:rPr lang="sv-SE" sz="1050" dirty="0"/>
              <a:t>Syftet med aktörsgemensamma former för samverkan är att </a:t>
            </a:r>
            <a:r>
              <a:rPr lang="sv-SE" sz="1050" b="1" dirty="0"/>
              <a:t>träffa överenskommelser </a:t>
            </a:r>
            <a:r>
              <a:rPr lang="sv-SE" sz="1050" dirty="0"/>
              <a:t>om inriktning och samordning för att samordnat  hantera konsekvenserna av samhällsstörningar och utnyttja samhällets resurser effektivt. I boken ”</a:t>
            </a:r>
            <a:r>
              <a:rPr lang="sv-SE" sz="1050" i="1" dirty="0"/>
              <a:t>Gemensamma grunder för samverkan och ledning vid samhällsstörningar</a:t>
            </a:r>
            <a:r>
              <a:rPr lang="sv-SE" sz="1050" dirty="0"/>
              <a:t>” kan du läsa mer om aktörsgemensamma former, s.77-85</a:t>
            </a:r>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61444" name="Slide Number Placeholder 3">
            <a:extLst>
              <a:ext uri="{FF2B5EF4-FFF2-40B4-BE49-F238E27FC236}">
                <a16:creationId xmlns:a16="http://schemas.microsoft.com/office/drawing/2014/main" id="{31B2BF73-8066-42E6-828B-84F430F5E5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3B5B930-0A94-4EE3-887F-B5B90182BE76}" type="slidenum">
              <a:rPr lang="sv-SE" altLang="sv-SE" smtClean="0">
                <a:latin typeface="Calibri" panose="020F0502020204030204" pitchFamily="34" charset="0"/>
              </a:rPr>
              <a:pPr fontAlgn="base">
                <a:spcBef>
                  <a:spcPct val="0"/>
                </a:spcBef>
                <a:spcAft>
                  <a:spcPct val="0"/>
                </a:spcAft>
              </a:pPr>
              <a:t>28</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54255" y="7986456"/>
            <a:ext cx="158510" cy="176799"/>
          </a:xfrm>
          <a:prstGeom prst="rect">
            <a:avLst/>
          </a:prstGeom>
        </p:spPr>
      </p:pic>
    </p:spTree>
    <p:extLst>
      <p:ext uri="{BB962C8B-B14F-4D97-AF65-F5344CB8AC3E}">
        <p14:creationId xmlns:p14="http://schemas.microsoft.com/office/powerpoint/2010/main" val="3644684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86E66B4D-5572-46A1-B7FE-846E00619C76}"/>
              </a:ext>
            </a:extLst>
          </p:cNvPr>
          <p:cNvSpPr>
            <a:spLocks noGrp="1" noRot="1" noChangeAspect="1" noTextEdit="1"/>
          </p:cNvSpPr>
          <p:nvPr>
            <p:ph type="sldImg"/>
          </p:nvPr>
        </p:nvSpPr>
        <p:spPr bwMode="auto">
          <a:xfrm>
            <a:off x="525463" y="571500"/>
            <a:ext cx="5784850" cy="3254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089A32D-6FE6-4C38-9434-647F70CD168D}"/>
              </a:ext>
            </a:extLst>
          </p:cNvPr>
          <p:cNvSpPr>
            <a:spLocks noGrp="1"/>
          </p:cNvSpPr>
          <p:nvPr>
            <p:ph type="body" idx="1"/>
          </p:nvPr>
        </p:nvSpPr>
        <p:spPr>
          <a:xfrm>
            <a:off x="608427" y="3957418"/>
            <a:ext cx="5486400" cy="3600450"/>
          </a:xfrm>
        </p:spPr>
        <p:txBody>
          <a:bodyPr/>
          <a:lstStyle/>
          <a:p>
            <a:pPr eaLnBrk="1" fontAlgn="auto" hangingPunct="1">
              <a:spcBef>
                <a:spcPts val="0"/>
              </a:spcBef>
              <a:spcAft>
                <a:spcPts val="0"/>
              </a:spcAft>
              <a:defRPr/>
            </a:pPr>
            <a:r>
              <a:rPr lang="sv-SE" sz="1050" dirty="0"/>
              <a:t>I de gemensamma grunderna beskrivs de viktigaste former som behövs, dessa kan kallas olika, det viktiga är att ha en gemensam syn på uppgift och roller för dessa tre former. Det är viktigt att formerna är etablerade i det dagliga arbetet. </a:t>
            </a:r>
          </a:p>
          <a:p>
            <a:pPr eaLnBrk="1" fontAlgn="auto" hangingPunct="1">
              <a:spcBef>
                <a:spcPts val="0"/>
              </a:spcBef>
              <a:spcAft>
                <a:spcPts val="0"/>
              </a:spcAft>
              <a:defRPr/>
            </a:pP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En inriktnings- och samordningskontakt: </a:t>
            </a:r>
            <a:r>
              <a:rPr lang="sv-SE" sz="1050" dirty="0"/>
              <a:t>Det är en form för att etablera kontakter i det aktörsgemensamma arbetet.</a:t>
            </a:r>
            <a:br>
              <a:rPr lang="sv-SE" sz="1050" dirty="0"/>
            </a:b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En inriktnings- och samordningsfunktion</a:t>
            </a:r>
            <a:r>
              <a:rPr lang="sv-SE" sz="1050" dirty="0"/>
              <a:t>: Den kan liknas vid en plattform för dialog, där aktörer träffas fysiskt eller virtuellt (telefon/video/webbmöten). Tanken är att funktionen ska vara flexibel, representanter för olika aktörer möts för att träffa överenskommelser om aktörsgemensam inriktning och samordning. </a:t>
            </a:r>
            <a:br>
              <a:rPr lang="sv-SE" sz="1050" dirty="0"/>
            </a:br>
            <a:endParaRPr lang="sv-SE" sz="1050" dirty="0"/>
          </a:p>
          <a:p>
            <a:pPr marL="171450" indent="-171450" eaLnBrk="1" fontAlgn="auto" hangingPunct="1">
              <a:spcBef>
                <a:spcPts val="0"/>
              </a:spcBef>
              <a:spcAft>
                <a:spcPts val="0"/>
              </a:spcAft>
              <a:buFont typeface="Arial" panose="020B0604020202020204" pitchFamily="34" charset="0"/>
              <a:buChar char="•"/>
              <a:defRPr/>
            </a:pPr>
            <a:r>
              <a:rPr lang="sv-SE" sz="1050" b="1" dirty="0"/>
              <a:t>Ett stöd (till inriktnings- och samordningsfunktionen): </a:t>
            </a:r>
            <a:r>
              <a:rPr lang="sv-SE" sz="1050" dirty="0"/>
              <a:t>Det är en grupp som bereder underlag till överenskommelser i funktionen. Det kan ses som en analysenhet som arbetar med omvärldsbevakning, informationsdelning, samlade lägesbilder och tar fram samordnade budskap.</a:t>
            </a:r>
          </a:p>
          <a:p>
            <a:pPr eaLnBrk="1" fontAlgn="auto" hangingPunct="1">
              <a:spcBef>
                <a:spcPts val="0"/>
              </a:spcBef>
              <a:spcAft>
                <a:spcPts val="0"/>
              </a:spcAft>
              <a:defRPr/>
            </a:pPr>
            <a:endParaRPr lang="sv-SE" sz="1050" dirty="0"/>
          </a:p>
        </p:txBody>
      </p:sp>
      <p:sp>
        <p:nvSpPr>
          <p:cNvPr id="63492" name="Platshållare för bildnummer 3">
            <a:extLst>
              <a:ext uri="{FF2B5EF4-FFF2-40B4-BE49-F238E27FC236}">
                <a16:creationId xmlns:a16="http://schemas.microsoft.com/office/drawing/2014/main" id="{89390DC8-891E-41A0-91B8-0B95719DF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58306CB-83FA-4071-B9E8-9D74044AF8BE}" type="slidenum">
              <a:rPr lang="sv-SE" altLang="sv-SE" smtClean="0">
                <a:latin typeface="Calibri" panose="020F0502020204030204" pitchFamily="34" charset="0"/>
              </a:rPr>
              <a:pPr fontAlgn="base">
                <a:spcBef>
                  <a:spcPct val="0"/>
                </a:spcBef>
                <a:spcAft>
                  <a:spcPct val="0"/>
                </a:spcAft>
              </a:pPr>
              <a:t>29</a:t>
            </a:fld>
            <a:endParaRPr lang="sv-SE" altLang="sv-SE" dirty="0">
              <a:latin typeface="Calibri" panose="020F0502020204030204" pitchFamily="34" charset="0"/>
            </a:endParaRPr>
          </a:p>
        </p:txBody>
      </p:sp>
    </p:spTree>
    <p:extLst>
      <p:ext uri="{BB962C8B-B14F-4D97-AF65-F5344CB8AC3E}">
        <p14:creationId xmlns:p14="http://schemas.microsoft.com/office/powerpoint/2010/main" val="311719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a:extLst>
              <a:ext uri="{FF2B5EF4-FFF2-40B4-BE49-F238E27FC236}">
                <a16:creationId xmlns:a16="http://schemas.microsoft.com/office/drawing/2014/main" id="{87979A67-5671-410E-A80E-292E49169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D5FE5FF-5F44-4377-B7A7-59C3495691EB}"/>
              </a:ext>
            </a:extLst>
          </p:cNvPr>
          <p:cNvSpPr>
            <a:spLocks noGrp="1"/>
          </p:cNvSpPr>
          <p:nvPr>
            <p:ph type="body" idx="1"/>
          </p:nvPr>
        </p:nvSpPr>
        <p:spPr/>
        <p:txBody>
          <a:bodyPr/>
          <a:lstStyle/>
          <a:p>
            <a:pPr eaLnBrk="1" fontAlgn="auto" hangingPunct="1">
              <a:spcBef>
                <a:spcPts val="0"/>
              </a:spcBef>
              <a:spcAft>
                <a:spcPts val="0"/>
              </a:spcAft>
              <a:defRPr/>
            </a:pPr>
            <a:endParaRPr lang="sv-SE" sz="900" dirty="0"/>
          </a:p>
        </p:txBody>
      </p:sp>
      <p:sp>
        <p:nvSpPr>
          <p:cNvPr id="43012" name="Platshållare för bildnummer 3">
            <a:extLst>
              <a:ext uri="{FF2B5EF4-FFF2-40B4-BE49-F238E27FC236}">
                <a16:creationId xmlns:a16="http://schemas.microsoft.com/office/drawing/2014/main" id="{36B360DD-7EB3-4BB7-BA96-407EC80C57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354D1-ECE7-4323-BA0B-F90902F04892}"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7085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tshållare för bildobjekt 1">
            <a:extLst>
              <a:ext uri="{FF2B5EF4-FFF2-40B4-BE49-F238E27FC236}">
                <a16:creationId xmlns:a16="http://schemas.microsoft.com/office/drawing/2014/main" id="{9E6E6BB4-7C97-4BF0-BD52-0CF99E16437D}"/>
              </a:ext>
            </a:extLst>
          </p:cNvPr>
          <p:cNvSpPr>
            <a:spLocks noGrp="1" noRot="1" noChangeAspect="1" noTextEdit="1"/>
          </p:cNvSpPr>
          <p:nvPr>
            <p:ph type="sldImg"/>
          </p:nvPr>
        </p:nvSpPr>
        <p:spPr bwMode="auto">
          <a:xfrm>
            <a:off x="473075" y="485775"/>
            <a:ext cx="5843588" cy="3287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00D82C22-F6E7-4B23-9FB1-6B8FC97A7921}"/>
              </a:ext>
            </a:extLst>
          </p:cNvPr>
          <p:cNvSpPr>
            <a:spLocks noGrp="1"/>
          </p:cNvSpPr>
          <p:nvPr>
            <p:ph type="body" idx="1"/>
          </p:nvPr>
        </p:nvSpPr>
        <p:spPr>
          <a:xfrm>
            <a:off x="580292" y="3957418"/>
            <a:ext cx="5486400" cy="3600450"/>
          </a:xfrm>
        </p:spPr>
        <p:txBody>
          <a:bodyPr/>
          <a:lstStyle/>
          <a:p>
            <a:pPr eaLnBrk="1" fontAlgn="auto" hangingPunct="1">
              <a:spcBef>
                <a:spcPts val="0"/>
              </a:spcBef>
              <a:spcAft>
                <a:spcPts val="0"/>
              </a:spcAft>
              <a:defRPr/>
            </a:pPr>
            <a:r>
              <a:rPr lang="sv-SE" sz="1050" dirty="0"/>
              <a:t>Bilden visar processen för att initiera en inriktnings- och samordningsfunktion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Kontaktpunkten</a:t>
            </a:r>
            <a:r>
              <a:rPr lang="sv-SE" sz="1050" dirty="0"/>
              <a:t> ska ha hög tillgänglighet och kunna nås dygnet runt, året runt. Ett bra exempel är den </a:t>
            </a:r>
            <a:r>
              <a:rPr lang="sv-SE" sz="1050" dirty="0" err="1"/>
              <a:t>TiB</a:t>
            </a:r>
            <a:r>
              <a:rPr lang="sv-SE" sz="1050" dirty="0"/>
              <a:t> (tjänsteman i beredskap) som många myndigheter har, eller motsvarande t. ex. räddningschef i beredskap.</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En</a:t>
            </a:r>
            <a:r>
              <a:rPr lang="sv-SE" sz="1050" b="1" dirty="0"/>
              <a:t> inriktnings- och samordningsfunktion </a:t>
            </a:r>
            <a:r>
              <a:rPr lang="sv-SE" sz="1050" dirty="0"/>
              <a:t>kan aktiveras när behovet uppstår – alla aktörer får och ska kunna initiera den – det är komplexiteten i den eller de händelser man ska hantera som avgör behovet. Funktionen sammankallas normalt av en aktör med geografiskt områdesansvar (vilket beskrivits tidigare i presentationen) som är värd. I uppgiften ingår att leda och dokumentera möten, erbjuda mötesplats och organisera ett ”stöd” till funktionen. Det ingår även att se till att det finns teknik, uthållighet (och till exempel sambandsplanering, rutiner, tillgänglig personal, lokaler, med mera). Värden ska även bjuda in representanter för offentliga och privata aktörer samt frivilliga resurser. De ska säkerställa att handlingar upprättas på rätt sätt, att föra dagbok och mötesprotokoll, med mera.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Stödet sammankallas och organiseras av värden </a:t>
            </a:r>
            <a:r>
              <a:rPr lang="sv-SE" sz="1050" dirty="0"/>
              <a:t>som också ser till att det finns organisatoriska, personella och tekniska förutsättningar. Det leds av en koordinator och bemannas av värden tillsammans med experter, med flera. Stödet arbetar mer kontinuerligt än en funktion. Flera stöd kan finnas samtidigt, och de kan arbeta på en fysisk plats eller med stöd av olika tekniska lösningar på distans.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Till dig som utbildar: Denna bild är</a:t>
            </a:r>
            <a:r>
              <a:rPr lang="sv-SE" sz="1050" baseline="0" dirty="0"/>
              <a:t> gjord så att du kan lägga in animeringar för varje del.</a:t>
            </a:r>
            <a:endParaRPr lang="sv-SE" sz="1050" dirty="0"/>
          </a:p>
        </p:txBody>
      </p:sp>
      <p:sp>
        <p:nvSpPr>
          <p:cNvPr id="65540" name="Platshållare för bildnummer 3">
            <a:extLst>
              <a:ext uri="{FF2B5EF4-FFF2-40B4-BE49-F238E27FC236}">
                <a16:creationId xmlns:a16="http://schemas.microsoft.com/office/drawing/2014/main" id="{71F946D1-27F9-4C50-95DF-EFCEA69FD3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940827-85D2-4D7B-9E7C-E5C350EBD17B}" type="slidenum">
              <a:rPr lang="sv-SE" altLang="sv-SE" smtClean="0">
                <a:latin typeface="Calibri" panose="020F0502020204030204" pitchFamily="34" charset="0"/>
              </a:rPr>
              <a:pPr fontAlgn="base">
                <a:spcBef>
                  <a:spcPct val="0"/>
                </a:spcBef>
                <a:spcAft>
                  <a:spcPct val="0"/>
                </a:spcAft>
              </a:pPr>
              <a:t>30</a:t>
            </a:fld>
            <a:endParaRPr lang="sv-SE" altLang="sv-SE" dirty="0">
              <a:latin typeface="Calibri" panose="020F0502020204030204" pitchFamily="34" charset="0"/>
            </a:endParaRPr>
          </a:p>
        </p:txBody>
      </p:sp>
    </p:spTree>
    <p:extLst>
      <p:ext uri="{BB962C8B-B14F-4D97-AF65-F5344CB8AC3E}">
        <p14:creationId xmlns:p14="http://schemas.microsoft.com/office/powerpoint/2010/main" val="2905010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sz="1050" dirty="0"/>
              <a:t>Här är ett exempel på hur ett generellt förlopp för att initiera och aktivera en inriktnings­ och samordningsfunktion (ISF) och </a:t>
            </a:r>
          </a:p>
          <a:p>
            <a:pPr>
              <a:defRPr/>
            </a:pPr>
            <a:r>
              <a:rPr lang="sv-SE" altLang="sv-SE" sz="1050" dirty="0"/>
              <a:t>stödet till denna (ISF­-stöd) kan se ut.</a:t>
            </a:r>
          </a:p>
          <a:p>
            <a:pPr>
              <a:defRPr/>
            </a:pPr>
            <a:endParaRPr lang="sv-SE" altLang="sv-SE" sz="1050" dirty="0"/>
          </a:p>
          <a:p>
            <a:pPr>
              <a:defRPr/>
            </a:pPr>
            <a:r>
              <a:rPr lang="sv-SE" altLang="sv-SE" sz="1050" dirty="0"/>
              <a:t>En inriktnings- och samordningskontakt (ISK</a:t>
            </a:r>
            <a:r>
              <a:rPr lang="sv-SE" altLang="sv-SE" sz="1050" b="0" dirty="0"/>
              <a:t>) initierar </a:t>
            </a:r>
            <a:r>
              <a:rPr lang="sv-SE" altLang="sv-SE" sz="1050" dirty="0"/>
              <a:t>en inriktnings- och samordningsfunktion (ISF).</a:t>
            </a:r>
          </a:p>
          <a:p>
            <a:pPr>
              <a:defRPr/>
            </a:pPr>
            <a:endParaRPr lang="sv-SE" altLang="sv-SE" sz="1050" dirty="0"/>
          </a:p>
          <a:p>
            <a:pPr>
              <a:defRPr/>
            </a:pPr>
            <a:r>
              <a:rPr lang="sv-SE" altLang="sv-SE" sz="1050" dirty="0"/>
              <a:t>Värden aktiverar ISF och stödet till denna (ISF-stöd). </a:t>
            </a:r>
          </a:p>
          <a:p>
            <a:pPr>
              <a:defRPr/>
            </a:pPr>
            <a:endParaRPr lang="sv-SE" altLang="sv-SE" sz="1050" dirty="0"/>
          </a:p>
          <a:p>
            <a:pPr>
              <a:defRPr/>
            </a:pPr>
            <a:r>
              <a:rPr lang="sv-SE" altLang="sv-SE" sz="1050" dirty="0"/>
              <a:t>ISF-stödet sammanställer underlag till ISF</a:t>
            </a:r>
          </a:p>
          <a:p>
            <a:pPr>
              <a:defRPr/>
            </a:pPr>
            <a:endParaRPr lang="sv-SE" altLang="sv-SE" sz="1050" dirty="0"/>
          </a:p>
          <a:p>
            <a:pPr>
              <a:defRPr/>
            </a:pPr>
            <a:r>
              <a:rPr lang="sv-SE" altLang="sv-SE" sz="1050" dirty="0"/>
              <a:t>ISF träffar överenskommelser</a:t>
            </a:r>
          </a:p>
          <a:p>
            <a:pPr>
              <a:defRPr/>
            </a:pPr>
            <a:endParaRPr lang="sv-SE" altLang="sv-SE" sz="1050" dirty="0"/>
          </a:p>
          <a:p>
            <a:pPr>
              <a:defRPr/>
            </a:pPr>
            <a:r>
              <a:rPr lang="sv-SE" altLang="sv-SE" sz="1050" dirty="0"/>
              <a:t>Aktörerna fattar beslut om åtgärder inom ramen för egen organisation</a:t>
            </a:r>
          </a:p>
          <a:p>
            <a:pPr>
              <a:defRPr/>
            </a:pPr>
            <a:endParaRPr lang="sv-SE" altLang="sv-SE" sz="1050" dirty="0"/>
          </a:p>
          <a:p>
            <a:pPr>
              <a:defRPr/>
            </a:pPr>
            <a:r>
              <a:rPr lang="sv-SE" altLang="sv-SE" sz="1050" dirty="0"/>
              <a:t>ISF-stödet följer upp</a:t>
            </a:r>
            <a:endParaRPr lang="sv-SE" sz="1050" dirty="0"/>
          </a:p>
          <a:p>
            <a:endParaRPr lang="sv-SE" sz="1050" dirty="0"/>
          </a:p>
        </p:txBody>
      </p:sp>
      <p:sp>
        <p:nvSpPr>
          <p:cNvPr id="4" name="Platshållare för bildnummer 3"/>
          <p:cNvSpPr>
            <a:spLocks noGrp="1"/>
          </p:cNvSpPr>
          <p:nvPr>
            <p:ph type="sldNum" sz="quarter" idx="10"/>
          </p:nvPr>
        </p:nvSpPr>
        <p:spPr/>
        <p:txBody>
          <a:bodyPr/>
          <a:lstStyle/>
          <a:p>
            <a:fld id="{FF7F2546-EB6E-48EB-B02F-80676DFB14CF}" type="slidenum">
              <a:rPr lang="sv-SE" smtClean="0"/>
              <a:t>31</a:t>
            </a:fld>
            <a:endParaRPr lang="sv-SE" dirty="0"/>
          </a:p>
        </p:txBody>
      </p:sp>
    </p:spTree>
    <p:extLst>
      <p:ext uri="{BB962C8B-B14F-4D97-AF65-F5344CB8AC3E}">
        <p14:creationId xmlns:p14="http://schemas.microsoft.com/office/powerpoint/2010/main" val="3899770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4346129-0EAE-47FA-9EF9-BCBDA4B3FC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068B20-B052-473E-96ED-CE8FA8632EF1}"/>
              </a:ext>
            </a:extLst>
          </p:cNvPr>
          <p:cNvSpPr>
            <a:spLocks noGrp="1"/>
          </p:cNvSpPr>
          <p:nvPr>
            <p:ph type="body" idx="1"/>
          </p:nvPr>
        </p:nvSpPr>
        <p:spPr/>
        <p:txBody>
          <a:bodyPr/>
          <a:lstStyle/>
          <a:p>
            <a:pPr eaLnBrk="1" fontAlgn="auto" hangingPunct="1">
              <a:spcBef>
                <a:spcPts val="0"/>
              </a:spcBef>
              <a:spcAft>
                <a:spcPts val="0"/>
              </a:spcAft>
              <a:defRPr/>
            </a:pPr>
            <a:r>
              <a:rPr lang="sv-SE" sz="1050" dirty="0"/>
              <a:t>Vid samhällsstörningar kostar det tid och resurser att ta reda på vem man ska samverka med och på vilket sätt. Förutsättningarna för inriktning och samordning är helt beroende av att det finns etablerade former för samverkan i vardagen. Formerna måste alltså förberedas i det dagliga arbetet genom bland annat planering, utbildning och övning. Aktörernas roller måste redan i förväg vara inövade, kända och accepterade.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För att åstadkomma aktörsgemensam inriktning och samordning krävs att:</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aktörerna redan i förväg fastställt handlingsutrymme för sin medverkan </a:t>
            </a:r>
          </a:p>
          <a:p>
            <a:pPr eaLnBrk="1" fontAlgn="auto" hangingPunct="1">
              <a:spcBef>
                <a:spcPts val="0"/>
              </a:spcBef>
              <a:spcAft>
                <a:spcPts val="0"/>
              </a:spcAft>
              <a:defRPr/>
            </a:pPr>
            <a:r>
              <a:rPr lang="sv-SE" sz="1050" dirty="0"/>
              <a:t>•  förankrade former för aktörs­gemensam hantering som till exempel tillgänglighet, kontaktytor</a:t>
            </a:r>
            <a:br>
              <a:rPr lang="sv-SE" sz="1050" dirty="0"/>
            </a:br>
            <a:r>
              <a:rPr lang="sv-SE" sz="1050" dirty="0"/>
              <a:t>    och nätverk</a:t>
            </a:r>
          </a:p>
          <a:p>
            <a:pPr eaLnBrk="1" fontAlgn="auto" hangingPunct="1">
              <a:spcBef>
                <a:spcPts val="0"/>
              </a:spcBef>
              <a:spcAft>
                <a:spcPts val="0"/>
              </a:spcAft>
              <a:defRPr/>
            </a:pPr>
            <a:r>
              <a:rPr lang="sv-SE" sz="1050" dirty="0"/>
              <a:t>•  åtgärder för aktörsgemensam hantering är planerade i alla skeden av  en händelse; i det </a:t>
            </a:r>
            <a:br>
              <a:rPr lang="sv-SE" sz="1050" dirty="0"/>
            </a:br>
            <a:r>
              <a:rPr lang="sv-SE" sz="1050" dirty="0"/>
              <a:t>    förberedande skedet genom exempelvis planering,  kunskaps- och nätverksuppbyggnad, vid </a:t>
            </a:r>
            <a:br>
              <a:rPr lang="sv-SE" sz="1050" dirty="0"/>
            </a:br>
            <a:r>
              <a:rPr lang="sv-SE" sz="1050" dirty="0"/>
              <a:t>    inriktning och samordning  under själva händelsehanteringen samt för lärande i ”efterskedet”</a:t>
            </a:r>
          </a:p>
          <a:p>
            <a:pPr eaLnBrk="1" fontAlgn="auto" hangingPunct="1">
              <a:spcBef>
                <a:spcPts val="0"/>
              </a:spcBef>
              <a:spcAft>
                <a:spcPts val="0"/>
              </a:spcAft>
              <a:defRPr/>
            </a:pPr>
            <a:r>
              <a:rPr lang="sv-SE" sz="1050" dirty="0"/>
              <a:t>•  förhållningssättet om helhet samt helhetsmetoden är väl förankrat hos alla aktörer.</a:t>
            </a:r>
          </a:p>
        </p:txBody>
      </p:sp>
      <p:sp>
        <p:nvSpPr>
          <p:cNvPr id="69636" name="Slide Number Placeholder 3">
            <a:extLst>
              <a:ext uri="{FF2B5EF4-FFF2-40B4-BE49-F238E27FC236}">
                <a16:creationId xmlns:a16="http://schemas.microsoft.com/office/drawing/2014/main" id="{A96CD99A-ED1C-4565-AB02-74D670BA6E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501C684-F47A-4461-8250-24D11956C2B2}" type="slidenum">
              <a:rPr lang="sv-SE" altLang="sv-SE" smtClean="0">
                <a:latin typeface="Calibri" panose="020F0502020204030204" pitchFamily="34" charset="0"/>
              </a:rPr>
              <a:pPr fontAlgn="base">
                <a:spcBef>
                  <a:spcPct val="0"/>
                </a:spcBef>
                <a:spcAft>
                  <a:spcPct val="0"/>
                </a:spcAft>
              </a:pPr>
              <a:t>32</a:t>
            </a:fld>
            <a:endParaRPr lang="sv-SE" altLang="sv-SE" dirty="0">
              <a:latin typeface="Calibri" panose="020F0502020204030204" pitchFamily="34" charset="0"/>
            </a:endParaRPr>
          </a:p>
        </p:txBody>
      </p:sp>
    </p:spTree>
    <p:extLst>
      <p:ext uri="{BB962C8B-B14F-4D97-AF65-F5344CB8AC3E}">
        <p14:creationId xmlns:p14="http://schemas.microsoft.com/office/powerpoint/2010/main" val="67605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a:extLst>
              <a:ext uri="{FF2B5EF4-FFF2-40B4-BE49-F238E27FC236}">
                <a16:creationId xmlns:a16="http://schemas.microsoft.com/office/drawing/2014/main" id="{5A10FE8E-06D0-4A69-99F8-20A3CE661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0EB9F44-2BDF-4626-AA19-EF990B731DD4}"/>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12 Helhetsmetoden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Alla aktörer som är med och hanterar en samhällsstörning måste bedöma behov och prioritera sina resurser. Helhetsmetoden är ett sätt att se behov, resurser och effekter med en helhetssyn. Den ska tillämpas aktörsgemensamt, framför allt av aktörer som har sammanhållande ansvar. Syftet är att åstadkomma samordning och gemensam inriktning genom samverkan, och att använda samhällets samlade resurser så effektivt som möjligt. Det utgår alltid ifrån samhällets skyddsvärden (som beskrivits i inledningen av denna presentation).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Helhetsmetoden har fyra steg: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tre första stegen syftar till att besvara övergripande frågor om hanteringen. Det fjärde steget handlar om att påverka aktörerna att åstadkomma de effekter som behövs.</a:t>
            </a:r>
          </a:p>
          <a:p>
            <a:pPr eaLnBrk="1" fontAlgn="auto" hangingPunct="1">
              <a:spcBef>
                <a:spcPts val="0"/>
              </a:spcBef>
              <a:spcAft>
                <a:spcPts val="0"/>
              </a:spcAft>
              <a:defRPr/>
            </a:pPr>
            <a:endParaRPr lang="sv-SE" sz="1050" dirty="0"/>
          </a:p>
          <a:p>
            <a:pPr marL="228600" indent="-228600" eaLnBrk="1" fontAlgn="auto" hangingPunct="1">
              <a:spcBef>
                <a:spcPts val="0"/>
              </a:spcBef>
              <a:spcAft>
                <a:spcPts val="0"/>
              </a:spcAft>
              <a:buFont typeface="+mj-lt"/>
              <a:buAutoNum type="arabicPeriod"/>
              <a:defRPr/>
            </a:pPr>
            <a:r>
              <a:rPr lang="sv-SE" sz="1050" dirty="0"/>
              <a:t>Tolka skeendet. Vilka är de totala konsekvenserna? Hur påverkar de samhället och hur kan de utvecklas?</a:t>
            </a:r>
          </a:p>
          <a:p>
            <a:pPr marL="228600" indent="-228600" eaLnBrk="1" fontAlgn="auto" hangingPunct="1">
              <a:spcBef>
                <a:spcPts val="0"/>
              </a:spcBef>
              <a:spcAft>
                <a:spcPts val="0"/>
              </a:spcAft>
              <a:buFont typeface="+mj-lt"/>
              <a:buAutoNum type="arabicPeriod"/>
              <a:defRPr/>
            </a:pPr>
            <a:r>
              <a:rPr lang="sv-SE" sz="1050" dirty="0"/>
              <a:t>Identifiera hjälpbehov och åtgärdsbehov. Vilka är de totala behoven på kort och lång sikt? Vad behöver göras? Vem har ansvar för de olika åtgärderna?</a:t>
            </a:r>
          </a:p>
          <a:p>
            <a:pPr marL="228600" indent="-228600" eaLnBrk="1" fontAlgn="auto" hangingPunct="1">
              <a:spcBef>
                <a:spcPts val="0"/>
              </a:spcBef>
              <a:spcAft>
                <a:spcPts val="0"/>
              </a:spcAft>
              <a:buFont typeface="+mj-lt"/>
              <a:buAutoNum type="arabicPeriod"/>
              <a:defRPr/>
            </a:pPr>
            <a:r>
              <a:rPr lang="sv-SE" sz="1050" dirty="0"/>
              <a:t>Analysera den gemensamma hanteringen. Hur går det? Får aktörerna ut den samlade effekt som behövs genom sina åtgärder? Behövs det aktörsgemensamt stöd, samordning eller en gemensam inriktning? Hur ska man lösa det?</a:t>
            </a:r>
          </a:p>
          <a:p>
            <a:pPr marL="228600" indent="-228600" eaLnBrk="1" fontAlgn="auto" hangingPunct="1">
              <a:spcBef>
                <a:spcPts val="0"/>
              </a:spcBef>
              <a:spcAft>
                <a:spcPts val="0"/>
              </a:spcAft>
              <a:buFont typeface="+mj-lt"/>
              <a:buAutoNum type="arabicPeriod"/>
              <a:defRPr/>
            </a:pPr>
            <a:r>
              <a:rPr lang="sv-SE" sz="1050" dirty="0"/>
              <a:t>Utöva inflytande: Påverka aktörer att åstadkomma de resultat som behövs enligt analysen. ”Se till att alla är med på båten”</a:t>
            </a:r>
          </a:p>
          <a:p>
            <a:pPr marL="228600" indent="-228600" eaLnBrk="1" fontAlgn="auto" hangingPunct="1">
              <a:spcBef>
                <a:spcPts val="0"/>
              </a:spcBef>
              <a:spcAft>
                <a:spcPts val="0"/>
              </a:spcAft>
              <a:buFont typeface="+mj-lt"/>
              <a:buAutoNum type="arabicPeriod"/>
              <a:defRPr/>
            </a:pPr>
            <a:endParaRPr lang="sv-SE" sz="1050" dirty="0"/>
          </a:p>
          <a:p>
            <a:pPr eaLnBrk="1" fontAlgn="auto" hangingPunct="1">
              <a:spcBef>
                <a:spcPts val="0"/>
              </a:spcBef>
              <a:spcAft>
                <a:spcPts val="0"/>
              </a:spcAft>
              <a:defRPr/>
            </a:pPr>
            <a:r>
              <a:rPr lang="sv-SE" altLang="sv-SE" sz="1050" dirty="0" err="1"/>
              <a:t>Filmtips</a:t>
            </a:r>
            <a:r>
              <a:rPr lang="sv-SE" altLang="sv-SE" sz="1050" dirty="0"/>
              <a:t> där Olof Ekman, forskare och utvecklare MSB, berättar om helhetsmetoden som ett sätt att se behov, resurser och effekter grundad på en helhetssyn. </a:t>
            </a:r>
          </a:p>
          <a:p>
            <a:pPr eaLnBrk="1" fontAlgn="auto" hangingPunct="1">
              <a:spcBef>
                <a:spcPts val="0"/>
              </a:spcBef>
              <a:spcAft>
                <a:spcPts val="0"/>
              </a:spcAft>
              <a:defRPr/>
            </a:pPr>
            <a:r>
              <a:rPr lang="sv-SE" altLang="sv-SE" sz="900" dirty="0">
                <a:latin typeface="Verdana" panose="020B0604030504040204" pitchFamily="34" charset="0"/>
                <a:ea typeface="Verdana" panose="020B0604030504040204" pitchFamily="34" charset="0"/>
                <a:cs typeface="Verdana" panose="020B0604030504040204" pitchFamily="34" charset="0"/>
                <a:hlinkClick r:id="rId3"/>
              </a:rPr>
              <a:t>Helhetsmetoden </a:t>
            </a:r>
            <a:br>
              <a:rPr lang="sv-SE" altLang="sv-SE" sz="1050" dirty="0">
                <a:latin typeface="Verdana" panose="020B0604030504040204" pitchFamily="34" charset="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endParaRPr lang="sv-SE" sz="900" dirty="0"/>
          </a:p>
        </p:txBody>
      </p:sp>
      <p:sp>
        <p:nvSpPr>
          <p:cNvPr id="71684" name="Platshållare för bildnummer 3">
            <a:extLst>
              <a:ext uri="{FF2B5EF4-FFF2-40B4-BE49-F238E27FC236}">
                <a16:creationId xmlns:a16="http://schemas.microsoft.com/office/drawing/2014/main" id="{71219084-3E2B-421A-B617-9C6A870FDD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1B1F760-911E-4D42-AD81-048DBA59E247}" type="slidenum">
              <a:rPr lang="sv-SE" altLang="sv-SE" smtClean="0">
                <a:latin typeface="Calibri" panose="020F0502020204030204" pitchFamily="34" charset="0"/>
              </a:rPr>
              <a:pPr fontAlgn="base">
                <a:spcBef>
                  <a:spcPct val="0"/>
                </a:spcBef>
                <a:spcAft>
                  <a:spcPct val="0"/>
                </a:spcAft>
              </a:pPr>
              <a:t>33</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7222" y="8288912"/>
            <a:ext cx="158510" cy="176799"/>
          </a:xfrm>
          <a:prstGeom prst="rect">
            <a:avLst/>
          </a:prstGeom>
        </p:spPr>
      </p:pic>
    </p:spTree>
    <p:extLst>
      <p:ext uri="{BB962C8B-B14F-4D97-AF65-F5344CB8AC3E}">
        <p14:creationId xmlns:p14="http://schemas.microsoft.com/office/powerpoint/2010/main" val="1406127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a:extLst>
              <a:ext uri="{FF2B5EF4-FFF2-40B4-BE49-F238E27FC236}">
                <a16:creationId xmlns:a16="http://schemas.microsoft.com/office/drawing/2014/main" id="{E7EF4BBE-DB6F-4135-86F4-33C498005996}"/>
              </a:ext>
            </a:extLst>
          </p:cNvPr>
          <p:cNvSpPr>
            <a:spLocks noGrp="1" noRot="1" noChangeAspect="1" noTextEdit="1"/>
          </p:cNvSpPr>
          <p:nvPr>
            <p:ph type="sldImg"/>
          </p:nvPr>
        </p:nvSpPr>
        <p:spPr bwMode="auto">
          <a:xfrm>
            <a:off x="669925" y="1135063"/>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DF26887-E719-487E-8186-42BC1E7305EC}"/>
              </a:ext>
            </a:extLst>
          </p:cNvPr>
          <p:cNvSpPr>
            <a:spLocks noGrp="1"/>
          </p:cNvSpPr>
          <p:nvPr>
            <p:ph type="body" idx="1"/>
          </p:nvPr>
        </p:nvSpPr>
        <p:spPr>
          <a:xfrm>
            <a:off x="701040" y="4491990"/>
            <a:ext cx="5486400" cy="3600450"/>
          </a:xfrm>
        </p:spPr>
        <p:txBody>
          <a:bodyPr/>
          <a:lstStyle/>
          <a:p>
            <a:pPr eaLnBrk="1" fontAlgn="auto" hangingPunct="1">
              <a:spcBef>
                <a:spcPts val="0"/>
              </a:spcBef>
              <a:spcAft>
                <a:spcPts val="0"/>
              </a:spcAft>
              <a:defRPr/>
            </a:pPr>
            <a:r>
              <a:rPr lang="sv-SE" sz="1050" b="1" dirty="0"/>
              <a:t>Kap 14   Informationsdelning – en förutsättning för att skapa lägesbild</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Informationsdelning mellan olika aktörer vid samhällsstörningar är en förutsättning för välgrundade överenskommelser och beslut. Om informationsdelningen dessutom är effektiv och genomtänkt blir det lättare att få ett bra grepp om vad som hänt, om vad som måste göras. Gemensamma förhållningssätt kring informationsdelning som är hållbara över tid och oberoende av teknik är det största framgångsfaktorn.</a:t>
            </a:r>
            <a:br>
              <a:rPr lang="sv-SE" sz="1050" dirty="0"/>
            </a:br>
            <a:endParaRPr lang="sv-SE" sz="1050" dirty="0"/>
          </a:p>
          <a:p>
            <a:pPr eaLnBrk="1" fontAlgn="auto" hangingPunct="1">
              <a:spcBef>
                <a:spcPts val="0"/>
              </a:spcBef>
              <a:spcAft>
                <a:spcPts val="0"/>
              </a:spcAft>
              <a:defRPr/>
            </a:pPr>
            <a:r>
              <a:rPr lang="sv-SE" sz="1050" dirty="0"/>
              <a:t>Informationsdelning är en förutsättning för välgrundade överenskommelser och beslut.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viktigt att:</a:t>
            </a:r>
          </a:p>
          <a:p>
            <a:pPr marL="171450" indent="-171450" eaLnBrk="1" fontAlgn="auto" hangingPunct="1">
              <a:spcBef>
                <a:spcPts val="0"/>
              </a:spcBef>
              <a:spcAft>
                <a:spcPts val="0"/>
              </a:spcAft>
              <a:buFont typeface="Arial" panose="020B0604020202020204" pitchFamily="34" charset="0"/>
              <a:buChar char="•"/>
              <a:defRPr/>
            </a:pPr>
            <a:r>
              <a:rPr lang="sv-SE" sz="1050" dirty="0"/>
              <a:t>ha en hög tillgänglighet och god förmåga att kommunicera</a:t>
            </a:r>
          </a:p>
          <a:p>
            <a:pPr marL="171450" indent="-171450" eaLnBrk="1" fontAlgn="auto" hangingPunct="1">
              <a:spcBef>
                <a:spcPts val="0"/>
              </a:spcBef>
              <a:spcAft>
                <a:spcPts val="0"/>
              </a:spcAft>
              <a:buFont typeface="Arial" panose="020B0604020202020204" pitchFamily="34" charset="0"/>
              <a:buChar char="•"/>
              <a:defRPr/>
            </a:pPr>
            <a:r>
              <a:rPr lang="sv-SE" sz="1050" dirty="0"/>
              <a:t>arbeta aktivt med att utveckla förståelse och bygga förtroende</a:t>
            </a:r>
          </a:p>
          <a:p>
            <a:pPr marL="171450" indent="-171450" eaLnBrk="1" fontAlgn="auto" hangingPunct="1">
              <a:spcBef>
                <a:spcPts val="0"/>
              </a:spcBef>
              <a:spcAft>
                <a:spcPts val="0"/>
              </a:spcAft>
              <a:buFont typeface="Arial" panose="020B0604020202020204" pitchFamily="34" charset="0"/>
              <a:buChar char="•"/>
              <a:defRPr/>
            </a:pPr>
            <a:r>
              <a:rPr lang="sv-SE" sz="1050" dirty="0"/>
              <a:t>vara aktiv med att söka och förmedla information</a:t>
            </a:r>
          </a:p>
          <a:p>
            <a:pPr marL="171450" indent="-171450" eaLnBrk="1" fontAlgn="auto" hangingPunct="1">
              <a:spcBef>
                <a:spcPts val="0"/>
              </a:spcBef>
              <a:spcAft>
                <a:spcPts val="0"/>
              </a:spcAft>
              <a:buFont typeface="Arial" panose="020B0604020202020204" pitchFamily="34" charset="0"/>
              <a:buChar char="•"/>
              <a:defRPr/>
            </a:pPr>
            <a:r>
              <a:rPr lang="sv-SE" sz="1050" dirty="0"/>
              <a:t>utveckla informationsdelningen genom återkoppling och lärande.</a:t>
            </a:r>
          </a:p>
          <a:p>
            <a:pPr eaLnBrk="1" fontAlgn="auto" hangingPunct="1">
              <a:spcBef>
                <a:spcPts val="0"/>
              </a:spcBef>
              <a:spcAft>
                <a:spcPts val="0"/>
              </a:spcAft>
              <a:defRPr/>
            </a:pPr>
            <a:endParaRPr lang="sv-SE" sz="1050" dirty="0"/>
          </a:p>
          <a:p>
            <a:pPr eaLnBrk="1" hangingPunct="1">
              <a:spcBef>
                <a:spcPct val="0"/>
              </a:spcBef>
              <a:defRPr/>
            </a:pPr>
            <a:r>
              <a:rPr lang="sv-SE" sz="1050" dirty="0"/>
              <a:t>Genom att komma överens om dessa förhållningssätt har man skapat en bra grund för effektiv informationsdelning. </a:t>
            </a:r>
          </a:p>
          <a:p>
            <a:pPr eaLnBrk="1" hangingPunct="1">
              <a:spcBef>
                <a:spcPct val="0"/>
              </a:spcBef>
              <a:defRPr/>
            </a:pPr>
            <a:endParaRPr lang="sv-SE" altLang="sv-SE" sz="1050" dirty="0">
              <a:ea typeface="Verdana" panose="020B0604030504040204" pitchFamily="34" charset="0"/>
              <a:cs typeface="Verdana" panose="020B0604030504040204" pitchFamily="34" charset="0"/>
            </a:endParaRPr>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ett </a:t>
            </a:r>
            <a:br>
              <a:rPr lang="sv-SE" altLang="sv-SE" sz="1050" dirty="0">
                <a:ea typeface="Verdana" panose="020B0604030504040204" pitchFamily="34" charset="0"/>
                <a:cs typeface="Verdana" panose="020B0604030504040204" pitchFamily="34" charset="0"/>
              </a:rPr>
            </a:br>
            <a:r>
              <a:rPr lang="sv-SE" altLang="sv-SE" sz="1050" dirty="0">
                <a:ea typeface="Verdana" panose="020B0604030504040204" pitchFamily="34" charset="0"/>
                <a:cs typeface="Verdana" panose="020B0604030504040204" pitchFamily="34" charset="0"/>
              </a:rPr>
              <a:t>antal rekommenderade arbetssätt som främjar effektiv informationsdelning mellan aktörer.</a:t>
            </a:r>
          </a:p>
          <a:p>
            <a:pPr eaLnBrk="1" hangingPunct="1">
              <a:spcBef>
                <a:spcPct val="0"/>
              </a:spcBef>
              <a:defRPr/>
            </a:pPr>
            <a:r>
              <a:rPr lang="sv-SE" altLang="sv-SE" sz="1050" dirty="0">
                <a:ea typeface="Verdana" panose="020B0604030504040204" pitchFamily="34" charset="0"/>
                <a:cs typeface="Verdana" panose="020B0604030504040204" pitchFamily="34" charset="0"/>
                <a:hlinkClick r:id="rId3"/>
              </a:rPr>
              <a:t>Informationsdelning – en förutsättning för att skapa lägesbild </a:t>
            </a:r>
            <a:endParaRPr lang="sv-SE" altLang="sv-SE" sz="1050" dirty="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sv-SE" sz="1050" dirty="0"/>
          </a:p>
        </p:txBody>
      </p:sp>
      <p:sp>
        <p:nvSpPr>
          <p:cNvPr id="73732" name="Platshållare för bildnummer 3">
            <a:extLst>
              <a:ext uri="{FF2B5EF4-FFF2-40B4-BE49-F238E27FC236}">
                <a16:creationId xmlns:a16="http://schemas.microsoft.com/office/drawing/2014/main" id="{E3E888B0-685C-4971-9C66-1A42424958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C36D768-3251-4809-97E5-5DAEF67CAC7D}" type="slidenum">
              <a:rPr lang="sv-SE" altLang="sv-SE" smtClean="0">
                <a:latin typeface="Calibri" panose="020F0502020204030204" pitchFamily="34" charset="0"/>
              </a:rPr>
              <a:pPr fontAlgn="base">
                <a:spcBef>
                  <a:spcPct val="0"/>
                </a:spcBef>
                <a:spcAft>
                  <a:spcPct val="0"/>
                </a:spcAft>
              </a:pPr>
              <a:t>34</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49782" y="7498052"/>
            <a:ext cx="256058" cy="271577"/>
          </a:xfrm>
          <a:prstGeom prst="rect">
            <a:avLst/>
          </a:prstGeom>
        </p:spPr>
      </p:pic>
    </p:spTree>
    <p:extLst>
      <p:ext uri="{BB962C8B-B14F-4D97-AF65-F5344CB8AC3E}">
        <p14:creationId xmlns:p14="http://schemas.microsoft.com/office/powerpoint/2010/main" val="885218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a:extLst>
              <a:ext uri="{FF2B5EF4-FFF2-40B4-BE49-F238E27FC236}">
                <a16:creationId xmlns:a16="http://schemas.microsoft.com/office/drawing/2014/main" id="{399070E3-EF66-4AC1-8329-E45CC803C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59DE680-568F-4A1E-A402-0898465E9D67}"/>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15   Lägesbilder ger bättre överblick</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Att skapa lägesbilder innebär att en aktör, eller flera tillsammans, systematiskt följer, beskriver och analyserar händelseutvecklingen. Syftet är att underlätta bedömningar av vad som hänt och konsekvenser för att enskilt eller tillsammans kunna vidta lämpliga, och samordnade, åtgärder. En lägesbild är ett urval av särskilt viktiga aspekter från tillgänglig information. Hellre av hög kvalitet, snarare än kvantitet. En lägesbild är ett urval av särskilt viktiga aspekter från tillgänglig information, t.ex. beskrivningar och bedömningar av ett pågående skeende. </a:t>
            </a:r>
            <a:br>
              <a:rPr lang="sv-SE" sz="1050" dirty="0"/>
            </a:br>
            <a:r>
              <a:rPr lang="sv-SE" sz="1050" dirty="0"/>
              <a:t> </a:t>
            </a:r>
          </a:p>
          <a:p>
            <a:pPr eaLnBrk="1" hangingPunct="1">
              <a:spcBef>
                <a:spcPct val="0"/>
              </a:spcBef>
              <a:defRPr/>
            </a:pPr>
            <a:r>
              <a:rPr lang="sv-SE" altLang="sv-SE" sz="1050" dirty="0" err="1">
                <a:ea typeface="Verdana" panose="020B0604030504040204" pitchFamily="34" charset="0"/>
                <a:cs typeface="Verdana" panose="020B0604030504040204" pitchFamily="34" charset="0"/>
              </a:rPr>
              <a:t>Filmtips</a:t>
            </a:r>
            <a:r>
              <a:rPr lang="sv-SE" altLang="sv-SE" sz="1050" dirty="0">
                <a:ea typeface="Verdana" panose="020B0604030504040204" pitchFamily="34" charset="0"/>
                <a:cs typeface="Verdana" panose="020B0604030504040204" pitchFamily="34" charset="0"/>
              </a:rPr>
              <a:t> där Jonas Landgren, forskare på Chalmers Tekniska Högskola, berättar om lägesbilder och vad de bör innehålla för att kunna vidta lämpliga och samordnade åtgärder vid samhällsstörningar.</a:t>
            </a:r>
            <a:r>
              <a:rPr lang="sv-SE" altLang="sv-SE" sz="1050" i="1" dirty="0">
                <a:ea typeface="Verdana" panose="020B0604030504040204" pitchFamily="34" charset="0"/>
                <a:cs typeface="Verdana" panose="020B0604030504040204" pitchFamily="34" charset="0"/>
              </a:rPr>
              <a:t> </a:t>
            </a:r>
            <a:endParaRPr lang="sv-SE" altLang="sv-SE" sz="1050" dirty="0">
              <a:ea typeface="Verdana" panose="020B0604030504040204" pitchFamily="34" charset="0"/>
              <a:cs typeface="Verdana" panose="020B0604030504040204" pitchFamily="34" charset="0"/>
            </a:endParaRPr>
          </a:p>
          <a:p>
            <a:pPr eaLnBrk="1" hangingPunct="1">
              <a:spcBef>
                <a:spcPct val="0"/>
              </a:spcBef>
              <a:defRPr/>
            </a:pPr>
            <a:r>
              <a:rPr lang="sv-SE" altLang="sv-SE" sz="1050" dirty="0">
                <a:ea typeface="Verdana" panose="020B0604030504040204" pitchFamily="34" charset="0"/>
                <a:cs typeface="Verdana" panose="020B0604030504040204" pitchFamily="34" charset="0"/>
                <a:hlinkClick r:id="rId3"/>
              </a:rPr>
              <a:t>Lägesbilder ger bättre överblick</a:t>
            </a:r>
            <a:endParaRPr lang="sv-SE" altLang="sv-SE" sz="1050" dirty="0">
              <a:ea typeface="Verdana" panose="020B0604030504040204" pitchFamily="34" charset="0"/>
              <a:cs typeface="Verdana" panose="020B0604030504040204" pitchFamily="34" charset="0"/>
            </a:endParaRPr>
          </a:p>
          <a:p>
            <a:pPr marL="171450" indent="-171450" eaLnBrk="1" fontAlgn="auto" hangingPunct="1">
              <a:spcBef>
                <a:spcPts val="0"/>
              </a:spcBef>
              <a:spcAft>
                <a:spcPts val="0"/>
              </a:spcAft>
              <a:buFont typeface="Arial" panose="020B0604020202020204" pitchFamily="34" charset="0"/>
              <a:buChar char="•"/>
              <a:defRPr/>
            </a:pPr>
            <a:endParaRPr lang="sv-SE" sz="1050" dirty="0"/>
          </a:p>
          <a:p>
            <a:pPr eaLnBrk="1" fontAlgn="auto" hangingPunct="1">
              <a:spcBef>
                <a:spcPts val="0"/>
              </a:spcBef>
              <a:spcAft>
                <a:spcPts val="0"/>
              </a:spcAft>
              <a:defRPr/>
            </a:pPr>
            <a:endParaRPr lang="sv-SE" sz="900" dirty="0"/>
          </a:p>
        </p:txBody>
      </p:sp>
      <p:sp>
        <p:nvSpPr>
          <p:cNvPr id="75780" name="Platshållare för bildnummer 3">
            <a:extLst>
              <a:ext uri="{FF2B5EF4-FFF2-40B4-BE49-F238E27FC236}">
                <a16:creationId xmlns:a16="http://schemas.microsoft.com/office/drawing/2014/main" id="{F789B332-0374-4494-B213-A6EBF10A8F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A98C165-7AD4-4C0F-A6CB-A0577E2C42D2}" type="slidenum">
              <a:rPr lang="sv-SE" altLang="sv-SE" smtClean="0">
                <a:latin typeface="Calibri" panose="020F0502020204030204" pitchFamily="34" charset="0"/>
              </a:rPr>
              <a:pPr fontAlgn="base">
                <a:spcBef>
                  <a:spcPct val="0"/>
                </a:spcBef>
                <a:spcAft>
                  <a:spcPct val="0"/>
                </a:spcAft>
              </a:pPr>
              <a:t>35</a:t>
            </a:fld>
            <a:endParaRPr lang="sv-SE" altLang="sv-SE" dirty="0">
              <a:latin typeface="Calibri" panose="020F0502020204030204" pitchFamily="34" charset="0"/>
            </a:endParaRPr>
          </a:p>
        </p:txBody>
      </p:sp>
      <p:pic>
        <p:nvPicPr>
          <p:cNvPr id="2" name="Bildobjekt 1"/>
          <p:cNvPicPr>
            <a:picLocks noChangeAspect="1"/>
          </p:cNvPicPr>
          <p:nvPr/>
        </p:nvPicPr>
        <p:blipFill>
          <a:blip r:embed="rId4"/>
          <a:stretch>
            <a:fillRect/>
          </a:stretch>
        </p:blipFill>
        <p:spPr>
          <a:xfrm>
            <a:off x="714375" y="5996214"/>
            <a:ext cx="268605" cy="255815"/>
          </a:xfrm>
          <a:prstGeom prst="rect">
            <a:avLst/>
          </a:prstGeom>
        </p:spPr>
      </p:pic>
    </p:spTree>
    <p:extLst>
      <p:ext uri="{BB962C8B-B14F-4D97-AF65-F5344CB8AC3E}">
        <p14:creationId xmlns:p14="http://schemas.microsoft.com/office/powerpoint/2010/main" val="361160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tshållare för bildobjekt 1">
            <a:extLst>
              <a:ext uri="{FF2B5EF4-FFF2-40B4-BE49-F238E27FC236}">
                <a16:creationId xmlns:a16="http://schemas.microsoft.com/office/drawing/2014/main" id="{5AB410E2-BD04-4477-AACA-53E9C61817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4E4384E-7B93-4149-9860-AE17266A098F}"/>
              </a:ext>
            </a:extLst>
          </p:cNvPr>
          <p:cNvSpPr>
            <a:spLocks noGrp="1"/>
          </p:cNvSpPr>
          <p:nvPr>
            <p:ph type="body" idx="1"/>
          </p:nvPr>
        </p:nvSpPr>
        <p:spPr/>
        <p:txBody>
          <a:bodyPr/>
          <a:lstStyle/>
          <a:p>
            <a:pPr eaLnBrk="1" fontAlgn="auto" hangingPunct="1">
              <a:spcBef>
                <a:spcPts val="0"/>
              </a:spcBef>
              <a:spcAft>
                <a:spcPts val="0"/>
              </a:spcAft>
              <a:defRPr/>
            </a:pPr>
            <a:r>
              <a:rPr lang="sv-SE" sz="1050" dirty="0"/>
              <a:t>Samlade lägesbilder består av information från flera aktörers lägesbilder. De skapar överblick och gör det lättare att upprätthålla en helhetssyn. Den samlade lägesbilden kan ge uttryck åt perspektiv som inte nödvändigtvis delas av alla aktörer. Den ska inte ersätta aktörsspecifika lägesbilder utan fungerar som ett komplement på en annan detaljnivå.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Aktiviteter för att skapa samlad lägesbild kan genomföras i en inkluderande process där samtliga aktörer är aktiva, i en mindre grupp aktörer som stämmer av mot övriga aktörer, eller där en aktör tar en ledande roll och utför stora delar av arbetet med avstämningar med övriga aktörer.</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0" dirty="0"/>
              <a:t>Vidare</a:t>
            </a:r>
            <a:r>
              <a:rPr lang="sv-SE" sz="1050" b="0" baseline="0" dirty="0"/>
              <a:t> om arbetsmetoden för att skapa samlade lägesbilder med integrerat kommunikativt perspektiv, samt utvecklade mallar återfinns i vägledningen för att integrera kriskommunikation MSB1266. Se även resonemang tidigare i denna presentation.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Fördjupning: </a:t>
            </a:r>
            <a:r>
              <a:rPr lang="sv-SE" sz="1050" dirty="0"/>
              <a:t>Några av er har säkert använt begreppet Gemensam lägesbild, men det är problematiskt för att det för tankarna till att alla aktörer ska se på en samhällsstörning på samma sätt. Problematiken har varit att det har gett fel associationer att säga ”gemensam”, då har man istället valt begreppet samlad lägesbild för att ta höjd för att människor tolkar lägesbilder ur sitt eget perspektiv. En samlad lägesbild tar hänsyn till flera perspektiv än det egna, den visar på fler perspektiv. Sedan gör man ändå sina egna tolkningar. </a:t>
            </a:r>
          </a:p>
          <a:p>
            <a:pPr eaLnBrk="1" fontAlgn="auto" hangingPunct="1">
              <a:spcBef>
                <a:spcPts val="0"/>
              </a:spcBef>
              <a:spcAft>
                <a:spcPts val="0"/>
              </a:spcAft>
              <a:defRPr/>
            </a:pPr>
            <a:endParaRPr lang="sv-SE" sz="1050" dirty="0"/>
          </a:p>
        </p:txBody>
      </p:sp>
      <p:sp>
        <p:nvSpPr>
          <p:cNvPr id="77828" name="Platshållare för bildnummer 3">
            <a:extLst>
              <a:ext uri="{FF2B5EF4-FFF2-40B4-BE49-F238E27FC236}">
                <a16:creationId xmlns:a16="http://schemas.microsoft.com/office/drawing/2014/main" id="{E759B2B9-0156-467F-93BF-E4698EFF3A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E6852A3-4B9E-4847-BA09-AC8640BC4045}" type="slidenum">
              <a:rPr lang="sv-SE" altLang="sv-SE" smtClean="0">
                <a:latin typeface="Calibri" panose="020F0502020204030204" pitchFamily="34" charset="0"/>
              </a:rPr>
              <a:pPr fontAlgn="base">
                <a:spcBef>
                  <a:spcPct val="0"/>
                </a:spcBef>
                <a:spcAft>
                  <a:spcPct val="0"/>
                </a:spcAft>
              </a:pPr>
              <a:t>36</a:t>
            </a:fld>
            <a:endParaRPr lang="sv-SE" altLang="sv-SE" dirty="0">
              <a:latin typeface="Calibri" panose="020F0502020204030204" pitchFamily="34" charset="0"/>
            </a:endParaRPr>
          </a:p>
        </p:txBody>
      </p:sp>
    </p:spTree>
    <p:extLst>
      <p:ext uri="{BB962C8B-B14F-4D97-AF65-F5344CB8AC3E}">
        <p14:creationId xmlns:p14="http://schemas.microsoft.com/office/powerpoint/2010/main" val="49124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2FD6406C-74E7-4267-B236-9238BEF03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6ED1F58-6680-4DA4-B30C-34C2741A07EB}"/>
              </a:ext>
            </a:extLst>
          </p:cNvPr>
          <p:cNvSpPr>
            <a:spLocks noGrp="1"/>
          </p:cNvSpPr>
          <p:nvPr>
            <p:ph type="body" idx="1"/>
          </p:nvPr>
        </p:nvSpPr>
        <p:spPr/>
        <p:txBody>
          <a:bodyPr/>
          <a:lstStyle/>
          <a:p>
            <a:pPr eaLnBrk="1" fontAlgn="auto" hangingPunct="1">
              <a:spcBef>
                <a:spcPts val="0"/>
              </a:spcBef>
              <a:spcAft>
                <a:spcPts val="0"/>
              </a:spcAft>
              <a:defRPr/>
            </a:pPr>
            <a:r>
              <a:rPr lang="sv-SE" sz="1050" dirty="0"/>
              <a:t>I de samverkansforum som redan finns eller som är under uppbyggnad är det viktigt att diskutera frågan kring hur samlad lägesbild bör skapas.</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Frågan är särskilt viktig för de aktörer som har geografiskt områdesansvar eller sektorsansvar och som troligtvis kommer att ha någon form av koordinerande roll i ett arbete med samlad lägesbild. I de sammanhang där ett större antal aktörer bidrar till en lägesbild bör man ta fram händelsebeskrivningar på ett sådant sätt att onödig dubbelrapportering undviks. Det kan därför vara effektivt att en aktör (till exempel länsstyrelsen) bidrar med en första beskrivning som de övriga aktörerna sedan kan komplettera och vid behov vidareutveckla.</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Tänk på följande vid skapande av lägesbild som stöd för aktörsgemensam inriktning och samordning:</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 Se till att det finns ett tydligt syfte med att skapa en samlad lägesbild.</a:t>
            </a:r>
          </a:p>
          <a:p>
            <a:pPr eaLnBrk="1" fontAlgn="auto" hangingPunct="1">
              <a:spcBef>
                <a:spcPts val="0"/>
              </a:spcBef>
              <a:spcAft>
                <a:spcPts val="0"/>
              </a:spcAft>
              <a:defRPr/>
            </a:pPr>
            <a:r>
              <a:rPr lang="sv-SE" sz="1050" dirty="0"/>
              <a:t>• Se till att aktörerna aktivt bidrar till en helhetssyn.</a:t>
            </a:r>
          </a:p>
          <a:p>
            <a:pPr eaLnBrk="1" fontAlgn="auto" hangingPunct="1">
              <a:spcBef>
                <a:spcPts val="0"/>
              </a:spcBef>
              <a:spcAft>
                <a:spcPts val="0"/>
              </a:spcAft>
              <a:defRPr/>
            </a:pPr>
            <a:r>
              <a:rPr lang="sv-SE" sz="1050" dirty="0"/>
              <a:t>• Fokusera på att lyfta fram aspekter av särskild vikt för det aktörsgemensamma.</a:t>
            </a:r>
          </a:p>
          <a:p>
            <a:pPr eaLnBrk="1" fontAlgn="auto" hangingPunct="1">
              <a:spcBef>
                <a:spcPts val="0"/>
              </a:spcBef>
              <a:spcAft>
                <a:spcPts val="0"/>
              </a:spcAft>
              <a:defRPr/>
            </a:pPr>
            <a:r>
              <a:rPr lang="sv-SE" sz="1050" dirty="0"/>
              <a:t>• Undvik onödig dubbelrapportering från aktörerna.</a:t>
            </a:r>
          </a:p>
          <a:p>
            <a:pPr eaLnBrk="1" fontAlgn="auto" hangingPunct="1">
              <a:spcBef>
                <a:spcPts val="0"/>
              </a:spcBef>
              <a:spcAft>
                <a:spcPts val="0"/>
              </a:spcAft>
              <a:defRPr/>
            </a:pPr>
            <a:r>
              <a:rPr lang="sv-SE" sz="1050" dirty="0"/>
              <a:t>• Prioritera samövning av aktörerna för ett sådant gemensamt arbete</a:t>
            </a:r>
          </a:p>
          <a:p>
            <a:pPr eaLnBrk="1" fontAlgn="auto" hangingPunct="1">
              <a:spcBef>
                <a:spcPts val="0"/>
              </a:spcBef>
              <a:spcAft>
                <a:spcPts val="0"/>
              </a:spcAft>
              <a:defRPr/>
            </a:pPr>
            <a:r>
              <a:rPr lang="sv-SE" sz="1050" dirty="0"/>
              <a:t>• </a:t>
            </a:r>
            <a:r>
              <a:rPr lang="sv-SE" altLang="sv-SE" sz="1050" dirty="0">
                <a:ea typeface="Verdana" panose="020B0604030504040204" pitchFamily="34" charset="0"/>
                <a:cs typeface="Verdana" panose="020B0604030504040204" pitchFamily="34" charset="0"/>
              </a:rPr>
              <a:t>Ta med de kommunikativa aspekterna från början. </a:t>
            </a:r>
          </a:p>
          <a:p>
            <a:pPr eaLnBrk="1" fontAlgn="auto" hangingPunct="1">
              <a:spcBef>
                <a:spcPts val="0"/>
              </a:spcBef>
              <a:spcAft>
                <a:spcPts val="0"/>
              </a:spcAft>
              <a:defRPr/>
            </a:pPr>
            <a:endParaRPr lang="sv-SE" sz="1050" dirty="0"/>
          </a:p>
        </p:txBody>
      </p:sp>
      <p:sp>
        <p:nvSpPr>
          <p:cNvPr id="155652" name="Slide Number Placeholder 3">
            <a:extLst>
              <a:ext uri="{FF2B5EF4-FFF2-40B4-BE49-F238E27FC236}">
                <a16:creationId xmlns:a16="http://schemas.microsoft.com/office/drawing/2014/main" id="{6BAC8D1F-24A3-4356-84D9-56DC83469D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5E510EE0-D14B-4486-81BC-AC7D686A8B92}" type="slidenum">
              <a:rPr lang="sv-SE" altLang="sv-SE" smtClean="0">
                <a:latin typeface="Calibri" panose="020F0502020204030204" pitchFamily="34" charset="0"/>
              </a:rPr>
              <a:pPr fontAlgn="base">
                <a:spcBef>
                  <a:spcPct val="0"/>
                </a:spcBef>
                <a:spcAft>
                  <a:spcPct val="0"/>
                </a:spcAft>
              </a:pPr>
              <a:t>37</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9A2107E1-0FBB-4F7A-9007-C9FBD4ACECAA}"/>
              </a:ext>
            </a:extLst>
          </p:cNvPr>
          <p:cNvSpPr>
            <a:spLocks noGrp="1"/>
          </p:cNvSpPr>
          <p:nvPr>
            <p:ph type="ftr" sz="quarter" idx="4"/>
          </p:nvPr>
        </p:nvSpPr>
        <p:spPr/>
        <p:txBody>
          <a:bodyPr/>
          <a:lstStyle/>
          <a:p>
            <a:pPr>
              <a:defRPr/>
            </a:pPr>
            <a:r>
              <a:rPr lang="sv-SE" dirty="0"/>
              <a:t>Version 0.96 2017-11-15</a:t>
            </a:r>
          </a:p>
        </p:txBody>
      </p:sp>
    </p:spTree>
    <p:extLst>
      <p:ext uri="{BB962C8B-B14F-4D97-AF65-F5344CB8AC3E}">
        <p14:creationId xmlns:p14="http://schemas.microsoft.com/office/powerpoint/2010/main" val="2583906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tshållare för bildobjekt 1">
            <a:extLst>
              <a:ext uri="{FF2B5EF4-FFF2-40B4-BE49-F238E27FC236}">
                <a16:creationId xmlns:a16="http://schemas.microsoft.com/office/drawing/2014/main" id="{D0E679CE-1454-4C75-817E-F6C12C915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2DAFE211-6163-43F6-86D6-B13536965123}"/>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13 Teknisk samordning för att kunna dela information</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I de gemensamma grunderna finns ett avsnitt som översiktligt beskriver några av de grundläggande gemensamma krav som den tekniska miljön för informationsdelning behöver klara av. De ekonomiska och organisatoriska förutsättningarna för teknisk samordning är föremål för vidare utredning på MSB, i samverkan med aktörerna.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Några av de gemensamma kraven är att den tekniska samordningen bör</a:t>
            </a:r>
          </a:p>
          <a:p>
            <a:pPr marL="171450" indent="-171450" eaLnBrk="1" fontAlgn="auto" hangingPunct="1">
              <a:spcBef>
                <a:spcPts val="0"/>
              </a:spcBef>
              <a:spcAft>
                <a:spcPts val="0"/>
              </a:spcAft>
              <a:buFont typeface="Arial" panose="020B0604020202020204" pitchFamily="34" charset="0"/>
              <a:buChar char="•"/>
              <a:defRPr/>
            </a:pPr>
            <a:r>
              <a:rPr lang="sv-SE" sz="1050" dirty="0"/>
              <a:t>möjliggöra samverkan i olika flexibelt sammansatta konstellationer av aktörer</a:t>
            </a:r>
          </a:p>
          <a:p>
            <a:pPr marL="171450" indent="-171450" eaLnBrk="1" fontAlgn="auto" hangingPunct="1">
              <a:spcBef>
                <a:spcPts val="0"/>
              </a:spcBef>
              <a:spcAft>
                <a:spcPts val="0"/>
              </a:spcAft>
              <a:buFont typeface="Arial" panose="020B0604020202020204" pitchFamily="34" charset="0"/>
              <a:buChar char="•"/>
              <a:defRPr/>
            </a:pPr>
            <a:r>
              <a:rPr lang="sv-SE" sz="1050" dirty="0"/>
              <a:t>ta tillvara gjorda investeringar i befintliga system</a:t>
            </a:r>
          </a:p>
          <a:p>
            <a:pPr marL="171450" indent="-171450" eaLnBrk="1" fontAlgn="auto" hangingPunct="1">
              <a:spcBef>
                <a:spcPts val="0"/>
              </a:spcBef>
              <a:spcAft>
                <a:spcPts val="0"/>
              </a:spcAft>
              <a:buFont typeface="Arial" panose="020B0604020202020204" pitchFamily="34" charset="0"/>
              <a:buChar char="•"/>
              <a:defRPr/>
            </a:pPr>
            <a:r>
              <a:rPr lang="sv-SE" sz="1050" dirty="0"/>
              <a:t>hantera olika sekretessnivåer</a:t>
            </a:r>
          </a:p>
          <a:p>
            <a:pPr marL="171450" indent="-171450" eaLnBrk="1" fontAlgn="auto" hangingPunct="1">
              <a:spcBef>
                <a:spcPts val="0"/>
              </a:spcBef>
              <a:spcAft>
                <a:spcPts val="0"/>
              </a:spcAft>
              <a:buFont typeface="Arial" panose="020B0604020202020204" pitchFamily="34" charset="0"/>
              <a:buChar char="•"/>
              <a:defRPr/>
            </a:pPr>
            <a:r>
              <a:rPr lang="sv-SE" sz="1050" dirty="0"/>
              <a:t>ta tillvara framtida tekniksprång</a:t>
            </a:r>
          </a:p>
          <a:p>
            <a:pPr marL="171450" indent="-171450" eaLnBrk="1" fontAlgn="auto" hangingPunct="1">
              <a:spcBef>
                <a:spcPts val="0"/>
              </a:spcBef>
              <a:spcAft>
                <a:spcPts val="0"/>
              </a:spcAft>
              <a:buFont typeface="Arial" panose="020B0604020202020204" pitchFamily="34" charset="0"/>
              <a:buChar char="•"/>
              <a:defRPr/>
            </a:pPr>
            <a:r>
              <a:rPr lang="sv-SE" sz="1050" dirty="0"/>
              <a:t>hantera såväl vardags- som sällananvändare</a:t>
            </a:r>
          </a:p>
          <a:p>
            <a:pPr marL="171450" indent="-171450" eaLnBrk="1" fontAlgn="auto" hangingPunct="1">
              <a:spcBef>
                <a:spcPts val="0"/>
              </a:spcBef>
              <a:spcAft>
                <a:spcPts val="0"/>
              </a:spcAft>
              <a:buFont typeface="Arial" panose="020B0604020202020204" pitchFamily="34" charset="0"/>
              <a:buChar char="•"/>
              <a:defRPr/>
            </a:pPr>
            <a:r>
              <a:rPr lang="sv-SE" sz="1050" dirty="0"/>
              <a:t>vara robust och säker</a:t>
            </a:r>
          </a:p>
          <a:p>
            <a:pPr eaLnBrk="1" fontAlgn="auto" hangingPunct="1">
              <a:spcBef>
                <a:spcPts val="0"/>
              </a:spcBef>
              <a:spcAft>
                <a:spcPts val="0"/>
              </a:spcAft>
              <a:defRPr/>
            </a:pPr>
            <a:endParaRPr lang="sv-SE" sz="900" dirty="0"/>
          </a:p>
        </p:txBody>
      </p:sp>
      <p:sp>
        <p:nvSpPr>
          <p:cNvPr id="81924" name="Platshållare för bildnummer 3">
            <a:extLst>
              <a:ext uri="{FF2B5EF4-FFF2-40B4-BE49-F238E27FC236}">
                <a16:creationId xmlns:a16="http://schemas.microsoft.com/office/drawing/2014/main" id="{6F4C9593-76C1-4230-AA66-123D0A790D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26BF8A2-D250-476C-9069-F278A45DF414}" type="slidenum">
              <a:rPr lang="sv-SE" altLang="sv-SE" smtClean="0">
                <a:latin typeface="Calibri" panose="020F0502020204030204" pitchFamily="34" charset="0"/>
              </a:rPr>
              <a:pPr fontAlgn="base">
                <a:spcBef>
                  <a:spcPct val="0"/>
                </a:spcBef>
                <a:spcAft>
                  <a:spcPct val="0"/>
                </a:spcAft>
              </a:pPr>
              <a:t>38</a:t>
            </a:fld>
            <a:endParaRPr lang="sv-SE" altLang="sv-SE" dirty="0">
              <a:latin typeface="Calibri" panose="020F0502020204030204" pitchFamily="34" charset="0"/>
            </a:endParaRPr>
          </a:p>
        </p:txBody>
      </p:sp>
    </p:spTree>
    <p:extLst>
      <p:ext uri="{BB962C8B-B14F-4D97-AF65-F5344CB8AC3E}">
        <p14:creationId xmlns:p14="http://schemas.microsoft.com/office/powerpoint/2010/main" val="3674079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a:extLst>
              <a:ext uri="{FF2B5EF4-FFF2-40B4-BE49-F238E27FC236}">
                <a16:creationId xmlns:a16="http://schemas.microsoft.com/office/drawing/2014/main" id="{40BEAA33-4FDE-4011-B1F9-3EB43057E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19703-76F8-4C46-BEA4-8DDEE9F37747}"/>
              </a:ext>
            </a:extLst>
          </p:cNvPr>
          <p:cNvSpPr>
            <a:spLocks noGrp="1"/>
          </p:cNvSpPr>
          <p:nvPr>
            <p:ph type="body" idx="1"/>
          </p:nvPr>
        </p:nvSpPr>
        <p:spPr>
          <a:xfrm>
            <a:off x="666750" y="4714875"/>
            <a:ext cx="5400675" cy="4929188"/>
          </a:xfrm>
        </p:spPr>
        <p:txBody>
          <a:bodyPr/>
          <a:lstStyle/>
          <a:p>
            <a:pPr eaLnBrk="1" fontAlgn="auto" hangingPunct="1">
              <a:spcBef>
                <a:spcPts val="0"/>
              </a:spcBef>
              <a:spcAft>
                <a:spcPts val="0"/>
              </a:spcAft>
              <a:defRPr/>
            </a:pPr>
            <a:r>
              <a:rPr lang="sv-SE" dirty="0"/>
              <a:t>Att utbilda och att öva är några av de viktigaste aktiviteterna. Varje organisation behöver en utbildnings- och övningsplan för att utveckla en samlad förmåga eller identifiera brister i förmåga. Kunskapshöjande aktiviteter ska gärna genomföras tillsammans med andra aktörer för att öka den aktörsgemensamma förmågan. Vid planering av övningar ska man utgå från den nationella övningsplanen där det finns en strategi och en process för att samordna och inrikta övningar </a:t>
            </a:r>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Gemensamma mål för kunskapsutveckling kan användas för att organisera olika kunskapshöjande aktiviteter. Det finns mål för sexton kunskapsområden, som följer samma indelning som i </a:t>
            </a:r>
            <a:r>
              <a:rPr lang="sv-SE" i="1" dirty="0"/>
              <a:t>Gemensamma grunder för samverkan och ledning vid samhällsstörningar.</a:t>
            </a:r>
          </a:p>
          <a:p>
            <a:pPr eaLnBrk="1" fontAlgn="auto" hangingPunct="1">
              <a:spcBef>
                <a:spcPts val="0"/>
              </a:spcBef>
              <a:spcAft>
                <a:spcPts val="0"/>
              </a:spcAft>
              <a:defRPr/>
            </a:pPr>
            <a:endParaRPr lang="sv-SE" i="1" dirty="0"/>
          </a:p>
          <a:p>
            <a:pPr eaLnBrk="1" fontAlgn="auto" hangingPunct="1">
              <a:spcBef>
                <a:spcPts val="0"/>
              </a:spcBef>
              <a:spcAft>
                <a:spcPts val="0"/>
              </a:spcAft>
              <a:defRPr/>
            </a:pPr>
            <a:r>
              <a:rPr lang="sv-SE" dirty="0"/>
              <a:t>Målen utgår från kunskapssynen i det europeiska utvecklingsprojektet Bolognaprocessen. Genom att alla aktörer utgår från samma kunskapssyn och samma kunskapsmodell får vi möjlighet att ställa upp mätbara mål och jämföra utvecklingen över tid. Målen kan mätas på </a:t>
            </a:r>
          </a:p>
          <a:p>
            <a:pPr marL="171450" indent="-171450" eaLnBrk="1" fontAlgn="auto" hangingPunct="1">
              <a:spcBef>
                <a:spcPts val="0"/>
              </a:spcBef>
              <a:spcAft>
                <a:spcPts val="0"/>
              </a:spcAft>
              <a:buFont typeface="Arial" panose="020B0604020202020204" pitchFamily="34" charset="0"/>
              <a:buChar char="•"/>
              <a:defRPr/>
            </a:pPr>
            <a:r>
              <a:rPr lang="sv-SE" dirty="0"/>
              <a:t>kunskap och förståelse: att kunna ta till sig och förstå fakta som memorerats (beskriva och förklara)</a:t>
            </a:r>
          </a:p>
          <a:p>
            <a:pPr marL="171450" indent="-171450" eaLnBrk="1" fontAlgn="auto" hangingPunct="1">
              <a:spcBef>
                <a:spcPts val="0"/>
              </a:spcBef>
              <a:spcAft>
                <a:spcPts val="0"/>
              </a:spcAft>
              <a:buFont typeface="Arial" panose="020B0604020202020204" pitchFamily="34" charset="0"/>
              <a:buChar char="•"/>
              <a:defRPr/>
            </a:pPr>
            <a:r>
              <a:rPr lang="sv-SE" dirty="0"/>
              <a:t>färdighet och förmåga – att kunna utföra något med hjälp av fakta och kunskap man fått (tillämpa och använda)</a:t>
            </a:r>
          </a:p>
          <a:p>
            <a:pPr marL="171450" indent="-171450" eaLnBrk="1" fontAlgn="auto" hangingPunct="1">
              <a:spcBef>
                <a:spcPts val="0"/>
              </a:spcBef>
              <a:spcAft>
                <a:spcPts val="0"/>
              </a:spcAft>
              <a:buFont typeface="Arial" panose="020B0604020202020204" pitchFamily="34" charset="0"/>
              <a:buChar char="•"/>
              <a:defRPr/>
            </a:pPr>
            <a:r>
              <a:rPr lang="sv-SE" dirty="0"/>
              <a:t>värderingsförmåga och förhållningssätt – att kunna dra egna slutsatser samt att kunna producera, planera och generera något nytt (relatera och värdera)</a:t>
            </a:r>
          </a:p>
          <a:p>
            <a:pPr marL="171450" indent="-171450" eaLnBrk="1" fontAlgn="auto" hangingPunct="1">
              <a:spcBef>
                <a:spcPts val="0"/>
              </a:spcBef>
              <a:spcAft>
                <a:spcPts val="0"/>
              </a:spcAft>
              <a:buFont typeface="Arial" panose="020B0604020202020204" pitchFamily="34" charset="0"/>
              <a:buChar char="•"/>
              <a:defRPr/>
            </a:pPr>
            <a:endParaRPr lang="sv-SE" dirty="0"/>
          </a:p>
          <a:p>
            <a:pPr eaLnBrk="1" fontAlgn="auto" hangingPunct="1">
              <a:spcBef>
                <a:spcPts val="0"/>
              </a:spcBef>
              <a:spcAft>
                <a:spcPts val="0"/>
              </a:spcAft>
              <a:buFont typeface="Arial" panose="020B0604020202020204" pitchFamily="34" charset="0"/>
              <a:buNone/>
              <a:defRPr/>
            </a:pPr>
            <a:r>
              <a:rPr lang="sv-SE" dirty="0"/>
              <a:t>Målen ska läsas utifrån att aktören befinner sig i en utbildningssituation. Efter genomförd utbildning eller annan kunskapshöjande aktivitet ska aktören visa kunskap, färdighet och attityd enligt målen. EXEMPEL:</a:t>
            </a:r>
          </a:p>
          <a:p>
            <a:pPr eaLnBrk="1" fontAlgn="auto" hangingPunct="1">
              <a:spcBef>
                <a:spcPts val="0"/>
              </a:spcBef>
              <a:spcAft>
                <a:spcPts val="0"/>
              </a:spcAft>
              <a:defRPr/>
            </a:pPr>
            <a:r>
              <a:rPr lang="sv-SE" b="1" dirty="0"/>
              <a:t>Kunskapsmål </a:t>
            </a:r>
            <a:r>
              <a:rPr lang="sv-SE" dirty="0"/>
              <a:t>: Inom området helhetssyn ska aktören kunna: ange de värden som ska skyddas i samhället </a:t>
            </a:r>
          </a:p>
          <a:p>
            <a:pPr eaLnBrk="1" fontAlgn="auto" hangingPunct="1">
              <a:spcBef>
                <a:spcPts val="0"/>
              </a:spcBef>
              <a:spcAft>
                <a:spcPts val="0"/>
              </a:spcAft>
              <a:defRPr/>
            </a:pPr>
            <a:r>
              <a:rPr lang="sv-SE" b="1" dirty="0"/>
              <a:t>Färdighetsmål: </a:t>
            </a:r>
            <a:r>
              <a:rPr lang="sv-SE" dirty="0"/>
              <a:t>Inom området helhetssyn ska aktören kunna: identifiera de hjälpbehov som uppstår, på kort och lång sikt, utifrån en helhetssyn</a:t>
            </a:r>
          </a:p>
          <a:p>
            <a:pPr eaLnBrk="1" fontAlgn="auto" hangingPunct="1">
              <a:spcBef>
                <a:spcPts val="0"/>
              </a:spcBef>
              <a:spcAft>
                <a:spcPts val="0"/>
              </a:spcAft>
              <a:defRPr/>
            </a:pPr>
            <a:r>
              <a:rPr lang="sv-SE" b="1" dirty="0"/>
              <a:t>Attitydmål: </a:t>
            </a:r>
            <a:r>
              <a:rPr lang="sv-SE" dirty="0"/>
              <a:t>Inom området helhetssyn ska aktören kunna: värdera underlag för samordnade beslut och gemensamma överenskommelser.</a:t>
            </a:r>
          </a:p>
          <a:p>
            <a:pPr eaLnBrk="1" fontAlgn="auto" hangingPunct="1">
              <a:spcBef>
                <a:spcPts val="0"/>
              </a:spcBef>
              <a:spcAft>
                <a:spcPts val="0"/>
              </a:spcAft>
              <a:defRPr/>
            </a:pPr>
            <a:r>
              <a:rPr lang="sv-SE" dirty="0"/>
              <a:t> </a:t>
            </a:r>
          </a:p>
        </p:txBody>
      </p:sp>
      <p:sp>
        <p:nvSpPr>
          <p:cNvPr id="83972" name="Platshållare för bildnummer 3">
            <a:extLst>
              <a:ext uri="{FF2B5EF4-FFF2-40B4-BE49-F238E27FC236}">
                <a16:creationId xmlns:a16="http://schemas.microsoft.com/office/drawing/2014/main" id="{21E96144-3FCA-4B7D-BF25-61F590AAB7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934FE155-F875-40AF-8970-67594B54748A}" type="slidenum">
              <a:rPr lang="sv-SE" altLang="sv-SE" smtClean="0">
                <a:latin typeface="Calibri" panose="020F0502020204030204" pitchFamily="34" charset="0"/>
              </a:rPr>
              <a:pPr fontAlgn="base">
                <a:spcBef>
                  <a:spcPct val="0"/>
                </a:spcBef>
                <a:spcAft>
                  <a:spcPct val="0"/>
                </a:spcAft>
              </a:pPr>
              <a:t>39</a:t>
            </a:fld>
            <a:endParaRPr lang="sv-SE" altLang="sv-SE" dirty="0">
              <a:latin typeface="Calibri" panose="020F0502020204030204" pitchFamily="34" charset="0"/>
            </a:endParaRPr>
          </a:p>
        </p:txBody>
      </p:sp>
    </p:spTree>
    <p:extLst>
      <p:ext uri="{BB962C8B-B14F-4D97-AF65-F5344CB8AC3E}">
        <p14:creationId xmlns:p14="http://schemas.microsoft.com/office/powerpoint/2010/main" val="24117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a:extLst>
              <a:ext uri="{FF2B5EF4-FFF2-40B4-BE49-F238E27FC236}">
                <a16:creationId xmlns:a16="http://schemas.microsoft.com/office/drawing/2014/main" id="{003EBB40-BA4F-43C6-830B-6BB43ECA0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7E9D5AD-0FC1-4DAE-9CDA-B8E6DB0CAF34}"/>
              </a:ext>
            </a:extLst>
          </p:cNvPr>
          <p:cNvSpPr>
            <a:spLocks noGrp="1"/>
          </p:cNvSpPr>
          <p:nvPr>
            <p:ph type="body" idx="1"/>
          </p:nvPr>
        </p:nvSpPr>
        <p:spPr/>
        <p:txBody>
          <a:bodyPr/>
          <a:lstStyle/>
          <a:p>
            <a:pPr defTabSz="914315" eaLnBrk="1" fontAlgn="auto" hangingPunct="1">
              <a:spcBef>
                <a:spcPts val="0"/>
              </a:spcBef>
              <a:spcAft>
                <a:spcPts val="0"/>
              </a:spcAft>
              <a:defRPr/>
            </a:pPr>
            <a:r>
              <a:rPr lang="sv-SE" sz="1050" dirty="0"/>
              <a:t>Det är fler än 70 representanter för olika aktörer inom området samhällsskydd och beredskap - offentliga, privata och civila – som tillsammans har tagit fram ett material som beskriver gemensamma grunder för att förbättra förmågan till att åstadkomma ledning och samverkan.</a:t>
            </a:r>
          </a:p>
          <a:p>
            <a:pPr defTabSz="914315" eaLnBrk="1" fontAlgn="auto" hangingPunct="1">
              <a:spcBef>
                <a:spcPts val="0"/>
              </a:spcBef>
              <a:spcAft>
                <a:spcPts val="0"/>
              </a:spcAft>
              <a:defRPr/>
            </a:pPr>
            <a:endParaRPr lang="sv-SE" sz="1050" dirty="0"/>
          </a:p>
          <a:p>
            <a:pPr defTabSz="914315" eaLnBrk="1" fontAlgn="auto" hangingPunct="1">
              <a:spcBef>
                <a:spcPts val="0"/>
              </a:spcBef>
              <a:spcAft>
                <a:spcPts val="0"/>
              </a:spcAft>
              <a:defRPr/>
            </a:pPr>
            <a:r>
              <a:rPr lang="sv-SE" sz="1050" dirty="0"/>
              <a:t>Det har varit såväl forskare, experter och de som jobbar dagligen med beredskapsfrågor som har tagit ställning i olika frågor och kommit fram till de resultat som presenteras i publikationen Gemensamma grunder för samverkan och ledning vid samhällsstörningar. Det bygger på både erfarenhet och forskning dvs. resultatet har både praktiskt och teoretisk grund. </a:t>
            </a:r>
          </a:p>
          <a:p>
            <a:pPr defTabSz="914315"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Projektet avslutades i december 2014 övergick därefter i en implementeringsfas.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Om alla skruvar lite på sättet att tänka och att göra, kommer  de gemensamma grunderna att få stora effekter på vår förmåga att hantera olyckor, kriser och krig, det som vi kallar samhällsstörningar.  </a:t>
            </a:r>
          </a:p>
        </p:txBody>
      </p:sp>
      <p:sp>
        <p:nvSpPr>
          <p:cNvPr id="14340" name="Platshållare för bildnummer 3">
            <a:extLst>
              <a:ext uri="{FF2B5EF4-FFF2-40B4-BE49-F238E27FC236}">
                <a16:creationId xmlns:a16="http://schemas.microsoft.com/office/drawing/2014/main" id="{0FBC73AD-43DD-4E39-B754-64288EA2B5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961C0CE-EF61-4BCD-B977-969072597B64}" type="slidenum">
              <a:rPr lang="sv-SE" altLang="sv-SE" smtClean="0">
                <a:latin typeface="Calibri" panose="020F0502020204030204" pitchFamily="34" charset="0"/>
              </a:rPr>
              <a:pPr fontAlgn="base">
                <a:spcBef>
                  <a:spcPct val="0"/>
                </a:spcBef>
                <a:spcAft>
                  <a:spcPct val="0"/>
                </a:spcAft>
              </a:pPr>
              <a:t>4</a:t>
            </a:fld>
            <a:endParaRPr lang="sv-SE" altLang="sv-SE" dirty="0">
              <a:latin typeface="Calibri" panose="020F0502020204030204" pitchFamily="34" charset="0"/>
            </a:endParaRPr>
          </a:p>
        </p:txBody>
      </p:sp>
    </p:spTree>
    <p:extLst>
      <p:ext uri="{BB962C8B-B14F-4D97-AF65-F5344CB8AC3E}">
        <p14:creationId xmlns:p14="http://schemas.microsoft.com/office/powerpoint/2010/main" val="3949535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46F703FA-38CA-4762-BA98-E30D68799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DD4AA52-E692-4A09-8E9E-79CBCE9F4372}"/>
              </a:ext>
            </a:extLst>
          </p:cNvPr>
          <p:cNvSpPr>
            <a:spLocks noGrp="1"/>
          </p:cNvSpPr>
          <p:nvPr>
            <p:ph type="body" idx="1"/>
          </p:nvPr>
        </p:nvSpPr>
        <p:spPr/>
        <p:txBody>
          <a:bodyPr/>
          <a:lstStyle/>
          <a:p>
            <a:pPr eaLnBrk="1" fontAlgn="auto" hangingPunct="1">
              <a:spcBef>
                <a:spcPts val="0"/>
              </a:spcBef>
              <a:spcAft>
                <a:spcPts val="0"/>
              </a:spcAft>
              <a:defRPr/>
            </a:pPr>
            <a:endParaRPr lang="sv-SE" sz="1050" dirty="0"/>
          </a:p>
        </p:txBody>
      </p:sp>
      <p:sp>
        <p:nvSpPr>
          <p:cNvPr id="59396" name="Platshållare för bildnummer 3">
            <a:extLst>
              <a:ext uri="{FF2B5EF4-FFF2-40B4-BE49-F238E27FC236}">
                <a16:creationId xmlns:a16="http://schemas.microsoft.com/office/drawing/2014/main" id="{5B5C646E-87D2-4F5C-973E-5E93891C2A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F11FDC-59EC-438A-9A07-F01F8B766546}"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sv-SE" altLang="sv-S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0136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Det finns en</a:t>
            </a:r>
            <a:r>
              <a:rPr lang="sv-SE" altLang="sv-SE" baseline="0" dirty="0"/>
              <a:t> mängd material på MSBs webbsida. </a:t>
            </a:r>
          </a:p>
          <a:p>
            <a:r>
              <a:rPr lang="sv-SE" altLang="sv-SE" baseline="0" dirty="0"/>
              <a:t>Böcker i form av</a:t>
            </a:r>
            <a:r>
              <a:rPr lang="sv-SE" altLang="sv-SE" dirty="0"/>
              <a:t>: Grundboken och Lägesbildsboken.</a:t>
            </a:r>
            <a:r>
              <a:rPr lang="sv-SE" altLang="sv-SE" baseline="0" dirty="0"/>
              <a:t> En sammanfattning och fyra</a:t>
            </a:r>
            <a:r>
              <a:rPr lang="sv-SE" altLang="sv-SE" dirty="0"/>
              <a:t> vägledningar – en om aktörsgemensamma former för inriktning och samordning, en vägledning om beslutsfattande i samband med samhällsstörningar och en vägledning om kriskommunikation för ökad effekt vid hantering av samhällsstörningar och en</a:t>
            </a:r>
            <a:r>
              <a:rPr lang="sv-SE" altLang="sv-SE" baseline="0" dirty="0"/>
              <a:t> för lokal ISF.</a:t>
            </a:r>
            <a:r>
              <a:rPr lang="sv-SE" altLang="sv-SE" dirty="0"/>
              <a:t> Kopplat till Vägledningen</a:t>
            </a:r>
            <a:r>
              <a:rPr lang="sv-SE" altLang="sv-SE" baseline="0" dirty="0"/>
              <a:t> för lokal ISF </a:t>
            </a:r>
            <a:r>
              <a:rPr lang="sv-SE" altLang="sv-SE" dirty="0"/>
              <a:t>finns också en rad broschyrer, presentationer och lärande exempel. </a:t>
            </a:r>
          </a:p>
          <a:p>
            <a:endParaRPr lang="sv-SE" altLang="sv-SE" dirty="0"/>
          </a:p>
          <a:p>
            <a:r>
              <a:rPr lang="sv-SE" altLang="sv-SE" dirty="0"/>
              <a:t>Dä</a:t>
            </a:r>
            <a:r>
              <a:rPr lang="sv-SE" altLang="sv-SE" baseline="0" dirty="0"/>
              <a:t>r finns också</a:t>
            </a:r>
            <a:r>
              <a:rPr lang="sv-SE" altLang="sv-SE" dirty="0"/>
              <a:t> filmer, PPT-presentationer, utbildningsmoduler inklusive handledning,</a:t>
            </a:r>
            <a:r>
              <a:rPr lang="sv-SE" altLang="sv-SE" baseline="0" dirty="0"/>
              <a:t> </a:t>
            </a:r>
            <a:r>
              <a:rPr lang="sv-SE" altLang="sv-SE" dirty="0"/>
              <a:t>informationsmaterial, webbsända seminarier och ett stöd för utvärdering av tillämpning av gemensamma grunder.</a:t>
            </a:r>
            <a:r>
              <a:rPr lang="sv-SE" altLang="sv-SE" i="1" dirty="0"/>
              <a:t> </a:t>
            </a:r>
            <a:endParaRPr lang="sv-SE" altLang="sv-SE" dirty="0"/>
          </a:p>
          <a:p>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solidFill>
                <a:effectLst/>
                <a:uLnTx/>
                <a:uFillTx/>
                <a:latin typeface="+mn-lt"/>
                <a:ea typeface="+mn-ea"/>
                <a:cs typeface="+mn-cs"/>
              </a:rPr>
              <a:t>Allt material går att ladda ner från </a:t>
            </a:r>
            <a:r>
              <a:rPr kumimoji="0" lang="sv-SE" altLang="sv-SE" sz="1200" b="0" i="0" u="none" strike="noStrike" kern="1200" cap="none" spc="0" normalizeH="0" baseline="0" noProof="0" dirty="0">
                <a:ln>
                  <a:noFill/>
                </a:ln>
                <a:solidFill>
                  <a:prstClr val="black"/>
                </a:solidFill>
                <a:effectLst/>
                <a:uLnTx/>
                <a:uFillTx/>
                <a:latin typeface="+mn-lt"/>
                <a:ea typeface="+mn-ea"/>
                <a:cs typeface="+mn-cs"/>
                <a:hlinkClick r:id="rId3"/>
              </a:rPr>
              <a:t>www.msb.se/samverkanledning</a:t>
            </a:r>
            <a:r>
              <a:rPr lang="sv-SE" altLang="sv-SE" dirty="0">
                <a:solidFill>
                  <a:prstClr val="black"/>
                </a:solidFill>
              </a:rPr>
              <a:t> </a:t>
            </a:r>
            <a:r>
              <a:rPr kumimoji="0" lang="sv-SE" altLang="sv-SE" sz="1200" b="0" i="0" u="none" strike="noStrike" kern="1200" cap="none" spc="0" normalizeH="0" baseline="0" noProof="0" dirty="0">
                <a:ln>
                  <a:noFill/>
                </a:ln>
                <a:solidFill>
                  <a:prstClr val="black"/>
                </a:solidFill>
                <a:effectLst/>
                <a:uLnTx/>
                <a:uFillTx/>
                <a:latin typeface="+mn-lt"/>
                <a:ea typeface="+mn-ea"/>
                <a:cs typeface="+mn-cs"/>
              </a:rPr>
              <a:t>och publikationerna kan beställas kostnadsfritt från MSB.</a:t>
            </a:r>
          </a:p>
          <a:p>
            <a:endParaRPr lang="sv-SE" altLang="sv-SE" dirty="0"/>
          </a:p>
          <a:p>
            <a:r>
              <a:rPr lang="sv-SE" altLang="sv-SE" dirty="0"/>
              <a:t>Det finns också ett nyhetsbrev att prenumerera via ett mejl till</a:t>
            </a:r>
            <a:r>
              <a:rPr lang="sv-SE" altLang="sv-SE" baseline="0" dirty="0"/>
              <a:t>:</a:t>
            </a:r>
            <a:r>
              <a:rPr lang="sv-SE" altLang="sv-SE" dirty="0"/>
              <a:t> implementeraSOL@msb.se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41</a:t>
            </a:fld>
            <a:endParaRPr lang="sv-SE" dirty="0"/>
          </a:p>
        </p:txBody>
      </p:sp>
    </p:spTree>
    <p:extLst>
      <p:ext uri="{BB962C8B-B14F-4D97-AF65-F5344CB8AC3E}">
        <p14:creationId xmlns:p14="http://schemas.microsoft.com/office/powerpoint/2010/main" val="212834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Platshållare för bildobjekt 1">
            <a:extLst>
              <a:ext uri="{FF2B5EF4-FFF2-40B4-BE49-F238E27FC236}">
                <a16:creationId xmlns:a16="http://schemas.microsoft.com/office/drawing/2014/main" id="{D0345896-2296-4EEB-ADDA-8FAEE40C8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B98C6239-3185-4936-9C6B-38A31E53362E}"/>
              </a:ext>
            </a:extLst>
          </p:cNvPr>
          <p:cNvSpPr>
            <a:spLocks noGrp="1"/>
          </p:cNvSpPr>
          <p:nvPr>
            <p:ph type="body" idx="1"/>
          </p:nvPr>
        </p:nvSpPr>
        <p:spPr/>
        <p:txBody>
          <a:bodyPr/>
          <a:lstStyle/>
          <a:p>
            <a:pPr eaLnBrk="1" fontAlgn="auto" hangingPunct="1">
              <a:spcBef>
                <a:spcPts val="0"/>
              </a:spcBef>
              <a:spcAft>
                <a:spcPts val="0"/>
              </a:spcAft>
              <a:defRPr/>
            </a:pPr>
            <a:r>
              <a:rPr lang="sv-SE" sz="1050" dirty="0"/>
              <a:t>Hitta mer information på </a:t>
            </a:r>
            <a:r>
              <a:rPr lang="sv-SE" sz="1050" dirty="0" err="1"/>
              <a:t>MSB:s</a:t>
            </a:r>
            <a:r>
              <a:rPr lang="sv-SE" sz="1050" dirty="0"/>
              <a:t> webbplats www.msb.se/samverkanledning</a:t>
            </a:r>
          </a:p>
          <a:p>
            <a:pPr eaLnBrk="1" fontAlgn="auto" hangingPunct="1">
              <a:spcBef>
                <a:spcPts val="0"/>
              </a:spcBef>
              <a:spcAft>
                <a:spcPts val="0"/>
              </a:spcAft>
              <a:defRPr/>
            </a:pPr>
            <a:endParaRPr lang="sv-SE" sz="1050" dirty="0"/>
          </a:p>
        </p:txBody>
      </p:sp>
      <p:sp>
        <p:nvSpPr>
          <p:cNvPr id="180228" name="Platshållare för bildnummer 3">
            <a:extLst>
              <a:ext uri="{FF2B5EF4-FFF2-40B4-BE49-F238E27FC236}">
                <a16:creationId xmlns:a16="http://schemas.microsoft.com/office/drawing/2014/main" id="{2471A798-82C9-44C5-92FC-DC9B974CCB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4A9AA-E7F6-4FD8-8E78-F20C03A707E1}"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Platshållare för sidfot 1">
            <a:extLst>
              <a:ext uri="{FF2B5EF4-FFF2-40B4-BE49-F238E27FC236}">
                <a16:creationId xmlns:a16="http://schemas.microsoft.com/office/drawing/2014/main" id="{AD123E16-AA7B-4448-A4D7-CAF129979AB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Version 0.96 2017-11-15</a:t>
            </a:r>
          </a:p>
        </p:txBody>
      </p:sp>
    </p:spTree>
    <p:extLst>
      <p:ext uri="{BB962C8B-B14F-4D97-AF65-F5344CB8AC3E}">
        <p14:creationId xmlns:p14="http://schemas.microsoft.com/office/powerpoint/2010/main" val="166593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050" dirty="0"/>
              <a:t>Utöver grundboken med sammanfattning, och lägesbildsboken finns det fyra vägledningar: en om aktörsgemensamma former för inriktning och samordning, en om beslutsfattande i samband med samhällsstörningar och en om kriskommunikation för ökad effekt vid hantering av samhällsstörningar och den senaste i maj 2019 om lokal ISF. Kopplat till den senaste vägledningen finns också en rad broschyrer, presentationer och lärande exempel. </a:t>
            </a:r>
          </a:p>
          <a:p>
            <a:endParaRPr lang="sv-SE" altLang="sv-SE" sz="1050" dirty="0"/>
          </a:p>
          <a:p>
            <a:r>
              <a:rPr lang="sv-SE" altLang="sv-SE" sz="1050" dirty="0"/>
              <a:t>På MSB:s webbplats: ww.msb.se/samverkanledning </a:t>
            </a:r>
          </a:p>
          <a:p>
            <a:r>
              <a:rPr lang="sv-SE" altLang="sv-SE" sz="1050" dirty="0"/>
              <a:t>Finns det också filmer, PPT-presentationer, utbildningsmoduler inklusive handledning, informationsmaterial, webbsända seminarier och ett stöd för utvärdering av tillämpning av gemensamma grunder.</a:t>
            </a:r>
            <a:r>
              <a:rPr lang="sv-SE" altLang="sv-SE" sz="1050" i="1" dirty="0"/>
              <a:t> </a:t>
            </a:r>
            <a:endParaRPr lang="sv-SE" altLang="sv-SE" sz="1050" dirty="0"/>
          </a:p>
          <a:p>
            <a:endParaRPr lang="sv-SE" altLang="sv-SE" sz="1050" dirty="0"/>
          </a:p>
          <a:p>
            <a:r>
              <a:rPr lang="sv-SE" altLang="sv-SE" sz="1050" dirty="0"/>
              <a:t>Regelbundet utkommer också ett nyhetsbrev: maila </a:t>
            </a:r>
            <a:r>
              <a:rPr lang="sv-SE" altLang="sv-SE" sz="1050" dirty="0">
                <a:hlinkClick r:id="rId3"/>
              </a:rPr>
              <a:t>implementeraSOL@msb.se</a:t>
            </a:r>
            <a:r>
              <a:rPr lang="sv-SE" altLang="sv-SE" sz="1050" dirty="0"/>
              <a:t> för att anmäla dig för det.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5</a:t>
            </a:fld>
            <a:endParaRPr lang="sv-SE" dirty="0"/>
          </a:p>
        </p:txBody>
      </p:sp>
    </p:spTree>
    <p:extLst>
      <p:ext uri="{BB962C8B-B14F-4D97-AF65-F5344CB8AC3E}">
        <p14:creationId xmlns:p14="http://schemas.microsoft.com/office/powerpoint/2010/main" val="381596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6400561-162E-4087-AC77-C613AFA0D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F74B75-D4E6-43ED-AF23-819E4B48DC4D}"/>
              </a:ext>
            </a:extLst>
          </p:cNvPr>
          <p:cNvSpPr>
            <a:spLocks noGrp="1"/>
          </p:cNvSpPr>
          <p:nvPr>
            <p:ph type="body" idx="1"/>
          </p:nvPr>
        </p:nvSpPr>
        <p:spPr/>
        <p:txBody>
          <a:bodyPr/>
          <a:lstStyle/>
          <a:p>
            <a:pPr eaLnBrk="1" fontAlgn="auto" hangingPunct="1">
              <a:spcBef>
                <a:spcPts val="0"/>
              </a:spcBef>
              <a:spcAft>
                <a:spcPts val="0"/>
              </a:spcAft>
              <a:defRPr/>
            </a:pPr>
            <a:r>
              <a:rPr lang="sv-SE" sz="1050" b="1" dirty="0"/>
              <a:t>Kap 2. Identifiera brister och utvecklingsbehov</a:t>
            </a:r>
            <a:br>
              <a:rPr lang="sv-SE" sz="1050" b="1" dirty="0"/>
            </a:br>
            <a:endParaRPr lang="sv-SE" sz="1050" b="1" dirty="0"/>
          </a:p>
          <a:p>
            <a:pPr eaLnBrk="1" fontAlgn="auto" hangingPunct="1">
              <a:spcBef>
                <a:spcPts val="0"/>
              </a:spcBef>
              <a:spcAft>
                <a:spcPts val="0"/>
              </a:spcAft>
              <a:defRPr/>
            </a:pPr>
            <a:r>
              <a:rPr lang="sv-SE" sz="1050" dirty="0"/>
              <a:t>Som ett första steg i arbetet med projekt Ledning och samverkan gjordes en analys av vad som ofta brister vid hanteringar av samhällsstörningar.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Analysen grundar sig främst på tjugo rapporter från övningar och verkliga händelser 2004-2011. Resultaten visar att sammantaget kan aktörerna vara bra på att, var för sig, lösa sina respektive uppgifter. Men det som verkar brista är det aktörsgemensamma.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Det är alltså framför allt förmågan att agera tillsammans och samordnat som behöver utvecklas. Några av utgångspunkterna utifrån analyser om brister i hantering av samhällsstörningar är: </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Aktörer behöver öka sina kunskaper om varandras ansvar, mandat,  system, metoder och roller. Det behövs även ökade kunskaper om  vilken information som olika aktörer behöver och kan bidra med.</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Informationsutbytet mellan aktörerna kan förbättras genom att sociala nätverk och vardagliga kontakter byggs upp. </a:t>
            </a:r>
          </a:p>
          <a:p>
            <a:pPr eaLnBrk="1" fontAlgn="auto" hangingPunct="1">
              <a:spcBef>
                <a:spcPts val="0"/>
              </a:spcBef>
              <a:spcAft>
                <a:spcPts val="0"/>
              </a:spcAft>
              <a:defRPr/>
            </a:pPr>
            <a:r>
              <a:rPr lang="sv-SE" sz="1050" dirty="0"/>
              <a:t> </a:t>
            </a:r>
          </a:p>
          <a:p>
            <a:pPr eaLnBrk="1" fontAlgn="auto" hangingPunct="1">
              <a:spcBef>
                <a:spcPts val="0"/>
              </a:spcBef>
              <a:spcAft>
                <a:spcPts val="0"/>
              </a:spcAft>
              <a:defRPr/>
            </a:pPr>
            <a:r>
              <a:rPr lang="sv-SE" sz="1050" dirty="0"/>
              <a:t>•  För att kunna ta fram användbara samlade lägesbilder behöver aktörerna likartade strukturer och arbetssätt vid användning av tekniska stödsystem och verktyg.</a:t>
            </a:r>
          </a:p>
          <a:p>
            <a:pPr eaLnBrk="1" fontAlgn="auto" hangingPunct="1">
              <a:spcBef>
                <a:spcPts val="0"/>
              </a:spcBef>
              <a:spcAft>
                <a:spcPts val="0"/>
              </a:spcAft>
              <a:defRPr/>
            </a:pPr>
            <a:endParaRPr lang="sv-SE" sz="1050" dirty="0"/>
          </a:p>
        </p:txBody>
      </p:sp>
      <p:sp>
        <p:nvSpPr>
          <p:cNvPr id="16388" name="Slide Number Placeholder 3">
            <a:extLst>
              <a:ext uri="{FF2B5EF4-FFF2-40B4-BE49-F238E27FC236}">
                <a16:creationId xmlns:a16="http://schemas.microsoft.com/office/drawing/2014/main" id="{6DD14F99-544B-450B-A3A8-B34EDF18D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8B8DE71-FF97-4423-96FD-AF5EEADCAB15}" type="slidenum">
              <a:rPr lang="sv-SE" altLang="sv-SE" smtClean="0">
                <a:latin typeface="Calibri" panose="020F0502020204030204" pitchFamily="34" charset="0"/>
              </a:rPr>
              <a:pPr fontAlgn="base">
                <a:spcBef>
                  <a:spcPct val="0"/>
                </a:spcBef>
                <a:spcAft>
                  <a:spcPct val="0"/>
                </a:spcAft>
              </a:pPr>
              <a:t>6</a:t>
            </a:fld>
            <a:endParaRPr lang="sv-SE" altLang="sv-SE" dirty="0">
              <a:latin typeface="Calibri" panose="020F0502020204030204" pitchFamily="34" charset="0"/>
            </a:endParaRPr>
          </a:p>
        </p:txBody>
      </p:sp>
    </p:spTree>
    <p:extLst>
      <p:ext uri="{BB962C8B-B14F-4D97-AF65-F5344CB8AC3E}">
        <p14:creationId xmlns:p14="http://schemas.microsoft.com/office/powerpoint/2010/main" val="372788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id="{95B55158-FBDB-436D-8CD6-D91757A63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AC0AB31-75E6-4FAF-AA16-DC9131588819}"/>
              </a:ext>
            </a:extLst>
          </p:cNvPr>
          <p:cNvSpPr>
            <a:spLocks noGrp="1"/>
          </p:cNvSpPr>
          <p:nvPr>
            <p:ph type="body" idx="1"/>
          </p:nvPr>
        </p:nvSpPr>
        <p:spPr/>
        <p:txBody>
          <a:bodyPr/>
          <a:lstStyle/>
          <a:p>
            <a:pPr eaLnBrk="1" fontAlgn="auto" hangingPunct="1">
              <a:spcBef>
                <a:spcPts val="0"/>
              </a:spcBef>
              <a:spcAft>
                <a:spcPts val="0"/>
              </a:spcAft>
              <a:defRPr/>
            </a:pPr>
            <a:r>
              <a:rPr lang="sv-SE" sz="1050" dirty="0"/>
              <a:t>Syftet med de gemensamma grunderna för samverkan och ledning är att bidra till att öka vår gemensamma förmåga att hantera samhällsstörningar.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De ger vägledning till aktörer för att agera på ett likartat och strukturerat sätt, för att till exempel: </a:t>
            </a:r>
          </a:p>
          <a:p>
            <a:pPr marL="171450" indent="-171450" eaLnBrk="1" fontAlgn="auto" hangingPunct="1">
              <a:spcBef>
                <a:spcPts val="0"/>
              </a:spcBef>
              <a:spcAft>
                <a:spcPts val="0"/>
              </a:spcAft>
              <a:buFont typeface="Arial" panose="020B0604020202020204" pitchFamily="34" charset="0"/>
              <a:buChar char="•"/>
              <a:defRPr/>
            </a:pPr>
            <a:r>
              <a:rPr lang="sv-SE" sz="1050" dirty="0"/>
              <a:t>förstå varandra bättre(med ett aktörsgemensamt språk, hur vi använder centrala termer)</a:t>
            </a:r>
          </a:p>
          <a:p>
            <a:pPr marL="171450" indent="-171450" eaLnBrk="1" fontAlgn="auto" hangingPunct="1">
              <a:spcBef>
                <a:spcPts val="0"/>
              </a:spcBef>
              <a:spcAft>
                <a:spcPts val="0"/>
              </a:spcAft>
              <a:buFont typeface="Arial" panose="020B0604020202020204" pitchFamily="34" charset="0"/>
              <a:buChar char="•"/>
              <a:defRPr/>
            </a:pPr>
            <a:r>
              <a:rPr lang="sv-SE" sz="1050" dirty="0"/>
              <a:t>kontakta varandra och träffa överenskommelser (under gemensamma former)</a:t>
            </a:r>
          </a:p>
          <a:p>
            <a:pPr marL="171450" indent="-171450" eaLnBrk="1" fontAlgn="auto" hangingPunct="1">
              <a:spcBef>
                <a:spcPts val="0"/>
              </a:spcBef>
              <a:spcAft>
                <a:spcPts val="0"/>
              </a:spcAft>
              <a:buFont typeface="Arial" panose="020B0604020202020204" pitchFamily="34" charset="0"/>
              <a:buChar char="•"/>
              <a:defRPr/>
            </a:pPr>
            <a:r>
              <a:rPr lang="sv-SE" sz="1050" dirty="0"/>
              <a:t>utbyta och dela information</a:t>
            </a:r>
          </a:p>
          <a:p>
            <a:pPr marL="171450" indent="-171450" eaLnBrk="1" fontAlgn="auto" hangingPunct="1">
              <a:spcBef>
                <a:spcPts val="0"/>
              </a:spcBef>
              <a:spcAft>
                <a:spcPts val="0"/>
              </a:spcAft>
              <a:buFont typeface="Arial" panose="020B0604020202020204" pitchFamily="34" charset="0"/>
              <a:buChar char="•"/>
              <a:defRPr/>
            </a:pPr>
            <a:r>
              <a:rPr lang="sv-SE" sz="1050" dirty="0"/>
              <a:t>skapa lägesbilder och samlade lägesbilder</a:t>
            </a:r>
          </a:p>
          <a:p>
            <a:pPr marL="171450" indent="-171450" eaLnBrk="1" fontAlgn="auto" hangingPunct="1">
              <a:spcBef>
                <a:spcPts val="0"/>
              </a:spcBef>
              <a:spcAft>
                <a:spcPts val="0"/>
              </a:spcAft>
              <a:buFont typeface="Arial" panose="020B0604020202020204" pitchFamily="34" charset="0"/>
              <a:buChar char="•"/>
              <a:defRPr/>
            </a:pPr>
            <a:r>
              <a:rPr lang="sv-SE" sz="1050" dirty="0"/>
              <a:t>utbilda, öva och lära. </a:t>
            </a:r>
          </a:p>
          <a:p>
            <a:pPr eaLnBrk="1" fontAlgn="auto" hangingPunct="1">
              <a:spcBef>
                <a:spcPts val="0"/>
              </a:spcBef>
              <a:spcAft>
                <a:spcPts val="0"/>
              </a:spcAft>
              <a:defRPr/>
            </a:pPr>
            <a:endParaRPr lang="sv-SE" sz="1050" dirty="0"/>
          </a:p>
        </p:txBody>
      </p:sp>
      <p:sp>
        <p:nvSpPr>
          <p:cNvPr id="18436" name="Platshållare för bildnummer 3">
            <a:extLst>
              <a:ext uri="{FF2B5EF4-FFF2-40B4-BE49-F238E27FC236}">
                <a16:creationId xmlns:a16="http://schemas.microsoft.com/office/drawing/2014/main" id="{10C0FB6F-8257-495E-B779-A8B7FAD06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C656CAF-6643-4879-9DD3-B3AFDA9D5399}" type="slidenum">
              <a:rPr lang="sv-SE" altLang="sv-SE" smtClean="0">
                <a:latin typeface="Calibri" panose="020F0502020204030204" pitchFamily="34" charset="0"/>
              </a:rPr>
              <a:pPr fontAlgn="base">
                <a:spcBef>
                  <a:spcPct val="0"/>
                </a:spcBef>
                <a:spcAft>
                  <a:spcPct val="0"/>
                </a:spcAft>
              </a:pPr>
              <a:t>7</a:t>
            </a:fld>
            <a:endParaRPr lang="sv-SE" altLang="sv-SE" dirty="0">
              <a:latin typeface="Calibri" panose="020F0502020204030204" pitchFamily="34" charset="0"/>
            </a:endParaRPr>
          </a:p>
        </p:txBody>
      </p:sp>
    </p:spTree>
    <p:extLst>
      <p:ext uri="{BB962C8B-B14F-4D97-AF65-F5344CB8AC3E}">
        <p14:creationId xmlns:p14="http://schemas.microsoft.com/office/powerpoint/2010/main" val="154779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14D35B22-DF5C-42BF-8EF8-E908ED783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CD74432-937F-4D83-AEE5-A6FE4960B94F}"/>
              </a:ext>
            </a:extLst>
          </p:cNvPr>
          <p:cNvSpPr>
            <a:spLocks noGrp="1"/>
          </p:cNvSpPr>
          <p:nvPr>
            <p:ph type="body" idx="1"/>
          </p:nvPr>
        </p:nvSpPr>
        <p:spPr/>
        <p:txBody>
          <a:bodyPr/>
          <a:lstStyle/>
          <a:p>
            <a:pPr eaLnBrk="1" fontAlgn="auto" hangingPunct="1">
              <a:spcBef>
                <a:spcPts val="0"/>
              </a:spcBef>
              <a:spcAft>
                <a:spcPts val="0"/>
              </a:spcAft>
              <a:defRPr/>
            </a:pPr>
            <a:r>
              <a:rPr lang="sv-SE" sz="1050" dirty="0"/>
              <a:t>Målet är att underlätta för aktörerna att uppnå gemensam inriktning och samordning. </a:t>
            </a:r>
          </a:p>
          <a:p>
            <a:pPr eaLnBrk="1" fontAlgn="auto" hangingPunct="1">
              <a:spcBef>
                <a:spcPts val="0"/>
              </a:spcBef>
              <a:spcAft>
                <a:spcPts val="0"/>
              </a:spcAft>
              <a:defRPr/>
            </a:pPr>
            <a:r>
              <a:rPr lang="sv-SE" sz="1050" dirty="0"/>
              <a:t>En förklaring av dessa termer kommer längre fram.</a:t>
            </a:r>
          </a:p>
          <a:p>
            <a:pPr eaLnBrk="1" fontAlgn="auto" hangingPunct="1">
              <a:spcBef>
                <a:spcPts val="0"/>
              </a:spcBef>
              <a:spcAft>
                <a:spcPts val="0"/>
              </a:spcAft>
              <a:defRPr/>
            </a:pPr>
            <a:endParaRPr lang="sv-SE" sz="1050" dirty="0"/>
          </a:p>
        </p:txBody>
      </p:sp>
      <p:sp>
        <p:nvSpPr>
          <p:cNvPr id="20484" name="Platshållare för bildnummer 3">
            <a:extLst>
              <a:ext uri="{FF2B5EF4-FFF2-40B4-BE49-F238E27FC236}">
                <a16:creationId xmlns:a16="http://schemas.microsoft.com/office/drawing/2014/main" id="{B65FB74D-3D5E-4FF9-A940-6EBDD40921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6C933D4-024F-44C2-8DB1-2F6B9A3EB1B4}" type="slidenum">
              <a:rPr lang="sv-SE" altLang="sv-SE" smtClean="0">
                <a:latin typeface="Calibri" panose="020F0502020204030204" pitchFamily="34" charset="0"/>
              </a:rPr>
              <a:pPr fontAlgn="base">
                <a:spcBef>
                  <a:spcPct val="0"/>
                </a:spcBef>
                <a:spcAft>
                  <a:spcPct val="0"/>
                </a:spcAft>
              </a:pPr>
              <a:t>8</a:t>
            </a:fld>
            <a:endParaRPr lang="sv-SE" altLang="sv-SE" dirty="0">
              <a:latin typeface="Calibri" panose="020F0502020204030204" pitchFamily="34" charset="0"/>
            </a:endParaRPr>
          </a:p>
        </p:txBody>
      </p:sp>
    </p:spTree>
    <p:extLst>
      <p:ext uri="{BB962C8B-B14F-4D97-AF65-F5344CB8AC3E}">
        <p14:creationId xmlns:p14="http://schemas.microsoft.com/office/powerpoint/2010/main" val="282407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a:extLst>
              <a:ext uri="{FF2B5EF4-FFF2-40B4-BE49-F238E27FC236}">
                <a16:creationId xmlns:a16="http://schemas.microsoft.com/office/drawing/2014/main" id="{457792B2-8D7A-4A73-98A9-12DC7E55E3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2BF8643-4FA7-4584-84A0-DCA9ED2ABC53}"/>
              </a:ext>
            </a:extLst>
          </p:cNvPr>
          <p:cNvSpPr>
            <a:spLocks noGrp="1"/>
          </p:cNvSpPr>
          <p:nvPr>
            <p:ph type="body" idx="1"/>
          </p:nvPr>
        </p:nvSpPr>
        <p:spPr/>
        <p:txBody>
          <a:bodyPr/>
          <a:lstStyle/>
          <a:p>
            <a:pPr eaLnBrk="1" fontAlgn="auto" hangingPunct="1">
              <a:spcBef>
                <a:spcPts val="0"/>
              </a:spcBef>
              <a:spcAft>
                <a:spcPts val="0"/>
              </a:spcAft>
              <a:defRPr/>
            </a:pPr>
            <a:r>
              <a:rPr lang="sv-SE" sz="1050" dirty="0"/>
              <a:t>Här berättar vi om de förutsättningar som alla ska vara bekanta med för att kunna förstå det som är gemensamma grunder för samverkan och ledning. </a:t>
            </a:r>
          </a:p>
          <a:p>
            <a:pPr eaLnBrk="1" fontAlgn="auto" hangingPunct="1">
              <a:spcBef>
                <a:spcPts val="0"/>
              </a:spcBef>
              <a:spcAft>
                <a:spcPts val="0"/>
              </a:spcAft>
              <a:defRPr/>
            </a:pPr>
            <a:endParaRPr lang="sv-SE" sz="1050" dirty="0"/>
          </a:p>
        </p:txBody>
      </p:sp>
      <p:sp>
        <p:nvSpPr>
          <p:cNvPr id="22532" name="Platshållare för bildnummer 3">
            <a:extLst>
              <a:ext uri="{FF2B5EF4-FFF2-40B4-BE49-F238E27FC236}">
                <a16:creationId xmlns:a16="http://schemas.microsoft.com/office/drawing/2014/main" id="{B1810FB4-C09E-432F-8AB5-24AB934F2B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A4B6BA4-73C3-468F-B296-E526304D030D}" type="slidenum">
              <a:rPr lang="sv-SE" altLang="sv-SE" smtClean="0">
                <a:latin typeface="Calibri" panose="020F0502020204030204" pitchFamily="34" charset="0"/>
              </a:rPr>
              <a:pPr fontAlgn="base">
                <a:spcBef>
                  <a:spcPct val="0"/>
                </a:spcBef>
                <a:spcAft>
                  <a:spcPct val="0"/>
                </a:spcAft>
              </a:pPr>
              <a:t>9</a:t>
            </a:fld>
            <a:endParaRPr lang="sv-SE" altLang="sv-SE" dirty="0">
              <a:latin typeface="Calibri" panose="020F0502020204030204" pitchFamily="34" charset="0"/>
            </a:endParaRPr>
          </a:p>
        </p:txBody>
      </p:sp>
    </p:spTree>
    <p:extLst>
      <p:ext uri="{BB962C8B-B14F-4D97-AF65-F5344CB8AC3E}">
        <p14:creationId xmlns:p14="http://schemas.microsoft.com/office/powerpoint/2010/main" val="96373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2020-02-07</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Q8V4XaPsCk&amp;index=8&amp;list=PLDB83134588A192F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cOR6g1tcB1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bzFGLmM6fkg&amp;list=PLDB83134588A192F3&amp;index=1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youtube.com/watch?v=MB06vYGEhbU&amp;list=PLDB83134588A192F3&amp;index=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maV7BCqXTH0&amp;list=PLDB83134588A192F3&amp;index=1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pv6j4NupOTA&amp;list=PLDB83134588A192F3&amp;index=18"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XYZOWcb4kP4&amp;list=PLDB83134588A192F3&amp;index=1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youtube.com/watch?v=LMigWpqyu8w&amp;list=PLDB83134588A192F3&amp;index=14"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youtube.com/watch?v=pv6j4NupOTA&amp;list=PLDB83134588A192F3&amp;index=18" TargetMode="External"/><Relationship Id="rId7"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www.youtube.com/watch?v=Vefc1r9KY5g" TargetMode="Externa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Arbetsmapp/Konvertering%20av%20bildspel%20och%20moduler/msb.se/samverkanledni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A578C-79F9-4338-BED8-B80804798090}"/>
              </a:ext>
            </a:extLst>
          </p:cNvPr>
          <p:cNvSpPr>
            <a:spLocks noGrp="1"/>
          </p:cNvSpPr>
          <p:nvPr>
            <p:ph type="title"/>
          </p:nvPr>
        </p:nvSpPr>
        <p:spPr/>
        <p:txBody>
          <a:bodyPr rtlCol="0"/>
          <a:lstStyle/>
          <a:p>
            <a:pPr>
              <a:defRPr/>
            </a:pPr>
            <a:r>
              <a:rPr lang="sv-SE" dirty="0"/>
              <a:t>Om denna presentation:</a:t>
            </a:r>
            <a:br>
              <a:rPr lang="sv-SE" dirty="0"/>
            </a:br>
            <a:r>
              <a:rPr lang="sv-SE" dirty="0">
                <a:solidFill>
                  <a:schemeClr val="accent5"/>
                </a:solidFill>
              </a:rPr>
              <a:t>Version 2020-01-21</a:t>
            </a:r>
          </a:p>
        </p:txBody>
      </p:sp>
      <p:sp>
        <p:nvSpPr>
          <p:cNvPr id="9219" name="Underrubrik 2">
            <a:extLst>
              <a:ext uri="{FF2B5EF4-FFF2-40B4-BE49-F238E27FC236}">
                <a16:creationId xmlns:a16="http://schemas.microsoft.com/office/drawing/2014/main" id="{135A1B37-5ED3-43AE-BEA0-E53CD0EA4353}"/>
              </a:ext>
            </a:extLst>
          </p:cNvPr>
          <p:cNvSpPr>
            <a:spLocks noGrp="1"/>
          </p:cNvSpPr>
          <p:nvPr>
            <p:ph idx="1"/>
          </p:nvPr>
        </p:nvSpPr>
        <p:spPr/>
        <p:txBody>
          <a:bodyPr/>
          <a:lstStyle/>
          <a:p>
            <a:pPr eaLnBrk="1" hangingPunct="1">
              <a:defRPr/>
            </a:pPr>
            <a:r>
              <a:rPr lang="sv-SE" altLang="sv-SE" sz="1200" dirty="0">
                <a:ea typeface="Verdana" panose="020B0604030504040204" pitchFamily="34" charset="0"/>
                <a:cs typeface="Verdana" panose="020B0604030504040204" pitchFamily="34" charset="0"/>
              </a:rPr>
              <a:t>Detta bildspel tillsammans med anteckningssidorna är framtaget för att underlätta för dig som vill beskriva de gemensamma grunderna i egen organisation. </a:t>
            </a:r>
          </a:p>
          <a:p>
            <a:pPr eaLnBrk="1" hangingPunct="1">
              <a:defRPr/>
            </a:pPr>
            <a:endParaRPr lang="sv-SE" altLang="sv-SE" sz="1200" dirty="0">
              <a:ea typeface="Verdana" panose="020B0604030504040204" pitchFamily="34" charset="0"/>
              <a:cs typeface="Verdana" panose="020B0604030504040204" pitchFamily="34" charset="0"/>
            </a:endParaRPr>
          </a:p>
          <a:p>
            <a:pPr>
              <a:defRPr/>
            </a:pPr>
            <a:r>
              <a:rPr lang="sv-SE" altLang="sv-SE" sz="1200" dirty="0">
                <a:ea typeface="Verdana" panose="020B0604030504040204" pitchFamily="34" charset="0"/>
                <a:cs typeface="Verdana" panose="020B0604030504040204" pitchFamily="34" charset="0"/>
              </a:rPr>
              <a:t>Självklart får du anpassa och forma presentationen efter dina egna ord, behov och målgrupp. Du kan även välja andra, eller ytterligare, budskap till varje bild. Ange källa.</a:t>
            </a:r>
          </a:p>
          <a:p>
            <a:pPr marL="0" indent="0">
              <a:buNone/>
              <a:defRPr/>
            </a:pPr>
            <a:endParaRPr lang="sv-SE" altLang="sv-SE" sz="1200" dirty="0">
              <a:ea typeface="Verdana" panose="020B0604030504040204" pitchFamily="34" charset="0"/>
              <a:cs typeface="Verdana" panose="020B0604030504040204" pitchFamily="34" charset="0"/>
            </a:endParaRPr>
          </a:p>
          <a:p>
            <a:pPr eaLnBrk="1" hangingPunct="1">
              <a:defRPr/>
            </a:pPr>
            <a:r>
              <a:rPr lang="sv-SE" altLang="sv-SE" sz="1200" dirty="0">
                <a:ea typeface="Verdana" panose="020B0604030504040204" pitchFamily="34" charset="0"/>
                <a:cs typeface="Verdana" panose="020B0604030504040204" pitchFamily="34" charset="0"/>
              </a:rPr>
              <a:t>Varje kapitel/kunskapsområde i de </a:t>
            </a:r>
            <a:r>
              <a:rPr lang="sv-SE" altLang="sv-SE" sz="1200" i="1" dirty="0">
                <a:ea typeface="Verdana" panose="020B0604030504040204" pitchFamily="34" charset="0"/>
                <a:cs typeface="Verdana" panose="020B0604030504040204" pitchFamily="34" charset="0"/>
              </a:rPr>
              <a:t>Gemensamma grunder för samverkan och ledning vid samhällsstörningar</a:t>
            </a:r>
            <a:r>
              <a:rPr lang="sv-SE" altLang="sv-SE" sz="1200" dirty="0">
                <a:ea typeface="Verdana" panose="020B0604030504040204" pitchFamily="34" charset="0"/>
                <a:cs typeface="Verdana" panose="020B0604030504040204" pitchFamily="34" charset="0"/>
              </a:rPr>
              <a:t> motsvaras av 2-3 bilder i presentationen som belyser något av budskapen i kapitlet. </a:t>
            </a:r>
          </a:p>
          <a:p>
            <a:pPr eaLnBrk="1" hangingPunct="1">
              <a:defRPr/>
            </a:pPr>
            <a:endParaRPr lang="sv-SE" altLang="sv-SE" sz="1200" dirty="0">
              <a:ea typeface="Verdana" panose="020B0604030504040204" pitchFamily="34" charset="0"/>
              <a:cs typeface="Verdana" panose="020B0604030504040204" pitchFamily="34" charset="0"/>
            </a:endParaRPr>
          </a:p>
          <a:p>
            <a:pPr eaLnBrk="1" hangingPunct="1">
              <a:defRPr/>
            </a:pPr>
            <a:r>
              <a:rPr lang="sv-SE" altLang="sv-SE" sz="1200" dirty="0">
                <a:ea typeface="Verdana" panose="020B0604030504040204" pitchFamily="34" charset="0"/>
                <a:cs typeface="Verdana" panose="020B0604030504040204" pitchFamily="34" charset="0"/>
              </a:rPr>
              <a:t>Bildspelet kan komma att uppdateras, så håll utkik på MSB:s hemsida, </a:t>
            </a:r>
            <a:r>
              <a:rPr lang="sv-SE" altLang="sv-SE" sz="1200" dirty="0">
                <a:ea typeface="Verdana" panose="020B0604030504040204" pitchFamily="34" charset="0"/>
                <a:cs typeface="Verdana" panose="020B0604030504040204" pitchFamily="34" charset="0"/>
                <a:hlinkClick r:id="rId3"/>
              </a:rPr>
              <a:t>www.msb.se/samverkanledning</a:t>
            </a:r>
            <a:r>
              <a:rPr lang="sv-SE" altLang="sv-SE" sz="1200" dirty="0">
                <a:ea typeface="Verdana" panose="020B0604030504040204" pitchFamily="34" charset="0"/>
                <a:cs typeface="Verdana" panose="020B0604030504040204" pitchFamily="34" charset="0"/>
              </a:rPr>
              <a:t> Där finns alltid det senaste materialet och informationen.</a:t>
            </a:r>
          </a:p>
        </p:txBody>
      </p:sp>
      <p:sp>
        <p:nvSpPr>
          <p:cNvPr id="4" name="Platshållare för datum 1">
            <a:extLst>
              <a:ext uri="{FF2B5EF4-FFF2-40B4-BE49-F238E27FC236}">
                <a16:creationId xmlns:a16="http://schemas.microsoft.com/office/drawing/2014/main" id="{B6DCFAAE-7C4D-45F7-923A-13211B388C7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2020-01-21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Bildobjekt 1">
            <a:hlinkClick r:id="rId3"/>
            <a:extLst>
              <a:ext uri="{FF2B5EF4-FFF2-40B4-BE49-F238E27FC236}">
                <a16:creationId xmlns:a16="http://schemas.microsoft.com/office/drawing/2014/main" id="{190F6427-EFAA-4899-A3C7-B3DC87D95F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71" y="5527676"/>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B2CBA2CA-E301-44F1-B27C-C1B83AD193E4}"/>
              </a:ext>
            </a:extLst>
          </p:cNvPr>
          <p:cNvSpPr>
            <a:spLocks noGrp="1"/>
          </p:cNvSpPr>
          <p:nvPr>
            <p:ph type="title"/>
          </p:nvPr>
        </p:nvSpPr>
        <p:spPr/>
        <p:txBody>
          <a:bodyPr/>
          <a:lstStyle/>
          <a:p>
            <a:r>
              <a:rPr lang="sv-SE" dirty="0"/>
              <a:t>Det vi skyddar</a:t>
            </a:r>
            <a:br>
              <a:rPr lang="sv-SE" dirty="0"/>
            </a:br>
            <a:endParaRPr lang="sv-SE" dirty="0"/>
          </a:p>
        </p:txBody>
      </p:sp>
      <p:pic>
        <p:nvPicPr>
          <p:cNvPr id="4" name="Bildobjekt 3"/>
          <p:cNvPicPr>
            <a:picLocks noChangeAspect="1"/>
          </p:cNvPicPr>
          <p:nvPr/>
        </p:nvPicPr>
        <p:blipFill>
          <a:blip r:embed="rId5"/>
          <a:stretch>
            <a:fillRect/>
          </a:stretch>
        </p:blipFill>
        <p:spPr>
          <a:xfrm>
            <a:off x="2235342" y="976529"/>
            <a:ext cx="7854229" cy="5403664"/>
          </a:xfrm>
          <a:prstGeom prst="rect">
            <a:avLst/>
          </a:prstGeom>
        </p:spPr>
      </p:pic>
      <p:sp>
        <p:nvSpPr>
          <p:cNvPr id="6" name="Platshållare för datum 1">
            <a:extLst>
              <a:ext uri="{FF2B5EF4-FFF2-40B4-BE49-F238E27FC236}">
                <a16:creationId xmlns:a16="http://schemas.microsoft.com/office/drawing/2014/main" id="{B6D9ECED-7AC5-4F5B-A1AE-B3A29F4FEDF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0" descr="02 Aktörer ny.jpg">
            <a:extLst>
              <a:ext uri="{FF2B5EF4-FFF2-40B4-BE49-F238E27FC236}">
                <a16:creationId xmlns:a16="http://schemas.microsoft.com/office/drawing/2014/main" id="{E6757697-EE03-42EC-9B19-9CC84A3CFD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7132" y="245165"/>
            <a:ext cx="8964612"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ildobjekt 4">
            <a:hlinkClick r:id="rId4"/>
            <a:extLst>
              <a:ext uri="{FF2B5EF4-FFF2-40B4-BE49-F238E27FC236}">
                <a16:creationId xmlns:a16="http://schemas.microsoft.com/office/drawing/2014/main" id="{C99007AB-AD14-470B-9711-73FCE372C7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126" y="5533449"/>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93896A0D-2759-4176-B12D-AA6D37F10344}"/>
              </a:ext>
            </a:extLst>
          </p:cNvPr>
          <p:cNvSpPr>
            <a:spLocks noGrp="1"/>
          </p:cNvSpPr>
          <p:nvPr>
            <p:ph type="title"/>
          </p:nvPr>
        </p:nvSpPr>
        <p:spPr/>
        <p:txBody>
          <a:bodyPr/>
          <a:lstStyle/>
          <a:p>
            <a:r>
              <a:rPr lang="sv-SE" dirty="0"/>
              <a:t>Aktörsgemensamt</a:t>
            </a:r>
            <a:br>
              <a:rPr lang="sv-SE" dirty="0"/>
            </a:br>
            <a:endParaRPr lang="sv-SE" dirty="0"/>
          </a:p>
        </p:txBody>
      </p:sp>
      <p:sp>
        <p:nvSpPr>
          <p:cNvPr id="6" name="Platshållare för datum 1">
            <a:extLst>
              <a:ext uri="{FF2B5EF4-FFF2-40B4-BE49-F238E27FC236}">
                <a16:creationId xmlns:a16="http://schemas.microsoft.com/office/drawing/2014/main" id="{AD72D29E-FA47-4800-A764-F92B13A4B42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Bildobjekt 1">
            <a:extLst>
              <a:ext uri="{FF2B5EF4-FFF2-40B4-BE49-F238E27FC236}">
                <a16:creationId xmlns:a16="http://schemas.microsoft.com/office/drawing/2014/main" id="{1F1D29DF-C55F-47AA-BD75-396BB766B4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376" y="1011454"/>
            <a:ext cx="7932737"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dirty="0"/>
              <a:t>Vid samhällsstörningar</a:t>
            </a:r>
            <a:br>
              <a:rPr lang="sv-SE" dirty="0"/>
            </a:br>
            <a:endParaRPr lang="sv-SE" dirty="0"/>
          </a:p>
        </p:txBody>
      </p:sp>
      <p:sp>
        <p:nvSpPr>
          <p:cNvPr id="5" name="Platshållare för datum 1">
            <a:extLst>
              <a:ext uri="{FF2B5EF4-FFF2-40B4-BE49-F238E27FC236}">
                <a16:creationId xmlns:a16="http://schemas.microsoft.com/office/drawing/2014/main" id="{15B62560-2E3A-4583-91CC-34C151349969}"/>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2DF69CF-C708-4288-AEEE-CAFAF0C10818}"/>
              </a:ext>
            </a:extLst>
          </p:cNvPr>
          <p:cNvSpPr>
            <a:spLocks noGrp="1"/>
          </p:cNvSpPr>
          <p:nvPr>
            <p:ph type="title"/>
          </p:nvPr>
        </p:nvSpPr>
        <p:spPr>
          <a:xfrm>
            <a:off x="862570" y="718883"/>
            <a:ext cx="10517206" cy="516224"/>
          </a:xfrm>
        </p:spPr>
        <p:txBody>
          <a:bodyPr/>
          <a:lstStyle/>
          <a:p>
            <a:r>
              <a:rPr lang="sv-SE" dirty="0"/>
              <a:t>Ett aktörsgemensamt språk</a:t>
            </a:r>
            <a:br>
              <a:rPr lang="sv-SE" dirty="0"/>
            </a:br>
            <a:endParaRPr lang="sv-SE" dirty="0"/>
          </a:p>
        </p:txBody>
      </p:sp>
      <p:pic>
        <p:nvPicPr>
          <p:cNvPr id="4" name="Bildobjekt 3"/>
          <p:cNvPicPr>
            <a:picLocks noChangeAspect="1"/>
          </p:cNvPicPr>
          <p:nvPr/>
        </p:nvPicPr>
        <p:blipFill>
          <a:blip r:embed="rId3"/>
          <a:stretch>
            <a:fillRect/>
          </a:stretch>
        </p:blipFill>
        <p:spPr>
          <a:xfrm>
            <a:off x="1542221" y="1236083"/>
            <a:ext cx="7606858" cy="5081588"/>
          </a:xfrm>
          <a:prstGeom prst="rect">
            <a:avLst/>
          </a:prstGeom>
        </p:spPr>
      </p:pic>
      <p:sp>
        <p:nvSpPr>
          <p:cNvPr id="5" name="Platshållare för datum 1">
            <a:extLst>
              <a:ext uri="{FF2B5EF4-FFF2-40B4-BE49-F238E27FC236}">
                <a16:creationId xmlns:a16="http://schemas.microsoft.com/office/drawing/2014/main" id="{4DAB1BA4-B505-4173-A63E-B888F888CB0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8C5613C-E5E3-4810-8503-C98A9E04AF40}"/>
              </a:ext>
            </a:extLst>
          </p:cNvPr>
          <p:cNvSpPr>
            <a:spLocks noGrp="1"/>
          </p:cNvSpPr>
          <p:nvPr>
            <p:ph type="title"/>
          </p:nvPr>
        </p:nvSpPr>
        <p:spPr>
          <a:xfrm>
            <a:off x="831398" y="594192"/>
            <a:ext cx="10517206" cy="516224"/>
          </a:xfrm>
        </p:spPr>
        <p:txBody>
          <a:bodyPr/>
          <a:lstStyle/>
          <a:p>
            <a:r>
              <a:rPr lang="sv-SE" dirty="0"/>
              <a:t>Viktiga termer</a:t>
            </a:r>
            <a:br>
              <a:rPr lang="sv-SE" dirty="0"/>
            </a:br>
            <a:endParaRPr lang="sv-SE" dirty="0"/>
          </a:p>
        </p:txBody>
      </p:sp>
      <p:pic>
        <p:nvPicPr>
          <p:cNvPr id="31748" name="Bildobjekt 4">
            <a:hlinkClick r:id="rId3"/>
            <a:extLst>
              <a:ext uri="{FF2B5EF4-FFF2-40B4-BE49-F238E27FC236}">
                <a16:creationId xmlns:a16="http://schemas.microsoft.com/office/drawing/2014/main" id="{F10B2D3C-6113-41FA-8570-09E9A3E859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6" y="547658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descr="En bild som visar text&#10;&#10;Automatiskt genererad beskrivning">
            <a:extLst>
              <a:ext uri="{FF2B5EF4-FFF2-40B4-BE49-F238E27FC236}">
                <a16:creationId xmlns:a16="http://schemas.microsoft.com/office/drawing/2014/main" id="{080FD2DB-8BE0-4710-BBF7-9CE6BBA02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4517" y="957323"/>
            <a:ext cx="3833566" cy="5027841"/>
          </a:xfrm>
          <a:prstGeom prst="rect">
            <a:avLst/>
          </a:prstGeom>
        </p:spPr>
      </p:pic>
      <p:pic>
        <p:nvPicPr>
          <p:cNvPr id="5" name="Bildobjekt 4" descr="En bild som visar klocka&#10;&#10;Automatiskt genererad beskrivning">
            <a:extLst>
              <a:ext uri="{FF2B5EF4-FFF2-40B4-BE49-F238E27FC236}">
                <a16:creationId xmlns:a16="http://schemas.microsoft.com/office/drawing/2014/main" id="{21144075-2483-4298-98D6-59DF30880B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8175" y="957323"/>
            <a:ext cx="3929908" cy="5155021"/>
          </a:xfrm>
          <a:prstGeom prst="rect">
            <a:avLst/>
          </a:prstGeom>
        </p:spPr>
      </p:pic>
      <p:sp>
        <p:nvSpPr>
          <p:cNvPr id="7" name="Platshållare för datum 1">
            <a:extLst>
              <a:ext uri="{FF2B5EF4-FFF2-40B4-BE49-F238E27FC236}">
                <a16:creationId xmlns:a16="http://schemas.microsoft.com/office/drawing/2014/main" id="{7435AFE0-F4E9-49DE-A734-B61F7E9E8F6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A279B6A-8555-4A4E-975D-65EF1EB379DF}"/>
              </a:ext>
            </a:extLst>
          </p:cNvPr>
          <p:cNvSpPr>
            <a:spLocks noGrp="1"/>
          </p:cNvSpPr>
          <p:nvPr>
            <p:ph type="title"/>
          </p:nvPr>
        </p:nvSpPr>
        <p:spPr>
          <a:xfrm>
            <a:off x="472696" y="668989"/>
            <a:ext cx="10517206" cy="516224"/>
          </a:xfrm>
        </p:spPr>
        <p:txBody>
          <a:bodyPr/>
          <a:lstStyle/>
          <a:p>
            <a:r>
              <a:rPr lang="sv-SE" dirty="0"/>
              <a:t>Den svenska modellen för att hantera samhällsstörningar</a:t>
            </a:r>
            <a:br>
              <a:rPr lang="sv-SE" dirty="0"/>
            </a:br>
            <a:endParaRPr lang="sv-SE" dirty="0"/>
          </a:p>
        </p:txBody>
      </p:sp>
      <p:sp>
        <p:nvSpPr>
          <p:cNvPr id="5" name="Platshållare för datum 1">
            <a:extLst>
              <a:ext uri="{FF2B5EF4-FFF2-40B4-BE49-F238E27FC236}">
                <a16:creationId xmlns:a16="http://schemas.microsoft.com/office/drawing/2014/main" id="{41E720C7-DCF2-48E1-98E7-668140E7D78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grpSp>
        <p:nvGrpSpPr>
          <p:cNvPr id="12" name="Grupp 11">
            <a:extLst>
              <a:ext uri="{FF2B5EF4-FFF2-40B4-BE49-F238E27FC236}">
                <a16:creationId xmlns:a16="http://schemas.microsoft.com/office/drawing/2014/main" id="{FA4D5023-28CE-40BE-8622-2DA32680A20B}"/>
              </a:ext>
            </a:extLst>
          </p:cNvPr>
          <p:cNvGrpSpPr/>
          <p:nvPr/>
        </p:nvGrpSpPr>
        <p:grpSpPr>
          <a:xfrm>
            <a:off x="2179430" y="1759542"/>
            <a:ext cx="8497089" cy="4579346"/>
            <a:chOff x="2179430" y="1759542"/>
            <a:chExt cx="8497089" cy="4579346"/>
          </a:xfrm>
        </p:grpSpPr>
        <p:pic>
          <p:nvPicPr>
            <p:cNvPr id="7" name="Bildobjekt 6" descr="En bild som visar bord, rum, sitter, vatten&#10;&#10;Automatiskt genererad beskrivning">
              <a:extLst>
                <a:ext uri="{FF2B5EF4-FFF2-40B4-BE49-F238E27FC236}">
                  <a16:creationId xmlns:a16="http://schemas.microsoft.com/office/drawing/2014/main" id="{740A4E57-B602-4D59-AD27-8C42F99F1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729" y="1759542"/>
              <a:ext cx="3495139" cy="4579346"/>
            </a:xfrm>
            <a:prstGeom prst="rect">
              <a:avLst/>
            </a:prstGeom>
          </p:spPr>
        </p:pic>
        <p:sp>
          <p:nvSpPr>
            <p:cNvPr id="8" name="TextBox 5">
              <a:extLst>
                <a:ext uri="{FF2B5EF4-FFF2-40B4-BE49-F238E27FC236}">
                  <a16:creationId xmlns:a16="http://schemas.microsoft.com/office/drawing/2014/main" id="{C2960D66-8BF5-4DE6-9F68-45D49F875E0E}"/>
                </a:ext>
              </a:extLst>
            </p:cNvPr>
            <p:cNvSpPr txBox="1">
              <a:spLocks noChangeArrowheads="1"/>
            </p:cNvSpPr>
            <p:nvPr/>
          </p:nvSpPr>
          <p:spPr bwMode="auto">
            <a:xfrm>
              <a:off x="2179430" y="2184428"/>
              <a:ext cx="17319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FontTx/>
                <a:buNone/>
                <a:defRPr/>
              </a:pPr>
              <a:r>
                <a:rPr lang="en-US" altLang="sv-SE" sz="1800" b="1" dirty="0" err="1">
                  <a:latin typeface="+mj-lt"/>
                </a:rPr>
                <a:t>Lokal</a:t>
              </a:r>
              <a:r>
                <a:rPr lang="en-US" altLang="sv-SE" sz="1800" b="1" dirty="0">
                  <a:latin typeface="+mj-lt"/>
                </a:rPr>
                <a:t> </a:t>
              </a:r>
              <a:r>
                <a:rPr lang="en-US" altLang="sv-SE" sz="1800" b="1" dirty="0" err="1">
                  <a:latin typeface="+mj-lt"/>
                </a:rPr>
                <a:t>nivå</a:t>
              </a:r>
              <a:endParaRPr lang="en-US" altLang="sv-SE" sz="1800" b="1" dirty="0">
                <a:latin typeface="+mj-lt"/>
              </a:endParaRPr>
            </a:p>
            <a:p>
              <a:pPr>
                <a:spcBef>
                  <a:spcPct val="0"/>
                </a:spcBef>
                <a:buNone/>
                <a:defRPr/>
              </a:pPr>
              <a:r>
                <a:rPr lang="sv-SE" sz="1400" dirty="0">
                  <a:latin typeface="+mj-lt"/>
                </a:rPr>
                <a:t>Kommuner</a:t>
              </a:r>
            </a:p>
          </p:txBody>
        </p:sp>
        <p:sp>
          <p:nvSpPr>
            <p:cNvPr id="9" name="TextBox 8">
              <a:extLst>
                <a:ext uri="{FF2B5EF4-FFF2-40B4-BE49-F238E27FC236}">
                  <a16:creationId xmlns:a16="http://schemas.microsoft.com/office/drawing/2014/main" id="{999A3FE1-3051-4FA0-8360-01AC582B732D}"/>
                </a:ext>
              </a:extLst>
            </p:cNvPr>
            <p:cNvSpPr txBox="1">
              <a:spLocks noChangeArrowheads="1"/>
            </p:cNvSpPr>
            <p:nvPr/>
          </p:nvSpPr>
          <p:spPr bwMode="auto">
            <a:xfrm>
              <a:off x="7551204" y="3319538"/>
              <a:ext cx="309691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None/>
                <a:defRPr/>
              </a:pPr>
              <a:r>
                <a:rPr lang="en-US" altLang="sv-SE" sz="1800" b="1" dirty="0">
                  <a:latin typeface="+mj-lt"/>
                </a:rPr>
                <a:t>Regional </a:t>
              </a:r>
              <a:r>
                <a:rPr lang="en-US" altLang="sv-SE" sz="1800" b="1" dirty="0" err="1">
                  <a:latin typeface="+mj-lt"/>
                </a:rPr>
                <a:t>nivå</a:t>
              </a:r>
              <a:endParaRPr lang="en-US" altLang="sv-SE" sz="1800" b="1" dirty="0">
                <a:latin typeface="+mj-lt"/>
              </a:endParaRPr>
            </a:p>
            <a:p>
              <a:pPr>
                <a:spcBef>
                  <a:spcPct val="0"/>
                </a:spcBef>
                <a:buNone/>
                <a:defRPr/>
              </a:pPr>
              <a:r>
                <a:rPr lang="sv-SE" sz="1400" dirty="0">
                  <a:latin typeface="+mj-lt"/>
                </a:rPr>
                <a:t>Länen och regionerna brukar ses som den regionala nivån.</a:t>
              </a:r>
            </a:p>
          </p:txBody>
        </p:sp>
        <p:sp>
          <p:nvSpPr>
            <p:cNvPr id="10" name="TextBox 9">
              <a:extLst>
                <a:ext uri="{FF2B5EF4-FFF2-40B4-BE49-F238E27FC236}">
                  <a16:creationId xmlns:a16="http://schemas.microsoft.com/office/drawing/2014/main" id="{A82C6294-228A-40BE-BE55-1CD12CE1F284}"/>
                </a:ext>
              </a:extLst>
            </p:cNvPr>
            <p:cNvSpPr txBox="1">
              <a:spLocks noChangeArrowheads="1"/>
            </p:cNvSpPr>
            <p:nvPr/>
          </p:nvSpPr>
          <p:spPr bwMode="auto">
            <a:xfrm>
              <a:off x="2182035" y="5168803"/>
              <a:ext cx="214838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spcAft>
                  <a:spcPts val="600"/>
                </a:spcAft>
                <a:buFontTx/>
                <a:buNone/>
              </a:pPr>
              <a:r>
                <a:rPr lang="en-US" altLang="sv-SE" sz="1800" b="1" dirty="0" err="1">
                  <a:latin typeface="+mj-lt"/>
                  <a:ea typeface="Verdana" panose="020B0604030504040204" pitchFamily="34" charset="0"/>
                  <a:cs typeface="Verdana" panose="020B0604030504040204" pitchFamily="34" charset="0"/>
                </a:rPr>
                <a:t>Nationell</a:t>
              </a:r>
              <a:r>
                <a:rPr lang="en-US" altLang="sv-SE" sz="1800" b="1" dirty="0">
                  <a:latin typeface="+mj-lt"/>
                  <a:ea typeface="Verdana" panose="020B0604030504040204" pitchFamily="34" charset="0"/>
                  <a:cs typeface="Verdana" panose="020B0604030504040204" pitchFamily="34" charset="0"/>
                </a:rPr>
                <a:t> </a:t>
              </a:r>
              <a:r>
                <a:rPr lang="en-US" altLang="sv-SE" sz="1800" b="1" dirty="0" err="1">
                  <a:latin typeface="+mj-lt"/>
                  <a:ea typeface="Verdana" panose="020B0604030504040204" pitchFamily="34" charset="0"/>
                  <a:cs typeface="Verdana" panose="020B0604030504040204" pitchFamily="34" charset="0"/>
                </a:rPr>
                <a:t>nivå</a:t>
              </a:r>
              <a:endParaRPr lang="en-US" altLang="sv-SE" sz="1800" b="1" dirty="0">
                <a:latin typeface="+mj-lt"/>
                <a:ea typeface="Verdana" panose="020B0604030504040204" pitchFamily="34" charset="0"/>
                <a:cs typeface="Verdana" panose="020B0604030504040204" pitchFamily="34" charset="0"/>
              </a:endParaRPr>
            </a:p>
            <a:p>
              <a:pPr>
                <a:spcBef>
                  <a:spcPct val="0"/>
                </a:spcBef>
                <a:buNone/>
              </a:pPr>
              <a:r>
                <a:rPr lang="sv-SE" sz="1400" dirty="0">
                  <a:latin typeface="+mj-lt"/>
                </a:rPr>
                <a:t>Riksdag, regering och </a:t>
              </a:r>
            </a:p>
            <a:p>
              <a:pPr>
                <a:spcBef>
                  <a:spcPct val="0"/>
                </a:spcBef>
                <a:buNone/>
              </a:pPr>
              <a:r>
                <a:rPr lang="sv-SE" sz="1400" dirty="0">
                  <a:latin typeface="+mj-lt"/>
                </a:rPr>
                <a:t>myndigheter. </a:t>
              </a:r>
            </a:p>
          </p:txBody>
        </p:sp>
        <p:sp>
          <p:nvSpPr>
            <p:cNvPr id="11" name="TextBox 5">
              <a:extLst>
                <a:ext uri="{FF2B5EF4-FFF2-40B4-BE49-F238E27FC236}">
                  <a16:creationId xmlns:a16="http://schemas.microsoft.com/office/drawing/2014/main" id="{182469E0-C909-44F3-B387-DC8E1767D499}"/>
                </a:ext>
              </a:extLst>
            </p:cNvPr>
            <p:cNvSpPr txBox="1">
              <a:spLocks noChangeArrowheads="1"/>
            </p:cNvSpPr>
            <p:nvPr/>
          </p:nvSpPr>
          <p:spPr bwMode="auto">
            <a:xfrm>
              <a:off x="8206369" y="5168803"/>
              <a:ext cx="2470150" cy="877163"/>
            </a:xfrm>
            <a:prstGeom prst="rect">
              <a:avLst/>
            </a:prstGeom>
            <a:noFill/>
            <a:ln w="19050">
              <a:solidFill>
                <a:schemeClr val="accent1"/>
              </a:solidFill>
              <a:prstDash val="dash"/>
            </a:ln>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spcAft>
                  <a:spcPts val="600"/>
                </a:spcAft>
                <a:buNone/>
                <a:defRPr/>
              </a:pPr>
              <a:r>
                <a:rPr lang="sv-SE" sz="1800" b="1" dirty="0">
                  <a:latin typeface="+mj-lt"/>
                  <a:ea typeface="Verdana" panose="020B0604030504040204" pitchFamily="34" charset="0"/>
                  <a:cs typeface="Verdana" panose="020B0604030504040204" pitchFamily="34" charset="0"/>
                </a:rPr>
                <a:t>Internationell nivå</a:t>
              </a:r>
            </a:p>
            <a:p>
              <a:pPr eaLnBrk="1" hangingPunct="1">
                <a:spcBef>
                  <a:spcPct val="0"/>
                </a:spcBef>
                <a:buFontTx/>
                <a:buNone/>
                <a:defRPr/>
              </a:pPr>
              <a:r>
                <a:rPr lang="sv-SE" sz="1400" dirty="0">
                  <a:latin typeface="+mj-lt"/>
                </a:rPr>
                <a:t>EU, FN, bilaterala avtal m.m</a:t>
              </a:r>
              <a:r>
                <a:rPr lang="sv-SE" sz="1200" dirty="0">
                  <a:latin typeface="+mj-lt"/>
                </a:rPr>
                <a:t>.</a:t>
              </a:r>
              <a:endParaRPr lang="en-US" altLang="sv-SE" sz="1200" dirty="0">
                <a:latin typeface="+mj-l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Box 7">
            <a:extLst>
              <a:ext uri="{FF2B5EF4-FFF2-40B4-BE49-F238E27FC236}">
                <a16:creationId xmlns:a16="http://schemas.microsoft.com/office/drawing/2014/main" id="{84DFE250-12E4-48C9-B890-4FDEFF9FE224}"/>
              </a:ext>
            </a:extLst>
          </p:cNvPr>
          <p:cNvSpPr txBox="1">
            <a:spLocks noChangeArrowheads="1"/>
          </p:cNvSpPr>
          <p:nvPr/>
        </p:nvSpPr>
        <p:spPr bwMode="auto">
          <a:xfrm>
            <a:off x="2103726" y="2924176"/>
            <a:ext cx="7334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r>
              <a:rPr lang="sv-SE" altLang="sv-SE" sz="2400" b="1" dirty="0">
                <a:solidFill>
                  <a:schemeClr val="bg1"/>
                </a:solidFill>
                <a:latin typeface="+mj-lt"/>
              </a:rPr>
              <a:t>Närhetsprincipen</a:t>
            </a:r>
          </a:p>
        </p:txBody>
      </p:sp>
      <p:sp>
        <p:nvSpPr>
          <p:cNvPr id="35846" name="TextBox 8">
            <a:extLst>
              <a:ext uri="{FF2B5EF4-FFF2-40B4-BE49-F238E27FC236}">
                <a16:creationId xmlns:a16="http://schemas.microsoft.com/office/drawing/2014/main" id="{4B0B1003-23E6-4BE3-8C6B-C47C27085ED5}"/>
              </a:ext>
            </a:extLst>
          </p:cNvPr>
          <p:cNvSpPr txBox="1">
            <a:spLocks noChangeArrowheads="1"/>
          </p:cNvSpPr>
          <p:nvPr/>
        </p:nvSpPr>
        <p:spPr bwMode="auto">
          <a:xfrm>
            <a:off x="2103726" y="4437063"/>
            <a:ext cx="733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r>
              <a:rPr lang="sv-SE" altLang="sv-SE" sz="2400" b="1" dirty="0">
                <a:solidFill>
                  <a:schemeClr val="bg1"/>
                </a:solidFill>
                <a:latin typeface="+mj-lt"/>
              </a:rPr>
              <a:t>Likhetsprincipen</a:t>
            </a:r>
          </a:p>
        </p:txBody>
      </p:sp>
      <p:sp>
        <p:nvSpPr>
          <p:cNvPr id="3" name="Rubrik 2">
            <a:extLst>
              <a:ext uri="{FF2B5EF4-FFF2-40B4-BE49-F238E27FC236}">
                <a16:creationId xmlns:a16="http://schemas.microsoft.com/office/drawing/2014/main" id="{6945033C-413A-4A36-9EC3-91D7D9BEB20E}"/>
              </a:ext>
            </a:extLst>
          </p:cNvPr>
          <p:cNvSpPr>
            <a:spLocks noGrp="1"/>
          </p:cNvSpPr>
          <p:nvPr>
            <p:ph type="title"/>
          </p:nvPr>
        </p:nvSpPr>
        <p:spPr>
          <a:xfrm>
            <a:off x="830243" y="694388"/>
            <a:ext cx="10517206" cy="516224"/>
          </a:xfrm>
        </p:spPr>
        <p:txBody>
          <a:bodyPr/>
          <a:lstStyle/>
          <a:p>
            <a:r>
              <a:rPr lang="sv-SE" dirty="0"/>
              <a:t>Tre viktiga principer</a:t>
            </a:r>
            <a:br>
              <a:rPr lang="sv-SE" dirty="0"/>
            </a:br>
            <a:endParaRPr lang="sv-SE" dirty="0"/>
          </a:p>
        </p:txBody>
      </p:sp>
      <p:pic>
        <p:nvPicPr>
          <p:cNvPr id="4" name="Bildobjekt 3"/>
          <p:cNvPicPr>
            <a:picLocks noChangeAspect="1"/>
          </p:cNvPicPr>
          <p:nvPr/>
        </p:nvPicPr>
        <p:blipFill rotWithShape="1">
          <a:blip r:embed="rId3"/>
          <a:srcRect t="2349"/>
          <a:stretch/>
        </p:blipFill>
        <p:spPr>
          <a:xfrm>
            <a:off x="1752600" y="1244599"/>
            <a:ext cx="8552945" cy="5180971"/>
          </a:xfrm>
          <a:prstGeom prst="rect">
            <a:avLst/>
          </a:prstGeom>
        </p:spPr>
      </p:pic>
      <p:sp>
        <p:nvSpPr>
          <p:cNvPr id="7" name="Platshållare för datum 1">
            <a:extLst>
              <a:ext uri="{FF2B5EF4-FFF2-40B4-BE49-F238E27FC236}">
                <a16:creationId xmlns:a16="http://schemas.microsoft.com/office/drawing/2014/main" id="{6E76731E-86DD-4BBD-A3B3-7F723DD78DE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BDC0A68-21D9-4D93-A2FC-4693C8231B4B}"/>
              </a:ext>
            </a:extLst>
          </p:cNvPr>
          <p:cNvSpPr>
            <a:spLocks noGrp="1"/>
          </p:cNvSpPr>
          <p:nvPr>
            <p:ph type="title"/>
          </p:nvPr>
        </p:nvSpPr>
        <p:spPr>
          <a:xfrm>
            <a:off x="609837" y="588047"/>
            <a:ext cx="10517206" cy="516224"/>
          </a:xfrm>
        </p:spPr>
        <p:txBody>
          <a:bodyPr/>
          <a:lstStyle/>
          <a:p>
            <a:r>
              <a:rPr lang="sv-SE" dirty="0"/>
              <a:t>Geografiskt områdesansvar</a:t>
            </a:r>
            <a:br>
              <a:rPr lang="sv-SE" dirty="0"/>
            </a:br>
            <a:endParaRPr lang="sv-SE" dirty="0"/>
          </a:p>
        </p:txBody>
      </p:sp>
      <p:pic>
        <p:nvPicPr>
          <p:cNvPr id="4" name="Bildobjekt 3"/>
          <p:cNvPicPr>
            <a:picLocks noChangeAspect="1"/>
          </p:cNvPicPr>
          <p:nvPr/>
        </p:nvPicPr>
        <p:blipFill>
          <a:blip r:embed="rId3"/>
          <a:stretch>
            <a:fillRect/>
          </a:stretch>
        </p:blipFill>
        <p:spPr>
          <a:xfrm>
            <a:off x="1102687" y="1478468"/>
            <a:ext cx="8772525" cy="4667250"/>
          </a:xfrm>
          <a:prstGeom prst="rect">
            <a:avLst/>
          </a:prstGeom>
        </p:spPr>
      </p:pic>
      <p:sp>
        <p:nvSpPr>
          <p:cNvPr id="5" name="Platshållare för datum 1">
            <a:extLst>
              <a:ext uri="{FF2B5EF4-FFF2-40B4-BE49-F238E27FC236}">
                <a16:creationId xmlns:a16="http://schemas.microsoft.com/office/drawing/2014/main" id="{2F10E55E-3488-4AF8-B57B-2DB1F1A686B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F6B013A-54D0-4E0C-A04E-FFEDAAC11D17}"/>
              </a:ext>
            </a:extLst>
          </p:cNvPr>
          <p:cNvSpPr>
            <a:spLocks noGrp="1"/>
          </p:cNvSpPr>
          <p:nvPr>
            <p:ph type="title"/>
          </p:nvPr>
        </p:nvSpPr>
        <p:spPr/>
        <p:txBody>
          <a:bodyPr/>
          <a:lstStyle/>
          <a:p>
            <a:r>
              <a:rPr lang="sv-SE" dirty="0"/>
              <a:t>Kopplingen till höjd beredskap </a:t>
            </a:r>
            <a:br>
              <a:rPr lang="sv-SE" dirty="0"/>
            </a:br>
            <a:r>
              <a:rPr lang="sv-SE" dirty="0"/>
              <a:t>och civilt försvar</a:t>
            </a:r>
            <a:br>
              <a:rPr lang="sv-SE" dirty="0"/>
            </a:br>
            <a:endParaRPr lang="sv-SE" dirty="0"/>
          </a:p>
        </p:txBody>
      </p:sp>
      <p:sp>
        <p:nvSpPr>
          <p:cNvPr id="5" name="Platshållare för innehåll 2">
            <a:extLst>
              <a:ext uri="{FF2B5EF4-FFF2-40B4-BE49-F238E27FC236}">
                <a16:creationId xmlns:a16="http://schemas.microsoft.com/office/drawing/2014/main" id="{F34FF017-8236-4762-B415-7F540DAAD69A}"/>
              </a:ext>
            </a:extLst>
          </p:cNvPr>
          <p:cNvSpPr>
            <a:spLocks noGrp="1"/>
          </p:cNvSpPr>
          <p:nvPr>
            <p:ph idx="1"/>
          </p:nvPr>
        </p:nvSpPr>
        <p:spPr>
          <a:xfrm>
            <a:off x="1773388" y="2265119"/>
            <a:ext cx="9347194" cy="3601527"/>
          </a:xfrm>
        </p:spPr>
        <p:txBody>
          <a:bodyPr/>
          <a:lstStyle/>
          <a:p>
            <a:pPr>
              <a:defRPr/>
            </a:pPr>
            <a:r>
              <a:rPr lang="sv-SE" dirty="0"/>
              <a:t>Gemensamma grunder baseras </a:t>
            </a:r>
            <a:br>
              <a:rPr lang="sv-SE" dirty="0"/>
            </a:br>
            <a:r>
              <a:rPr lang="sv-SE" dirty="0"/>
              <a:t>på nuvarande lagstiftning. </a:t>
            </a:r>
          </a:p>
          <a:p>
            <a:pPr>
              <a:defRPr/>
            </a:pPr>
            <a:r>
              <a:rPr lang="sv-SE" dirty="0"/>
              <a:t>Förmågan att hantera samhällsstörningar </a:t>
            </a:r>
            <a:br>
              <a:rPr lang="sv-SE" dirty="0"/>
            </a:br>
            <a:r>
              <a:rPr lang="sv-SE" dirty="0"/>
              <a:t>i fred ger grundläggande förmåga att hantera samhällsstörningar vid krigsfara och krig. </a:t>
            </a:r>
          </a:p>
          <a:p>
            <a:pPr>
              <a:defRPr/>
            </a:pPr>
            <a:r>
              <a:rPr lang="sv-SE" dirty="0"/>
              <a:t>Gemensamma grunder för samverkan och ledning utgör grunden vid alla typer av samhällsstörningar, även vid höjd beredskap. </a:t>
            </a:r>
            <a:br>
              <a:rPr lang="sv-SE" dirty="0">
                <a:latin typeface="+mj-lt"/>
              </a:rPr>
            </a:br>
            <a:endParaRPr lang="sv-SE" dirty="0">
              <a:latin typeface="+mj-lt"/>
            </a:endParaRPr>
          </a:p>
          <a:p>
            <a:pPr>
              <a:defRPr/>
            </a:pPr>
            <a:endParaRPr lang="sv-SE" dirty="0">
              <a:latin typeface="+mj-l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027" y="911210"/>
            <a:ext cx="2213263" cy="2213263"/>
          </a:xfrm>
          <a:prstGeom prst="rect">
            <a:avLst/>
          </a:prstGeom>
        </p:spPr>
      </p:pic>
      <p:sp>
        <p:nvSpPr>
          <p:cNvPr id="6" name="Platshållare för datum 1">
            <a:extLst>
              <a:ext uri="{FF2B5EF4-FFF2-40B4-BE49-F238E27FC236}">
                <a16:creationId xmlns:a16="http://schemas.microsoft.com/office/drawing/2014/main" id="{85006BB4-8B9A-4C62-91A9-F88369CAC16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1E44686-BC27-47EA-8036-D09A3C45E3A4}"/>
              </a:ext>
            </a:extLst>
          </p:cNvPr>
          <p:cNvSpPr>
            <a:spLocks noGrp="1"/>
          </p:cNvSpPr>
          <p:nvPr>
            <p:ph type="title"/>
          </p:nvPr>
        </p:nvSpPr>
        <p:spPr>
          <a:xfrm>
            <a:off x="1756493" y="2138032"/>
            <a:ext cx="8582400" cy="1273968"/>
          </a:xfrm>
        </p:spPr>
        <p:txBody>
          <a:bodyPr/>
          <a:lstStyle/>
          <a:p>
            <a:pPr algn="ctr"/>
            <a:r>
              <a:rPr lang="sv-SE" sz="4000" dirty="0">
                <a:solidFill>
                  <a:schemeClr val="bg1"/>
                </a:solidFill>
              </a:rPr>
              <a:t>FÖRHÅLLNINGSSÄTT</a:t>
            </a:r>
            <a:br>
              <a:rPr lang="sv-SE" dirty="0"/>
            </a:br>
            <a:endParaRPr lang="sv-S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B9497FC2-B1BE-4D45-BA32-2D62C01726F1}"/>
              </a:ext>
            </a:extLst>
          </p:cNvPr>
          <p:cNvSpPr>
            <a:spLocks noGrp="1"/>
          </p:cNvSpPr>
          <p:nvPr>
            <p:ph type="ctrTitle"/>
          </p:nvPr>
        </p:nvSpPr>
        <p:spPr>
          <a:xfrm>
            <a:off x="2305050" y="1601789"/>
            <a:ext cx="7970838" cy="1296987"/>
          </a:xfrm>
        </p:spPr>
        <p:txBody>
          <a:bodyPr/>
          <a:lstStyle/>
          <a:p>
            <a:pPr eaLnBrk="1" hangingPunct="1"/>
            <a:r>
              <a:rPr lang="sv-SE" altLang="sv-SE"/>
              <a:t>Gemensamma grunder för samverkan och ledning vid samhällsstörningar</a:t>
            </a:r>
          </a:p>
        </p:txBody>
      </p:sp>
      <p:sp>
        <p:nvSpPr>
          <p:cNvPr id="3" name="Underrubrik 2">
            <a:extLst>
              <a:ext uri="{FF2B5EF4-FFF2-40B4-BE49-F238E27FC236}">
                <a16:creationId xmlns:a16="http://schemas.microsoft.com/office/drawing/2014/main" id="{7C1F22D3-3B6F-4558-9B65-1B13FDC98857}"/>
              </a:ext>
            </a:extLst>
          </p:cNvPr>
          <p:cNvSpPr>
            <a:spLocks noGrp="1"/>
          </p:cNvSpPr>
          <p:nvPr>
            <p:ph type="subTitle" idx="1"/>
          </p:nvPr>
        </p:nvSpPr>
        <p:spPr>
          <a:xfrm>
            <a:off x="2287588" y="2997201"/>
            <a:ext cx="4887912" cy="2301875"/>
          </a:xfrm>
        </p:spPr>
        <p:txBody>
          <a:bodyPr rtlCol="0">
            <a:noAutofit/>
          </a:bodyPr>
          <a:lstStyle/>
          <a:p>
            <a:pPr>
              <a:defRPr/>
            </a:pPr>
            <a:r>
              <a:rPr lang="sv-SE" sz="1600" dirty="0">
                <a:ea typeface="Verdana" panose="020B0604030504040204" pitchFamily="34" charset="0"/>
                <a:cs typeface="Verdana" panose="020B0604030504040204" pitchFamily="34" charset="0"/>
                <a:hlinkClick r:id="rId3"/>
              </a:rPr>
              <a:t>www.msb.se/samverkanledning</a:t>
            </a:r>
            <a:r>
              <a:rPr lang="sv-SE" sz="1600" dirty="0">
                <a:ea typeface="Verdana" panose="020B0604030504040204" pitchFamily="34" charset="0"/>
                <a:cs typeface="Verdana" panose="020B0604030504040204" pitchFamily="34" charset="0"/>
              </a:rPr>
              <a:t> </a:t>
            </a:r>
          </a:p>
          <a:p>
            <a:pPr>
              <a:defRPr/>
            </a:pPr>
            <a:endParaRPr lang="sv-SE" sz="1600" dirty="0">
              <a:ea typeface="Verdana" panose="020B0604030504040204" pitchFamily="34" charset="0"/>
              <a:cs typeface="Verdana" panose="020B0604030504040204" pitchFamily="34" charset="0"/>
            </a:endParaRPr>
          </a:p>
          <a:p>
            <a:pPr>
              <a:defRPr/>
            </a:pPr>
            <a:r>
              <a:rPr lang="sv-SE" sz="1600" dirty="0">
                <a:ea typeface="Verdana" panose="020B0604030504040204" pitchFamily="34" charset="0"/>
                <a:cs typeface="Verdana" panose="020B0604030504040204" pitchFamily="34" charset="0"/>
              </a:rPr>
              <a:t>#</a:t>
            </a:r>
            <a:r>
              <a:rPr lang="sv-SE" sz="1600" dirty="0" err="1">
                <a:ea typeface="Verdana" panose="020B0604030504040204" pitchFamily="34" charset="0"/>
                <a:cs typeface="Verdana" panose="020B0604030504040204" pitchFamily="34" charset="0"/>
              </a:rPr>
              <a:t>grundSoL</a:t>
            </a:r>
            <a:endParaRPr lang="sv-SE" sz="1600" dirty="0">
              <a:ea typeface="Verdana" panose="020B0604030504040204" pitchFamily="34" charset="0"/>
              <a:cs typeface="Verdana" panose="020B0604030504040204" pitchFamily="34" charset="0"/>
            </a:endParaRPr>
          </a:p>
          <a:p>
            <a:pPr>
              <a:defRPr/>
            </a:pPr>
            <a:endParaRPr lang="sv-SE" sz="1600" dirty="0">
              <a:ea typeface="Verdana" panose="020B0604030504040204" pitchFamily="34" charset="0"/>
              <a:cs typeface="Verdana" panose="020B0604030504040204" pitchFamily="34" charset="0"/>
            </a:endParaRPr>
          </a:p>
        </p:txBody>
      </p:sp>
      <p:pic>
        <p:nvPicPr>
          <p:cNvPr id="11269" name="Bildobjekt 3">
            <a:hlinkClick r:id="rId4"/>
            <a:extLst>
              <a:ext uri="{FF2B5EF4-FFF2-40B4-BE49-F238E27FC236}">
                <a16:creationId xmlns:a16="http://schemas.microsoft.com/office/drawing/2014/main" id="{EFA6C70D-D276-4EE1-83E0-DA0288B0FF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32170" y="5070424"/>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698913" y="842961"/>
            <a:ext cx="8349096" cy="5504578"/>
          </a:xfrm>
          <a:prstGeom prst="rect">
            <a:avLst/>
          </a:prstGeom>
        </p:spPr>
      </p:pic>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a:xfrm>
            <a:off x="737879" y="511065"/>
            <a:ext cx="10517206" cy="516224"/>
          </a:xfrm>
        </p:spPr>
        <p:txBody>
          <a:bodyPr/>
          <a:lstStyle/>
          <a:p>
            <a:r>
              <a:rPr lang="sv-SE" dirty="0"/>
              <a:t>Gemensamma </a:t>
            </a:r>
            <a:br>
              <a:rPr lang="sv-SE" dirty="0"/>
            </a:br>
            <a:r>
              <a:rPr lang="sv-SE" dirty="0"/>
              <a:t>förhållningssätt</a:t>
            </a:r>
            <a:br>
              <a:rPr lang="sv-SE" dirty="0"/>
            </a:br>
            <a:endParaRPr lang="sv-SE" dirty="0"/>
          </a:p>
        </p:txBody>
      </p:sp>
      <p:sp>
        <p:nvSpPr>
          <p:cNvPr id="5" name="Platshållare för datum 1">
            <a:extLst>
              <a:ext uri="{FF2B5EF4-FFF2-40B4-BE49-F238E27FC236}">
                <a16:creationId xmlns:a16="http://schemas.microsoft.com/office/drawing/2014/main" id="{6D1FF1C9-5018-459F-8000-DA7F12A52DA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9" descr="09 Helhetssyn ny ny.jpg">
            <a:extLst>
              <a:ext uri="{FF2B5EF4-FFF2-40B4-BE49-F238E27FC236}">
                <a16:creationId xmlns:a16="http://schemas.microsoft.com/office/drawing/2014/main" id="{C517139C-2341-4533-A51A-FB3A349E7B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758" y="1049867"/>
            <a:ext cx="7850388" cy="543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CB5A577C-611B-4F41-89D8-ABC1DB683DDB}"/>
              </a:ext>
            </a:extLst>
          </p:cNvPr>
          <p:cNvSpPr>
            <a:spLocks noGrp="1"/>
          </p:cNvSpPr>
          <p:nvPr>
            <p:ph type="title"/>
          </p:nvPr>
        </p:nvSpPr>
        <p:spPr>
          <a:xfrm>
            <a:off x="779443" y="500674"/>
            <a:ext cx="11141804" cy="516224"/>
          </a:xfrm>
        </p:spPr>
        <p:txBody>
          <a:bodyPr/>
          <a:lstStyle/>
          <a:p>
            <a:r>
              <a:rPr lang="sv-SE" dirty="0"/>
              <a:t>Ha en helhetssyn som utgår från </a:t>
            </a:r>
            <a:br>
              <a:rPr lang="sv-SE" dirty="0"/>
            </a:br>
            <a:r>
              <a:rPr lang="sv-SE" dirty="0"/>
              <a:t>det som ska skyddas</a:t>
            </a:r>
          </a:p>
        </p:txBody>
      </p:sp>
      <p:sp>
        <p:nvSpPr>
          <p:cNvPr id="4" name="TextBox 31">
            <a:extLst>
              <a:ext uri="{FF2B5EF4-FFF2-40B4-BE49-F238E27FC236}">
                <a16:creationId xmlns:a16="http://schemas.microsoft.com/office/drawing/2014/main" id="{529B0892-91C1-4EC1-AF27-94F693C33D59}"/>
              </a:ext>
            </a:extLst>
          </p:cNvPr>
          <p:cNvSpPr txBox="1"/>
          <p:nvPr/>
        </p:nvSpPr>
        <p:spPr>
          <a:xfrm>
            <a:off x="2652617" y="2089727"/>
            <a:ext cx="1572635" cy="707886"/>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Var får tidiga</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åtgärder störst </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effekt?</a:t>
            </a:r>
          </a:p>
        </p:txBody>
      </p:sp>
      <p:sp>
        <p:nvSpPr>
          <p:cNvPr id="5" name="TextBox 32">
            <a:extLst>
              <a:ext uri="{FF2B5EF4-FFF2-40B4-BE49-F238E27FC236}">
                <a16:creationId xmlns:a16="http://schemas.microsoft.com/office/drawing/2014/main" id="{CD73A1A7-7E54-4C9F-A4B9-7F20D82A5D73}"/>
              </a:ext>
            </a:extLst>
          </p:cNvPr>
          <p:cNvSpPr txBox="1"/>
          <p:nvPr/>
        </p:nvSpPr>
        <p:spPr>
          <a:xfrm>
            <a:off x="6663266" y="1976388"/>
            <a:ext cx="1819999" cy="666750"/>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Vem kan ha nytta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av den info och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resurser jag har?</a:t>
            </a:r>
          </a:p>
        </p:txBody>
      </p:sp>
      <p:sp>
        <p:nvSpPr>
          <p:cNvPr id="6" name="TextBox 33">
            <a:extLst>
              <a:ext uri="{FF2B5EF4-FFF2-40B4-BE49-F238E27FC236}">
                <a16:creationId xmlns:a16="http://schemas.microsoft.com/office/drawing/2014/main" id="{D3BBD042-1CE0-4CBD-8BFE-7E35F4AEED71}"/>
              </a:ext>
            </a:extLst>
          </p:cNvPr>
          <p:cNvSpPr txBox="1"/>
          <p:nvPr/>
        </p:nvSpPr>
        <p:spPr>
          <a:xfrm>
            <a:off x="2556934" y="4575463"/>
            <a:ext cx="1507066" cy="913070"/>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Vad har hänt,</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vilka behov och </a:t>
            </a:r>
            <a:br>
              <a:rPr kumimoji="0" lang="en-US" sz="1200" b="1" i="0" u="none" strike="noStrike" kern="1200" cap="none" spc="-20" normalizeH="0" baseline="0" noProof="0" dirty="0">
                <a:ln>
                  <a:noFill/>
                </a:ln>
                <a:solidFill>
                  <a:prstClr val="black"/>
                </a:solidFill>
                <a:effectLst/>
                <a:uLnTx/>
                <a:uFillTx/>
                <a:ea typeface="+mn-ea"/>
                <a:cs typeface="+mn-cs"/>
              </a:rPr>
            </a:br>
            <a:r>
              <a:rPr kumimoji="0" lang="en-US" sz="1200" b="1" i="0" u="none" strike="noStrike" kern="1200" cap="none" spc="-20" normalizeH="0" baseline="0" noProof="0" dirty="0">
                <a:ln>
                  <a:noFill/>
                </a:ln>
                <a:solidFill>
                  <a:prstClr val="black"/>
                </a:solidFill>
                <a:effectLst/>
                <a:uLnTx/>
                <a:uFillTx/>
                <a:ea typeface="+mn-ea"/>
                <a:cs typeface="+mn-cs"/>
              </a:rPr>
              <a:t>konsekvenser </a:t>
            </a:r>
            <a:br>
              <a:rPr kumimoji="0" lang="en-US" sz="1200" b="1" i="0" u="none" strike="noStrike" kern="1200" cap="none" spc="-20" normalizeH="0" baseline="0" noProof="0" dirty="0">
                <a:ln>
                  <a:noFill/>
                </a:ln>
                <a:solidFill>
                  <a:prstClr val="black"/>
                </a:solidFill>
                <a:effectLst/>
                <a:uLnTx/>
                <a:uFillTx/>
                <a:ea typeface="+mn-ea"/>
                <a:cs typeface="+mn-cs"/>
              </a:rPr>
            </a:br>
            <a:r>
              <a:rPr kumimoji="0" lang="en-US" sz="1200" b="1" i="0" u="none" strike="noStrike" kern="1200" cap="none" spc="-20" normalizeH="0" baseline="0" noProof="0" dirty="0">
                <a:ln>
                  <a:noFill/>
                </a:ln>
                <a:solidFill>
                  <a:prstClr val="black"/>
                </a:solidFill>
                <a:effectLst/>
                <a:uLnTx/>
                <a:uFillTx/>
                <a:ea typeface="+mn-ea"/>
                <a:cs typeface="+mn-cs"/>
              </a:rPr>
              <a:t>kan uppstå?</a:t>
            </a:r>
          </a:p>
        </p:txBody>
      </p:sp>
      <p:sp>
        <p:nvSpPr>
          <p:cNvPr id="7" name="TextBox 34">
            <a:extLst>
              <a:ext uri="{FF2B5EF4-FFF2-40B4-BE49-F238E27FC236}">
                <a16:creationId xmlns:a16="http://schemas.microsoft.com/office/drawing/2014/main" id="{6939FE28-9D29-4404-9C4B-AAEA3D8C987B}"/>
              </a:ext>
            </a:extLst>
          </p:cNvPr>
          <p:cNvSpPr txBox="1"/>
          <p:nvPr/>
        </p:nvSpPr>
        <p:spPr>
          <a:xfrm>
            <a:off x="6900333" y="4646275"/>
            <a:ext cx="1753753" cy="707886"/>
          </a:xfrm>
          <a:prstGeom prst="rect">
            <a:avLst/>
          </a:prstGeom>
          <a:noFill/>
        </p:spPr>
        <p:txBody>
          <a:bodyPr wrap="square">
            <a:spAutoFit/>
          </a:bodyPr>
          <a:lstStyle/>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Vem kan ha info</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och resurser som jag</a:t>
            </a:r>
          </a:p>
          <a:p>
            <a:pPr marL="0" marR="0" lvl="0" indent="0" algn="ctr" defTabSz="914400" rtl="0" eaLnBrk="1" fontAlgn="auto" latinLnBrk="0" hangingPunct="1">
              <a:lnSpc>
                <a:spcPts val="1640"/>
              </a:lnSpc>
              <a:spcBef>
                <a:spcPts val="0"/>
              </a:spcBef>
              <a:spcAft>
                <a:spcPts val="0"/>
              </a:spcAft>
              <a:buClrTx/>
              <a:buSzTx/>
              <a:buFontTx/>
              <a:buNone/>
              <a:tabLst/>
              <a:defRPr/>
            </a:pPr>
            <a:r>
              <a:rPr kumimoji="0" lang="en-US" sz="1200" b="1" i="0" u="none" strike="noStrike" kern="1200" cap="none" spc="-20" normalizeH="0" baseline="0" noProof="0" dirty="0">
                <a:ln>
                  <a:noFill/>
                </a:ln>
                <a:solidFill>
                  <a:prstClr val="black"/>
                </a:solidFill>
                <a:effectLst/>
                <a:uLnTx/>
                <a:uFillTx/>
                <a:ea typeface="+mn-ea"/>
                <a:cs typeface="+mn-cs"/>
              </a:rPr>
              <a:t>kan ha nytta av?</a:t>
            </a:r>
          </a:p>
        </p:txBody>
      </p:sp>
      <p:sp>
        <p:nvSpPr>
          <p:cNvPr id="8" name="Platshållare för datum 1">
            <a:extLst>
              <a:ext uri="{FF2B5EF4-FFF2-40B4-BE49-F238E27FC236}">
                <a16:creationId xmlns:a16="http://schemas.microsoft.com/office/drawing/2014/main" id="{10DE224C-06B1-4F3E-8963-56899FD9A80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extLst>
      <p:ext uri="{BB962C8B-B14F-4D97-AF65-F5344CB8AC3E}">
        <p14:creationId xmlns:p14="http://schemas.microsoft.com/office/powerpoint/2010/main" val="162388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4F4120A-1766-423E-BC1B-90ADE638910B}"/>
              </a:ext>
            </a:extLst>
          </p:cNvPr>
          <p:cNvSpPr>
            <a:spLocks noGrp="1"/>
          </p:cNvSpPr>
          <p:nvPr>
            <p:ph type="title"/>
          </p:nvPr>
        </p:nvSpPr>
        <p:spPr>
          <a:xfrm>
            <a:off x="1773388" y="1129204"/>
            <a:ext cx="8580582" cy="966397"/>
          </a:xfrm>
        </p:spPr>
        <p:txBody>
          <a:bodyPr/>
          <a:lstStyle/>
          <a:p>
            <a:r>
              <a:rPr lang="sv-SE" dirty="0"/>
              <a:t>Perspektivförståelse</a:t>
            </a:r>
            <a:br>
              <a:rPr lang="sv-SE" dirty="0"/>
            </a:br>
            <a:endParaRPr lang="sv-SE" dirty="0"/>
          </a:p>
        </p:txBody>
      </p:sp>
      <p:sp>
        <p:nvSpPr>
          <p:cNvPr id="52226" name="Content Placeholder 2">
            <a:extLst>
              <a:ext uri="{FF2B5EF4-FFF2-40B4-BE49-F238E27FC236}">
                <a16:creationId xmlns:a16="http://schemas.microsoft.com/office/drawing/2014/main" id="{603EFC0D-0D78-4E91-9873-9E3FF9D87FA9}"/>
              </a:ext>
            </a:extLst>
          </p:cNvPr>
          <p:cNvSpPr>
            <a:spLocks noGrp="1"/>
          </p:cNvSpPr>
          <p:nvPr>
            <p:ph sz="half" idx="1"/>
          </p:nvPr>
        </p:nvSpPr>
        <p:spPr>
          <a:noFill/>
        </p:spPr>
        <p:txBody>
          <a:bodyPr/>
          <a:lstStyle/>
          <a:p>
            <a:pPr>
              <a:spcBef>
                <a:spcPts val="1150"/>
              </a:spcBef>
            </a:pPr>
            <a:r>
              <a:rPr lang="sv-SE" altLang="sv-SE" dirty="0">
                <a:ea typeface="Verdana" panose="020B0604030504040204" pitchFamily="34" charset="0"/>
                <a:cs typeface="Verdana" panose="020B0604030504040204" pitchFamily="34" charset="0"/>
              </a:rPr>
              <a:t>Ger insikt i vad andra aktörer behöver, och vad de kan bidra med.</a:t>
            </a:r>
          </a:p>
          <a:p>
            <a:pPr>
              <a:spcBef>
                <a:spcPts val="1150"/>
              </a:spcBef>
            </a:pPr>
            <a:r>
              <a:rPr lang="sv-SE" altLang="sv-SE" dirty="0">
                <a:ea typeface="Verdana" panose="020B0604030504040204" pitchFamily="34" charset="0"/>
                <a:cs typeface="Verdana" panose="020B0604030504040204" pitchFamily="34" charset="0"/>
              </a:rPr>
              <a:t>Ökar möjligheten till ett lyckat gemensamt agerande.</a:t>
            </a:r>
          </a:p>
        </p:txBody>
      </p:sp>
      <p:pic>
        <p:nvPicPr>
          <p:cNvPr id="52228" name="Picture 5">
            <a:extLst>
              <a:ext uri="{FF2B5EF4-FFF2-40B4-BE49-F238E27FC236}">
                <a16:creationId xmlns:a16="http://schemas.microsoft.com/office/drawing/2014/main" id="{CA2DEFA6-8C66-4853-8BAB-89538146B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5678" y="1924484"/>
            <a:ext cx="41148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datum 1">
            <a:extLst>
              <a:ext uri="{FF2B5EF4-FFF2-40B4-BE49-F238E27FC236}">
                <a16:creationId xmlns:a16="http://schemas.microsoft.com/office/drawing/2014/main" id="{C7FBE583-BA70-462E-84B8-F2BF259BBF7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11 Människa i grupp ledarskap.jpg">
            <a:extLst>
              <a:ext uri="{FF2B5EF4-FFF2-40B4-BE49-F238E27FC236}">
                <a16:creationId xmlns:a16="http://schemas.microsoft.com/office/drawing/2014/main" id="{60C03CB3-6A17-488D-A831-372939DBA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677" y="529505"/>
            <a:ext cx="8485188"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8DEDE469-0AE8-43CA-8F1A-8E7268F29FAF}"/>
              </a:ext>
            </a:extLst>
          </p:cNvPr>
          <p:cNvSpPr>
            <a:spLocks noGrp="1"/>
          </p:cNvSpPr>
          <p:nvPr>
            <p:ph type="title"/>
          </p:nvPr>
        </p:nvSpPr>
        <p:spPr>
          <a:xfrm>
            <a:off x="962826" y="680859"/>
            <a:ext cx="10517206" cy="516224"/>
          </a:xfrm>
        </p:spPr>
        <p:txBody>
          <a:bodyPr/>
          <a:lstStyle/>
          <a:p>
            <a:r>
              <a:rPr lang="sv-SE" dirty="0"/>
              <a:t>Se människan som en del av systemet</a:t>
            </a:r>
            <a:br>
              <a:rPr lang="sv-SE" dirty="0"/>
            </a:br>
            <a:endParaRPr lang="sv-SE" dirty="0"/>
          </a:p>
        </p:txBody>
      </p:sp>
      <p:sp>
        <p:nvSpPr>
          <p:cNvPr id="5" name="Platshållare för datum 1">
            <a:extLst>
              <a:ext uri="{FF2B5EF4-FFF2-40B4-BE49-F238E27FC236}">
                <a16:creationId xmlns:a16="http://schemas.microsoft.com/office/drawing/2014/main" id="{0A85976F-020A-479A-A86D-EA5C685055E3}"/>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13 Beslutsfattande.jpg">
            <a:extLst>
              <a:ext uri="{FF2B5EF4-FFF2-40B4-BE49-F238E27FC236}">
                <a16:creationId xmlns:a16="http://schemas.microsoft.com/office/drawing/2014/main" id="{032958D0-B32D-4A33-926E-157D2ED1D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5135" y="689716"/>
            <a:ext cx="8609013"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Bildobjekt 4">
            <a:hlinkClick r:id="rId4"/>
            <a:extLst>
              <a:ext uri="{FF2B5EF4-FFF2-40B4-BE49-F238E27FC236}">
                <a16:creationId xmlns:a16="http://schemas.microsoft.com/office/drawing/2014/main" id="{798F2BE1-340A-407C-8125-9E24DBA688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259" y="5626013"/>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3">
            <a:extLst>
              <a:ext uri="{FF2B5EF4-FFF2-40B4-BE49-F238E27FC236}">
                <a16:creationId xmlns:a16="http://schemas.microsoft.com/office/drawing/2014/main" id="{A948B16A-9C18-4CCD-8D01-B02BA5588D74}"/>
              </a:ext>
            </a:extLst>
          </p:cNvPr>
          <p:cNvSpPr>
            <a:spLocks noGrp="1"/>
          </p:cNvSpPr>
          <p:nvPr>
            <p:ph type="title"/>
          </p:nvPr>
        </p:nvSpPr>
        <p:spPr>
          <a:xfrm>
            <a:off x="1083863" y="628181"/>
            <a:ext cx="10517206" cy="516224"/>
          </a:xfrm>
        </p:spPr>
        <p:txBody>
          <a:bodyPr/>
          <a:lstStyle/>
          <a:p>
            <a:r>
              <a:rPr lang="sv-SE" dirty="0"/>
              <a:t>Fatta beslut enligt en medveten process</a:t>
            </a:r>
            <a:br>
              <a:rPr lang="sv-SE" dirty="0"/>
            </a:br>
            <a:endParaRPr lang="sv-SE" dirty="0"/>
          </a:p>
        </p:txBody>
      </p:sp>
      <p:sp>
        <p:nvSpPr>
          <p:cNvPr id="7" name="Platshållare för datum 1">
            <a:extLst>
              <a:ext uri="{FF2B5EF4-FFF2-40B4-BE49-F238E27FC236}">
                <a16:creationId xmlns:a16="http://schemas.microsoft.com/office/drawing/2014/main" id="{BD4F9415-24A7-4C84-871C-D474697A87B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XX Samtidighet.jpg">
            <a:extLst>
              <a:ext uri="{FF2B5EF4-FFF2-40B4-BE49-F238E27FC236}">
                <a16:creationId xmlns:a16="http://schemas.microsoft.com/office/drawing/2014/main" id="{0DBF2CFB-C2B3-4555-9701-C93FF206AF1B}"/>
              </a:ext>
            </a:extLst>
          </p:cNvPr>
          <p:cNvPicPr>
            <a:picLocks noChangeAspect="1"/>
          </p:cNvPicPr>
          <p:nvPr/>
        </p:nvPicPr>
        <p:blipFill rotWithShape="1">
          <a:blip r:embed="rId3">
            <a:extLst>
              <a:ext uri="{28A0092B-C50C-407E-A947-70E740481C1C}">
                <a14:useLocalDpi xmlns:a14="http://schemas.microsoft.com/office/drawing/2010/main" val="0"/>
              </a:ext>
            </a:extLst>
          </a:blip>
          <a:srcRect t="12807"/>
          <a:stretch/>
        </p:blipFill>
        <p:spPr bwMode="auto">
          <a:xfrm>
            <a:off x="1430917" y="1517072"/>
            <a:ext cx="8550890" cy="516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Bildobjekt 4">
            <a:hlinkClick r:id="rId4"/>
            <a:extLst>
              <a:ext uri="{FF2B5EF4-FFF2-40B4-BE49-F238E27FC236}">
                <a16:creationId xmlns:a16="http://schemas.microsoft.com/office/drawing/2014/main" id="{02E39E49-81FE-4566-9D26-7E7B35362A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918" y="564841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ED24905F-A149-4005-987B-C199921F8BC7}"/>
              </a:ext>
            </a:extLst>
          </p:cNvPr>
          <p:cNvSpPr>
            <a:spLocks noGrp="1"/>
          </p:cNvSpPr>
          <p:nvPr>
            <p:ph type="title"/>
          </p:nvPr>
        </p:nvSpPr>
        <p:spPr>
          <a:xfrm>
            <a:off x="1153515" y="542237"/>
            <a:ext cx="10517206" cy="516224"/>
          </a:xfrm>
        </p:spPr>
        <p:txBody>
          <a:bodyPr/>
          <a:lstStyle/>
          <a:p>
            <a:r>
              <a:rPr lang="sv-SE" dirty="0"/>
              <a:t>Tänk på olika tidsperspektiv </a:t>
            </a:r>
            <a:br>
              <a:rPr lang="sv-SE" dirty="0"/>
            </a:br>
            <a:r>
              <a:rPr lang="sv-SE" sz="2400" dirty="0"/>
              <a:t>– hantera och planera samtidigt</a:t>
            </a:r>
            <a:br>
              <a:rPr lang="sv-SE" dirty="0"/>
            </a:br>
            <a:endParaRPr lang="sv-SE" dirty="0"/>
          </a:p>
        </p:txBody>
      </p:sp>
      <p:sp>
        <p:nvSpPr>
          <p:cNvPr id="6" name="Platshållare för datum 1">
            <a:extLst>
              <a:ext uri="{FF2B5EF4-FFF2-40B4-BE49-F238E27FC236}">
                <a16:creationId xmlns:a16="http://schemas.microsoft.com/office/drawing/2014/main" id="{583185E2-B218-4DB6-9446-BFBCF1D20BB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057264-7E94-4870-AFC4-F5452FA7B45F}"/>
              </a:ext>
            </a:extLst>
          </p:cNvPr>
          <p:cNvSpPr>
            <a:spLocks noGrp="1"/>
          </p:cNvSpPr>
          <p:nvPr>
            <p:ph type="title"/>
          </p:nvPr>
        </p:nvSpPr>
        <p:spPr>
          <a:xfrm>
            <a:off x="1214010" y="909115"/>
            <a:ext cx="8580582" cy="966397"/>
          </a:xfrm>
        </p:spPr>
        <p:txBody>
          <a:bodyPr/>
          <a:lstStyle/>
          <a:p>
            <a:r>
              <a:rPr lang="sv-SE" dirty="0"/>
              <a:t>Integrerad kriskommunikation i hantering av samhällsstörningar – allas ansvar</a:t>
            </a:r>
            <a:br>
              <a:rPr lang="sv-SE" dirty="0"/>
            </a:br>
            <a:endParaRPr lang="sv-SE" dirty="0"/>
          </a:p>
        </p:txBody>
      </p:sp>
      <p:sp>
        <p:nvSpPr>
          <p:cNvPr id="4" name="Content Placeholder 2">
            <a:extLst>
              <a:ext uri="{FF2B5EF4-FFF2-40B4-BE49-F238E27FC236}">
                <a16:creationId xmlns:a16="http://schemas.microsoft.com/office/drawing/2014/main" id="{A830F929-EEFB-4081-96D3-37AE1A4CCC86}"/>
              </a:ext>
            </a:extLst>
          </p:cNvPr>
          <p:cNvSpPr txBox="1">
            <a:spLocks/>
          </p:cNvSpPr>
          <p:nvPr/>
        </p:nvSpPr>
        <p:spPr>
          <a:xfrm>
            <a:off x="1203256" y="2335709"/>
            <a:ext cx="10151914" cy="4263273"/>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Inkluderar systematiskt människors upplevelser, reaktioner, frågeställningar och behov samt mediers rapportering. </a:t>
            </a:r>
          </a:p>
          <a:p>
            <a:r>
              <a:rPr lang="sv-SE" dirty="0"/>
              <a:t>Utgår från:</a:t>
            </a:r>
          </a:p>
          <a:p>
            <a:pPr marL="457200" lvl="1" indent="0">
              <a:buNone/>
            </a:pPr>
            <a:r>
              <a:rPr lang="sv-SE" sz="2400" dirty="0"/>
              <a:t>- händelseutvecklingen påverkar människors kommunikationsbehov </a:t>
            </a:r>
          </a:p>
          <a:p>
            <a:pPr marL="457200" lvl="1" indent="0">
              <a:buNone/>
            </a:pPr>
            <a:r>
              <a:rPr lang="sv-SE" sz="2400" dirty="0"/>
              <a:t>- samtidigt kan människors och mediers agerande få påverkan på </a:t>
            </a:r>
            <a:br>
              <a:rPr lang="sv-SE" sz="2400" dirty="0"/>
            </a:br>
            <a:r>
              <a:rPr lang="sv-SE" sz="2400" dirty="0"/>
              <a:t>  samma händelseutveckling (positivt och negativt).</a:t>
            </a:r>
          </a:p>
          <a:p>
            <a:r>
              <a:rPr lang="sv-SE" dirty="0"/>
              <a:t>Motverkar att kommunikation blir ett separat spår.</a:t>
            </a:r>
          </a:p>
          <a:p>
            <a:endParaRPr lang="sv-SE" sz="2800" dirty="0"/>
          </a:p>
        </p:txBody>
      </p:sp>
      <p:sp>
        <p:nvSpPr>
          <p:cNvPr id="5" name="Platshållare för datum 1">
            <a:extLst>
              <a:ext uri="{FF2B5EF4-FFF2-40B4-BE49-F238E27FC236}">
                <a16:creationId xmlns:a16="http://schemas.microsoft.com/office/drawing/2014/main" id="{01231E02-BA49-4CE1-8BC2-9AA13982B824}"/>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extLst>
      <p:ext uri="{BB962C8B-B14F-4D97-AF65-F5344CB8AC3E}">
        <p14:creationId xmlns:p14="http://schemas.microsoft.com/office/powerpoint/2010/main" val="308055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8B35543C-433B-41D6-81F9-C5C5FCEE8FAB}"/>
              </a:ext>
            </a:extLst>
          </p:cNvPr>
          <p:cNvSpPr>
            <a:spLocks noGrp="1"/>
          </p:cNvSpPr>
          <p:nvPr>
            <p:ph type="title"/>
          </p:nvPr>
        </p:nvSpPr>
        <p:spPr>
          <a:xfrm>
            <a:off x="1623179" y="2141938"/>
            <a:ext cx="8582400" cy="1273968"/>
          </a:xfrm>
        </p:spPr>
        <p:txBody>
          <a:bodyPr/>
          <a:lstStyle/>
          <a:p>
            <a:pPr algn="ctr"/>
            <a:r>
              <a:rPr lang="sv-SE" sz="4000" dirty="0">
                <a:solidFill>
                  <a:schemeClr val="bg1"/>
                </a:solidFill>
              </a:rPr>
              <a:t>ARBETSSÄTT</a:t>
            </a:r>
            <a:br>
              <a:rPr lang="sv-SE" dirty="0"/>
            </a:br>
            <a:endParaRPr lang="sv-S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Bildobjekt 2">
            <a:extLst>
              <a:ext uri="{FF2B5EF4-FFF2-40B4-BE49-F238E27FC236}">
                <a16:creationId xmlns:a16="http://schemas.microsoft.com/office/drawing/2014/main" id="{C6B785AB-B11F-4ED1-AEEE-78162527A3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4982" y="733931"/>
            <a:ext cx="780573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A501E793-D2E1-41E4-BC9B-CA142B51878E}"/>
              </a:ext>
            </a:extLst>
          </p:cNvPr>
          <p:cNvSpPr>
            <a:spLocks noGrp="1"/>
          </p:cNvSpPr>
          <p:nvPr>
            <p:ph type="title"/>
          </p:nvPr>
        </p:nvSpPr>
        <p:spPr/>
        <p:txBody>
          <a:bodyPr/>
          <a:lstStyle/>
          <a:p>
            <a:r>
              <a:rPr lang="sv-SE" dirty="0"/>
              <a:t>Aktörsgemensamma former</a:t>
            </a:r>
          </a:p>
        </p:txBody>
      </p:sp>
      <p:sp>
        <p:nvSpPr>
          <p:cNvPr id="60420" name="TextBox 1">
            <a:extLst>
              <a:ext uri="{FF2B5EF4-FFF2-40B4-BE49-F238E27FC236}">
                <a16:creationId xmlns:a16="http://schemas.microsoft.com/office/drawing/2014/main" id="{C689D184-7FC0-44CB-B0AD-8ED187D44A04}"/>
              </a:ext>
            </a:extLst>
          </p:cNvPr>
          <p:cNvSpPr txBox="1">
            <a:spLocks noChangeArrowheads="1"/>
          </p:cNvSpPr>
          <p:nvPr/>
        </p:nvSpPr>
        <p:spPr bwMode="auto">
          <a:xfrm>
            <a:off x="1631951" y="6237289"/>
            <a:ext cx="87852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endParaRPr lang="sv-SE" altLang="sv-SE" sz="1400" dirty="0">
              <a:latin typeface="Verdana" panose="020B0604030504040204" pitchFamily="34" charset="0"/>
              <a:ea typeface="Verdana" panose="020B0604030504040204" pitchFamily="34" charset="0"/>
              <a:cs typeface="Verdana" panose="020B0604030504040204" pitchFamily="34" charset="0"/>
            </a:endParaRPr>
          </a:p>
        </p:txBody>
      </p:sp>
      <p:pic>
        <p:nvPicPr>
          <p:cNvPr id="60421" name="Bildobjekt 4">
            <a:hlinkClick r:id="rId4"/>
            <a:extLst>
              <a:ext uri="{FF2B5EF4-FFF2-40B4-BE49-F238E27FC236}">
                <a16:creationId xmlns:a16="http://schemas.microsoft.com/office/drawing/2014/main" id="{77704FCD-4004-4EB3-810E-344BFD36C1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29" y="5656595"/>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datum 1">
            <a:extLst>
              <a:ext uri="{FF2B5EF4-FFF2-40B4-BE49-F238E27FC236}">
                <a16:creationId xmlns:a16="http://schemas.microsoft.com/office/drawing/2014/main" id="{40A3DB81-BAF9-42F0-AFB3-82C6611BE7A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Bildobjekt 2">
            <a:extLst>
              <a:ext uri="{FF2B5EF4-FFF2-40B4-BE49-F238E27FC236}">
                <a16:creationId xmlns:a16="http://schemas.microsoft.com/office/drawing/2014/main" id="{D143434F-47A0-4BC7-9ED3-AF881E6F36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896" y="1958183"/>
            <a:ext cx="27193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BDC8E400-CC8B-49B9-90FF-B969EDF8659C}"/>
              </a:ext>
            </a:extLst>
          </p:cNvPr>
          <p:cNvSpPr>
            <a:spLocks noGrp="1"/>
          </p:cNvSpPr>
          <p:nvPr>
            <p:ph type="title"/>
          </p:nvPr>
        </p:nvSpPr>
        <p:spPr>
          <a:xfrm>
            <a:off x="653256" y="962281"/>
            <a:ext cx="10517206" cy="516224"/>
          </a:xfrm>
        </p:spPr>
        <p:txBody>
          <a:bodyPr/>
          <a:lstStyle/>
          <a:p>
            <a:r>
              <a:rPr lang="sv-SE" dirty="0"/>
              <a:t>Etablera gemensamma former</a:t>
            </a:r>
          </a:p>
        </p:txBody>
      </p:sp>
      <p:pic>
        <p:nvPicPr>
          <p:cNvPr id="62468" name="Bildobjekt 5">
            <a:extLst>
              <a:ext uri="{FF2B5EF4-FFF2-40B4-BE49-F238E27FC236}">
                <a16:creationId xmlns:a16="http://schemas.microsoft.com/office/drawing/2014/main" id="{588A498B-293F-4A68-AE39-6135756896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6073" y="2460209"/>
            <a:ext cx="1549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ruta 7">
            <a:extLst>
              <a:ext uri="{FF2B5EF4-FFF2-40B4-BE49-F238E27FC236}">
                <a16:creationId xmlns:a16="http://schemas.microsoft.com/office/drawing/2014/main" id="{056869D1-4C38-45CE-B6AC-46C5A9689737}"/>
              </a:ext>
            </a:extLst>
          </p:cNvPr>
          <p:cNvSpPr txBox="1">
            <a:spLocks noChangeArrowheads="1"/>
          </p:cNvSpPr>
          <p:nvPr/>
        </p:nvSpPr>
        <p:spPr bwMode="auto">
          <a:xfrm>
            <a:off x="4974998" y="5911098"/>
            <a:ext cx="20762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Inriktnings- och </a:t>
            </a:r>
          </a:p>
          <a:p>
            <a:pPr algn="ctr" eaLnBrk="1" hangingPunct="1">
              <a:spcBef>
                <a:spcPct val="0"/>
              </a:spcBef>
              <a:buFontTx/>
              <a:buNone/>
            </a:pPr>
            <a:r>
              <a:rPr lang="sv-SE" altLang="sv-SE" sz="1600" dirty="0">
                <a:latin typeface="+mn-lt"/>
              </a:rPr>
              <a:t>samordningsfunktion</a:t>
            </a:r>
          </a:p>
        </p:txBody>
      </p:sp>
      <p:sp>
        <p:nvSpPr>
          <p:cNvPr id="62470" name="textruta 7">
            <a:extLst>
              <a:ext uri="{FF2B5EF4-FFF2-40B4-BE49-F238E27FC236}">
                <a16:creationId xmlns:a16="http://schemas.microsoft.com/office/drawing/2014/main" id="{3AD3AB3B-41BA-4A57-9DFC-C69777FC3233}"/>
              </a:ext>
            </a:extLst>
          </p:cNvPr>
          <p:cNvSpPr txBox="1">
            <a:spLocks noChangeArrowheads="1"/>
          </p:cNvSpPr>
          <p:nvPr/>
        </p:nvSpPr>
        <p:spPr bwMode="auto">
          <a:xfrm>
            <a:off x="9169691" y="3676651"/>
            <a:ext cx="606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Stöd</a:t>
            </a:r>
          </a:p>
        </p:txBody>
      </p:sp>
      <p:sp>
        <p:nvSpPr>
          <p:cNvPr id="62471" name="textruta 7">
            <a:extLst>
              <a:ext uri="{FF2B5EF4-FFF2-40B4-BE49-F238E27FC236}">
                <a16:creationId xmlns:a16="http://schemas.microsoft.com/office/drawing/2014/main" id="{C905E393-8240-4A69-8FD0-8C92698DF2F5}"/>
              </a:ext>
            </a:extLst>
          </p:cNvPr>
          <p:cNvSpPr txBox="1">
            <a:spLocks noChangeArrowheads="1"/>
          </p:cNvSpPr>
          <p:nvPr/>
        </p:nvSpPr>
        <p:spPr bwMode="auto">
          <a:xfrm>
            <a:off x="2480588" y="4299329"/>
            <a:ext cx="880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Kontakt</a:t>
            </a:r>
          </a:p>
        </p:txBody>
      </p:sp>
      <p:pic>
        <p:nvPicPr>
          <p:cNvPr id="62472" name="Bildobjekt 1">
            <a:extLst>
              <a:ext uri="{FF2B5EF4-FFF2-40B4-BE49-F238E27FC236}">
                <a16:creationId xmlns:a16="http://schemas.microsoft.com/office/drawing/2014/main" id="{915D18D9-9E00-4340-96CD-3631148202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8412" y="3381009"/>
            <a:ext cx="44069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datum 1">
            <a:extLst>
              <a:ext uri="{FF2B5EF4-FFF2-40B4-BE49-F238E27FC236}">
                <a16:creationId xmlns:a16="http://schemas.microsoft.com/office/drawing/2014/main" id="{A02D798B-A490-4B22-B575-C6EC238FCBA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E0336F-47D6-47EE-937E-07D8EA609E1A}"/>
              </a:ext>
            </a:extLst>
          </p:cNvPr>
          <p:cNvSpPr>
            <a:spLocks noGrp="1"/>
          </p:cNvSpPr>
          <p:nvPr>
            <p:ph type="title"/>
          </p:nvPr>
        </p:nvSpPr>
        <p:spPr>
          <a:xfrm>
            <a:off x="1555859" y="2140733"/>
            <a:ext cx="8582400" cy="1273968"/>
          </a:xfrm>
        </p:spPr>
        <p:txBody>
          <a:bodyPr/>
          <a:lstStyle/>
          <a:p>
            <a:pPr algn="ctr"/>
            <a:r>
              <a:rPr lang="sv-SE" dirty="0"/>
              <a:t>BAKGRUND</a:t>
            </a:r>
            <a:br>
              <a:rPr lang="sv-SE" dirty="0"/>
            </a:br>
            <a:endParaRPr lang="sv-SE" dirty="0"/>
          </a:p>
        </p:txBody>
      </p:sp>
    </p:spTree>
    <p:extLst>
      <p:ext uri="{BB962C8B-B14F-4D97-AF65-F5344CB8AC3E}">
        <p14:creationId xmlns:p14="http://schemas.microsoft.com/office/powerpoint/2010/main" val="375348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E34E811-DFCD-45B2-8FC8-7CA2931F6642}"/>
              </a:ext>
            </a:extLst>
          </p:cNvPr>
          <p:cNvSpPr>
            <a:spLocks noGrp="1"/>
          </p:cNvSpPr>
          <p:nvPr>
            <p:ph type="title"/>
          </p:nvPr>
        </p:nvSpPr>
        <p:spPr>
          <a:xfrm>
            <a:off x="1059998" y="750056"/>
            <a:ext cx="10517206" cy="516224"/>
          </a:xfrm>
        </p:spPr>
        <p:txBody>
          <a:bodyPr/>
          <a:lstStyle/>
          <a:p>
            <a:r>
              <a:rPr lang="sv-SE" dirty="0"/>
              <a:t>Aktivera när någon aktör anser att det behövs</a:t>
            </a:r>
          </a:p>
        </p:txBody>
      </p:sp>
      <p:pic>
        <p:nvPicPr>
          <p:cNvPr id="64515" name="Bildobjekt 3">
            <a:extLst>
              <a:ext uri="{FF2B5EF4-FFF2-40B4-BE49-F238E27FC236}">
                <a16:creationId xmlns:a16="http://schemas.microsoft.com/office/drawing/2014/main" id="{E889DE42-75DD-490B-9800-9D866C0D0A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625" b="33857"/>
          <a:stretch/>
        </p:blipFill>
        <p:spPr bwMode="auto">
          <a:xfrm>
            <a:off x="1546082" y="2823977"/>
            <a:ext cx="18764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ruta 4">
            <a:extLst>
              <a:ext uri="{FF2B5EF4-FFF2-40B4-BE49-F238E27FC236}">
                <a16:creationId xmlns:a16="http://schemas.microsoft.com/office/drawing/2014/main" id="{575FA2C1-A13B-40F6-BC30-A5AEAF4C91DC}"/>
              </a:ext>
            </a:extLst>
          </p:cNvPr>
          <p:cNvSpPr txBox="1">
            <a:spLocks noChangeArrowheads="1"/>
          </p:cNvSpPr>
          <p:nvPr/>
        </p:nvSpPr>
        <p:spPr bwMode="auto">
          <a:xfrm>
            <a:off x="1484457" y="4606204"/>
            <a:ext cx="18764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200" b="1" dirty="0">
                <a:latin typeface="Verdana" panose="020B0604030504040204" pitchFamily="34" charset="0"/>
                <a:ea typeface="Verdana" panose="020B0604030504040204" pitchFamily="34" charset="0"/>
                <a:cs typeface="Verdana" panose="020B0604030504040204" pitchFamily="34" charset="0"/>
              </a:rPr>
              <a:t>En aktör initierar funktionen</a:t>
            </a:r>
          </a:p>
        </p:txBody>
      </p:sp>
      <p:sp>
        <p:nvSpPr>
          <p:cNvPr id="64520" name="textruta 5">
            <a:extLst>
              <a:ext uri="{FF2B5EF4-FFF2-40B4-BE49-F238E27FC236}">
                <a16:creationId xmlns:a16="http://schemas.microsoft.com/office/drawing/2014/main" id="{BCDBD013-324B-424A-A869-6A43C8140FA8}"/>
              </a:ext>
            </a:extLst>
          </p:cNvPr>
          <p:cNvSpPr txBox="1">
            <a:spLocks noChangeArrowheads="1"/>
          </p:cNvSpPr>
          <p:nvPr/>
        </p:nvSpPr>
        <p:spPr bwMode="auto">
          <a:xfrm>
            <a:off x="3994007" y="4658158"/>
            <a:ext cx="207428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200" b="1" dirty="0">
                <a:latin typeface="Verdana" panose="020B0604030504040204" pitchFamily="34" charset="0"/>
                <a:ea typeface="Verdana" panose="020B0604030504040204" pitchFamily="34" charset="0"/>
                <a:cs typeface="Verdana" panose="020B0604030504040204" pitchFamily="34" charset="0"/>
              </a:rPr>
              <a:t>Värden sammankallar funktionen </a:t>
            </a:r>
          </a:p>
        </p:txBody>
      </p:sp>
      <p:sp>
        <p:nvSpPr>
          <p:cNvPr id="64521" name="textruta 6">
            <a:extLst>
              <a:ext uri="{FF2B5EF4-FFF2-40B4-BE49-F238E27FC236}">
                <a16:creationId xmlns:a16="http://schemas.microsoft.com/office/drawing/2014/main" id="{BB019EF5-02E3-43F7-9973-EBE2F419A5B7}"/>
              </a:ext>
            </a:extLst>
          </p:cNvPr>
          <p:cNvSpPr txBox="1">
            <a:spLocks noChangeArrowheads="1"/>
          </p:cNvSpPr>
          <p:nvPr/>
        </p:nvSpPr>
        <p:spPr bwMode="auto">
          <a:xfrm>
            <a:off x="7098869" y="4642283"/>
            <a:ext cx="3903663"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171450" indent="-171450">
              <a:spcBef>
                <a:spcPct val="0"/>
              </a:spcBef>
            </a:pPr>
            <a:r>
              <a:rPr lang="sv-SE" altLang="sv-SE" sz="1200" b="1" dirty="0">
                <a:latin typeface="Verdana" panose="020B0604030504040204" pitchFamily="34" charset="0"/>
                <a:ea typeface="Verdana" panose="020B0604030504040204" pitchFamily="34" charset="0"/>
                <a:cs typeface="Verdana" panose="020B0604030504040204" pitchFamily="34" charset="0"/>
              </a:rPr>
              <a:t>Funktionen möts fysiskt eller virtuellt </a:t>
            </a:r>
          </a:p>
          <a:p>
            <a:pPr marL="171450" indent="-171450">
              <a:spcBef>
                <a:spcPct val="0"/>
              </a:spcBef>
            </a:pPr>
            <a:r>
              <a:rPr lang="sv-SE" altLang="sv-SE" sz="1200" b="1" dirty="0">
                <a:latin typeface="Verdana" panose="020B0604030504040204" pitchFamily="34" charset="0"/>
                <a:ea typeface="Verdana" panose="020B0604030504040204" pitchFamily="34" charset="0"/>
                <a:cs typeface="Verdana" panose="020B0604030504040204" pitchFamily="34" charset="0"/>
              </a:rPr>
              <a:t>Ett stöd sammankallas </a:t>
            </a:r>
          </a:p>
          <a:p>
            <a:pPr marL="171450" indent="-171450">
              <a:spcBef>
                <a:spcPct val="0"/>
              </a:spcBef>
            </a:pPr>
            <a:endParaRPr lang="sv-SE" altLang="sv-SE" sz="1200" b="1" dirty="0">
              <a:latin typeface="Verdana" panose="020B0604030504040204" pitchFamily="34" charset="0"/>
              <a:ea typeface="Verdana" panose="020B0604030504040204" pitchFamily="34" charset="0"/>
              <a:cs typeface="Verdana" panose="020B0604030504040204" pitchFamily="34" charset="0"/>
            </a:endParaRPr>
          </a:p>
          <a:p>
            <a:pPr marL="171450" indent="-171450" algn="ctr">
              <a:spcBef>
                <a:spcPct val="0"/>
              </a:spcBef>
            </a:pPr>
            <a:endParaRPr lang="sv-SE" altLang="sv-SE"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64523" name="Bildobjekt 5">
            <a:extLst>
              <a:ext uri="{FF2B5EF4-FFF2-40B4-BE49-F238E27FC236}">
                <a16:creationId xmlns:a16="http://schemas.microsoft.com/office/drawing/2014/main" id="{737B9821-3868-4625-A069-6F104EFD58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2542961"/>
            <a:ext cx="3646198" cy="196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24" name="Grupp 2">
            <a:extLst>
              <a:ext uri="{FF2B5EF4-FFF2-40B4-BE49-F238E27FC236}">
                <a16:creationId xmlns:a16="http://schemas.microsoft.com/office/drawing/2014/main" id="{17E58EEA-2D83-43D3-934F-553ED5C01DD6}"/>
              </a:ext>
            </a:extLst>
          </p:cNvPr>
          <p:cNvGrpSpPr>
            <a:grpSpLocks/>
          </p:cNvGrpSpPr>
          <p:nvPr/>
        </p:nvGrpSpPr>
        <p:grpSpPr bwMode="auto">
          <a:xfrm>
            <a:off x="3685890" y="1893168"/>
            <a:ext cx="2319337" cy="2552700"/>
            <a:chOff x="2771800" y="2060848"/>
            <a:chExt cx="1440160" cy="1693272"/>
          </a:xfrm>
        </p:grpSpPr>
        <p:sp>
          <p:nvSpPr>
            <p:cNvPr id="64526" name="textruta 1">
              <a:extLst>
                <a:ext uri="{FF2B5EF4-FFF2-40B4-BE49-F238E27FC236}">
                  <a16:creationId xmlns:a16="http://schemas.microsoft.com/office/drawing/2014/main" id="{634DBB10-BB8F-4591-B362-A03F5124250E}"/>
                </a:ext>
              </a:extLst>
            </p:cNvPr>
            <p:cNvSpPr txBox="1">
              <a:spLocks noChangeArrowheads="1"/>
            </p:cNvSpPr>
            <p:nvPr/>
          </p:nvSpPr>
          <p:spPr bwMode="auto">
            <a:xfrm>
              <a:off x="2771800" y="2060848"/>
              <a:ext cx="1430313" cy="244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spcBef>
                  <a:spcPct val="0"/>
                </a:spcBef>
                <a:buFontTx/>
                <a:buNone/>
              </a:pPr>
              <a:endParaRPr lang="sv-SE" altLang="sv-SE" sz="1800" dirty="0"/>
            </a:p>
          </p:txBody>
        </p:sp>
        <p:pic>
          <p:nvPicPr>
            <p:cNvPr id="64527" name="Bildobjekt 11" descr="J:\MSB\18913_LoS implementering\Mallar och bilder\Illustrationer\7 Ledarskap individ.jpg">
              <a:extLst>
                <a:ext uri="{FF2B5EF4-FFF2-40B4-BE49-F238E27FC236}">
                  <a16:creationId xmlns:a16="http://schemas.microsoft.com/office/drawing/2014/main" id="{3402AB93-AC7F-43E0-BA00-E9A9383AD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980" b="9195"/>
            <a:stretch>
              <a:fillRect/>
            </a:stretch>
          </p:blipFill>
          <p:spPr bwMode="auto">
            <a:xfrm>
              <a:off x="2771800" y="2885054"/>
              <a:ext cx="1440160" cy="86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Platshållare för datum 1">
            <a:extLst>
              <a:ext uri="{FF2B5EF4-FFF2-40B4-BE49-F238E27FC236}">
                <a16:creationId xmlns:a16="http://schemas.microsoft.com/office/drawing/2014/main" id="{1C7D301A-A670-440D-886D-CC89F28A433E}"/>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759B7E9-D6C3-458E-8E59-855DA72FBEFB}"/>
              </a:ext>
            </a:extLst>
          </p:cNvPr>
          <p:cNvSpPr>
            <a:spLocks noGrp="1"/>
          </p:cNvSpPr>
          <p:nvPr>
            <p:ph type="title"/>
          </p:nvPr>
        </p:nvSpPr>
        <p:spPr>
          <a:xfrm>
            <a:off x="555475" y="771398"/>
            <a:ext cx="10515600" cy="701675"/>
          </a:xfrm>
        </p:spPr>
        <p:txBody>
          <a:bodyPr>
            <a:normAutofit fontScale="90000"/>
          </a:bodyPr>
          <a:lstStyle/>
          <a:p>
            <a:r>
              <a:rPr lang="sv-SE" sz="2800" dirty="0"/>
              <a:t>Att initiera och aktivera en inriktnings- och samordningsfunktion</a:t>
            </a:r>
            <a:endParaRPr lang="sv-SE" sz="3100" dirty="0"/>
          </a:p>
        </p:txBody>
      </p:sp>
      <p:pic>
        <p:nvPicPr>
          <p:cNvPr id="4" name="Bildobjekt 3">
            <a:extLst>
              <a:ext uri="{FF2B5EF4-FFF2-40B4-BE49-F238E27FC236}">
                <a16:creationId xmlns:a16="http://schemas.microsoft.com/office/drawing/2014/main" id="{BD95D146-69D3-4AE8-B770-6FFA647E117A}"/>
              </a:ext>
            </a:extLst>
          </p:cNvPr>
          <p:cNvPicPr>
            <a:picLocks noChangeAspect="1"/>
          </p:cNvPicPr>
          <p:nvPr/>
        </p:nvPicPr>
        <p:blipFill>
          <a:blip r:embed="rId3"/>
          <a:stretch>
            <a:fillRect/>
          </a:stretch>
        </p:blipFill>
        <p:spPr>
          <a:xfrm>
            <a:off x="315560" y="1510843"/>
            <a:ext cx="11315700" cy="3952875"/>
          </a:xfrm>
          <a:prstGeom prst="rect">
            <a:avLst/>
          </a:prstGeom>
        </p:spPr>
      </p:pic>
      <p:sp>
        <p:nvSpPr>
          <p:cNvPr id="6" name="Platshållare för datum 1">
            <a:extLst>
              <a:ext uri="{FF2B5EF4-FFF2-40B4-BE49-F238E27FC236}">
                <a16:creationId xmlns:a16="http://schemas.microsoft.com/office/drawing/2014/main" id="{AAF7DBC1-8EB3-416C-B4CF-BC2F16615FA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extLst>
      <p:ext uri="{BB962C8B-B14F-4D97-AF65-F5344CB8AC3E}">
        <p14:creationId xmlns:p14="http://schemas.microsoft.com/office/powerpoint/2010/main" val="741027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EED380D-C670-4A99-9335-8A5D1B21D26A}"/>
              </a:ext>
            </a:extLst>
          </p:cNvPr>
          <p:cNvSpPr>
            <a:spLocks noGrp="1"/>
          </p:cNvSpPr>
          <p:nvPr>
            <p:ph type="title"/>
          </p:nvPr>
        </p:nvSpPr>
        <p:spPr/>
        <p:txBody>
          <a:bodyPr/>
          <a:lstStyle/>
          <a:p>
            <a:r>
              <a:rPr lang="sv-SE" dirty="0"/>
              <a:t>Etablera samverkan i dagliga arbetet</a:t>
            </a:r>
          </a:p>
        </p:txBody>
      </p:sp>
      <p:sp>
        <p:nvSpPr>
          <p:cNvPr id="3" name="Content Placeholder 2">
            <a:extLst>
              <a:ext uri="{FF2B5EF4-FFF2-40B4-BE49-F238E27FC236}">
                <a16:creationId xmlns:a16="http://schemas.microsoft.com/office/drawing/2014/main" id="{99C0277F-F2CD-4AA9-AAC6-6CF585F3B44C}"/>
              </a:ext>
            </a:extLst>
          </p:cNvPr>
          <p:cNvSpPr>
            <a:spLocks noGrp="1"/>
          </p:cNvSpPr>
          <p:nvPr>
            <p:ph idx="1"/>
          </p:nvPr>
        </p:nvSpPr>
        <p:spPr>
          <a:xfrm>
            <a:off x="1804560" y="2109255"/>
            <a:ext cx="8580582" cy="3601527"/>
          </a:xfrm>
          <a:noFill/>
        </p:spPr>
        <p:txBody>
          <a:bodyPr rtlCol="0">
            <a:normAutofit/>
          </a:bodyPr>
          <a:lstStyle/>
          <a:p>
            <a:pPr marL="0" indent="0">
              <a:buNone/>
              <a:defRPr/>
            </a:pPr>
            <a:r>
              <a:rPr lang="sv-SE" dirty="0">
                <a:ea typeface="Verdana" panose="020B0604030504040204" pitchFamily="34" charset="0"/>
                <a:cs typeface="Verdana" panose="020B0604030504040204" pitchFamily="34" charset="0"/>
              </a:rPr>
              <a:t>För att åstadkomma inriktning och samordning krävs:</a:t>
            </a:r>
            <a:br>
              <a:rPr lang="sv-SE" dirty="0">
                <a:ea typeface="Verdana" panose="020B0604030504040204" pitchFamily="34" charset="0"/>
                <a:cs typeface="Verdana" panose="020B0604030504040204" pitchFamily="34" charset="0"/>
              </a:rPr>
            </a:br>
            <a:endParaRPr lang="sv-SE" sz="1400" dirty="0">
              <a:ea typeface="Verdana" panose="020B0604030504040204" pitchFamily="34" charset="0"/>
              <a:cs typeface="Verdana" panose="020B0604030504040204" pitchFamily="34" charset="0"/>
            </a:endParaRPr>
          </a:p>
          <a:p>
            <a:pPr>
              <a:defRPr/>
            </a:pPr>
            <a:r>
              <a:rPr lang="sv-SE" dirty="0">
                <a:ea typeface="Verdana" panose="020B0604030504040204" pitchFamily="34" charset="0"/>
                <a:cs typeface="Verdana" panose="020B0604030504040204" pitchFamily="34" charset="0"/>
              </a:rPr>
              <a:t>i förväg fastställt handlingsutrymme</a:t>
            </a:r>
          </a:p>
          <a:p>
            <a:pPr>
              <a:defRPr/>
            </a:pPr>
            <a:r>
              <a:rPr lang="sv-SE" dirty="0">
                <a:ea typeface="Verdana" panose="020B0604030504040204" pitchFamily="34" charset="0"/>
                <a:cs typeface="Verdana" panose="020B0604030504040204" pitchFamily="34" charset="0"/>
              </a:rPr>
              <a:t>förankrade aktörsgemensamma former </a:t>
            </a:r>
            <a:br>
              <a:rPr lang="sv-SE" dirty="0">
                <a:ea typeface="Verdana" panose="020B0604030504040204" pitchFamily="34" charset="0"/>
                <a:cs typeface="Verdana" panose="020B0604030504040204" pitchFamily="34" charset="0"/>
              </a:rPr>
            </a:br>
            <a:r>
              <a:rPr lang="sv-SE" dirty="0">
                <a:ea typeface="Verdana" panose="020B0604030504040204" pitchFamily="34" charset="0"/>
                <a:cs typeface="Verdana" panose="020B0604030504040204" pitchFamily="34" charset="0"/>
              </a:rPr>
              <a:t>(tillgänglighet, kontaktytor, nätverk)</a:t>
            </a:r>
          </a:p>
          <a:p>
            <a:pPr>
              <a:defRPr/>
            </a:pPr>
            <a:r>
              <a:rPr lang="sv-SE" dirty="0">
                <a:ea typeface="Verdana" panose="020B0604030504040204" pitchFamily="34" charset="0"/>
                <a:cs typeface="Verdana" panose="020B0604030504040204" pitchFamily="34" charset="0"/>
              </a:rPr>
              <a:t>att alla aktörer känner ansvar för helheten.</a:t>
            </a:r>
          </a:p>
          <a:p>
            <a:pPr marL="0" indent="0">
              <a:buNone/>
              <a:defRPr/>
            </a:pPr>
            <a:endParaRPr lang="sv-SE" dirty="0">
              <a:ea typeface="Verdana" panose="020B0604030504040204" pitchFamily="34" charset="0"/>
              <a:cs typeface="Verdana" panose="020B0604030504040204" pitchFamily="34" charset="0"/>
            </a:endParaRPr>
          </a:p>
        </p:txBody>
      </p:sp>
      <p:sp>
        <p:nvSpPr>
          <p:cNvPr id="5" name="Platshållare för datum 1">
            <a:extLst>
              <a:ext uri="{FF2B5EF4-FFF2-40B4-BE49-F238E27FC236}">
                <a16:creationId xmlns:a16="http://schemas.microsoft.com/office/drawing/2014/main" id="{FD9A5B08-EB4E-4669-8B73-A4602EA59AE6}"/>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41953D-626E-4169-9815-C4524A630678}"/>
              </a:ext>
            </a:extLst>
          </p:cNvPr>
          <p:cNvSpPr/>
          <p:nvPr/>
        </p:nvSpPr>
        <p:spPr>
          <a:xfrm>
            <a:off x="1757363" y="569913"/>
            <a:ext cx="3802062" cy="544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pic>
        <p:nvPicPr>
          <p:cNvPr id="70659" name="Bildobjekt 2">
            <a:extLst>
              <a:ext uri="{FF2B5EF4-FFF2-40B4-BE49-F238E27FC236}">
                <a16:creationId xmlns:a16="http://schemas.microsoft.com/office/drawing/2014/main" id="{A170406D-BFB5-4FBF-A8B7-E34090D3B2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4904" y="1343025"/>
            <a:ext cx="5832475"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65E02E-0FB5-4A06-A5ED-C14C578907D5}"/>
              </a:ext>
            </a:extLst>
          </p:cNvPr>
          <p:cNvSpPr/>
          <p:nvPr/>
        </p:nvSpPr>
        <p:spPr>
          <a:xfrm>
            <a:off x="1893889" y="222250"/>
            <a:ext cx="3355975" cy="533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5" name="Rubrik 4">
            <a:extLst>
              <a:ext uri="{FF2B5EF4-FFF2-40B4-BE49-F238E27FC236}">
                <a16:creationId xmlns:a16="http://schemas.microsoft.com/office/drawing/2014/main" id="{7EB179CE-ED9D-4AB5-A290-5A0E2F66FD79}"/>
              </a:ext>
            </a:extLst>
          </p:cNvPr>
          <p:cNvSpPr>
            <a:spLocks noGrp="1"/>
          </p:cNvSpPr>
          <p:nvPr>
            <p:ph type="title"/>
          </p:nvPr>
        </p:nvSpPr>
        <p:spPr>
          <a:xfrm>
            <a:off x="2088697" y="542237"/>
            <a:ext cx="7554067" cy="516224"/>
          </a:xfrm>
        </p:spPr>
        <p:txBody>
          <a:bodyPr/>
          <a:lstStyle/>
          <a:p>
            <a:r>
              <a:rPr lang="sv-SE" dirty="0"/>
              <a:t>Använd helhetsmetoden tillsammans</a:t>
            </a:r>
          </a:p>
        </p:txBody>
      </p:sp>
      <p:pic>
        <p:nvPicPr>
          <p:cNvPr id="70663" name="Bildobjekt 6">
            <a:hlinkClick r:id="rId4"/>
            <a:extLst>
              <a:ext uri="{FF2B5EF4-FFF2-40B4-BE49-F238E27FC236}">
                <a16:creationId xmlns:a16="http://schemas.microsoft.com/office/drawing/2014/main" id="{590D4132-41DA-4484-9018-B5F2F1ACDB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035" y="5570827"/>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datum 1">
            <a:extLst>
              <a:ext uri="{FF2B5EF4-FFF2-40B4-BE49-F238E27FC236}">
                <a16:creationId xmlns:a16="http://schemas.microsoft.com/office/drawing/2014/main" id="{CCA43FF5-EB94-4068-BE20-DF665EAFFF1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5E80C02-ABD4-42EA-9111-3BC29ED06C8B}"/>
              </a:ext>
            </a:extLst>
          </p:cNvPr>
          <p:cNvSpPr>
            <a:spLocks noGrp="1"/>
          </p:cNvSpPr>
          <p:nvPr>
            <p:ph type="title"/>
          </p:nvPr>
        </p:nvSpPr>
        <p:spPr>
          <a:xfrm>
            <a:off x="956089" y="438328"/>
            <a:ext cx="10517206" cy="516224"/>
          </a:xfrm>
        </p:spPr>
        <p:txBody>
          <a:bodyPr/>
          <a:lstStyle/>
          <a:p>
            <a:r>
              <a:rPr lang="sv-SE" dirty="0"/>
              <a:t>Skapa förutsättningar för att </a:t>
            </a:r>
            <a:br>
              <a:rPr lang="sv-SE" dirty="0"/>
            </a:br>
            <a:r>
              <a:rPr lang="sv-SE" dirty="0"/>
              <a:t>effektivt dela information</a:t>
            </a:r>
            <a:br>
              <a:rPr lang="sv-SE" dirty="0"/>
            </a:br>
            <a:endParaRPr lang="sv-SE" dirty="0"/>
          </a:p>
        </p:txBody>
      </p:sp>
      <p:pic>
        <p:nvPicPr>
          <p:cNvPr id="72715" name="Bildobjekt 4">
            <a:hlinkClick r:id="rId3"/>
            <a:extLst>
              <a:ext uri="{FF2B5EF4-FFF2-40B4-BE49-F238E27FC236}">
                <a16:creationId xmlns:a16="http://schemas.microsoft.com/office/drawing/2014/main" id="{DFED826E-35C2-4F65-9984-B50826F08E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039" y="5641886"/>
            <a:ext cx="600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5"/>
          <a:stretch>
            <a:fillRect/>
          </a:stretch>
        </p:blipFill>
        <p:spPr>
          <a:xfrm>
            <a:off x="2656185" y="1654751"/>
            <a:ext cx="2448781" cy="2293794"/>
          </a:xfrm>
          <a:prstGeom prst="rect">
            <a:avLst/>
          </a:prstGeom>
        </p:spPr>
      </p:pic>
      <p:pic>
        <p:nvPicPr>
          <p:cNvPr id="5" name="Bildobjekt 4"/>
          <p:cNvPicPr>
            <a:picLocks noChangeAspect="1"/>
          </p:cNvPicPr>
          <p:nvPr/>
        </p:nvPicPr>
        <p:blipFill>
          <a:blip r:embed="rId6"/>
          <a:stretch>
            <a:fillRect/>
          </a:stretch>
        </p:blipFill>
        <p:spPr>
          <a:xfrm>
            <a:off x="5902036" y="1623003"/>
            <a:ext cx="2656176" cy="2389399"/>
          </a:xfrm>
          <a:prstGeom prst="rect">
            <a:avLst/>
          </a:prstGeom>
        </p:spPr>
      </p:pic>
      <p:pic>
        <p:nvPicPr>
          <p:cNvPr id="6" name="Bildobjekt 5"/>
          <p:cNvPicPr>
            <a:picLocks noChangeAspect="1"/>
          </p:cNvPicPr>
          <p:nvPr/>
        </p:nvPicPr>
        <p:blipFill>
          <a:blip r:embed="rId7"/>
          <a:stretch>
            <a:fillRect/>
          </a:stretch>
        </p:blipFill>
        <p:spPr>
          <a:xfrm>
            <a:off x="2855102" y="3913005"/>
            <a:ext cx="2145723" cy="2167618"/>
          </a:xfrm>
          <a:prstGeom prst="rect">
            <a:avLst/>
          </a:prstGeom>
        </p:spPr>
      </p:pic>
      <p:pic>
        <p:nvPicPr>
          <p:cNvPr id="7" name="Bildobjekt 6"/>
          <p:cNvPicPr>
            <a:picLocks noChangeAspect="1"/>
          </p:cNvPicPr>
          <p:nvPr/>
        </p:nvPicPr>
        <p:blipFill>
          <a:blip r:embed="rId8"/>
          <a:stretch>
            <a:fillRect/>
          </a:stretch>
        </p:blipFill>
        <p:spPr>
          <a:xfrm>
            <a:off x="5961536" y="4007861"/>
            <a:ext cx="2508995" cy="2018866"/>
          </a:xfrm>
          <a:prstGeom prst="rect">
            <a:avLst/>
          </a:prstGeom>
        </p:spPr>
      </p:pic>
      <p:sp>
        <p:nvSpPr>
          <p:cNvPr id="9" name="Platshållare för datum 1">
            <a:extLst>
              <a:ext uri="{FF2B5EF4-FFF2-40B4-BE49-F238E27FC236}">
                <a16:creationId xmlns:a16="http://schemas.microsoft.com/office/drawing/2014/main" id="{22BA4390-118A-4E88-94A4-07EE2E08AE7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2832253" y="1612186"/>
            <a:ext cx="7489999" cy="4665086"/>
          </a:xfrm>
          <a:prstGeom prst="rect">
            <a:avLst/>
          </a:prstGeom>
        </p:spPr>
      </p:pic>
      <p:sp>
        <p:nvSpPr>
          <p:cNvPr id="4" name="Rubrik 3">
            <a:extLst>
              <a:ext uri="{FF2B5EF4-FFF2-40B4-BE49-F238E27FC236}">
                <a16:creationId xmlns:a16="http://schemas.microsoft.com/office/drawing/2014/main" id="{7E5BF103-EC60-4905-B106-3FF0D4442A74}"/>
              </a:ext>
            </a:extLst>
          </p:cNvPr>
          <p:cNvSpPr>
            <a:spLocks noGrp="1"/>
          </p:cNvSpPr>
          <p:nvPr>
            <p:ph type="title"/>
          </p:nvPr>
        </p:nvSpPr>
        <p:spPr>
          <a:xfrm>
            <a:off x="1092357" y="738180"/>
            <a:ext cx="10517206" cy="516224"/>
          </a:xfrm>
        </p:spPr>
        <p:txBody>
          <a:bodyPr/>
          <a:lstStyle/>
          <a:p>
            <a:r>
              <a:rPr lang="sv-SE" dirty="0"/>
              <a:t>Skapa lägesbilder med ett urval av </a:t>
            </a:r>
            <a:br>
              <a:rPr lang="sv-SE" dirty="0"/>
            </a:br>
            <a:r>
              <a:rPr lang="sv-SE" dirty="0"/>
              <a:t>särskilt viktig information</a:t>
            </a:r>
          </a:p>
        </p:txBody>
      </p:sp>
      <p:pic>
        <p:nvPicPr>
          <p:cNvPr id="3" name="Bildobjekt 2"/>
          <p:cNvPicPr>
            <a:picLocks noChangeAspect="1"/>
          </p:cNvPicPr>
          <p:nvPr/>
        </p:nvPicPr>
        <p:blipFill>
          <a:blip r:embed="rId4"/>
          <a:stretch>
            <a:fillRect/>
          </a:stretch>
        </p:blipFill>
        <p:spPr>
          <a:xfrm>
            <a:off x="5797270" y="3108932"/>
            <a:ext cx="597460" cy="640135"/>
          </a:xfrm>
          <a:prstGeom prst="rect">
            <a:avLst/>
          </a:prstGeom>
        </p:spPr>
      </p:pic>
      <p:pic>
        <p:nvPicPr>
          <p:cNvPr id="5" name="Bildobjekt 4">
            <a:hlinkClick r:id="rId5"/>
          </p:cNvPr>
          <p:cNvPicPr>
            <a:picLocks noChangeAspect="1"/>
          </p:cNvPicPr>
          <p:nvPr/>
        </p:nvPicPr>
        <p:blipFill>
          <a:blip r:embed="rId4"/>
          <a:stretch>
            <a:fillRect/>
          </a:stretch>
        </p:blipFill>
        <p:spPr>
          <a:xfrm>
            <a:off x="405678" y="5635162"/>
            <a:ext cx="597460" cy="640135"/>
          </a:xfrm>
          <a:prstGeom prst="rect">
            <a:avLst/>
          </a:prstGeom>
        </p:spPr>
      </p:pic>
      <p:sp>
        <p:nvSpPr>
          <p:cNvPr id="7" name="Platshållare för datum 1">
            <a:extLst>
              <a:ext uri="{FF2B5EF4-FFF2-40B4-BE49-F238E27FC236}">
                <a16:creationId xmlns:a16="http://schemas.microsoft.com/office/drawing/2014/main" id="{4119217D-EF26-4B85-B094-087C2C656BA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06 Samlad lägesbild.jpg">
            <a:extLst>
              <a:ext uri="{FF2B5EF4-FFF2-40B4-BE49-F238E27FC236}">
                <a16:creationId xmlns:a16="http://schemas.microsoft.com/office/drawing/2014/main" id="{42FC32AB-EACF-486D-8337-F67933F7927A}"/>
              </a:ext>
            </a:extLst>
          </p:cNvPr>
          <p:cNvPicPr>
            <a:picLocks noChangeAspect="1"/>
          </p:cNvPicPr>
          <p:nvPr/>
        </p:nvPicPr>
        <p:blipFill>
          <a:blip r:embed="rId3">
            <a:extLst>
              <a:ext uri="{28A0092B-C50C-407E-A947-70E740481C1C}">
                <a14:useLocalDpi xmlns:a14="http://schemas.microsoft.com/office/drawing/2010/main" val="0"/>
              </a:ext>
            </a:extLst>
          </a:blip>
          <a:srcRect t="11015"/>
          <a:stretch>
            <a:fillRect/>
          </a:stretch>
        </p:blipFill>
        <p:spPr bwMode="auto">
          <a:xfrm>
            <a:off x="1690255" y="994787"/>
            <a:ext cx="8964613"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123ECD58-A786-4E59-9F8E-E170A6D970DB}"/>
              </a:ext>
            </a:extLst>
          </p:cNvPr>
          <p:cNvSpPr>
            <a:spLocks noGrp="1"/>
          </p:cNvSpPr>
          <p:nvPr>
            <p:ph type="title"/>
          </p:nvPr>
        </p:nvSpPr>
        <p:spPr>
          <a:xfrm>
            <a:off x="800224" y="563019"/>
            <a:ext cx="10517206" cy="516224"/>
          </a:xfrm>
        </p:spPr>
        <p:txBody>
          <a:bodyPr/>
          <a:lstStyle/>
          <a:p>
            <a:r>
              <a:rPr lang="sv-SE" dirty="0"/>
              <a:t>Bidra till en helhetssyn med samlade lägesbilder</a:t>
            </a:r>
          </a:p>
        </p:txBody>
      </p:sp>
      <p:sp>
        <p:nvSpPr>
          <p:cNvPr id="5" name="Platshållare för datum 1">
            <a:extLst>
              <a:ext uri="{FF2B5EF4-FFF2-40B4-BE49-F238E27FC236}">
                <a16:creationId xmlns:a16="http://schemas.microsoft.com/office/drawing/2014/main" id="{277CF0CA-B4D0-43BA-85DD-21267BEB53A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14B86E1-F1CC-41DE-84A5-BA966DA7A02F}"/>
              </a:ext>
            </a:extLst>
          </p:cNvPr>
          <p:cNvSpPr>
            <a:spLocks noGrp="1"/>
          </p:cNvSpPr>
          <p:nvPr>
            <p:ph type="title"/>
          </p:nvPr>
        </p:nvSpPr>
        <p:spPr>
          <a:xfrm>
            <a:off x="1607134" y="692786"/>
            <a:ext cx="8580582" cy="966397"/>
          </a:xfrm>
        </p:spPr>
        <p:txBody>
          <a:bodyPr/>
          <a:lstStyle/>
          <a:p>
            <a:r>
              <a:rPr lang="sv-SE" dirty="0"/>
              <a:t>Rekommendationer för att skapa en samlad lägesbild</a:t>
            </a:r>
          </a:p>
        </p:txBody>
      </p:sp>
      <p:sp>
        <p:nvSpPr>
          <p:cNvPr id="154627" name="Content Placeholder 2">
            <a:extLst>
              <a:ext uri="{FF2B5EF4-FFF2-40B4-BE49-F238E27FC236}">
                <a16:creationId xmlns:a16="http://schemas.microsoft.com/office/drawing/2014/main" id="{E984E052-1317-4140-BBAB-A45FE9C68685}"/>
              </a:ext>
            </a:extLst>
          </p:cNvPr>
          <p:cNvSpPr>
            <a:spLocks noGrp="1"/>
          </p:cNvSpPr>
          <p:nvPr>
            <p:ph idx="1"/>
          </p:nvPr>
        </p:nvSpPr>
        <p:spPr>
          <a:xfrm>
            <a:off x="1638306" y="1922219"/>
            <a:ext cx="8580582" cy="3601527"/>
          </a:xfrm>
          <a:noFill/>
        </p:spPr>
        <p:txBody>
          <a:bodyPr/>
          <a:lstStyle/>
          <a:p>
            <a:pPr eaLnBrk="1" hangingPunct="1"/>
            <a:r>
              <a:rPr lang="sv-SE" altLang="sv-SE" dirty="0">
                <a:ea typeface="Verdana" panose="020B0604030504040204" pitchFamily="34" charset="0"/>
                <a:cs typeface="Verdana" panose="020B0604030504040204" pitchFamily="34" charset="0"/>
              </a:rPr>
              <a:t>Se till att det finns ett tydligt syfte.</a:t>
            </a:r>
          </a:p>
          <a:p>
            <a:pPr eaLnBrk="1" hangingPunct="1"/>
            <a:r>
              <a:rPr lang="sv-SE" altLang="sv-SE" dirty="0">
                <a:ea typeface="Verdana" panose="020B0604030504040204" pitchFamily="34" charset="0"/>
                <a:cs typeface="Verdana" panose="020B0604030504040204" pitchFamily="34" charset="0"/>
              </a:rPr>
              <a:t>Se till att aktörerna aktivt bidrar till en helhetssyn.</a:t>
            </a:r>
          </a:p>
          <a:p>
            <a:pPr eaLnBrk="1" hangingPunct="1"/>
            <a:r>
              <a:rPr lang="sv-SE" altLang="sv-SE" dirty="0">
                <a:ea typeface="Verdana" panose="020B0604030504040204" pitchFamily="34" charset="0"/>
                <a:cs typeface="Verdana" panose="020B0604030504040204" pitchFamily="34" charset="0"/>
              </a:rPr>
              <a:t>Fokusera på aspekter av särskild vikt för det aktörsgemensamma.</a:t>
            </a:r>
          </a:p>
          <a:p>
            <a:pPr eaLnBrk="1" hangingPunct="1"/>
            <a:r>
              <a:rPr lang="sv-SE" altLang="sv-SE" dirty="0">
                <a:ea typeface="Verdana" panose="020B0604030504040204" pitchFamily="34" charset="0"/>
                <a:cs typeface="Verdana" panose="020B0604030504040204" pitchFamily="34" charset="0"/>
              </a:rPr>
              <a:t>Undvik dubbelrapportering från aktörerna.</a:t>
            </a:r>
          </a:p>
          <a:p>
            <a:pPr eaLnBrk="1" hangingPunct="1"/>
            <a:r>
              <a:rPr lang="sv-SE" altLang="sv-SE" dirty="0">
                <a:ea typeface="Verdana" panose="020B0604030504040204" pitchFamily="34" charset="0"/>
                <a:cs typeface="Verdana" panose="020B0604030504040204" pitchFamily="34" charset="0"/>
              </a:rPr>
              <a:t>Prioritera samövning av aktörerna för ett sådant gemensamt arbete</a:t>
            </a:r>
          </a:p>
          <a:p>
            <a:pPr eaLnBrk="1" hangingPunct="1"/>
            <a:r>
              <a:rPr lang="sv-SE" altLang="sv-SE" dirty="0">
                <a:ea typeface="Verdana" panose="020B0604030504040204" pitchFamily="34" charset="0"/>
                <a:cs typeface="Verdana" panose="020B0604030504040204" pitchFamily="34" charset="0"/>
              </a:rPr>
              <a:t>Ta med de kommunikativa aspekterna från början. </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6" name="Platshållare för datum 1">
            <a:extLst>
              <a:ext uri="{FF2B5EF4-FFF2-40B4-BE49-F238E27FC236}">
                <a16:creationId xmlns:a16="http://schemas.microsoft.com/office/drawing/2014/main" id="{644C1DD7-D054-44A6-89EE-E01FCC8BEAD0}"/>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Bildobjekt 3">
            <a:extLst>
              <a:ext uri="{FF2B5EF4-FFF2-40B4-BE49-F238E27FC236}">
                <a16:creationId xmlns:a16="http://schemas.microsoft.com/office/drawing/2014/main" id="{FB63F3E5-11BA-482F-8DBB-6C09B37C7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748" y="1450205"/>
            <a:ext cx="4871319" cy="470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39A64AE5-4D77-4781-9808-5F27247F2330}"/>
              </a:ext>
            </a:extLst>
          </p:cNvPr>
          <p:cNvSpPr>
            <a:spLocks noGrp="1"/>
          </p:cNvSpPr>
          <p:nvPr>
            <p:ph type="title"/>
          </p:nvPr>
        </p:nvSpPr>
        <p:spPr>
          <a:xfrm>
            <a:off x="1309379" y="718883"/>
            <a:ext cx="8499639" cy="516224"/>
          </a:xfrm>
        </p:spPr>
        <p:txBody>
          <a:bodyPr/>
          <a:lstStyle/>
          <a:p>
            <a:r>
              <a:rPr lang="sv-SE" dirty="0"/>
              <a:t>Underlätta framtida teknisk samordning</a:t>
            </a:r>
            <a:br>
              <a:rPr lang="sv-SE" dirty="0"/>
            </a:br>
            <a:endParaRPr lang="sv-SE" dirty="0"/>
          </a:p>
        </p:txBody>
      </p:sp>
      <p:sp>
        <p:nvSpPr>
          <p:cNvPr id="5" name="Platshållare för datum 1">
            <a:extLst>
              <a:ext uri="{FF2B5EF4-FFF2-40B4-BE49-F238E27FC236}">
                <a16:creationId xmlns:a16="http://schemas.microsoft.com/office/drawing/2014/main" id="{BCA86A07-A4E4-4474-9252-C2CCDD718A3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Bildobjekt 5">
            <a:extLst>
              <a:ext uri="{FF2B5EF4-FFF2-40B4-BE49-F238E27FC236}">
                <a16:creationId xmlns:a16="http://schemas.microsoft.com/office/drawing/2014/main" id="{E4F6C9DC-1620-4125-BA14-9896BD9FE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8" t="5033" r="1884" b="12002"/>
          <a:stretch/>
        </p:blipFill>
        <p:spPr bwMode="auto">
          <a:xfrm>
            <a:off x="2121396" y="3869599"/>
            <a:ext cx="7143514" cy="23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Bildobjekt 4">
            <a:extLst>
              <a:ext uri="{FF2B5EF4-FFF2-40B4-BE49-F238E27FC236}">
                <a16:creationId xmlns:a16="http://schemas.microsoft.com/office/drawing/2014/main" id="{080C4FCC-E6AB-4E65-8E37-AAA55B510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319" y="1430039"/>
            <a:ext cx="4401943" cy="238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E232FF54-87C5-4D1B-ABC7-00C1F90937FC}"/>
              </a:ext>
            </a:extLst>
          </p:cNvPr>
          <p:cNvSpPr>
            <a:spLocks noGrp="1"/>
          </p:cNvSpPr>
          <p:nvPr>
            <p:ph type="title"/>
          </p:nvPr>
        </p:nvSpPr>
        <p:spPr>
          <a:xfrm>
            <a:off x="1567983" y="695648"/>
            <a:ext cx="8685626" cy="516224"/>
          </a:xfrm>
        </p:spPr>
        <p:txBody>
          <a:bodyPr/>
          <a:lstStyle/>
          <a:p>
            <a:r>
              <a:rPr lang="sv-SE" dirty="0"/>
              <a:t>Utbilda, öva och lär utifrån samma mål</a:t>
            </a:r>
            <a:br>
              <a:rPr lang="sv-SE" dirty="0"/>
            </a:br>
            <a:endParaRPr lang="sv-SE" dirty="0"/>
          </a:p>
        </p:txBody>
      </p:sp>
      <p:sp>
        <p:nvSpPr>
          <p:cNvPr id="6" name="Platshållare för datum 1">
            <a:extLst>
              <a:ext uri="{FF2B5EF4-FFF2-40B4-BE49-F238E27FC236}">
                <a16:creationId xmlns:a16="http://schemas.microsoft.com/office/drawing/2014/main" id="{573D82FF-CB96-4E34-8C70-2FA25B5D42D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3">
            <a:extLst>
              <a:ext uri="{FF2B5EF4-FFF2-40B4-BE49-F238E27FC236}">
                <a16:creationId xmlns:a16="http://schemas.microsoft.com/office/drawing/2014/main" id="{BB4A42BB-5129-4468-AEB8-36DD76C60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0544">
            <a:off x="9297060" y="2097901"/>
            <a:ext cx="2351546" cy="33296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ubrik 2">
            <a:extLst>
              <a:ext uri="{FF2B5EF4-FFF2-40B4-BE49-F238E27FC236}">
                <a16:creationId xmlns:a16="http://schemas.microsoft.com/office/drawing/2014/main" id="{473141DF-C1A0-4A4F-9F04-5EF447E1F9F6}"/>
              </a:ext>
            </a:extLst>
          </p:cNvPr>
          <p:cNvSpPr>
            <a:spLocks noGrp="1"/>
          </p:cNvSpPr>
          <p:nvPr>
            <p:ph type="title"/>
          </p:nvPr>
        </p:nvSpPr>
        <p:spPr/>
        <p:txBody>
          <a:bodyPr/>
          <a:lstStyle/>
          <a:p>
            <a:r>
              <a:rPr lang="sv-SE" dirty="0"/>
              <a:t>Projekt Ledning och Samverkan</a:t>
            </a:r>
          </a:p>
        </p:txBody>
      </p:sp>
      <p:sp>
        <p:nvSpPr>
          <p:cNvPr id="13315" name="Platshållare för innehåll 2">
            <a:extLst>
              <a:ext uri="{FF2B5EF4-FFF2-40B4-BE49-F238E27FC236}">
                <a16:creationId xmlns:a16="http://schemas.microsoft.com/office/drawing/2014/main" id="{29B55B28-B0E4-4C10-BAE2-43DFD4D436B1}"/>
              </a:ext>
            </a:extLst>
          </p:cNvPr>
          <p:cNvSpPr>
            <a:spLocks noGrp="1"/>
          </p:cNvSpPr>
          <p:nvPr>
            <p:ph idx="1"/>
          </p:nvPr>
        </p:nvSpPr>
        <p:spPr>
          <a:xfrm>
            <a:off x="1794170" y="2015738"/>
            <a:ext cx="8580582" cy="3601527"/>
          </a:xfrm>
        </p:spPr>
        <p:txBody>
          <a:bodyPr/>
          <a:lstStyle/>
          <a:p>
            <a:r>
              <a:rPr lang="sv-SE" altLang="sv-SE" dirty="0">
                <a:ea typeface="Verdana" panose="020B0604030504040204" pitchFamily="34" charset="0"/>
                <a:cs typeface="Verdana" panose="020B0604030504040204" pitchFamily="34" charset="0"/>
              </a:rPr>
              <a:t>2012–2014</a:t>
            </a:r>
          </a:p>
          <a:p>
            <a:pPr eaLnBrk="1" hangingPunct="1"/>
            <a:r>
              <a:rPr lang="sv-SE" altLang="sv-SE" dirty="0">
                <a:ea typeface="Verdana" panose="020B0604030504040204" pitchFamily="34" charset="0"/>
                <a:cs typeface="Verdana" panose="020B0604030504040204" pitchFamily="34" charset="0"/>
              </a:rPr>
              <a:t>Myndigheter med särskilt ansvar </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för krisberedskap</a:t>
            </a:r>
          </a:p>
          <a:p>
            <a:pPr eaLnBrk="1" hangingPunct="1"/>
            <a:r>
              <a:rPr lang="sv-SE" altLang="sv-SE" dirty="0">
                <a:ea typeface="Verdana" panose="020B0604030504040204" pitchFamily="34" charset="0"/>
                <a:cs typeface="Verdana" panose="020B0604030504040204" pitchFamily="34" charset="0"/>
              </a:rPr>
              <a:t>Representanter för kommuner </a:t>
            </a:r>
            <a:br>
              <a:rPr lang="sv-SE" altLang="sv-SE" dirty="0">
                <a:ea typeface="Verdana" panose="020B0604030504040204" pitchFamily="34" charset="0"/>
                <a:cs typeface="Verdana" panose="020B0604030504040204" pitchFamily="34" charset="0"/>
              </a:rPr>
            </a:br>
            <a:r>
              <a:rPr lang="sv-SE" altLang="sv-SE" dirty="0">
                <a:ea typeface="Verdana" panose="020B0604030504040204" pitchFamily="34" charset="0"/>
                <a:cs typeface="Verdana" panose="020B0604030504040204" pitchFamily="34" charset="0"/>
              </a:rPr>
              <a:t>och landsting/regioner, myndigheter</a:t>
            </a:r>
          </a:p>
          <a:p>
            <a:pPr eaLnBrk="1" hangingPunct="1"/>
            <a:r>
              <a:rPr lang="sv-SE" altLang="sv-SE" dirty="0">
                <a:ea typeface="Verdana" panose="020B0604030504040204" pitchFamily="34" charset="0"/>
                <a:cs typeface="Verdana" panose="020B0604030504040204" pitchFamily="34" charset="0"/>
              </a:rPr>
              <a:t>Forskare, experter</a:t>
            </a:r>
          </a:p>
          <a:p>
            <a:r>
              <a:rPr lang="sv-SE" altLang="sv-SE" dirty="0">
                <a:ea typeface="Verdana" panose="020B0604030504040204" pitchFamily="34" charset="0"/>
                <a:cs typeface="Verdana" panose="020B0604030504040204" pitchFamily="34" charset="0"/>
              </a:rPr>
              <a:t>70–80 aktörer</a:t>
            </a:r>
          </a:p>
        </p:txBody>
      </p:sp>
      <p:sp>
        <p:nvSpPr>
          <p:cNvPr id="2" name="Platshållare för datum 1">
            <a:extLst>
              <a:ext uri="{FF2B5EF4-FFF2-40B4-BE49-F238E27FC236}">
                <a16:creationId xmlns:a16="http://schemas.microsoft.com/office/drawing/2014/main" id="{B35D491C-4AC0-40FB-B48C-46FAAEC9AC9D}"/>
              </a:ext>
            </a:extLst>
          </p:cNvPr>
          <p:cNvSpPr>
            <a:spLocks noGrp="1"/>
          </p:cNvSpPr>
          <p:nvPr>
            <p:ph type="dt" sz="quarter" idx="4294967295"/>
          </p:nvPr>
        </p:nvSpPr>
        <p:spPr>
          <a:xfrm>
            <a:off x="0" y="6338888"/>
            <a:ext cx="1469571" cy="474662"/>
          </a:xfrm>
          <a:prstGeom prst="rect">
            <a:avLst/>
          </a:prstGeom>
        </p:spPr>
        <p:txBody>
          <a:bodyPr anchor="ctr" anchorCtr="0"/>
          <a:lstStyle>
            <a:defPPr>
              <a:defRPr lang="sv-SE"/>
            </a:defPPr>
            <a:lvl1pPr algn="ctr" rtl="0" eaLnBrk="1" fontAlgn="auto" hangingPunct="1">
              <a:spcBef>
                <a:spcPts val="0"/>
              </a:spcBef>
              <a:spcAft>
                <a:spcPts val="0"/>
              </a:spcAft>
              <a:defRPr sz="1100" kern="1200" smtClean="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a:defRPr/>
            </a:pPr>
            <a:r>
              <a:rPr lang="sv-SE" dirty="0"/>
              <a:t>Version 2020-01-21</a:t>
            </a:r>
          </a:p>
        </p:txBody>
      </p:sp>
      <p:pic>
        <p:nvPicPr>
          <p:cNvPr id="13316" name="Picture 2">
            <a:extLst>
              <a:ext uri="{FF2B5EF4-FFF2-40B4-BE49-F238E27FC236}">
                <a16:creationId xmlns:a16="http://schemas.microsoft.com/office/drawing/2014/main" id="{A8B541AF-7CAE-450C-8430-192C136A3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1826">
            <a:off x="7445685" y="2886335"/>
            <a:ext cx="2021957" cy="29924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D591D6BD-B538-4D33-BE3D-DFBE4D4132F6}"/>
              </a:ext>
            </a:extLst>
          </p:cNvPr>
          <p:cNvSpPr>
            <a:spLocks noGrp="1"/>
          </p:cNvSpPr>
          <p:nvPr>
            <p:ph type="title"/>
          </p:nvPr>
        </p:nvSpPr>
        <p:spPr>
          <a:xfrm>
            <a:off x="1592008" y="1996465"/>
            <a:ext cx="8582400" cy="1273968"/>
          </a:xfrm>
        </p:spPr>
        <p:txBody>
          <a:bodyPr/>
          <a:lstStyle/>
          <a:p>
            <a:pPr algn="ctr"/>
            <a:r>
              <a:rPr lang="sv-SE" sz="4000" dirty="0">
                <a:solidFill>
                  <a:schemeClr val="bg1"/>
                </a:solidFill>
              </a:rPr>
              <a:t>MATERIAL</a:t>
            </a:r>
            <a:br>
              <a:rPr lang="sv-SE" dirty="0"/>
            </a:br>
            <a:endParaRPr lang="sv-SE" dirty="0"/>
          </a:p>
        </p:txBody>
      </p:sp>
    </p:spTree>
    <p:extLst>
      <p:ext uri="{BB962C8B-B14F-4D97-AF65-F5344CB8AC3E}">
        <p14:creationId xmlns:p14="http://schemas.microsoft.com/office/powerpoint/2010/main" val="2630877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630388" y="599269"/>
            <a:ext cx="8580582" cy="966397"/>
          </a:xfrm>
        </p:spPr>
        <p:txBody>
          <a:bodyPr/>
          <a:lstStyle/>
          <a:p>
            <a:pPr lvl="0">
              <a:lnSpc>
                <a:spcPct val="100000"/>
              </a:lnSpc>
              <a:spcBef>
                <a:spcPts val="0"/>
              </a:spcBef>
            </a:pPr>
            <a:r>
              <a:rPr lang="sv-SE" dirty="0"/>
              <a:t>Material</a:t>
            </a:r>
            <a:br>
              <a:rPr lang="sv-SE" dirty="0"/>
            </a:br>
            <a:r>
              <a:rPr lang="sv-SE" altLang="sv-SE" sz="1600" b="0" dirty="0">
                <a:solidFill>
                  <a:prstClr val="black"/>
                </a:solidFill>
                <a:latin typeface="Verdana" panose="020B0604030504040204" pitchFamily="34" charset="0"/>
                <a:ea typeface="+mn-ea"/>
                <a:cs typeface="Arial" panose="020B0604020202020204" pitchFamily="34" charset="0"/>
                <a:hlinkClick r:id="rId3" action="ppaction://hlinkfile"/>
              </a:rPr>
              <a:t>msb.se/samverkanledning</a:t>
            </a:r>
            <a:br>
              <a:rPr lang="sv-SE" sz="1800" b="0" dirty="0">
                <a:solidFill>
                  <a:prstClr val="black"/>
                </a:solidFill>
                <a:latin typeface="Arial"/>
                <a:ea typeface="+mn-ea"/>
                <a:cs typeface="+mn-cs"/>
              </a:rPr>
            </a:br>
            <a:endParaRPr lang="sv-SE" dirty="0"/>
          </a:p>
        </p:txBody>
      </p:sp>
      <p:pic>
        <p:nvPicPr>
          <p:cNvPr id="7" name="Bildobjekt 6"/>
          <p:cNvPicPr>
            <a:picLocks noChangeAspect="1"/>
          </p:cNvPicPr>
          <p:nvPr/>
        </p:nvPicPr>
        <p:blipFill>
          <a:blip r:embed="rId4"/>
          <a:stretch>
            <a:fillRect/>
          </a:stretch>
        </p:blipFill>
        <p:spPr>
          <a:xfrm>
            <a:off x="1874822" y="3295810"/>
            <a:ext cx="9826106" cy="2961152"/>
          </a:xfrm>
          <a:prstGeom prst="rect">
            <a:avLst/>
          </a:prstGeom>
        </p:spPr>
      </p:pic>
      <p:pic>
        <p:nvPicPr>
          <p:cNvPr id="8" name="Bildobjekt 7"/>
          <p:cNvPicPr>
            <a:picLocks noChangeAspect="1"/>
          </p:cNvPicPr>
          <p:nvPr/>
        </p:nvPicPr>
        <p:blipFill>
          <a:blip r:embed="rId5"/>
          <a:stretch>
            <a:fillRect/>
          </a:stretch>
        </p:blipFill>
        <p:spPr>
          <a:xfrm>
            <a:off x="3971496" y="502737"/>
            <a:ext cx="7648575" cy="2895390"/>
          </a:xfrm>
          <a:prstGeom prst="rect">
            <a:avLst/>
          </a:prstGeom>
        </p:spPr>
      </p:pic>
      <p:sp>
        <p:nvSpPr>
          <p:cNvPr id="5" name="Platshållare för datum 1">
            <a:extLst>
              <a:ext uri="{FF2B5EF4-FFF2-40B4-BE49-F238E27FC236}">
                <a16:creationId xmlns:a16="http://schemas.microsoft.com/office/drawing/2014/main" id="{466C8B84-565D-4374-AC7E-0E8D47799F4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extLst>
      <p:ext uri="{BB962C8B-B14F-4D97-AF65-F5344CB8AC3E}">
        <p14:creationId xmlns:p14="http://schemas.microsoft.com/office/powerpoint/2010/main" val="325611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6CA63893-8826-4735-9561-599D8F725DB0}"/>
              </a:ext>
            </a:extLst>
          </p:cNvPr>
          <p:cNvSpPr>
            <a:spLocks noGrp="1"/>
          </p:cNvSpPr>
          <p:nvPr>
            <p:ph type="sldNum" sz="quarter" idx="4294967295"/>
          </p:nvPr>
        </p:nvSpPr>
        <p:spPr>
          <a:xfrm>
            <a:off x="0" y="6338888"/>
            <a:ext cx="1162050" cy="474662"/>
          </a:xfrm>
          <a:prstGeom prst="rect">
            <a:avLst/>
          </a:prstGeom>
        </p:spPr>
        <p:txBody>
          <a:bodyPr anchor="ctr" anchorCtr="0"/>
          <a:lstStyle>
            <a:defPPr>
              <a:defRPr lang="sv-SE"/>
            </a:defPPr>
            <a:lvl1pPr algn="l" rtl="0" eaLnBrk="1" fontAlgn="auto" hangingPunct="1">
              <a:spcBef>
                <a:spcPts val="0"/>
              </a:spcBef>
              <a:spcAft>
                <a:spcPts val="0"/>
              </a:spcAft>
              <a:defRPr sz="11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D8C5129-EFF2-4705-9C5A-2E73D2770FC8}" type="slidenum">
              <a:rPr kumimoji="0" lang="sv-SE" sz="1100" b="0" i="0" u="none" strike="noStrike" kern="1200" cap="none" spc="0" normalizeH="0" baseline="0" noProof="0" smtClean="0">
                <a:ln>
                  <a:noFill/>
                </a:ln>
                <a:solidFill>
                  <a:prstClr val="black"/>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sv-SE" sz="11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9205" name="TextBox 5">
            <a:extLst>
              <a:ext uri="{FF2B5EF4-FFF2-40B4-BE49-F238E27FC236}">
                <a16:creationId xmlns:a16="http://schemas.microsoft.com/office/drawing/2014/main" id="{6F0E7455-0007-42A7-8E30-1C1B5823C226}"/>
              </a:ext>
            </a:extLst>
          </p:cNvPr>
          <p:cNvSpPr txBox="1">
            <a:spLocks noChangeArrowheads="1"/>
          </p:cNvSpPr>
          <p:nvPr/>
        </p:nvSpPr>
        <p:spPr bwMode="auto">
          <a:xfrm>
            <a:off x="2711451" y="2687638"/>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24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www.msb.se/samverkanledning</a:t>
            </a:r>
          </a:p>
        </p:txBody>
      </p:sp>
    </p:spTree>
    <p:extLst>
      <p:ext uri="{BB962C8B-B14F-4D97-AF65-F5344CB8AC3E}">
        <p14:creationId xmlns:p14="http://schemas.microsoft.com/office/powerpoint/2010/main" val="252119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1981686" y="1029162"/>
            <a:ext cx="8580582" cy="966397"/>
          </a:xfrm>
        </p:spPr>
        <p:txBody>
          <a:bodyPr/>
          <a:lstStyle/>
          <a:p>
            <a:r>
              <a:rPr lang="sv-SE" dirty="0"/>
              <a:t>Utvecklat material: Vägledningar </a:t>
            </a:r>
            <a:br>
              <a:rPr lang="sv-SE" dirty="0"/>
            </a:br>
            <a:r>
              <a:rPr lang="sv-SE" dirty="0"/>
              <a:t>och fördjupningar 2015–2019</a:t>
            </a:r>
          </a:p>
        </p:txBody>
      </p:sp>
      <p:pic>
        <p:nvPicPr>
          <p:cNvPr id="12" name="Bildobjekt 11"/>
          <p:cNvPicPr>
            <a:picLocks noChangeAspect="1"/>
          </p:cNvPicPr>
          <p:nvPr/>
        </p:nvPicPr>
        <p:blipFill>
          <a:blip r:embed="rId3"/>
          <a:stretch>
            <a:fillRect/>
          </a:stretch>
        </p:blipFill>
        <p:spPr>
          <a:xfrm>
            <a:off x="1604965" y="2380417"/>
            <a:ext cx="8515350" cy="3200400"/>
          </a:xfrm>
          <a:prstGeom prst="rect">
            <a:avLst/>
          </a:prstGeom>
        </p:spPr>
      </p:pic>
      <p:sp>
        <p:nvSpPr>
          <p:cNvPr id="4" name="Platshållare för datum 1">
            <a:extLst>
              <a:ext uri="{FF2B5EF4-FFF2-40B4-BE49-F238E27FC236}">
                <a16:creationId xmlns:a16="http://schemas.microsoft.com/office/drawing/2014/main" id="{5EB3F1D8-9C52-4911-AE9E-B5039593DF37}"/>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extLst>
      <p:ext uri="{BB962C8B-B14F-4D97-AF65-F5344CB8AC3E}">
        <p14:creationId xmlns:p14="http://schemas.microsoft.com/office/powerpoint/2010/main" val="5710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EA7891D2-61A8-4741-BE64-C4A81976858A}"/>
              </a:ext>
            </a:extLst>
          </p:cNvPr>
          <p:cNvSpPr txBox="1">
            <a:spLocks noChangeArrowheads="1"/>
          </p:cNvSpPr>
          <p:nvPr/>
        </p:nvSpPr>
        <p:spPr bwMode="auto">
          <a:xfrm>
            <a:off x="1235147" y="1435534"/>
            <a:ext cx="7927326"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känner inte till andra aktörers ansvar, mandat och roller. </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känner inte till vad andra aktörer kan bidra med och behöver.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De olika aktörernas ansvar, roller och mandat brister i tydlighet.</a:t>
            </a:r>
          </a:p>
          <a:p>
            <a:pPr marL="171450" indent="-171450">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Kontakter på fältnivå verkar fungera bättre än kontakter på högre nivåer.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Sociala nätverk är ofta en framgångsfaktor.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Sociala nätverk saknas mellan de som inte arbetar tillsammans till vardags.</a:t>
            </a:r>
          </a:p>
          <a:p>
            <a:pPr marL="171450" indent="-171450" eaLnBrk="1" hangingPunct="1">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Ofta saknas samlade lägesbilder, alternativt uppvisar brister.</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Skäl till lägesbildsproblemen verkar ligga i metoder, datakällor och arbetssätt.</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Bedömningar och analyser grundar sig ofta enbart på ”egen information”.</a:t>
            </a:r>
          </a:p>
          <a:p>
            <a:pPr marL="171450" indent="-171450">
              <a:lnSpc>
                <a:spcPct val="150000"/>
              </a:lnSpc>
              <a:spcBef>
                <a:spcPct val="0"/>
              </a:spcBef>
              <a:buClr>
                <a:schemeClr val="tx2"/>
              </a:buClr>
            </a:pPr>
            <a:endParaRPr lang="sv-SE" altLang="sv-SE" sz="1400" dirty="0">
              <a:latin typeface="+mn-lt"/>
              <a:ea typeface="Verdana" panose="020B0604030504040204" pitchFamily="34" charset="0"/>
              <a:cs typeface="Verdana" panose="020B0604030504040204" pitchFamily="34" charset="0"/>
            </a:endParaRP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Bedömningar och analyser saknar ofta ett helhetsperspektiv.</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Aktörer tenderar att vara passiva snarare än proaktiva.</a:t>
            </a:r>
          </a:p>
          <a:p>
            <a:pPr marL="171450" indent="-171450" eaLnBrk="1" hangingPunct="1">
              <a:lnSpc>
                <a:spcPct val="150000"/>
              </a:lnSpc>
              <a:spcBef>
                <a:spcPct val="0"/>
              </a:spcBef>
              <a:buClr>
                <a:schemeClr val="tx2"/>
              </a:buClr>
            </a:pPr>
            <a:r>
              <a:rPr lang="sv-SE" altLang="sv-SE" sz="1400" dirty="0">
                <a:latin typeface="+mn-lt"/>
                <a:ea typeface="Verdana" panose="020B0604030504040204" pitchFamily="34" charset="0"/>
                <a:cs typeface="Verdana" panose="020B0604030504040204" pitchFamily="34" charset="0"/>
              </a:rPr>
              <a:t>  Samarbetet mellan privata och offentliga aktörer är svagt.</a:t>
            </a:r>
          </a:p>
          <a:p>
            <a:pPr marL="171450" indent="-171450" eaLnBrk="1" hangingPunct="1">
              <a:lnSpc>
                <a:spcPct val="200000"/>
              </a:lnSpc>
              <a:spcBef>
                <a:spcPct val="0"/>
              </a:spcBef>
            </a:pPr>
            <a:endParaRPr lang="sv-SE" altLang="sv-SE" sz="1300" dirty="0">
              <a:latin typeface="+mn-lt"/>
              <a:ea typeface="Verdana" panose="020B0604030504040204" pitchFamily="34" charset="0"/>
              <a:cs typeface="Verdana" panose="020B0604030504040204" pitchFamily="34" charset="0"/>
            </a:endParaRPr>
          </a:p>
        </p:txBody>
      </p:sp>
      <p:sp>
        <p:nvSpPr>
          <p:cNvPr id="6" name="Rubrik 5">
            <a:extLst>
              <a:ext uri="{FF2B5EF4-FFF2-40B4-BE49-F238E27FC236}">
                <a16:creationId xmlns:a16="http://schemas.microsoft.com/office/drawing/2014/main" id="{00003487-3CBC-4C29-91B7-D808BFEF9814}"/>
              </a:ext>
            </a:extLst>
          </p:cNvPr>
          <p:cNvSpPr>
            <a:spLocks noGrp="1"/>
          </p:cNvSpPr>
          <p:nvPr>
            <p:ph type="title"/>
          </p:nvPr>
        </p:nvSpPr>
        <p:spPr>
          <a:xfrm>
            <a:off x="1236643" y="313637"/>
            <a:ext cx="10517206" cy="516224"/>
          </a:xfrm>
        </p:spPr>
        <p:txBody>
          <a:bodyPr/>
          <a:lstStyle/>
          <a:p>
            <a:r>
              <a:rPr lang="sv-SE" dirty="0"/>
              <a:t>Analys av vad som brister i hanteringen </a:t>
            </a:r>
            <a:br>
              <a:rPr lang="sv-SE" dirty="0"/>
            </a:br>
            <a:r>
              <a:rPr lang="sv-SE" dirty="0"/>
              <a:t>av olyckor och kriser</a:t>
            </a:r>
            <a:br>
              <a:rPr lang="sv-SE" dirty="0"/>
            </a:br>
            <a:endParaRPr lang="sv-SE" dirty="0"/>
          </a:p>
        </p:txBody>
      </p:sp>
      <p:pic>
        <p:nvPicPr>
          <p:cNvPr id="3" name="Bildobjekt 2"/>
          <p:cNvPicPr>
            <a:picLocks noChangeAspect="1"/>
          </p:cNvPicPr>
          <p:nvPr/>
        </p:nvPicPr>
        <p:blipFill>
          <a:blip r:embed="rId3"/>
          <a:stretch>
            <a:fillRect/>
          </a:stretch>
        </p:blipFill>
        <p:spPr>
          <a:xfrm rot="20992993">
            <a:off x="8057537" y="2362472"/>
            <a:ext cx="3440207" cy="3965594"/>
          </a:xfrm>
          <a:prstGeom prst="rect">
            <a:avLst/>
          </a:prstGeom>
        </p:spPr>
      </p:pic>
      <p:sp>
        <p:nvSpPr>
          <p:cNvPr id="7" name="Platshållare för datum 1">
            <a:extLst>
              <a:ext uri="{FF2B5EF4-FFF2-40B4-BE49-F238E27FC236}">
                <a16:creationId xmlns:a16="http://schemas.microsoft.com/office/drawing/2014/main" id="{73A1772E-B99D-4BA5-B7BE-A0F3F4F3DDA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latshållare för innehåll 2">
            <a:extLst>
              <a:ext uri="{FF2B5EF4-FFF2-40B4-BE49-F238E27FC236}">
                <a16:creationId xmlns:a16="http://schemas.microsoft.com/office/drawing/2014/main" id="{65E8DC05-FB0F-48E3-B769-E681298E8BBC}"/>
              </a:ext>
            </a:extLst>
          </p:cNvPr>
          <p:cNvSpPr>
            <a:spLocks noGrp="1"/>
          </p:cNvSpPr>
          <p:nvPr>
            <p:ph idx="1"/>
          </p:nvPr>
        </p:nvSpPr>
        <p:spPr>
          <a:xfrm>
            <a:off x="1929252" y="2161210"/>
            <a:ext cx="8580582" cy="3601527"/>
          </a:xfrm>
        </p:spPr>
        <p:txBody>
          <a:bodyPr/>
          <a:lstStyle/>
          <a:p>
            <a:pPr eaLnBrk="1" hangingPunct="1"/>
            <a:r>
              <a:rPr lang="sv-SE" altLang="sv-SE" dirty="0">
                <a:ea typeface="Verdana" panose="020B0604030504040204" pitchFamily="34" charset="0"/>
                <a:cs typeface="Verdana" panose="020B0604030504040204" pitchFamily="34" charset="0"/>
              </a:rPr>
              <a:t>förstå varandra</a:t>
            </a:r>
          </a:p>
          <a:p>
            <a:pPr eaLnBrk="1" hangingPunct="1"/>
            <a:r>
              <a:rPr lang="sv-SE" altLang="sv-SE" dirty="0">
                <a:ea typeface="Verdana" panose="020B0604030504040204" pitchFamily="34" charset="0"/>
                <a:cs typeface="Verdana" panose="020B0604030504040204" pitchFamily="34" charset="0"/>
              </a:rPr>
              <a:t>kontakta varandra</a:t>
            </a:r>
          </a:p>
          <a:p>
            <a:pPr eaLnBrk="1" hangingPunct="1"/>
            <a:r>
              <a:rPr lang="sv-SE" altLang="sv-SE" dirty="0">
                <a:ea typeface="Verdana" panose="020B0604030504040204" pitchFamily="34" charset="0"/>
                <a:cs typeface="Verdana" panose="020B0604030504040204" pitchFamily="34" charset="0"/>
              </a:rPr>
              <a:t>träffa överenskommelser</a:t>
            </a:r>
          </a:p>
          <a:p>
            <a:pPr eaLnBrk="1" hangingPunct="1"/>
            <a:r>
              <a:rPr lang="sv-SE" altLang="sv-SE" dirty="0">
                <a:ea typeface="Verdana" panose="020B0604030504040204" pitchFamily="34" charset="0"/>
                <a:cs typeface="Verdana" panose="020B0604030504040204" pitchFamily="34" charset="0"/>
              </a:rPr>
              <a:t>utbyta information</a:t>
            </a:r>
          </a:p>
          <a:p>
            <a:pPr eaLnBrk="1" hangingPunct="1"/>
            <a:r>
              <a:rPr lang="sv-SE" altLang="sv-SE" dirty="0">
                <a:ea typeface="Verdana" panose="020B0604030504040204" pitchFamily="34" charset="0"/>
                <a:cs typeface="Verdana" panose="020B0604030504040204" pitchFamily="34" charset="0"/>
              </a:rPr>
              <a:t>skapa lägesbilder</a:t>
            </a:r>
          </a:p>
          <a:p>
            <a:pPr eaLnBrk="1" hangingPunct="1"/>
            <a:r>
              <a:rPr lang="sv-SE" altLang="sv-SE" dirty="0">
                <a:ea typeface="Verdana" panose="020B0604030504040204" pitchFamily="34" charset="0"/>
                <a:cs typeface="Verdana" panose="020B0604030504040204" pitchFamily="34" charset="0"/>
              </a:rPr>
              <a:t>utbilda, öva och lära. </a:t>
            </a:r>
          </a:p>
          <a:p>
            <a:pPr eaLnBrk="1" hangingPunct="1"/>
            <a:endParaRPr lang="sv-SE" altLang="sv-SE" dirty="0">
              <a:latin typeface="Verdana" panose="020B0604030504040204" pitchFamily="34" charset="0"/>
              <a:ea typeface="Verdana" panose="020B0604030504040204" pitchFamily="34" charset="0"/>
              <a:cs typeface="Verdana" panose="020B0604030504040204" pitchFamily="34" charset="0"/>
            </a:endParaRPr>
          </a:p>
        </p:txBody>
      </p:sp>
      <p:sp>
        <p:nvSpPr>
          <p:cNvPr id="6" name="Rubrik 1">
            <a:extLst>
              <a:ext uri="{FF2B5EF4-FFF2-40B4-BE49-F238E27FC236}">
                <a16:creationId xmlns:a16="http://schemas.microsoft.com/office/drawing/2014/main" id="{B519D857-B81F-45A5-9163-7D3A8568A13B}"/>
              </a:ext>
            </a:extLst>
          </p:cNvPr>
          <p:cNvSpPr txBox="1">
            <a:spLocks/>
          </p:cNvSpPr>
          <p:nvPr/>
        </p:nvSpPr>
        <p:spPr>
          <a:xfrm>
            <a:off x="1801098" y="983733"/>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altLang="sv-SE" dirty="0"/>
              <a:t>Gemensamma grunder </a:t>
            </a:r>
            <a:br>
              <a:rPr lang="sv-SE" altLang="sv-SE" dirty="0"/>
            </a:br>
            <a:r>
              <a:rPr lang="sv-SE" altLang="sv-SE" sz="2400" dirty="0"/>
              <a:t>– för att förbättra vår förmåga att:</a:t>
            </a:r>
            <a:endParaRPr lang="sv-SE" altLang="sv-SE" sz="3600" dirty="0"/>
          </a:p>
        </p:txBody>
      </p:sp>
      <p:pic>
        <p:nvPicPr>
          <p:cNvPr id="4" name="Bildobjekt 3" descr="En bild som visar bord, rum&#10;&#10;Automatiskt genererad beskrivning">
            <a:extLst>
              <a:ext uri="{FF2B5EF4-FFF2-40B4-BE49-F238E27FC236}">
                <a16:creationId xmlns:a16="http://schemas.microsoft.com/office/drawing/2014/main" id="{CE782AA1-4389-41BB-B5D1-AA22BDC60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284" y="2106051"/>
            <a:ext cx="5504688" cy="3656686"/>
          </a:xfrm>
          <a:prstGeom prst="rect">
            <a:avLst/>
          </a:prstGeom>
        </p:spPr>
      </p:pic>
      <p:sp>
        <p:nvSpPr>
          <p:cNvPr id="7" name="Platshållare för datum 1">
            <a:extLst>
              <a:ext uri="{FF2B5EF4-FFF2-40B4-BE49-F238E27FC236}">
                <a16:creationId xmlns:a16="http://schemas.microsoft.com/office/drawing/2014/main" id="{97A82B26-BAFF-4454-89DB-36A3C92546B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0A23A8C-CB40-4A7E-9FF3-E43CBA52AB20}"/>
              </a:ext>
            </a:extLst>
          </p:cNvPr>
          <p:cNvSpPr>
            <a:spLocks noGrp="1"/>
          </p:cNvSpPr>
          <p:nvPr>
            <p:ph type="title"/>
          </p:nvPr>
        </p:nvSpPr>
        <p:spPr>
          <a:xfrm>
            <a:off x="1152034" y="1108540"/>
            <a:ext cx="8580582" cy="966397"/>
          </a:xfrm>
        </p:spPr>
        <p:txBody>
          <a:bodyPr/>
          <a:lstStyle/>
          <a:p>
            <a:r>
              <a:rPr lang="sv-SE" altLang="sv-SE" dirty="0"/>
              <a:t>Gemensamma grunder </a:t>
            </a:r>
            <a:br>
              <a:rPr lang="sv-SE" dirty="0"/>
            </a:br>
            <a:r>
              <a:rPr lang="sv-SE" sz="2400" dirty="0"/>
              <a:t>- därför att vi vill:</a:t>
            </a:r>
          </a:p>
        </p:txBody>
      </p:sp>
      <p:sp>
        <p:nvSpPr>
          <p:cNvPr id="5" name="Platshållare för innehåll 4">
            <a:extLst>
              <a:ext uri="{FF2B5EF4-FFF2-40B4-BE49-F238E27FC236}">
                <a16:creationId xmlns:a16="http://schemas.microsoft.com/office/drawing/2014/main" id="{67285437-A6F1-489E-A339-514B74434096}"/>
              </a:ext>
            </a:extLst>
          </p:cNvPr>
          <p:cNvSpPr>
            <a:spLocks noGrp="1"/>
          </p:cNvSpPr>
          <p:nvPr>
            <p:ph idx="1"/>
          </p:nvPr>
        </p:nvSpPr>
        <p:spPr>
          <a:xfrm>
            <a:off x="1214615" y="2368211"/>
            <a:ext cx="8580582" cy="3601527"/>
          </a:xfrm>
        </p:spPr>
        <p:txBody>
          <a:bodyPr/>
          <a:lstStyle/>
          <a:p>
            <a:r>
              <a:rPr lang="sv-SE" dirty="0"/>
              <a:t>uppnå aktörsgemensam inriktning och </a:t>
            </a:r>
            <a:br>
              <a:rPr lang="sv-SE" dirty="0"/>
            </a:br>
            <a:r>
              <a:rPr lang="sv-SE" dirty="0"/>
              <a:t>samordning</a:t>
            </a:r>
          </a:p>
          <a:p>
            <a:r>
              <a:rPr lang="sv-SE" dirty="0"/>
              <a:t>skydda samhällets skyddsvärden</a:t>
            </a:r>
          </a:p>
          <a:p>
            <a:r>
              <a:rPr lang="sv-SE" dirty="0"/>
              <a:t>använda samhällets resurser effektivt.</a:t>
            </a:r>
          </a:p>
          <a:p>
            <a:endParaRPr lang="sv-SE" dirty="0"/>
          </a:p>
        </p:txBody>
      </p:sp>
      <p:pic>
        <p:nvPicPr>
          <p:cNvPr id="8" name="Bildobjekt 7">
            <a:extLst>
              <a:ext uri="{FF2B5EF4-FFF2-40B4-BE49-F238E27FC236}">
                <a16:creationId xmlns:a16="http://schemas.microsoft.com/office/drawing/2014/main" id="{6AA37455-2886-48DA-ACF5-5592F19FAF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3051" y="2074937"/>
            <a:ext cx="2768918" cy="3125153"/>
          </a:xfrm>
          <a:prstGeom prst="rect">
            <a:avLst/>
          </a:prstGeom>
        </p:spPr>
      </p:pic>
      <p:sp>
        <p:nvSpPr>
          <p:cNvPr id="6" name="Platshållare för datum 1">
            <a:extLst>
              <a:ext uri="{FF2B5EF4-FFF2-40B4-BE49-F238E27FC236}">
                <a16:creationId xmlns:a16="http://schemas.microsoft.com/office/drawing/2014/main" id="{D71EBC6C-9064-494F-8CC8-AFFC5BDC2BF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a:t>Version 2020-01-21</a:t>
            </a:r>
            <a:endParaRPr 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a:extLst>
              <a:ext uri="{FF2B5EF4-FFF2-40B4-BE49-F238E27FC236}">
                <a16:creationId xmlns:a16="http://schemas.microsoft.com/office/drawing/2014/main" id="{7329F90C-2D67-4255-BC31-05310A64E254}"/>
              </a:ext>
            </a:extLst>
          </p:cNvPr>
          <p:cNvSpPr>
            <a:spLocks noGrp="1"/>
          </p:cNvSpPr>
          <p:nvPr>
            <p:ph type="title"/>
          </p:nvPr>
        </p:nvSpPr>
        <p:spPr>
          <a:xfrm>
            <a:off x="1729773" y="1985682"/>
            <a:ext cx="8582400" cy="1273968"/>
          </a:xfrm>
        </p:spPr>
        <p:txBody>
          <a:bodyPr/>
          <a:lstStyle/>
          <a:p>
            <a:pPr algn="ctr"/>
            <a:r>
              <a:rPr lang="sv-SE" sz="4000" dirty="0">
                <a:solidFill>
                  <a:schemeClr val="bg1"/>
                </a:solidFill>
              </a:rPr>
              <a:t>UTGÅNGSPUNKTER</a:t>
            </a:r>
            <a:br>
              <a:rPr lang="sv-SE" dirty="0"/>
            </a:br>
            <a:endParaRPr lang="sv-SE"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F28673D21731904DA675C3AFA84EF845" ma:contentTypeVersion="6" ma:contentTypeDescription="Skapa ett nytt dokument." ma:contentTypeScope="" ma:versionID="e897d0cbe82c769a2494924d64149480">
  <xsd:schema xmlns:xsd="http://www.w3.org/2001/XMLSchema" xmlns:xs="http://www.w3.org/2001/XMLSchema" xmlns:p="http://schemas.microsoft.com/office/2006/metadata/properties" xmlns:ns2="701ca5ee-4617-4010-baf8-33fc71e75cc6" xmlns:ns3="701ca5ee-4617-4010-baf8-33fc71e75cc6" xmlns:ns4="af098ed7-5be4-4c3d-b209-6cf2e2e7f2a3" targetNamespace="http://schemas.microsoft.com/office/2006/metadata/properties" ma:root="true" ma:fieldsID="256fd47530608b2d46316e13c97efea1" ns3:_="" ns4:_="">
    <xsd:import namespace="701ca5ee-4617-4010-baf8-33fc71e75cc6"/>
    <xsd:import namespace="701ca5ee-4617-4010-baf8-33fc71e75cc6"/>
    <xsd:import namespace="af098ed7-5be4-4c3d-b209-6cf2e2e7f2a3"/>
    <xsd:element name="properties">
      <xsd:complexType>
        <xsd:sequence>
          <xsd:element name="documentManagement">
            <xsd:complexType>
              <xsd:all>
                <xsd:element ref="ns2:msbLabel" minOccurs="0"/>
                <xsd:element ref="ns3:l7cad7568f7749e5b3bff64ed534cc19" minOccurs="0"/>
                <xsd:element ref="ns3:TaxCatchAll" minOccurs="0"/>
                <xsd:element ref="ns3:TaxCatchAllLabel" minOccurs="0"/>
                <xsd:element ref="ns3:m7cb59e57bf14edbae10a46539575a78" minOccurs="0"/>
                <xsd:element ref="ns3:MSB_RecordId" minOccurs="0"/>
                <xsd:element ref="ns4:M_x00f6_tesdatum"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msbLabel" ma:index="8" nillable="true" ma:displayName="Märkning" ma:list="64668387-8496-494d-945a-6f3a9060f758" ma:internalName="msbLabel" ma:showField="Title" ma:web="701ca5ee-4617-4010-baf8-33fc71e75c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l7cad7568f7749e5b3bff64ed534cc19" ma:index="9" nillable="true" ma:taxonomy="true" ma:internalName="l7cad7568f7749e5b3bff64ed534cc19" ma:taxonomyFieldName="MSB_SiteBusinessProcess" ma:displayName="Handlingsslag" ma:default="1;#Standard|42db7290-f92b-446b-999c-1bee6d848af0" ma:fieldId="{57cad756-8f77-49e5-b3bf-f64ed534cc19}"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b05cdbff-77e4-44a4-b4a8-aa0d1865867e}" ma:internalName="TaxCatchAll" ma:showField="CatchAllData"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b05cdbff-77e4-44a4-b4a8-aa0d1865867e}" ma:internalName="TaxCatchAllLabel" ma:readOnly="true" ma:showField="CatchAllDataLabel"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m7cb59e57bf14edbae10a46539575a78" ma:index="13" nillable="true" ma:taxonomy="true" ma:internalName="m7cb59e57bf14edbae10a46539575a78" ma:taxonomyFieldName="MSB_DocumentType" ma:displayName="Handlingstyp" ma:fieldId="{67cb59e5-7bf1-4edb-ae10-a46539575a78}"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7"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098ed7-5be4-4c3d-b209-6cf2e2e7f2a3" elementFormDefault="qualified">
    <xsd:import namespace="http://schemas.microsoft.com/office/2006/documentManagement/types"/>
    <xsd:import namespace="http://schemas.microsoft.com/office/infopath/2007/PartnerControls"/>
    <xsd:element name="M_x00f6_tesdatum" ma:index="16" nillable="true" ma:displayName="Mötesdatum" ma:format="DateOnly" ma:internalName="M_x00f6_tes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7cb59e57bf14edbae10a46539575a78 xmlns="701ca5ee-4617-4010-baf8-33fc71e75cc6">
      <Terms xmlns="http://schemas.microsoft.com/office/infopath/2007/PartnerControls"/>
    </m7cb59e57bf14edbae10a46539575a78>
    <M_x00f6_tesdatum xmlns="af098ed7-5be4-4c3d-b209-6cf2e2e7f2a3" xsi:nil="true"/>
    <MSB_RecordId xmlns="701ca5ee-4617-4010-baf8-33fc71e75cc6" xsi:nil="true"/>
    <msbLabel xmlns="701ca5ee-4617-4010-baf8-33fc71e75cc6"/>
    <l7cad7568f7749e5b3bff64ed534cc19 xmlns="701ca5ee-4617-4010-baf8-33fc71e75cc6">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l7cad7568f7749e5b3bff64ed534cc19>
    <TaxCatchAll xmlns="701ca5ee-4617-4010-baf8-33fc71e75cc6">
      <Value>1</Value>
    </TaxCatchAll>
  </documentManagement>
</p:properties>
</file>

<file path=customXml/itemProps1.xml><?xml version="1.0" encoding="utf-8"?>
<ds:datastoreItem xmlns:ds="http://schemas.openxmlformats.org/officeDocument/2006/customXml" ds:itemID="{C90EA8AD-47D5-4EA3-9109-ED38F60354F7}"/>
</file>

<file path=customXml/itemProps2.xml><?xml version="1.0" encoding="utf-8"?>
<ds:datastoreItem xmlns:ds="http://schemas.openxmlformats.org/officeDocument/2006/customXml" ds:itemID="{6677DF32-1E03-4129-8CCD-F9D7AE1793E3}"/>
</file>

<file path=customXml/itemProps3.xml><?xml version="1.0" encoding="utf-8"?>
<ds:datastoreItem xmlns:ds="http://schemas.openxmlformats.org/officeDocument/2006/customXml" ds:itemID="{4F9D15F1-50D8-4A29-B239-C6E0C4090B48}"/>
</file>

<file path=docProps/app.xml><?xml version="1.0" encoding="utf-8"?>
<Properties xmlns="http://schemas.openxmlformats.org/officeDocument/2006/extended-properties" xmlns:vt="http://schemas.openxmlformats.org/officeDocument/2006/docPropsVTypes">
  <Template>blank</Template>
  <TotalTime>1</TotalTime>
  <Words>7040</Words>
  <Application>Microsoft Office PowerPoint</Application>
  <PresentationFormat>Bredbild</PresentationFormat>
  <Paragraphs>545</Paragraphs>
  <Slides>42</Slides>
  <Notes>42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42</vt:i4>
      </vt:variant>
    </vt:vector>
  </HeadingPairs>
  <TitlesOfParts>
    <vt:vector size="48" baseType="lpstr">
      <vt:lpstr>Arial</vt:lpstr>
      <vt:lpstr>Calibri</vt:lpstr>
      <vt:lpstr>Century Gothic</vt:lpstr>
      <vt:lpstr>Georgia</vt:lpstr>
      <vt:lpstr>Verdana</vt:lpstr>
      <vt:lpstr>MSB PPT Egna</vt:lpstr>
      <vt:lpstr>Om denna presentation: Version 2020-01-21</vt:lpstr>
      <vt:lpstr>Gemensamma grunder för samverkan och ledning vid samhällsstörningar</vt:lpstr>
      <vt:lpstr>BAKGRUND </vt:lpstr>
      <vt:lpstr>Projekt Ledning och Samverkan</vt:lpstr>
      <vt:lpstr>Utvecklat material: Vägledningar  och fördjupningar 2015–2019</vt:lpstr>
      <vt:lpstr>Analys av vad som brister i hanteringen  av olyckor och kriser </vt:lpstr>
      <vt:lpstr>PowerPoint-presentation</vt:lpstr>
      <vt:lpstr>Gemensamma grunder  - därför att vi vill:</vt:lpstr>
      <vt:lpstr>UTGÅNGSPUNKTER </vt:lpstr>
      <vt:lpstr>Det vi skyddar </vt:lpstr>
      <vt:lpstr>Aktörsgemensamt </vt:lpstr>
      <vt:lpstr>Vid samhällsstörningar </vt:lpstr>
      <vt:lpstr>Ett aktörsgemensamt språk </vt:lpstr>
      <vt:lpstr>Viktiga termer </vt:lpstr>
      <vt:lpstr>Den svenska modellen för att hantera samhällsstörningar </vt:lpstr>
      <vt:lpstr>Tre viktiga principer </vt:lpstr>
      <vt:lpstr>Geografiskt områdesansvar </vt:lpstr>
      <vt:lpstr>Kopplingen till höjd beredskap  och civilt försvar </vt:lpstr>
      <vt:lpstr>FÖRHÅLLNINGSSÄTT </vt:lpstr>
      <vt:lpstr>Gemensamma  förhållningssätt </vt:lpstr>
      <vt:lpstr>Ha en helhetssyn som utgår från  det som ska skyddas</vt:lpstr>
      <vt:lpstr>Perspektivförståelse </vt:lpstr>
      <vt:lpstr>Se människan som en del av systemet </vt:lpstr>
      <vt:lpstr>Fatta beslut enligt en medveten process </vt:lpstr>
      <vt:lpstr>Tänk på olika tidsperspektiv  – hantera och planera samtidigt </vt:lpstr>
      <vt:lpstr>Integrerad kriskommunikation i hantering av samhällsstörningar – allas ansvar </vt:lpstr>
      <vt:lpstr>ARBETSSÄTT </vt:lpstr>
      <vt:lpstr>Aktörsgemensamma former</vt:lpstr>
      <vt:lpstr>Etablera gemensamma former</vt:lpstr>
      <vt:lpstr>Aktivera när någon aktör anser att det behövs</vt:lpstr>
      <vt:lpstr>Att initiera och aktivera en inriktnings- och samordningsfunktion</vt:lpstr>
      <vt:lpstr>Etablera samverkan i dagliga arbetet</vt:lpstr>
      <vt:lpstr>Använd helhetsmetoden tillsammans</vt:lpstr>
      <vt:lpstr>Skapa förutsättningar för att  effektivt dela information </vt:lpstr>
      <vt:lpstr>Skapa lägesbilder med ett urval av  särskilt viktig information</vt:lpstr>
      <vt:lpstr>Bidra till en helhetssyn med samlade lägesbilder</vt:lpstr>
      <vt:lpstr>Rekommendationer för att skapa en samlad lägesbild</vt:lpstr>
      <vt:lpstr>Underlätta framtida teknisk samordning </vt:lpstr>
      <vt:lpstr>Utbilda, öva och lär utifrån samma mål </vt:lpstr>
      <vt:lpstr>MATERIAL </vt:lpstr>
      <vt:lpstr>Material msb.se/samverkanledning </vt:lpstr>
      <vt:lpstr>PowerPoint-presentation</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Kämpe Marie</dc:creator>
  <cp:lastModifiedBy>Sara Clevensjö Lind</cp:lastModifiedBy>
  <cp:revision>11</cp:revision>
  <dcterms:created xsi:type="dcterms:W3CDTF">2019-03-28T09:48:10Z</dcterms:created>
  <dcterms:modified xsi:type="dcterms:W3CDTF">2020-02-07T12:19:56Z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0x0101008239AB5D3D2647B580F011DA2F3561110100F28673D21731904DA675C3AFA84EF845</vt:lpwstr>
  </property>
  <property fmtid="{D5CDD505-2E9C-101B-9397-08002B2CF9AE}" pid="4" name="MSB_SiteBusinessProcess">
    <vt:lpwstr>1;#Standard|42db7290-f92b-446b-999c-1bee6d848af0</vt:lpwstr>
  </property>
  <property fmtid="{D5CDD505-2E9C-101B-9397-08002B2CF9AE}" pid="5" name="MSB_DocumentType">
    <vt:lpwstr/>
  </property>
</Properties>
</file>