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692" r:id="rId5"/>
    <p:sldId id="256" r:id="rId6"/>
    <p:sldId id="693" r:id="rId7"/>
    <p:sldId id="258" r:id="rId8"/>
    <p:sldId id="687" r:id="rId9"/>
    <p:sldId id="688" r:id="rId10"/>
    <p:sldId id="260" r:id="rId11"/>
    <p:sldId id="262" r:id="rId12"/>
    <p:sldId id="261" r:id="rId13"/>
    <p:sldId id="268" r:id="rId14"/>
    <p:sldId id="675" r:id="rId15"/>
    <p:sldId id="676" r:id="rId16"/>
    <p:sldId id="677" r:id="rId17"/>
    <p:sldId id="678" r:id="rId18"/>
    <p:sldId id="689" r:id="rId19"/>
    <p:sldId id="691" r:id="rId20"/>
    <p:sldId id="679" r:id="rId21"/>
    <p:sldId id="270" r:id="rId22"/>
    <p:sldId id="680" r:id="rId23"/>
    <p:sldId id="695" r:id="rId24"/>
    <p:sldId id="696" r:id="rId25"/>
    <p:sldId id="681" r:id="rId26"/>
    <p:sldId id="682" r:id="rId27"/>
    <p:sldId id="683" r:id="rId28"/>
    <p:sldId id="697"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F19CDC7-E8E8-4EE9-B79F-45711AA4B54E}">
          <p14:sldIdLst>
            <p14:sldId id="692"/>
            <p14:sldId id="256"/>
          </p14:sldIdLst>
        </p14:section>
        <p14:section name="Introduktion" id="{1569D945-320F-4109-9A18-779E13B9A199}">
          <p14:sldIdLst>
            <p14:sldId id="693"/>
            <p14:sldId id="258"/>
          </p14:sldIdLst>
        </p14:section>
        <p14:section name="Fiktiva exempel" id="{99B0A23C-8858-449B-9739-420F55D9CA07}">
          <p14:sldIdLst>
            <p14:sldId id="687"/>
            <p14:sldId id="688"/>
          </p14:sldIdLst>
        </p14:section>
        <p14:section name="Träna" id="{9CAEDCA6-76E7-438E-9CAD-BBD82DDF96C2}">
          <p14:sldIdLst>
            <p14:sldId id="260"/>
            <p14:sldId id="262"/>
            <p14:sldId id="261"/>
            <p14:sldId id="268"/>
            <p14:sldId id="675"/>
            <p14:sldId id="676"/>
            <p14:sldId id="677"/>
            <p14:sldId id="678"/>
            <p14:sldId id="689"/>
            <p14:sldId id="691"/>
            <p14:sldId id="679"/>
          </p14:sldIdLst>
        </p14:section>
        <p14:section name="Diskutera" id="{41C4C31F-AEDA-4C53-9970-7AB7E45D239A}">
          <p14:sldIdLst>
            <p14:sldId id="270"/>
            <p14:sldId id="680"/>
            <p14:sldId id="695"/>
            <p14:sldId id="696"/>
            <p14:sldId id="681"/>
            <p14:sldId id="682"/>
            <p14:sldId id="683"/>
            <p14:sldId id="6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E4E4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5" autoAdjust="0"/>
    <p:restoredTop sz="76636" autoAdjust="0"/>
  </p:normalViewPr>
  <p:slideViewPr>
    <p:cSldViewPr snapToGrid="0" showGuides="1">
      <p:cViewPr varScale="1">
        <p:scale>
          <a:sx n="59" d="100"/>
          <a:sy n="59" d="100"/>
        </p:scale>
        <p:origin x="1530" y="60"/>
      </p:cViewPr>
      <p:guideLst/>
    </p:cSldViewPr>
  </p:slideViewPr>
  <p:notesTextViewPr>
    <p:cViewPr>
      <p:scale>
        <a:sx n="1" d="1"/>
        <a:sy n="1" d="1"/>
      </p:scale>
      <p:origin x="0" y="0"/>
    </p:cViewPr>
  </p:notesTextViewPr>
  <p:notesViewPr>
    <p:cSldViewPr snapToGrid="0">
      <p:cViewPr varScale="1">
        <p:scale>
          <a:sx n="79" d="100"/>
          <a:sy n="79" d="100"/>
        </p:scale>
        <p:origin x="286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Clevensjö Lind" userId="439dcab90249de2d" providerId="LiveId" clId="{EF6F2C4C-5F43-47AC-9110-2D77FCDC01D1}"/>
    <pc:docChg chg="undo redo custSel delSld modSld modSection">
      <pc:chgData name="Sara Clevensjö Lind" userId="439dcab90249de2d" providerId="LiveId" clId="{EF6F2C4C-5F43-47AC-9110-2D77FCDC01D1}" dt="2019-05-16T08:20:40.022" v="601" actId="20577"/>
      <pc:docMkLst>
        <pc:docMk/>
      </pc:docMkLst>
      <pc:sldChg chg="modNotesTx">
        <pc:chgData name="Sara Clevensjö Lind" userId="439dcab90249de2d" providerId="LiveId" clId="{EF6F2C4C-5F43-47AC-9110-2D77FCDC01D1}" dt="2019-05-16T08:19:18.714" v="582" actId="6549"/>
        <pc:sldMkLst>
          <pc:docMk/>
          <pc:sldMk cId="412472241" sldId="256"/>
        </pc:sldMkLst>
      </pc:sldChg>
      <pc:sldChg chg="modNotesTx">
        <pc:chgData name="Sara Clevensjö Lind" userId="439dcab90249de2d" providerId="LiveId" clId="{EF6F2C4C-5F43-47AC-9110-2D77FCDC01D1}" dt="2019-05-16T07:59:12.925" v="58" actId="20577"/>
        <pc:sldMkLst>
          <pc:docMk/>
          <pc:sldMk cId="481012358" sldId="258"/>
        </pc:sldMkLst>
      </pc:sldChg>
      <pc:sldChg chg="delSp">
        <pc:chgData name="Sara Clevensjö Lind" userId="439dcab90249de2d" providerId="LiveId" clId="{EF6F2C4C-5F43-47AC-9110-2D77FCDC01D1}" dt="2019-05-16T08:10:35.486" v="423" actId="478"/>
        <pc:sldMkLst>
          <pc:docMk/>
          <pc:sldMk cId="2995960212" sldId="260"/>
        </pc:sldMkLst>
        <pc:picChg chg="del">
          <ac:chgData name="Sara Clevensjö Lind" userId="439dcab90249de2d" providerId="LiveId" clId="{EF6F2C4C-5F43-47AC-9110-2D77FCDC01D1}" dt="2019-05-16T08:10:35.486" v="423" actId="478"/>
          <ac:picMkLst>
            <pc:docMk/>
            <pc:sldMk cId="2995960212" sldId="260"/>
            <ac:picMk id="11" creationId="{314958C8-E08A-4F6E-9641-ED2047201E27}"/>
          </ac:picMkLst>
        </pc:picChg>
      </pc:sldChg>
      <pc:sldChg chg="modSp">
        <pc:chgData name="Sara Clevensjö Lind" userId="439dcab90249de2d" providerId="LiveId" clId="{EF6F2C4C-5F43-47AC-9110-2D77FCDC01D1}" dt="2019-05-16T08:03:42.613" v="109" actId="13926"/>
        <pc:sldMkLst>
          <pc:docMk/>
          <pc:sldMk cId="2063360446" sldId="261"/>
        </pc:sldMkLst>
        <pc:spChg chg="mod">
          <ac:chgData name="Sara Clevensjö Lind" userId="439dcab90249de2d" providerId="LiveId" clId="{EF6F2C4C-5F43-47AC-9110-2D77FCDC01D1}" dt="2019-05-16T08:03:42.613" v="109" actId="13926"/>
          <ac:spMkLst>
            <pc:docMk/>
            <pc:sldMk cId="2063360446" sldId="261"/>
            <ac:spMk id="4" creationId="{1E86BB86-C97E-4C20-8B32-2A062A2E6480}"/>
          </ac:spMkLst>
        </pc:spChg>
      </pc:sldChg>
      <pc:sldChg chg="delSp">
        <pc:chgData name="Sara Clevensjö Lind" userId="439dcab90249de2d" providerId="LiveId" clId="{EF6F2C4C-5F43-47AC-9110-2D77FCDC01D1}" dt="2019-05-16T08:10:38.623" v="424" actId="478"/>
        <pc:sldMkLst>
          <pc:docMk/>
          <pc:sldMk cId="2779965741" sldId="262"/>
        </pc:sldMkLst>
        <pc:picChg chg="del">
          <ac:chgData name="Sara Clevensjö Lind" userId="439dcab90249de2d" providerId="LiveId" clId="{EF6F2C4C-5F43-47AC-9110-2D77FCDC01D1}" dt="2019-05-16T08:10:38.623" v="424" actId="478"/>
          <ac:picMkLst>
            <pc:docMk/>
            <pc:sldMk cId="2779965741" sldId="262"/>
            <ac:picMk id="8" creationId="{EDF3DA98-DC38-485D-A2C6-05579494BABC}"/>
          </ac:picMkLst>
        </pc:picChg>
      </pc:sldChg>
      <pc:sldChg chg="delSp modSp">
        <pc:chgData name="Sara Clevensjö Lind" userId="439dcab90249de2d" providerId="LiveId" clId="{EF6F2C4C-5F43-47AC-9110-2D77FCDC01D1}" dt="2019-05-16T08:20:28.143" v="597" actId="20577"/>
        <pc:sldMkLst>
          <pc:docMk/>
          <pc:sldMk cId="3889700131" sldId="268"/>
        </pc:sldMkLst>
        <pc:spChg chg="mod">
          <ac:chgData name="Sara Clevensjö Lind" userId="439dcab90249de2d" providerId="LiveId" clId="{EF6F2C4C-5F43-47AC-9110-2D77FCDC01D1}" dt="2019-05-16T08:20:28.143" v="597" actId="20577"/>
          <ac:spMkLst>
            <pc:docMk/>
            <pc:sldMk cId="3889700131" sldId="268"/>
            <ac:spMk id="7" creationId="{758647DC-C872-42A9-842C-7D0351A4D21B}"/>
          </ac:spMkLst>
        </pc:spChg>
        <pc:picChg chg="del">
          <ac:chgData name="Sara Clevensjö Lind" userId="439dcab90249de2d" providerId="LiveId" clId="{EF6F2C4C-5F43-47AC-9110-2D77FCDC01D1}" dt="2019-05-16T08:08:26.235" v="418" actId="478"/>
          <ac:picMkLst>
            <pc:docMk/>
            <pc:sldMk cId="3889700131" sldId="268"/>
            <ac:picMk id="8" creationId="{1844D278-B080-4A2A-934B-A2BE37DEA558}"/>
          </ac:picMkLst>
        </pc:picChg>
      </pc:sldChg>
      <pc:sldChg chg="delSp">
        <pc:chgData name="Sara Clevensjö Lind" userId="439dcab90249de2d" providerId="LiveId" clId="{EF6F2C4C-5F43-47AC-9110-2D77FCDC01D1}" dt="2019-05-16T08:08:22.661" v="417" actId="478"/>
        <pc:sldMkLst>
          <pc:docMk/>
          <pc:sldMk cId="3004519027" sldId="675"/>
        </pc:sldMkLst>
        <pc:picChg chg="del">
          <ac:chgData name="Sara Clevensjö Lind" userId="439dcab90249de2d" providerId="LiveId" clId="{EF6F2C4C-5F43-47AC-9110-2D77FCDC01D1}" dt="2019-05-16T08:08:22.661" v="417" actId="478"/>
          <ac:picMkLst>
            <pc:docMk/>
            <pc:sldMk cId="3004519027" sldId="675"/>
            <ac:picMk id="11" creationId="{CE66CD21-9903-434A-A2DA-BAB6F75DCA4B}"/>
          </ac:picMkLst>
        </pc:picChg>
      </pc:sldChg>
      <pc:sldChg chg="delSp">
        <pc:chgData name="Sara Clevensjö Lind" userId="439dcab90249de2d" providerId="LiveId" clId="{EF6F2C4C-5F43-47AC-9110-2D77FCDC01D1}" dt="2019-05-16T08:08:19.621" v="416" actId="478"/>
        <pc:sldMkLst>
          <pc:docMk/>
          <pc:sldMk cId="1791667170" sldId="676"/>
        </pc:sldMkLst>
        <pc:picChg chg="del">
          <ac:chgData name="Sara Clevensjö Lind" userId="439dcab90249de2d" providerId="LiveId" clId="{EF6F2C4C-5F43-47AC-9110-2D77FCDC01D1}" dt="2019-05-16T08:08:19.621" v="416" actId="478"/>
          <ac:picMkLst>
            <pc:docMk/>
            <pc:sldMk cId="1791667170" sldId="676"/>
            <ac:picMk id="9" creationId="{F2CD665A-EDD8-4878-B708-9679D90EA59F}"/>
          </ac:picMkLst>
        </pc:picChg>
      </pc:sldChg>
      <pc:sldChg chg="addSp delSp modSp modNotesTx">
        <pc:chgData name="Sara Clevensjö Lind" userId="439dcab90249de2d" providerId="LiveId" clId="{EF6F2C4C-5F43-47AC-9110-2D77FCDC01D1}" dt="2019-05-16T08:20:40.022" v="601" actId="20577"/>
        <pc:sldMkLst>
          <pc:docMk/>
          <pc:sldMk cId="3173706192" sldId="677"/>
        </pc:sldMkLst>
        <pc:spChg chg="mod">
          <ac:chgData name="Sara Clevensjö Lind" userId="439dcab90249de2d" providerId="LiveId" clId="{EF6F2C4C-5F43-47AC-9110-2D77FCDC01D1}" dt="2019-05-16T08:07:30.429" v="408" actId="6549"/>
          <ac:spMkLst>
            <pc:docMk/>
            <pc:sldMk cId="3173706192" sldId="677"/>
            <ac:spMk id="2" creationId="{26AF2135-275F-4BBE-B516-C8A65AA13A79}"/>
          </ac:spMkLst>
        </pc:spChg>
        <pc:spChg chg="mod">
          <ac:chgData name="Sara Clevensjö Lind" userId="439dcab90249de2d" providerId="LiveId" clId="{EF6F2C4C-5F43-47AC-9110-2D77FCDC01D1}" dt="2019-05-16T08:07:44.576" v="409" actId="1076"/>
          <ac:spMkLst>
            <pc:docMk/>
            <pc:sldMk cId="3173706192" sldId="677"/>
            <ac:spMk id="6" creationId="{575C12E4-8D0A-49A8-BADE-FBABCF16BEC8}"/>
          </ac:spMkLst>
        </pc:spChg>
        <pc:spChg chg="mod">
          <ac:chgData name="Sara Clevensjö Lind" userId="439dcab90249de2d" providerId="LiveId" clId="{EF6F2C4C-5F43-47AC-9110-2D77FCDC01D1}" dt="2019-05-16T08:20:40.022" v="601" actId="20577"/>
          <ac:spMkLst>
            <pc:docMk/>
            <pc:sldMk cId="3173706192" sldId="677"/>
            <ac:spMk id="7" creationId="{758647DC-C872-42A9-842C-7D0351A4D21B}"/>
          </ac:spMkLst>
        </pc:spChg>
        <pc:picChg chg="add del">
          <ac:chgData name="Sara Clevensjö Lind" userId="439dcab90249de2d" providerId="LiveId" clId="{EF6F2C4C-5F43-47AC-9110-2D77FCDC01D1}" dt="2019-05-16T08:08:08.586" v="415" actId="478"/>
          <ac:picMkLst>
            <pc:docMk/>
            <pc:sldMk cId="3173706192" sldId="677"/>
            <ac:picMk id="8" creationId="{1844D278-B080-4A2A-934B-A2BE37DEA558}"/>
          </ac:picMkLst>
        </pc:picChg>
      </pc:sldChg>
      <pc:sldChg chg="addSp delSp">
        <pc:chgData name="Sara Clevensjö Lind" userId="439dcab90249de2d" providerId="LiveId" clId="{EF6F2C4C-5F43-47AC-9110-2D77FCDC01D1}" dt="2019-05-16T08:08:06.047" v="414" actId="478"/>
        <pc:sldMkLst>
          <pc:docMk/>
          <pc:sldMk cId="1369929404" sldId="678"/>
        </pc:sldMkLst>
        <pc:picChg chg="add del">
          <ac:chgData name="Sara Clevensjö Lind" userId="439dcab90249de2d" providerId="LiveId" clId="{EF6F2C4C-5F43-47AC-9110-2D77FCDC01D1}" dt="2019-05-16T08:08:06.047" v="414" actId="478"/>
          <ac:picMkLst>
            <pc:docMk/>
            <pc:sldMk cId="1369929404" sldId="678"/>
            <ac:picMk id="8" creationId="{1844D278-B080-4A2A-934B-A2BE37DEA558}"/>
          </ac:picMkLst>
        </pc:picChg>
      </pc:sldChg>
      <pc:sldChg chg="modNotesTx">
        <pc:chgData name="Sara Clevensjö Lind" userId="439dcab90249de2d" providerId="LiveId" clId="{EF6F2C4C-5F43-47AC-9110-2D77FCDC01D1}" dt="2019-05-16T08:08:52.134" v="420" actId="6549"/>
        <pc:sldMkLst>
          <pc:docMk/>
          <pc:sldMk cId="2138586026" sldId="680"/>
        </pc:sldMkLst>
      </pc:sldChg>
      <pc:sldChg chg="addSp delSp modSp modNotesTx">
        <pc:chgData name="Sara Clevensjö Lind" userId="439dcab90249de2d" providerId="LiveId" clId="{EF6F2C4C-5F43-47AC-9110-2D77FCDC01D1}" dt="2019-05-16T08:09:09.817" v="421" actId="6549"/>
        <pc:sldMkLst>
          <pc:docMk/>
          <pc:sldMk cId="2746648680" sldId="682"/>
        </pc:sldMkLst>
        <pc:picChg chg="del">
          <ac:chgData name="Sara Clevensjö Lind" userId="439dcab90249de2d" providerId="LiveId" clId="{EF6F2C4C-5F43-47AC-9110-2D77FCDC01D1}" dt="2019-05-16T07:54:43.968" v="0" actId="478"/>
          <ac:picMkLst>
            <pc:docMk/>
            <pc:sldMk cId="2746648680" sldId="682"/>
            <ac:picMk id="6" creationId="{EFF2898F-1D6E-4108-BE03-3CAFBD351B1C}"/>
          </ac:picMkLst>
        </pc:picChg>
        <pc:picChg chg="add del mod ord">
          <ac:chgData name="Sara Clevensjö Lind" userId="439dcab90249de2d" providerId="LiveId" clId="{EF6F2C4C-5F43-47AC-9110-2D77FCDC01D1}" dt="2019-05-16T07:55:01.608" v="4" actId="478"/>
          <ac:picMkLst>
            <pc:docMk/>
            <pc:sldMk cId="2746648680" sldId="682"/>
            <ac:picMk id="7" creationId="{4A22338B-6C3D-4E61-B1CE-0247DC05687C}"/>
          </ac:picMkLst>
        </pc:picChg>
      </pc:sldChg>
      <pc:sldChg chg="addSp delSp modSp modNotesTx">
        <pc:chgData name="Sara Clevensjö Lind" userId="439dcab90249de2d" providerId="LiveId" clId="{EF6F2C4C-5F43-47AC-9110-2D77FCDC01D1}" dt="2019-05-16T08:09:14.386" v="422" actId="6549"/>
        <pc:sldMkLst>
          <pc:docMk/>
          <pc:sldMk cId="2573582316" sldId="683"/>
        </pc:sldMkLst>
        <pc:spChg chg="mod">
          <ac:chgData name="Sara Clevensjö Lind" userId="439dcab90249de2d" providerId="LiveId" clId="{EF6F2C4C-5F43-47AC-9110-2D77FCDC01D1}" dt="2019-05-16T07:55:31.460" v="10" actId="27636"/>
          <ac:spMkLst>
            <pc:docMk/>
            <pc:sldMk cId="2573582316" sldId="683"/>
            <ac:spMk id="4" creationId="{01249AC0-A7F4-499C-92E2-CF43397F60F4}"/>
          </ac:spMkLst>
        </pc:spChg>
        <pc:picChg chg="del">
          <ac:chgData name="Sara Clevensjö Lind" userId="439dcab90249de2d" providerId="LiveId" clId="{EF6F2C4C-5F43-47AC-9110-2D77FCDC01D1}" dt="2019-05-16T07:55:08.550" v="5" actId="478"/>
          <ac:picMkLst>
            <pc:docMk/>
            <pc:sldMk cId="2573582316" sldId="683"/>
            <ac:picMk id="6" creationId="{EFF2898F-1D6E-4108-BE03-3CAFBD351B1C}"/>
          </ac:picMkLst>
        </pc:picChg>
        <pc:picChg chg="add mod ord">
          <ac:chgData name="Sara Clevensjö Lind" userId="439dcab90249de2d" providerId="LiveId" clId="{EF6F2C4C-5F43-47AC-9110-2D77FCDC01D1}" dt="2019-05-16T07:55:17.986" v="8" actId="1076"/>
          <ac:picMkLst>
            <pc:docMk/>
            <pc:sldMk cId="2573582316" sldId="683"/>
            <ac:picMk id="8" creationId="{8C654B40-B70E-452A-8717-C0737C2F05C2}"/>
          </ac:picMkLst>
        </pc:picChg>
      </pc:sldChg>
      <pc:sldChg chg="modNotesTx">
        <pc:chgData name="Sara Clevensjö Lind" userId="439dcab90249de2d" providerId="LiveId" clId="{EF6F2C4C-5F43-47AC-9110-2D77FCDC01D1}" dt="2019-05-16T08:20:00.581" v="591" actId="6549"/>
        <pc:sldMkLst>
          <pc:docMk/>
          <pc:sldMk cId="1287271229" sldId="687"/>
        </pc:sldMkLst>
      </pc:sldChg>
      <pc:sldChg chg="modNotesTx">
        <pc:chgData name="Sara Clevensjö Lind" userId="439dcab90249de2d" providerId="LiveId" clId="{EF6F2C4C-5F43-47AC-9110-2D77FCDC01D1}" dt="2019-05-16T08:19:55.234" v="590" actId="20577"/>
        <pc:sldMkLst>
          <pc:docMk/>
          <pc:sldMk cId="1178807644" sldId="688"/>
        </pc:sldMkLst>
      </pc:sldChg>
      <pc:sldChg chg="modNotesTx">
        <pc:chgData name="Sara Clevensjö Lind" userId="439dcab90249de2d" providerId="LiveId" clId="{EF6F2C4C-5F43-47AC-9110-2D77FCDC01D1}" dt="2019-05-16T08:06:10.356" v="244" actId="20577"/>
        <pc:sldMkLst>
          <pc:docMk/>
          <pc:sldMk cId="778226332" sldId="689"/>
        </pc:sldMkLst>
      </pc:sldChg>
      <pc:sldChg chg="modNotesTx">
        <pc:chgData name="Sara Clevensjö Lind" userId="439dcab90249de2d" providerId="LiveId" clId="{EF6F2C4C-5F43-47AC-9110-2D77FCDC01D1}" dt="2019-05-16T08:05:59.808" v="240" actId="20577"/>
        <pc:sldMkLst>
          <pc:docMk/>
          <pc:sldMk cId="2155969920" sldId="6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B7A39-2CDA-4F60-8600-CE69B484B035}" type="datetimeFigureOut">
              <a:rPr lang="sv-SE" smtClean="0"/>
              <a:t>2019-05-25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35614-E184-4B83-94CE-2651FB20B843}" type="slidenum">
              <a:rPr lang="sv-SE" smtClean="0"/>
              <a:t>‹#›</a:t>
            </a:fld>
            <a:endParaRPr lang="sv-SE"/>
          </a:p>
        </p:txBody>
      </p:sp>
    </p:spTree>
    <p:extLst>
      <p:ext uri="{BB962C8B-B14F-4D97-AF65-F5344CB8AC3E}">
        <p14:creationId xmlns:p14="http://schemas.microsoft.com/office/powerpoint/2010/main" val="99219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3DF35614-E184-4B83-94CE-2651FB20B843}" type="slidenum">
              <a:rPr lang="sv-SE" smtClean="0"/>
              <a:t>2</a:t>
            </a:fld>
            <a:endParaRPr lang="sv-SE"/>
          </a:p>
        </p:txBody>
      </p:sp>
    </p:spTree>
    <p:extLst>
      <p:ext uri="{BB962C8B-B14F-4D97-AF65-F5344CB8AC3E}">
        <p14:creationId xmlns:p14="http://schemas.microsoft.com/office/powerpoint/2010/main" val="4241938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 för utdelning, taget från Vägledning lokal ISF</a:t>
            </a:r>
          </a:p>
        </p:txBody>
      </p:sp>
      <p:sp>
        <p:nvSpPr>
          <p:cNvPr id="4" name="Platshållare för bildnummer 3"/>
          <p:cNvSpPr>
            <a:spLocks noGrp="1"/>
          </p:cNvSpPr>
          <p:nvPr>
            <p:ph type="sldNum" sz="quarter" idx="5"/>
          </p:nvPr>
        </p:nvSpPr>
        <p:spPr/>
        <p:txBody>
          <a:bodyPr/>
          <a:lstStyle/>
          <a:p>
            <a:pPr>
              <a:defRPr/>
            </a:pPr>
            <a:fld id="{2024AC3F-766A-4642-9C4B-977DB9F5937D}" type="slidenum">
              <a:rPr lang="sv-SE" altLang="sv-SE" smtClean="0"/>
              <a:pPr>
                <a:defRPr/>
              </a:pPr>
              <a:t>11</a:t>
            </a:fld>
            <a:endParaRPr lang="sv-SE" altLang="sv-SE"/>
          </a:p>
        </p:txBody>
      </p:sp>
    </p:spTree>
    <p:extLst>
      <p:ext uri="{BB962C8B-B14F-4D97-AF65-F5344CB8AC3E}">
        <p14:creationId xmlns:p14="http://schemas.microsoft.com/office/powerpoint/2010/main" val="2211368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Har kommunen en egen mall för samlad lägesbild kan den läggas in här.</a:t>
            </a:r>
          </a:p>
          <a:p>
            <a:r>
              <a:rPr lang="sv-SE" i="1" dirty="0"/>
              <a:t>Bilden är dold och måste låsas upp för att kunna användas.</a:t>
            </a:r>
          </a:p>
        </p:txBody>
      </p:sp>
      <p:sp>
        <p:nvSpPr>
          <p:cNvPr id="4" name="Platshållare för bildnummer 3"/>
          <p:cNvSpPr>
            <a:spLocks noGrp="1"/>
          </p:cNvSpPr>
          <p:nvPr>
            <p:ph type="sldNum" sz="quarter" idx="5"/>
          </p:nvPr>
        </p:nvSpPr>
        <p:spPr/>
        <p:txBody>
          <a:bodyPr/>
          <a:lstStyle/>
          <a:p>
            <a:pPr>
              <a:defRPr/>
            </a:pPr>
            <a:fld id="{2024AC3F-766A-4642-9C4B-977DB9F5937D}" type="slidenum">
              <a:rPr lang="sv-SE" altLang="sv-SE" smtClean="0"/>
              <a:pPr>
                <a:defRPr/>
              </a:pPr>
              <a:t>12</a:t>
            </a:fld>
            <a:endParaRPr lang="sv-SE" altLang="sv-SE"/>
          </a:p>
        </p:txBody>
      </p:sp>
    </p:spTree>
    <p:extLst>
      <p:ext uri="{BB962C8B-B14F-4D97-AF65-F5344CB8AC3E}">
        <p14:creationId xmlns:p14="http://schemas.microsoft.com/office/powerpoint/2010/main" val="59391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Träna på att ta fram förslag på en överenskommelse om inriktning och samordning</a:t>
            </a:r>
          </a:p>
          <a:p>
            <a:endParaRPr lang="sv-SE" dirty="0"/>
          </a:p>
          <a:p>
            <a:r>
              <a:rPr lang="sv-SE" dirty="0"/>
              <a:t>Ett stöd för hur en överenskommelse kan utformas finns på nästkommande sida och därefter finns exempel på överenskommelser utifrån de fiktiva exemplen.</a:t>
            </a:r>
          </a:p>
        </p:txBody>
      </p:sp>
      <p:sp>
        <p:nvSpPr>
          <p:cNvPr id="4" name="Platshållare för bildnummer 3"/>
          <p:cNvSpPr>
            <a:spLocks noGrp="1"/>
          </p:cNvSpPr>
          <p:nvPr>
            <p:ph type="sldNum" sz="quarter" idx="5"/>
          </p:nvPr>
        </p:nvSpPr>
        <p:spPr/>
        <p:txBody>
          <a:bodyPr/>
          <a:lstStyle/>
          <a:p>
            <a:fld id="{3DF35614-E184-4B83-94CE-2651FB20B843}" type="slidenum">
              <a:rPr lang="sv-SE" smtClean="0"/>
              <a:t>13</a:t>
            </a:fld>
            <a:endParaRPr lang="sv-SE"/>
          </a:p>
        </p:txBody>
      </p:sp>
    </p:spTree>
    <p:extLst>
      <p:ext uri="{BB962C8B-B14F-4D97-AF65-F5344CB8AC3E}">
        <p14:creationId xmlns:p14="http://schemas.microsoft.com/office/powerpoint/2010/main" val="1957964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Stöd för vad en överenskommelse kan innehålla:</a:t>
            </a:r>
          </a:p>
          <a:p>
            <a:endParaRPr lang="sv-SE" dirty="0"/>
          </a:p>
          <a:p>
            <a:pPr eaLnBrk="1" fontAlgn="auto" hangingPunct="1">
              <a:spcAft>
                <a:spcPts val="0"/>
              </a:spcAft>
              <a:defRPr/>
            </a:pPr>
            <a:r>
              <a:rPr lang="sv-SE" sz="1200" kern="1200" dirty="0">
                <a:solidFill>
                  <a:schemeClr val="tx1"/>
                </a:solidFill>
                <a:latin typeface="+mn-lt"/>
                <a:ea typeface="+mn-ea"/>
                <a:cs typeface="+mn-cs"/>
              </a:rPr>
              <a:t>Mål: ett klargörande av vad aktörerna ska uppnå i stort.</a:t>
            </a:r>
          </a:p>
          <a:p>
            <a:pPr eaLnBrk="1" fontAlgn="auto" hangingPunct="1">
              <a:spcAft>
                <a:spcPts val="0"/>
              </a:spcAft>
              <a:defRPr/>
            </a:pPr>
            <a:r>
              <a:rPr lang="sv-SE" sz="1200" kern="1200" dirty="0">
                <a:solidFill>
                  <a:schemeClr val="tx1"/>
                </a:solidFill>
                <a:latin typeface="+mn-lt"/>
                <a:ea typeface="+mn-ea"/>
                <a:cs typeface="+mn-cs"/>
              </a:rPr>
              <a:t>Delmål: Nedbrytning av målet för att tydligare precisera vad resurserna ska användas till och en ansvarsfördelning.</a:t>
            </a:r>
          </a:p>
          <a:p>
            <a:pPr eaLnBrk="1" fontAlgn="auto" hangingPunct="1">
              <a:spcAft>
                <a:spcPts val="0"/>
              </a:spcAft>
              <a:defRPr/>
            </a:pPr>
            <a:r>
              <a:rPr lang="sv-SE" sz="1200" kern="1200" dirty="0">
                <a:solidFill>
                  <a:schemeClr val="tx1"/>
                </a:solidFill>
                <a:latin typeface="+mn-lt"/>
                <a:ea typeface="+mn-ea"/>
                <a:cs typeface="+mn-cs"/>
              </a:rPr>
              <a:t>Samordning av åtgärder</a:t>
            </a:r>
          </a:p>
          <a:p>
            <a:pPr eaLnBrk="1" fontAlgn="auto" hangingPunct="1">
              <a:spcAft>
                <a:spcPts val="0"/>
              </a:spcAft>
              <a:defRPr/>
            </a:pPr>
            <a:r>
              <a:rPr lang="sv-SE" sz="1200" kern="1200" dirty="0">
                <a:solidFill>
                  <a:schemeClr val="tx1"/>
                </a:solidFill>
                <a:latin typeface="+mn-lt"/>
                <a:ea typeface="+mn-ea"/>
                <a:cs typeface="+mn-cs"/>
              </a:rPr>
              <a:t>Gemensamma och/eller samordnade budskap: Vad är viktigast att förmedla?</a:t>
            </a:r>
          </a:p>
          <a:p>
            <a:endParaRPr lang="sv-SE" dirty="0"/>
          </a:p>
        </p:txBody>
      </p:sp>
      <p:sp>
        <p:nvSpPr>
          <p:cNvPr id="4" name="Platshållare för bildnummer 3"/>
          <p:cNvSpPr>
            <a:spLocks noGrp="1"/>
          </p:cNvSpPr>
          <p:nvPr>
            <p:ph type="sldNum" sz="quarter" idx="5"/>
          </p:nvPr>
        </p:nvSpPr>
        <p:spPr/>
        <p:txBody>
          <a:bodyPr/>
          <a:lstStyle/>
          <a:p>
            <a:fld id="{3DF35614-E184-4B83-94CE-2651FB20B843}" type="slidenum">
              <a:rPr lang="sv-SE" smtClean="0"/>
              <a:t>14</a:t>
            </a:fld>
            <a:endParaRPr lang="sv-SE"/>
          </a:p>
        </p:txBody>
      </p:sp>
    </p:spTree>
    <p:extLst>
      <p:ext uri="{BB962C8B-B14F-4D97-AF65-F5344CB8AC3E}">
        <p14:creationId xmlns:p14="http://schemas.microsoft.com/office/powerpoint/2010/main" val="207426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Exempel på hur en överenskommelse kan utformas</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Bilden är dold och det krävs att den låses upp om den ska visas.</a:t>
            </a:r>
          </a:p>
          <a:p>
            <a:endParaRPr lang="sv-SE" dirty="0"/>
          </a:p>
        </p:txBody>
      </p:sp>
      <p:sp>
        <p:nvSpPr>
          <p:cNvPr id="4" name="Platshållare för bildnummer 3"/>
          <p:cNvSpPr>
            <a:spLocks noGrp="1"/>
          </p:cNvSpPr>
          <p:nvPr>
            <p:ph type="sldNum" sz="quarter" idx="5"/>
          </p:nvPr>
        </p:nvSpPr>
        <p:spPr/>
        <p:txBody>
          <a:bodyPr/>
          <a:lstStyle/>
          <a:p>
            <a:fld id="{3DF35614-E184-4B83-94CE-2651FB20B843}" type="slidenum">
              <a:rPr lang="sv-SE" smtClean="0"/>
              <a:t>15</a:t>
            </a:fld>
            <a:endParaRPr lang="sv-SE"/>
          </a:p>
        </p:txBody>
      </p:sp>
    </p:spTree>
    <p:extLst>
      <p:ext uri="{BB962C8B-B14F-4D97-AF65-F5344CB8AC3E}">
        <p14:creationId xmlns:p14="http://schemas.microsoft.com/office/powerpoint/2010/main" val="92287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Exempel på hur en överenskommelse kan utformas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Bilden är dold och det krävs att den låses upp om den ska visas.</a:t>
            </a:r>
          </a:p>
          <a:p>
            <a:endParaRPr lang="sv-SE" dirty="0"/>
          </a:p>
        </p:txBody>
      </p:sp>
      <p:sp>
        <p:nvSpPr>
          <p:cNvPr id="4" name="Platshållare för bildnummer 3"/>
          <p:cNvSpPr>
            <a:spLocks noGrp="1"/>
          </p:cNvSpPr>
          <p:nvPr>
            <p:ph type="sldNum" sz="quarter" idx="5"/>
          </p:nvPr>
        </p:nvSpPr>
        <p:spPr/>
        <p:txBody>
          <a:bodyPr/>
          <a:lstStyle/>
          <a:p>
            <a:fld id="{3DF35614-E184-4B83-94CE-2651FB20B843}" type="slidenum">
              <a:rPr lang="sv-SE" smtClean="0"/>
              <a:t>16</a:t>
            </a:fld>
            <a:endParaRPr lang="sv-SE"/>
          </a:p>
        </p:txBody>
      </p:sp>
    </p:spTree>
    <p:extLst>
      <p:ext uri="{BB962C8B-B14F-4D97-AF65-F5344CB8AC3E}">
        <p14:creationId xmlns:p14="http://schemas.microsoft.com/office/powerpoint/2010/main" val="1033338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Träna på att agera ISF och sluta en gemensam överenskommelse om inriktning och samordning</a:t>
            </a:r>
          </a:p>
        </p:txBody>
      </p:sp>
      <p:sp>
        <p:nvSpPr>
          <p:cNvPr id="4" name="Platshållare för bildnummer 3"/>
          <p:cNvSpPr>
            <a:spLocks noGrp="1"/>
          </p:cNvSpPr>
          <p:nvPr>
            <p:ph type="sldNum" sz="quarter" idx="5"/>
          </p:nvPr>
        </p:nvSpPr>
        <p:spPr/>
        <p:txBody>
          <a:bodyPr/>
          <a:lstStyle/>
          <a:p>
            <a:fld id="{3DF35614-E184-4B83-94CE-2651FB20B843}" type="slidenum">
              <a:rPr lang="sv-SE" smtClean="0"/>
              <a:t>17</a:t>
            </a:fld>
            <a:endParaRPr lang="sv-SE"/>
          </a:p>
        </p:txBody>
      </p:sp>
    </p:spTree>
    <p:extLst>
      <p:ext uri="{BB962C8B-B14F-4D97-AF65-F5344CB8AC3E}">
        <p14:creationId xmlns:p14="http://schemas.microsoft.com/office/powerpoint/2010/main" val="3908439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DF35614-E184-4B83-94CE-2651FB20B843}" type="slidenum">
              <a:rPr lang="sv-SE" smtClean="0"/>
              <a:t>18</a:t>
            </a:fld>
            <a:endParaRPr lang="sv-SE"/>
          </a:p>
        </p:txBody>
      </p:sp>
    </p:spTree>
    <p:extLst>
      <p:ext uri="{BB962C8B-B14F-4D97-AF65-F5344CB8AC3E}">
        <p14:creationId xmlns:p14="http://schemas.microsoft.com/office/powerpoint/2010/main" val="3866207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DF35614-E184-4B83-94CE-2651FB20B843}" type="slidenum">
              <a:rPr lang="sv-SE" smtClean="0"/>
              <a:t>19</a:t>
            </a:fld>
            <a:endParaRPr lang="sv-SE"/>
          </a:p>
        </p:txBody>
      </p:sp>
    </p:spTree>
    <p:extLst>
      <p:ext uri="{BB962C8B-B14F-4D97-AF65-F5344CB8AC3E}">
        <p14:creationId xmlns:p14="http://schemas.microsoft.com/office/powerpoint/2010/main" val="1131881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DF35614-E184-4B83-94CE-2651FB20B843}" type="slidenum">
              <a:rPr lang="sv-SE" smtClean="0"/>
              <a:t>20</a:t>
            </a:fld>
            <a:endParaRPr lang="sv-SE"/>
          </a:p>
        </p:txBody>
      </p:sp>
    </p:spTree>
    <p:extLst>
      <p:ext uri="{BB962C8B-B14F-4D97-AF65-F5344CB8AC3E}">
        <p14:creationId xmlns:p14="http://schemas.microsoft.com/office/powerpoint/2010/main" val="242336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err="1">
                <a:solidFill>
                  <a:schemeClr val="tx1"/>
                </a:solidFill>
                <a:effectLst/>
                <a:latin typeface="+mn-lt"/>
                <a:ea typeface="+mn-ea"/>
                <a:cs typeface="+mn-cs"/>
              </a:rPr>
              <a:t>Aktörer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komma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involveras</a:t>
            </a:r>
            <a:r>
              <a:rPr lang="en-GB" sz="1200" kern="1200" dirty="0">
                <a:solidFill>
                  <a:schemeClr val="tx1"/>
                </a:solidFill>
                <a:effectLst/>
                <a:latin typeface="+mn-lt"/>
                <a:ea typeface="+mn-ea"/>
                <a:cs typeface="+mn-cs"/>
              </a:rPr>
              <a:t> vid </a:t>
            </a:r>
            <a:r>
              <a:rPr lang="en-GB" sz="1200" kern="1200" dirty="0" err="1">
                <a:solidFill>
                  <a:schemeClr val="tx1"/>
                </a:solidFill>
                <a:effectLst/>
                <a:latin typeface="+mn-lt"/>
                <a:ea typeface="+mn-ea"/>
                <a:cs typeface="+mn-cs"/>
              </a:rPr>
              <a:t>samhällsstörningar</a:t>
            </a:r>
            <a:r>
              <a:rPr lang="en-GB" sz="1200" kern="1200" dirty="0">
                <a:solidFill>
                  <a:schemeClr val="tx1"/>
                </a:solidFill>
                <a:effectLst/>
                <a:latin typeface="+mn-lt"/>
                <a:ea typeface="+mn-ea"/>
                <a:cs typeface="+mn-cs"/>
              </a:rPr>
              <a:t> ska </a:t>
            </a:r>
            <a:r>
              <a:rPr lang="en-GB" sz="1200" kern="1200" dirty="0" err="1">
                <a:solidFill>
                  <a:schemeClr val="tx1"/>
                </a:solidFill>
                <a:effectLst/>
                <a:latin typeface="+mn-lt"/>
                <a:ea typeface="+mn-ea"/>
                <a:cs typeface="+mn-cs"/>
              </a:rPr>
              <a:t>sträva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efter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nåbara</a:t>
            </a:r>
            <a:r>
              <a:rPr lang="en-GB" sz="1200" kern="1200" dirty="0">
                <a:solidFill>
                  <a:schemeClr val="tx1"/>
                </a:solidFill>
                <a:effectLst/>
                <a:latin typeface="+mn-lt"/>
                <a:ea typeface="+mn-ea"/>
                <a:cs typeface="+mn-cs"/>
              </a:rPr>
              <a:t>. Det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vara</a:t>
            </a:r>
            <a:r>
              <a:rPr lang="en-GB" sz="1200" kern="1200" dirty="0">
                <a:solidFill>
                  <a:schemeClr val="tx1"/>
                </a:solidFill>
                <a:effectLst/>
                <a:latin typeface="+mn-lt"/>
                <a:ea typeface="+mn-ea"/>
                <a:cs typeface="+mn-cs"/>
              </a:rPr>
              <a:t> via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funktion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t.ex</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tjänsteperson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beredskap</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TiB</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kommunikatör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beredskap</a:t>
            </a:r>
            <a:r>
              <a:rPr lang="en-GB" sz="1200" kern="1200" dirty="0">
                <a:solidFill>
                  <a:schemeClr val="tx1"/>
                </a:solidFill>
                <a:effectLst/>
                <a:latin typeface="+mn-lt"/>
                <a:ea typeface="+mn-ea"/>
                <a:cs typeface="+mn-cs"/>
              </a:rPr>
              <a:t> (KiB), </a:t>
            </a:r>
            <a:r>
              <a:rPr lang="en-GB" sz="1200" kern="1200" dirty="0" err="1">
                <a:solidFill>
                  <a:schemeClr val="tx1"/>
                </a:solidFill>
                <a:effectLst/>
                <a:latin typeface="+mn-lt"/>
                <a:ea typeface="+mn-ea"/>
                <a:cs typeface="+mn-cs"/>
              </a:rPr>
              <a:t>vakthavande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ingenjör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räddningschef</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beredskap</a:t>
            </a:r>
            <a:r>
              <a:rPr lang="en-GB" sz="1200" kern="1200" dirty="0">
                <a:solidFill>
                  <a:schemeClr val="tx1"/>
                </a:solidFill>
                <a:effectLst/>
                <a:latin typeface="+mn-lt"/>
                <a:ea typeface="+mn-ea"/>
                <a:cs typeface="+mn-cs"/>
              </a:rPr>
              <a:t> (RCB) </a:t>
            </a:r>
            <a:r>
              <a:rPr lang="en-GB" sz="1200" kern="1200" dirty="0" err="1">
                <a:solidFill>
                  <a:schemeClr val="tx1"/>
                </a:solidFill>
                <a:effectLst/>
                <a:latin typeface="+mn-lt"/>
                <a:ea typeface="+mn-ea"/>
                <a:cs typeface="+mn-cs"/>
              </a:rPr>
              <a:t>eller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någon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annan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beredskapsfunktion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fungerar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primär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kontaktpunkt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Kontaktpunkten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kallad</a:t>
            </a:r>
            <a:r>
              <a:rPr lang="en-GB" sz="1200" kern="1200" dirty="0">
                <a:solidFill>
                  <a:schemeClr val="tx1"/>
                </a:solidFill>
                <a:effectLst/>
                <a:latin typeface="+mn-lt"/>
                <a:ea typeface="+mn-ea"/>
                <a:cs typeface="+mn-cs"/>
              </a:rPr>
              <a:t> ISK – </a:t>
            </a:r>
            <a:r>
              <a:rPr lang="en-GB" sz="1200" kern="1200" dirty="0" err="1">
                <a:solidFill>
                  <a:schemeClr val="tx1"/>
                </a:solidFill>
                <a:effectLst/>
                <a:latin typeface="+mn-lt"/>
                <a:ea typeface="+mn-ea"/>
                <a:cs typeface="+mn-cs"/>
              </a:rPr>
              <a:t>inriktnings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samordningskontakt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behöver</a:t>
            </a:r>
            <a:r>
              <a:rPr lang="en-GB" sz="1200" kern="1200" dirty="0">
                <a:solidFill>
                  <a:schemeClr val="tx1"/>
                </a:solidFill>
                <a:effectLst/>
                <a:latin typeface="+mn-lt"/>
                <a:ea typeface="+mn-ea"/>
                <a:cs typeface="+mn-cs"/>
              </a:rPr>
              <a:t> ha </a:t>
            </a:r>
            <a:r>
              <a:rPr lang="en-GB" sz="1200" kern="1200" dirty="0" err="1">
                <a:solidFill>
                  <a:schemeClr val="tx1"/>
                </a:solidFill>
                <a:effectLst/>
                <a:latin typeface="+mn-lt"/>
                <a:ea typeface="+mn-ea"/>
                <a:cs typeface="+mn-cs"/>
              </a:rPr>
              <a:t>klara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mandat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riktlinjer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kontaktvägar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internt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förmåga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göra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initial </a:t>
            </a:r>
            <a:r>
              <a:rPr lang="en-GB" sz="1200" kern="1200" dirty="0" err="1">
                <a:solidFill>
                  <a:schemeClr val="tx1"/>
                </a:solidFill>
                <a:effectLst/>
                <a:latin typeface="+mn-lt"/>
                <a:ea typeface="+mn-ea"/>
                <a:cs typeface="+mn-cs"/>
              </a:rPr>
              <a:t>bedömning</a:t>
            </a:r>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Hur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respektive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aktör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kontaktas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behöver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tydligt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välkänt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för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övriga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aktörer</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ISK ska </a:t>
            </a:r>
            <a:r>
              <a:rPr lang="en-GB" sz="1200" kern="1200" dirty="0" err="1">
                <a:solidFill>
                  <a:schemeClr val="tx1"/>
                </a:solidFill>
                <a:effectLst/>
                <a:latin typeface="+mn-lt"/>
                <a:ea typeface="+mn-ea"/>
                <a:cs typeface="+mn-cs"/>
              </a:rPr>
              <a:t>t.ex</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kunna</a:t>
            </a:r>
            <a:r>
              <a:rPr lang="en-GB"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 till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rätt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mottagare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nås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den </a:t>
            </a:r>
            <a:r>
              <a:rPr lang="en-GB" sz="1200" kern="1200" dirty="0" err="1">
                <a:solidFill>
                  <a:schemeClr val="tx1"/>
                </a:solidFill>
                <a:effectLst/>
                <a:latin typeface="+mn-lt"/>
                <a:ea typeface="+mn-ea"/>
                <a:cs typeface="+mn-cs"/>
              </a:rPr>
              <a:t>egna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organisationen</a:t>
            </a:r>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err="1">
                <a:solidFill>
                  <a:schemeClr val="tx1"/>
                </a:solidFill>
                <a:effectLst/>
                <a:latin typeface="+mn-lt"/>
                <a:ea typeface="+mn-ea"/>
                <a:cs typeface="+mn-cs"/>
              </a:rPr>
              <a:t>Etablera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kontakt</a:t>
            </a:r>
            <a:r>
              <a:rPr lang="en-GB" sz="1200" kern="1200" dirty="0">
                <a:solidFill>
                  <a:schemeClr val="tx1"/>
                </a:solidFill>
                <a:effectLst/>
                <a:latin typeface="+mn-lt"/>
                <a:ea typeface="+mn-ea"/>
                <a:cs typeface="+mn-cs"/>
              </a:rPr>
              <a:t> med </a:t>
            </a:r>
            <a:r>
              <a:rPr lang="en-GB" sz="1200" kern="1200" dirty="0" err="1">
                <a:solidFill>
                  <a:schemeClr val="tx1"/>
                </a:solidFill>
                <a:effectLst/>
                <a:latin typeface="+mn-lt"/>
                <a:ea typeface="+mn-ea"/>
                <a:cs typeface="+mn-cs"/>
              </a:rPr>
              <a:t>andra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aktörer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för</a:t>
            </a:r>
            <a:r>
              <a:rPr lang="en-GB" sz="1200" kern="1200" dirty="0">
                <a:solidFill>
                  <a:schemeClr val="tx1"/>
                </a:solidFill>
                <a:effectLst/>
                <a:latin typeface="+mn-lt"/>
                <a:ea typeface="+mn-ea"/>
                <a:cs typeface="+mn-cs"/>
              </a:rPr>
              <a:t> det </a:t>
            </a:r>
            <a:r>
              <a:rPr lang="en-GB" sz="1200" kern="1200" dirty="0" err="1">
                <a:solidFill>
                  <a:schemeClr val="tx1"/>
                </a:solidFill>
                <a:effectLst/>
                <a:latin typeface="+mn-lt"/>
                <a:ea typeface="+mn-ea"/>
                <a:cs typeface="+mn-cs"/>
              </a:rPr>
              <a:t>aktörsgemensamma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arbetet</a:t>
            </a:r>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err="1">
                <a:solidFill>
                  <a:schemeClr val="tx1"/>
                </a:solidFill>
                <a:effectLst/>
                <a:latin typeface="+mn-lt"/>
                <a:ea typeface="+mn-ea"/>
                <a:cs typeface="+mn-cs"/>
              </a:rPr>
              <a:t>Kunna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hantera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tillgängliga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samband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kommunikationssystem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t.ex</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telefon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Rakel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WIS.</a:t>
            </a:r>
          </a:p>
          <a:p>
            <a:pPr marL="171450" lvl="0" indent="-171450">
              <a:buFont typeface="Arial" panose="020B0604020202020204" pitchFamily="34" charset="0"/>
              <a:buChar char="•"/>
            </a:pPr>
            <a:r>
              <a:rPr lang="en-GB" sz="1200" kern="1200" dirty="0" err="1">
                <a:solidFill>
                  <a:schemeClr val="tx1"/>
                </a:solidFill>
                <a:effectLst/>
                <a:latin typeface="+mn-lt"/>
                <a:ea typeface="+mn-ea"/>
                <a:cs typeface="+mn-cs"/>
              </a:rPr>
              <a:t>Medverka</a:t>
            </a:r>
            <a:r>
              <a:rPr lang="en-GB" sz="1200" kern="1200" dirty="0">
                <a:solidFill>
                  <a:schemeClr val="tx1"/>
                </a:solidFill>
                <a:effectLst/>
                <a:latin typeface="+mn-lt"/>
                <a:ea typeface="+mn-ea"/>
                <a:cs typeface="+mn-cs"/>
              </a:rPr>
              <a:t> till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initial </a:t>
            </a:r>
            <a:r>
              <a:rPr lang="en-GB" sz="1200" kern="1200" dirty="0" err="1">
                <a:solidFill>
                  <a:schemeClr val="tx1"/>
                </a:solidFill>
                <a:effectLst/>
                <a:latin typeface="+mn-lt"/>
                <a:ea typeface="+mn-ea"/>
                <a:cs typeface="+mn-cs"/>
              </a:rPr>
              <a:t>bedömning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händelsen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vilka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aktörer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berörs</a:t>
            </a:r>
            <a:r>
              <a:rPr lang="en-GB"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err="1">
                <a:solidFill>
                  <a:schemeClr val="tx1"/>
                </a:solidFill>
                <a:effectLst/>
                <a:latin typeface="+mn-lt"/>
                <a:ea typeface="+mn-ea"/>
                <a:cs typeface="+mn-cs"/>
              </a:rPr>
              <a:t>Påkalla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behov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initiera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inriktnings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samordningsfunktion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samband</a:t>
            </a:r>
            <a:r>
              <a:rPr lang="en-GB" sz="1200" kern="1200" dirty="0">
                <a:solidFill>
                  <a:schemeClr val="tx1"/>
                </a:solidFill>
                <a:effectLst/>
                <a:latin typeface="+mn-lt"/>
                <a:ea typeface="+mn-ea"/>
                <a:cs typeface="+mn-cs"/>
              </a:rPr>
              <a:t> med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samhällsstörning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aktörer</a:t>
            </a:r>
            <a:r>
              <a:rPr lang="en-GB" sz="1200" kern="1200" dirty="0">
                <a:solidFill>
                  <a:schemeClr val="tx1"/>
                </a:solidFill>
                <a:effectLst/>
                <a:latin typeface="+mn-lt"/>
                <a:ea typeface="+mn-ea"/>
                <a:cs typeface="+mn-cs"/>
              </a:rPr>
              <a:t> ska </a:t>
            </a:r>
            <a:r>
              <a:rPr lang="en-GB" sz="1200" kern="1200" dirty="0" err="1">
                <a:solidFill>
                  <a:schemeClr val="tx1"/>
                </a:solidFill>
                <a:effectLst/>
                <a:latin typeface="+mn-lt"/>
                <a:ea typeface="+mn-ea"/>
                <a:cs typeface="+mn-cs"/>
              </a:rPr>
              <a:t>kunna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påkalla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behovet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kommunens</a:t>
            </a:r>
            <a:r>
              <a:rPr lang="en-GB" sz="1200" kern="1200" dirty="0">
                <a:solidFill>
                  <a:schemeClr val="tx1"/>
                </a:solidFill>
                <a:effectLst/>
                <a:latin typeface="+mn-lt"/>
                <a:ea typeface="+mn-ea"/>
                <a:cs typeface="+mn-cs"/>
              </a:rPr>
              <a:t> ISK ska </a:t>
            </a:r>
            <a:r>
              <a:rPr lang="en-GB" sz="1200" kern="1200" dirty="0" err="1">
                <a:solidFill>
                  <a:schemeClr val="tx1"/>
                </a:solidFill>
                <a:effectLst/>
                <a:latin typeface="+mn-lt"/>
                <a:ea typeface="+mn-ea"/>
                <a:cs typeface="+mn-cs"/>
              </a:rPr>
              <a:t>kunna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initiera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arbetet</a:t>
            </a:r>
            <a:r>
              <a:rPr lang="en-GB"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err="1">
                <a:solidFill>
                  <a:schemeClr val="tx1"/>
                </a:solidFill>
                <a:effectLst/>
                <a:latin typeface="+mn-lt"/>
                <a:ea typeface="+mn-ea"/>
                <a:cs typeface="+mn-cs"/>
              </a:rPr>
              <a:t>Dokumentera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inkommen</a:t>
            </a:r>
            <a:r>
              <a:rPr lang="en-GB" sz="1200" kern="1200" dirty="0">
                <a:solidFill>
                  <a:schemeClr val="tx1"/>
                </a:solidFill>
                <a:effectLst/>
                <a:latin typeface="+mn-lt"/>
                <a:ea typeface="+mn-ea"/>
                <a:cs typeface="+mn-cs"/>
              </a:rPr>
              <a:t> information, </a:t>
            </a:r>
            <a:r>
              <a:rPr lang="en-GB" sz="1200" kern="1200" dirty="0" err="1">
                <a:solidFill>
                  <a:schemeClr val="tx1"/>
                </a:solidFill>
                <a:effectLst/>
                <a:latin typeface="+mn-lt"/>
                <a:ea typeface="+mn-ea"/>
                <a:cs typeface="+mn-cs"/>
              </a:rPr>
              <a:t>egna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åtgärder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beslut</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Deltagare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inriktnings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samordningsfunktionen</a:t>
            </a:r>
            <a:r>
              <a:rPr lang="en-GB" sz="1200" kern="1200" dirty="0">
                <a:solidFill>
                  <a:schemeClr val="tx1"/>
                </a:solidFill>
                <a:effectLst/>
                <a:latin typeface="+mn-lt"/>
                <a:ea typeface="+mn-ea"/>
                <a:cs typeface="+mn-cs"/>
              </a:rPr>
              <a:t> </a:t>
            </a:r>
            <a:r>
              <a:rPr lang="en-GB" sz="1200" b="0" kern="1200" dirty="0" err="1">
                <a:solidFill>
                  <a:schemeClr val="tx1"/>
                </a:solidFill>
                <a:effectLst/>
                <a:latin typeface="+mn-lt"/>
                <a:ea typeface="+mn-ea"/>
                <a:cs typeface="+mn-cs"/>
              </a:rPr>
              <a:t>representerar</a:t>
            </a:r>
            <a:r>
              <a:rPr lang="en-GB" sz="1200" b="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sin </a:t>
            </a:r>
            <a:r>
              <a:rPr lang="en-GB" sz="1200" kern="1200" dirty="0" err="1">
                <a:solidFill>
                  <a:schemeClr val="tx1"/>
                </a:solidFill>
                <a:effectLst/>
                <a:latin typeface="+mn-lt"/>
                <a:ea typeface="+mn-ea"/>
                <a:cs typeface="+mn-cs"/>
              </a:rPr>
              <a:t>egen</a:t>
            </a:r>
            <a:r>
              <a:rPr lang="en-GB" sz="1200" kern="1200" dirty="0">
                <a:solidFill>
                  <a:schemeClr val="tx1"/>
                </a:solidFill>
                <a:effectLst/>
                <a:latin typeface="+mn-lt"/>
                <a:ea typeface="+mn-ea"/>
                <a:cs typeface="+mn-cs"/>
              </a:rPr>
              <a:t> organisation men med </a:t>
            </a:r>
            <a:r>
              <a:rPr lang="en-GB" sz="1200" kern="1200" dirty="0" err="1">
                <a:solidFill>
                  <a:schemeClr val="tx1"/>
                </a:solidFill>
                <a:effectLst/>
                <a:latin typeface="+mn-lt"/>
                <a:ea typeface="+mn-ea"/>
                <a:cs typeface="+mn-cs"/>
              </a:rPr>
              <a:t>ett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särskilt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uppdrag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bidra</a:t>
            </a:r>
            <a:r>
              <a:rPr lang="en-GB" sz="1200" kern="1200" dirty="0">
                <a:solidFill>
                  <a:schemeClr val="tx1"/>
                </a:solidFill>
                <a:effectLst/>
                <a:latin typeface="+mn-lt"/>
                <a:ea typeface="+mn-ea"/>
                <a:cs typeface="+mn-cs"/>
              </a:rPr>
              <a:t> till </a:t>
            </a:r>
            <a:r>
              <a:rPr lang="en-GB" sz="1200" kern="1200" dirty="0" err="1">
                <a:solidFill>
                  <a:schemeClr val="tx1"/>
                </a:solidFill>
                <a:effectLst/>
                <a:latin typeface="+mn-lt"/>
                <a:ea typeface="+mn-ea"/>
                <a:cs typeface="+mn-cs"/>
              </a:rPr>
              <a:t>effektiva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helhetslösningar</a:t>
            </a:r>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För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kunna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träffa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konkreta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överenskommelser</a:t>
            </a:r>
            <a:r>
              <a:rPr lang="en-GB" sz="1200" kern="1200" dirty="0">
                <a:solidFill>
                  <a:schemeClr val="tx1"/>
                </a:solidFill>
                <a:effectLst/>
                <a:latin typeface="+mn-lt"/>
                <a:ea typeface="+mn-ea"/>
                <a:cs typeface="+mn-cs"/>
              </a:rPr>
              <a:t> om </a:t>
            </a:r>
            <a:r>
              <a:rPr lang="en-GB" sz="1200" kern="1200" dirty="0" err="1">
                <a:solidFill>
                  <a:schemeClr val="tx1"/>
                </a:solidFill>
                <a:effectLst/>
                <a:latin typeface="+mn-lt"/>
                <a:ea typeface="+mn-ea"/>
                <a:cs typeface="+mn-cs"/>
              </a:rPr>
              <a:t>inriktning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samordning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bör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deltagare</a:t>
            </a:r>
            <a:r>
              <a:rPr lang="en-GB" sz="1200" kern="1200" dirty="0">
                <a:solidFill>
                  <a:schemeClr val="tx1"/>
                </a:solidFill>
                <a:effectLst/>
                <a:latin typeface="+mn-lt"/>
                <a:ea typeface="+mn-ea"/>
                <a:cs typeface="+mn-cs"/>
              </a:rPr>
              <a:t> ha </a:t>
            </a:r>
            <a:r>
              <a:rPr lang="en-GB" sz="1200" b="1" kern="1200" dirty="0" err="1">
                <a:solidFill>
                  <a:schemeClr val="tx1"/>
                </a:solidFill>
                <a:effectLst/>
                <a:latin typeface="+mn-lt"/>
                <a:ea typeface="+mn-ea"/>
                <a:cs typeface="+mn-cs"/>
              </a:rPr>
              <a:t>mandat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bidra</a:t>
            </a:r>
            <a:r>
              <a:rPr lang="en-GB" sz="1200" kern="1200" dirty="0">
                <a:solidFill>
                  <a:schemeClr val="tx1"/>
                </a:solidFill>
                <a:effectLst/>
                <a:latin typeface="+mn-lt"/>
                <a:ea typeface="+mn-ea"/>
                <a:cs typeface="+mn-cs"/>
              </a:rPr>
              <a:t> med den </a:t>
            </a:r>
            <a:r>
              <a:rPr lang="en-GB" sz="1200" kern="1200" dirty="0" err="1">
                <a:solidFill>
                  <a:schemeClr val="tx1"/>
                </a:solidFill>
                <a:effectLst/>
                <a:latin typeface="+mn-lt"/>
                <a:ea typeface="+mn-ea"/>
                <a:cs typeface="+mn-cs"/>
              </a:rPr>
              <a:t>egna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organisationens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resurser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kompetens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alternativ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är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deltagare</a:t>
            </a:r>
            <a:r>
              <a:rPr lang="en-GB" sz="1200" kern="1200" dirty="0">
                <a:solidFill>
                  <a:schemeClr val="tx1"/>
                </a:solidFill>
                <a:effectLst/>
                <a:latin typeface="+mn-lt"/>
                <a:ea typeface="+mn-ea"/>
                <a:cs typeface="+mn-cs"/>
              </a:rPr>
              <a:t> har </a:t>
            </a:r>
            <a:r>
              <a:rPr lang="en-GB" sz="1200" kern="1200" dirty="0" err="1">
                <a:solidFill>
                  <a:schemeClr val="tx1"/>
                </a:solidFill>
                <a:effectLst/>
                <a:latin typeface="+mn-lt"/>
                <a:ea typeface="+mn-ea"/>
                <a:cs typeface="+mn-cs"/>
              </a:rPr>
              <a:t>möjlighet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inhämta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tillräckligt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mandat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rimliga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tidsramar</a:t>
            </a:r>
            <a:r>
              <a:rPr lang="en-GB"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err="1">
                <a:solidFill>
                  <a:schemeClr val="tx1"/>
                </a:solidFill>
                <a:effectLst/>
                <a:latin typeface="+mn-lt"/>
                <a:ea typeface="+mn-ea"/>
                <a:cs typeface="+mn-cs"/>
              </a:rPr>
              <a:t>För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detta</a:t>
            </a:r>
            <a:r>
              <a:rPr lang="en-GB" sz="1200" kern="1200" dirty="0">
                <a:solidFill>
                  <a:schemeClr val="tx1"/>
                </a:solidFill>
                <a:effectLst/>
                <a:latin typeface="+mn-lt"/>
                <a:ea typeface="+mn-ea"/>
                <a:cs typeface="+mn-cs"/>
              </a:rPr>
              <a:t> ska </a:t>
            </a:r>
            <a:r>
              <a:rPr lang="en-GB" sz="1200" kern="1200" dirty="0" err="1">
                <a:solidFill>
                  <a:schemeClr val="tx1"/>
                </a:solidFill>
                <a:effectLst/>
                <a:latin typeface="+mn-lt"/>
                <a:ea typeface="+mn-ea"/>
                <a:cs typeface="+mn-cs"/>
              </a:rPr>
              <a:t>vara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möjligt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måste</a:t>
            </a:r>
            <a:r>
              <a:rPr lang="en-GB" sz="1200" kern="1200" dirty="0">
                <a:solidFill>
                  <a:schemeClr val="tx1"/>
                </a:solidFill>
                <a:effectLst/>
                <a:latin typeface="+mn-lt"/>
                <a:ea typeface="+mn-ea"/>
                <a:cs typeface="+mn-cs"/>
              </a:rPr>
              <a:t> det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kallelsen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tydligt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arbetet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syftar</a:t>
            </a:r>
            <a:r>
              <a:rPr lang="en-GB" sz="1200" kern="1200" dirty="0">
                <a:solidFill>
                  <a:schemeClr val="tx1"/>
                </a:solidFill>
                <a:effectLst/>
                <a:latin typeface="+mn-lt"/>
                <a:ea typeface="+mn-ea"/>
                <a:cs typeface="+mn-cs"/>
              </a:rPr>
              <a:t> till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vilka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överenskommelser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behöver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göras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Beroende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frågornas</a:t>
            </a:r>
            <a:r>
              <a:rPr lang="en-GB" sz="1200" kern="1200" dirty="0">
                <a:solidFill>
                  <a:schemeClr val="tx1"/>
                </a:solidFill>
                <a:effectLst/>
                <a:latin typeface="+mn-lt"/>
                <a:ea typeface="+mn-ea"/>
                <a:cs typeface="+mn-cs"/>
              </a:rPr>
              <a:t> art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representation </a:t>
            </a:r>
            <a:r>
              <a:rPr lang="en-GB" sz="1200" kern="1200" dirty="0" err="1">
                <a:solidFill>
                  <a:schemeClr val="tx1"/>
                </a:solidFill>
                <a:effectLst/>
                <a:latin typeface="+mn-lt"/>
                <a:ea typeface="+mn-ea"/>
                <a:cs typeface="+mn-cs"/>
              </a:rPr>
              <a:t>skifta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över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ibland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utgöras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flera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individer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från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samma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aktör</a:t>
            </a:r>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Deltagare</a:t>
            </a:r>
            <a:r>
              <a:rPr lang="en-GB" sz="1200" kern="1200" dirty="0">
                <a:solidFill>
                  <a:schemeClr val="tx1"/>
                </a:solidFill>
                <a:effectLst/>
                <a:latin typeface="+mn-lt"/>
                <a:ea typeface="+mn-ea"/>
                <a:cs typeface="+mn-cs"/>
              </a:rPr>
              <a:t> ska </a:t>
            </a:r>
            <a:r>
              <a:rPr lang="en-GB" sz="1200" kern="1200" dirty="0" err="1">
                <a:solidFill>
                  <a:schemeClr val="tx1"/>
                </a:solidFill>
                <a:effectLst/>
                <a:latin typeface="+mn-lt"/>
                <a:ea typeface="+mn-ea"/>
                <a:cs typeface="+mn-cs"/>
              </a:rPr>
              <a:t>aktivt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bidra</a:t>
            </a:r>
            <a:r>
              <a:rPr lang="en-GB" sz="1200" kern="1200" dirty="0">
                <a:solidFill>
                  <a:schemeClr val="tx1"/>
                </a:solidFill>
                <a:effectLst/>
                <a:latin typeface="+mn-lt"/>
                <a:ea typeface="+mn-ea"/>
                <a:cs typeface="+mn-cs"/>
              </a:rPr>
              <a:t> till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hanteringen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samhällsstörningar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sker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utifrån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helhetssyn</a:t>
            </a:r>
            <a:r>
              <a:rPr lang="en-GB" sz="1200" kern="1200" dirty="0">
                <a:solidFill>
                  <a:schemeClr val="tx1"/>
                </a:solidFill>
                <a:effectLst/>
                <a:latin typeface="+mn-lt"/>
                <a:ea typeface="+mn-ea"/>
                <a:cs typeface="+mn-cs"/>
              </a:rPr>
              <a:t>. Det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innebära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den </a:t>
            </a:r>
            <a:r>
              <a:rPr lang="en-GB" sz="1200" kern="1200" dirty="0" err="1">
                <a:solidFill>
                  <a:schemeClr val="tx1"/>
                </a:solidFill>
                <a:effectLst/>
                <a:latin typeface="+mn-lt"/>
                <a:ea typeface="+mn-ea"/>
                <a:cs typeface="+mn-cs"/>
              </a:rPr>
              <a:t>egna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organisationens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intressen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vissa</a:t>
            </a:r>
            <a:r>
              <a:rPr lang="en-GB" sz="1200" kern="1200" dirty="0">
                <a:solidFill>
                  <a:schemeClr val="tx1"/>
                </a:solidFill>
                <a:effectLst/>
                <a:latin typeface="+mn-lt"/>
                <a:ea typeface="+mn-ea"/>
                <a:cs typeface="+mn-cs"/>
              </a:rPr>
              <a:t> fall </a:t>
            </a:r>
            <a:r>
              <a:rPr lang="en-GB" sz="1200" kern="1200" dirty="0" err="1">
                <a:solidFill>
                  <a:schemeClr val="tx1"/>
                </a:solidFill>
                <a:effectLst/>
                <a:latin typeface="+mn-lt"/>
                <a:ea typeface="+mn-ea"/>
                <a:cs typeface="+mn-cs"/>
              </a:rPr>
              <a:t>får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tillbaka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för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andras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Vidare</a:t>
            </a:r>
            <a:r>
              <a:rPr lang="en-GB" sz="1200" kern="1200" dirty="0">
                <a:solidFill>
                  <a:schemeClr val="tx1"/>
                </a:solidFill>
                <a:effectLst/>
                <a:latin typeface="+mn-lt"/>
                <a:ea typeface="+mn-ea"/>
                <a:cs typeface="+mn-cs"/>
              </a:rPr>
              <a:t> ska </a:t>
            </a:r>
            <a:r>
              <a:rPr lang="en-GB" sz="1200" kern="1200" dirty="0" err="1">
                <a:solidFill>
                  <a:schemeClr val="tx1"/>
                </a:solidFill>
                <a:effectLst/>
                <a:latin typeface="+mn-lt"/>
                <a:ea typeface="+mn-ea"/>
                <a:cs typeface="+mn-cs"/>
              </a:rPr>
              <a:t>deltagare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kunna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förmedla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sitt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aktörsspecifika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perspektiv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utifrån</a:t>
            </a:r>
            <a:r>
              <a:rPr lang="en-GB" sz="1200" kern="1200" dirty="0">
                <a:solidFill>
                  <a:schemeClr val="tx1"/>
                </a:solidFill>
                <a:effectLst/>
                <a:latin typeface="+mn-lt"/>
                <a:ea typeface="+mn-ea"/>
                <a:cs typeface="+mn-cs"/>
              </a:rPr>
              <a:t> den </a:t>
            </a:r>
            <a:r>
              <a:rPr lang="en-GB" sz="1200" kern="1200" dirty="0" err="1">
                <a:solidFill>
                  <a:schemeClr val="tx1"/>
                </a:solidFill>
                <a:effectLst/>
                <a:latin typeface="+mn-lt"/>
                <a:ea typeface="+mn-ea"/>
                <a:cs typeface="+mn-cs"/>
              </a:rPr>
              <a:t>uppkomna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händelsen</a:t>
            </a:r>
            <a:r>
              <a:rPr lang="en-GB"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Deltagarna har även ett ansvar att se till att det tas formella beslut i den egna organisationen utifrån överenskommelserna i ISF, och att besluten realiseras i den egna organisationen.</a:t>
            </a:r>
          </a:p>
          <a:p>
            <a:pPr eaLnBrk="1" hangingPunct="1">
              <a:spcBef>
                <a:spcPct val="0"/>
              </a:spcBef>
            </a:pPr>
            <a:endParaRPr lang="sv-SE" altLang="sv-SE"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Ett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stöd</a:t>
            </a:r>
            <a:r>
              <a:rPr lang="en-GB" sz="1200" kern="1200" dirty="0">
                <a:solidFill>
                  <a:schemeClr val="tx1"/>
                </a:solidFill>
                <a:effectLst/>
                <a:latin typeface="+mn-lt"/>
                <a:ea typeface="+mn-ea"/>
                <a:cs typeface="+mn-cs"/>
              </a:rPr>
              <a:t> till ISF </a:t>
            </a:r>
            <a:r>
              <a:rPr lang="en-GB" sz="1200" kern="1200" dirty="0" err="1">
                <a:solidFill>
                  <a:schemeClr val="tx1"/>
                </a:solidFill>
                <a:effectLst/>
                <a:latin typeface="+mn-lt"/>
                <a:ea typeface="+mn-ea"/>
                <a:cs typeface="+mn-cs"/>
              </a:rPr>
              <a:t>bör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upprättas</a:t>
            </a:r>
            <a:r>
              <a:rPr lang="en-GB" sz="1200" kern="1200" dirty="0">
                <a:solidFill>
                  <a:schemeClr val="tx1"/>
                </a:solidFill>
                <a:effectLst/>
                <a:latin typeface="+mn-lt"/>
                <a:ea typeface="+mn-ea"/>
                <a:cs typeface="+mn-cs"/>
              </a:rPr>
              <a:t>. ISF-</a:t>
            </a:r>
            <a:r>
              <a:rPr lang="en-GB" sz="1200" kern="1200" dirty="0" err="1">
                <a:solidFill>
                  <a:schemeClr val="tx1"/>
                </a:solidFill>
                <a:effectLst/>
                <a:latin typeface="+mn-lt"/>
                <a:ea typeface="+mn-ea"/>
                <a:cs typeface="+mn-cs"/>
              </a:rPr>
              <a:t>stödet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det </a:t>
            </a:r>
            <a:r>
              <a:rPr lang="en-GB" sz="1200" kern="1200" dirty="0" err="1">
                <a:solidFill>
                  <a:schemeClr val="tx1"/>
                </a:solidFill>
                <a:effectLst/>
                <a:latin typeface="+mn-lt"/>
                <a:ea typeface="+mn-ea"/>
                <a:cs typeface="+mn-cs"/>
              </a:rPr>
              <a:t>närmaste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beskrivas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stab </a:t>
            </a:r>
            <a:r>
              <a:rPr lang="en-GB" sz="1200" kern="1200" dirty="0" err="1">
                <a:solidFill>
                  <a:schemeClr val="tx1"/>
                </a:solidFill>
                <a:effectLst/>
                <a:latin typeface="+mn-lt"/>
                <a:ea typeface="+mn-ea"/>
                <a:cs typeface="+mn-cs"/>
              </a:rPr>
              <a:t>som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t.ex</a:t>
            </a:r>
            <a:r>
              <a:rPr lang="en-GB" sz="1200" kern="1200" dirty="0">
                <a:solidFill>
                  <a:schemeClr val="tx1"/>
                </a:solidFill>
                <a:effectLst/>
                <a:latin typeface="+mn-lt"/>
                <a:ea typeface="+mn-ea"/>
                <a:cs typeface="+mn-cs"/>
              </a:rPr>
              <a:t>. ska </a:t>
            </a:r>
            <a:r>
              <a:rPr lang="en-GB" sz="1200" kern="1200" dirty="0" err="1">
                <a:solidFill>
                  <a:schemeClr val="tx1"/>
                </a:solidFill>
                <a:effectLst/>
                <a:latin typeface="+mn-lt"/>
                <a:ea typeface="+mn-ea"/>
                <a:cs typeface="+mn-cs"/>
              </a:rPr>
              <a:t>kunna</a:t>
            </a:r>
            <a:r>
              <a:rPr lang="en-GB" sz="1200" kern="1200" dirty="0">
                <a:solidFill>
                  <a:schemeClr val="tx1"/>
                </a:solidFill>
                <a:effectLst/>
                <a:latin typeface="+mn-lt"/>
                <a:ea typeface="+mn-ea"/>
                <a:cs typeface="+mn-cs"/>
              </a:rPr>
              <a:t> ta </a:t>
            </a:r>
            <a:r>
              <a:rPr lang="en-GB" sz="1200" kern="1200" dirty="0" err="1">
                <a:solidFill>
                  <a:schemeClr val="tx1"/>
                </a:solidFill>
                <a:effectLst/>
                <a:latin typeface="+mn-lt"/>
                <a:ea typeface="+mn-ea"/>
                <a:cs typeface="+mn-cs"/>
              </a:rPr>
              <a:t>fram</a:t>
            </a:r>
            <a:r>
              <a:rPr lang="en-GB" sz="1200" kern="1200" dirty="0">
                <a:solidFill>
                  <a:schemeClr val="tx1"/>
                </a:solidFill>
                <a:effectLst/>
                <a:latin typeface="+mn-lt"/>
                <a:ea typeface="+mn-ea"/>
                <a:cs typeface="+mn-cs"/>
              </a:rPr>
              <a:t> analyser, </a:t>
            </a:r>
            <a:r>
              <a:rPr lang="en-GB" sz="1200" kern="1200" dirty="0" err="1">
                <a:solidFill>
                  <a:schemeClr val="tx1"/>
                </a:solidFill>
                <a:effectLst/>
                <a:latin typeface="+mn-lt"/>
                <a:ea typeface="+mn-ea"/>
                <a:cs typeface="+mn-cs"/>
              </a:rPr>
              <a:t>samlade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lägesbilder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förslag</a:t>
            </a:r>
            <a:r>
              <a:rPr lang="en-GB" sz="1200" kern="1200" dirty="0">
                <a:solidFill>
                  <a:schemeClr val="tx1"/>
                </a:solidFill>
                <a:effectLst/>
                <a:latin typeface="+mn-lt"/>
                <a:ea typeface="+mn-ea"/>
                <a:cs typeface="+mn-cs"/>
              </a:rPr>
              <a:t> till </a:t>
            </a:r>
            <a:r>
              <a:rPr lang="en-GB" sz="1200" kern="1200" dirty="0" err="1">
                <a:solidFill>
                  <a:schemeClr val="tx1"/>
                </a:solidFill>
                <a:effectLst/>
                <a:latin typeface="+mn-lt"/>
                <a:ea typeface="+mn-ea"/>
                <a:cs typeface="+mn-cs"/>
              </a:rPr>
              <a:t>innehåll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överenskommelser</a:t>
            </a:r>
            <a:r>
              <a:rPr lang="en-GB" sz="1200" kern="1200" dirty="0">
                <a:solidFill>
                  <a:schemeClr val="tx1"/>
                </a:solidFill>
                <a:effectLst/>
                <a:latin typeface="+mn-lt"/>
                <a:ea typeface="+mn-ea"/>
                <a:cs typeface="+mn-cs"/>
              </a:rPr>
              <a:t>. I </a:t>
            </a:r>
            <a:r>
              <a:rPr lang="en-GB" sz="1200" kern="1200" dirty="0" err="1">
                <a:solidFill>
                  <a:schemeClr val="tx1"/>
                </a:solidFill>
                <a:effectLst/>
                <a:latin typeface="+mn-lt"/>
                <a:ea typeface="+mn-ea"/>
                <a:cs typeface="+mn-cs"/>
              </a:rPr>
              <a:t>uppgifterna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ingår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också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administrera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dokumentera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diarieföra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möten</a:t>
            </a:r>
            <a:r>
              <a:rPr lang="en-GB" sz="1200" kern="1200" dirty="0">
                <a:solidFill>
                  <a:schemeClr val="tx1"/>
                </a:solidFill>
                <a:effectLst/>
                <a:latin typeface="+mn-lt"/>
                <a:ea typeface="+mn-ea"/>
                <a:cs typeface="+mn-cs"/>
              </a:rPr>
              <a:t>. Vid </a:t>
            </a:r>
            <a:r>
              <a:rPr lang="en-GB" sz="1200" kern="1200" dirty="0" err="1">
                <a:solidFill>
                  <a:schemeClr val="tx1"/>
                </a:solidFill>
                <a:effectLst/>
                <a:latin typeface="+mn-lt"/>
                <a:ea typeface="+mn-ea"/>
                <a:cs typeface="+mn-cs"/>
              </a:rPr>
              <a:t>längre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samhällsstörningar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behöver</a:t>
            </a:r>
            <a:r>
              <a:rPr lang="en-GB" sz="1200" kern="1200" dirty="0">
                <a:solidFill>
                  <a:schemeClr val="tx1"/>
                </a:solidFill>
                <a:effectLst/>
                <a:latin typeface="+mn-lt"/>
                <a:ea typeface="+mn-ea"/>
                <a:cs typeface="+mn-cs"/>
              </a:rPr>
              <a:t> ISF-</a:t>
            </a:r>
            <a:r>
              <a:rPr lang="en-GB" sz="1200" kern="1200" dirty="0" err="1">
                <a:solidFill>
                  <a:schemeClr val="tx1"/>
                </a:solidFill>
                <a:effectLst/>
                <a:latin typeface="+mn-lt"/>
                <a:ea typeface="+mn-ea"/>
                <a:cs typeface="+mn-cs"/>
              </a:rPr>
              <a:t>stödet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hantera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interna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frågor</a:t>
            </a:r>
            <a:r>
              <a:rPr lang="en-GB" sz="1200" kern="1200" dirty="0">
                <a:solidFill>
                  <a:schemeClr val="tx1"/>
                </a:solidFill>
                <a:effectLst/>
                <a:latin typeface="+mn-lt"/>
                <a:ea typeface="+mn-ea"/>
                <a:cs typeface="+mn-cs"/>
              </a:rPr>
              <a:t> om </a:t>
            </a:r>
            <a:r>
              <a:rPr lang="en-GB" sz="1200" kern="1200" dirty="0" err="1">
                <a:solidFill>
                  <a:schemeClr val="tx1"/>
                </a:solidFill>
                <a:effectLst/>
                <a:latin typeface="+mn-lt"/>
                <a:ea typeface="+mn-ea"/>
                <a:cs typeface="+mn-cs"/>
              </a:rPr>
              <a:t>planering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resurser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avlösning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mathållning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sovplatser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för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säkerställa</a:t>
            </a:r>
            <a:r>
              <a:rPr lang="en-GB" sz="1200" kern="1200" dirty="0">
                <a:solidFill>
                  <a:schemeClr val="tx1"/>
                </a:solidFill>
                <a:effectLst/>
                <a:latin typeface="+mn-lt"/>
                <a:ea typeface="+mn-ea"/>
                <a:cs typeface="+mn-cs"/>
              </a:rPr>
              <a:t> sin </a:t>
            </a:r>
            <a:r>
              <a:rPr lang="en-GB" sz="1200" kern="1200" dirty="0" err="1">
                <a:solidFill>
                  <a:schemeClr val="tx1"/>
                </a:solidFill>
                <a:effectLst/>
                <a:latin typeface="+mn-lt"/>
                <a:ea typeface="+mn-ea"/>
                <a:cs typeface="+mn-cs"/>
              </a:rPr>
              <a:t>egen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uthållighet</a:t>
            </a:r>
            <a:r>
              <a:rPr lang="en-GB" sz="1200" kern="1200" dirty="0">
                <a:solidFill>
                  <a:schemeClr val="tx1"/>
                </a:solidFill>
                <a:effectLst/>
                <a:latin typeface="+mn-lt"/>
                <a:ea typeface="+mn-ea"/>
                <a:cs typeface="+mn-cs"/>
              </a:rPr>
              <a:t>. ISF-</a:t>
            </a:r>
            <a:r>
              <a:rPr lang="en-GB" sz="1200" kern="1200" dirty="0" err="1">
                <a:solidFill>
                  <a:schemeClr val="tx1"/>
                </a:solidFill>
                <a:effectLst/>
                <a:latin typeface="+mn-lt"/>
                <a:ea typeface="+mn-ea"/>
                <a:cs typeface="+mn-cs"/>
              </a:rPr>
              <a:t>stödet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leds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koordinator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arbetar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kontinuerligt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än</a:t>
            </a:r>
            <a:r>
              <a:rPr lang="en-GB" sz="1200" kern="1200" dirty="0">
                <a:solidFill>
                  <a:schemeClr val="tx1"/>
                </a:solidFill>
                <a:effectLst/>
                <a:latin typeface="+mn-lt"/>
                <a:ea typeface="+mn-ea"/>
                <a:cs typeface="+mn-cs"/>
              </a:rPr>
              <a:t> ISF.</a:t>
            </a:r>
          </a:p>
          <a:p>
            <a:r>
              <a:rPr lang="en-GB" sz="1200" kern="1200" dirty="0" err="1">
                <a:solidFill>
                  <a:schemeClr val="tx1"/>
                </a:solidFill>
                <a:effectLst/>
                <a:latin typeface="+mn-lt"/>
                <a:ea typeface="+mn-ea"/>
                <a:cs typeface="+mn-cs"/>
              </a:rPr>
              <a:t>Kommunen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ansvarar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för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upprättandet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stödet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bör</a:t>
            </a:r>
            <a:r>
              <a:rPr lang="en-GB" sz="1200" kern="1200" dirty="0">
                <a:solidFill>
                  <a:schemeClr val="tx1"/>
                </a:solidFill>
                <a:effectLst/>
                <a:latin typeface="+mn-lt"/>
                <a:ea typeface="+mn-ea"/>
                <a:cs typeface="+mn-cs"/>
              </a:rPr>
              <a:t> ha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förberedd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uppstartsbemanning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Stödet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bör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kompletteras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övriga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berörda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aktörer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för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säkerställa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exempelvis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ämneskunskap</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utifrån</a:t>
            </a:r>
            <a:r>
              <a:rPr lang="en-GB" sz="1200" kern="1200" dirty="0">
                <a:solidFill>
                  <a:schemeClr val="tx1"/>
                </a:solidFill>
                <a:effectLst/>
                <a:latin typeface="+mn-lt"/>
                <a:ea typeface="+mn-ea"/>
                <a:cs typeface="+mn-cs"/>
              </a:rPr>
              <a:t> den </a:t>
            </a:r>
            <a:r>
              <a:rPr lang="en-GB" sz="1200" kern="1200" dirty="0" err="1">
                <a:solidFill>
                  <a:schemeClr val="tx1"/>
                </a:solidFill>
                <a:effectLst/>
                <a:latin typeface="+mn-lt"/>
                <a:ea typeface="+mn-ea"/>
                <a:cs typeface="+mn-cs"/>
              </a:rPr>
              <a:t>specifika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händelsen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föreliggande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behovens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omfattning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Deltagare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ISF-</a:t>
            </a:r>
            <a:r>
              <a:rPr lang="en-GB" sz="1200" kern="1200" dirty="0" err="1">
                <a:solidFill>
                  <a:schemeClr val="tx1"/>
                </a:solidFill>
                <a:effectLst/>
                <a:latin typeface="+mn-lt"/>
                <a:ea typeface="+mn-ea"/>
                <a:cs typeface="+mn-cs"/>
              </a:rPr>
              <a:t>stödet</a:t>
            </a:r>
            <a:r>
              <a:rPr lang="en-GB" sz="1200" kern="1200" dirty="0">
                <a:solidFill>
                  <a:schemeClr val="tx1"/>
                </a:solidFill>
                <a:effectLst/>
                <a:latin typeface="+mn-lt"/>
                <a:ea typeface="+mn-ea"/>
                <a:cs typeface="+mn-cs"/>
              </a:rPr>
              <a:t> ska </a:t>
            </a:r>
            <a:r>
              <a:rPr lang="en-GB" sz="1200" kern="1200" dirty="0" err="1">
                <a:solidFill>
                  <a:schemeClr val="tx1"/>
                </a:solidFill>
                <a:effectLst/>
                <a:latin typeface="+mn-lt"/>
                <a:ea typeface="+mn-ea"/>
                <a:cs typeface="+mn-cs"/>
              </a:rPr>
              <a:t>aktivt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bidra</a:t>
            </a:r>
            <a:r>
              <a:rPr lang="en-GB" sz="1200" kern="1200" dirty="0">
                <a:solidFill>
                  <a:schemeClr val="tx1"/>
                </a:solidFill>
                <a:effectLst/>
                <a:latin typeface="+mn-lt"/>
                <a:ea typeface="+mn-ea"/>
                <a:cs typeface="+mn-cs"/>
              </a:rPr>
              <a:t> till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hanteringen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sker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utifrån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helhetssyn</a:t>
            </a:r>
            <a:r>
              <a:rPr lang="en-GB" sz="1200" kern="1200" dirty="0">
                <a:solidFill>
                  <a:schemeClr val="tx1"/>
                </a:solidFill>
                <a:effectLst/>
                <a:latin typeface="+mn-lt"/>
                <a:ea typeface="+mn-ea"/>
                <a:cs typeface="+mn-cs"/>
              </a:rPr>
              <a:t>.</a:t>
            </a:r>
          </a:p>
          <a:p>
            <a:r>
              <a:rPr lang="en-GB" sz="1200" kern="1200" dirty="0" err="1">
                <a:solidFill>
                  <a:schemeClr val="tx1"/>
                </a:solidFill>
                <a:effectLst/>
                <a:latin typeface="+mn-lt"/>
                <a:ea typeface="+mn-ea"/>
                <a:cs typeface="+mn-cs"/>
              </a:rPr>
              <a:t>Stödet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bör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organiseras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på</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sådant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sätt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det </a:t>
            </a:r>
            <a:r>
              <a:rPr lang="en-GB" sz="1200" kern="1200" dirty="0" err="1">
                <a:solidFill>
                  <a:schemeClr val="tx1"/>
                </a:solidFill>
                <a:effectLst/>
                <a:latin typeface="+mn-lt"/>
                <a:ea typeface="+mn-ea"/>
                <a:cs typeface="+mn-cs"/>
              </a:rPr>
              <a:t>passar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ihop</a:t>
            </a:r>
            <a:r>
              <a:rPr lang="en-GB" sz="1200" kern="1200" dirty="0">
                <a:solidFill>
                  <a:schemeClr val="tx1"/>
                </a:solidFill>
                <a:effectLst/>
                <a:latin typeface="+mn-lt"/>
                <a:ea typeface="+mn-ea"/>
                <a:cs typeface="+mn-cs"/>
              </a:rPr>
              <a:t> med </a:t>
            </a:r>
            <a:r>
              <a:rPr lang="en-GB" sz="1200" kern="1200" dirty="0" err="1">
                <a:solidFill>
                  <a:schemeClr val="tx1"/>
                </a:solidFill>
                <a:effectLst/>
                <a:latin typeface="+mn-lt"/>
                <a:ea typeface="+mn-ea"/>
                <a:cs typeface="+mn-cs"/>
              </a:rPr>
              <a:t>kommunens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ordinarie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krishanteringsorganisation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tillgängliga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resurser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Grunden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för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ett</a:t>
            </a:r>
            <a:r>
              <a:rPr lang="en-GB" sz="1200" kern="1200" dirty="0">
                <a:solidFill>
                  <a:schemeClr val="tx1"/>
                </a:solidFill>
                <a:effectLst/>
                <a:latin typeface="+mn-lt"/>
                <a:ea typeface="+mn-ea"/>
                <a:cs typeface="+mn-cs"/>
              </a:rPr>
              <a:t> ISF-</a:t>
            </a:r>
            <a:r>
              <a:rPr lang="en-GB" sz="1200" kern="1200" dirty="0" err="1">
                <a:solidFill>
                  <a:schemeClr val="tx1"/>
                </a:solidFill>
                <a:effectLst/>
                <a:latin typeface="+mn-lt"/>
                <a:ea typeface="+mn-ea"/>
                <a:cs typeface="+mn-cs"/>
              </a:rPr>
              <a:t>stöd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utgöras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kommunens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ordinarie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ledningsstöd</a:t>
            </a:r>
            <a:r>
              <a:rPr lang="en-GB" sz="1200" kern="1200" dirty="0">
                <a:solidFill>
                  <a:schemeClr val="tx1"/>
                </a:solidFill>
                <a:effectLst/>
                <a:latin typeface="+mn-lt"/>
                <a:ea typeface="+mn-ea"/>
                <a:cs typeface="+mn-cs"/>
              </a:rPr>
              <a:t>, det </a:t>
            </a:r>
            <a:r>
              <a:rPr lang="en-GB" sz="1200" kern="1200" dirty="0" err="1">
                <a:solidFill>
                  <a:schemeClr val="tx1"/>
                </a:solidFill>
                <a:effectLst/>
                <a:latin typeface="+mn-lt"/>
                <a:ea typeface="+mn-ea"/>
                <a:cs typeface="+mn-cs"/>
              </a:rPr>
              <a:t>viktiga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är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a:t>
            </a:r>
            <a:r>
              <a:rPr lang="en-GB" sz="1200" kern="1200" dirty="0">
                <a:solidFill>
                  <a:schemeClr val="tx1"/>
                </a:solidFill>
                <a:effectLst/>
                <a:latin typeface="+mn-lt"/>
                <a:ea typeface="+mn-ea"/>
                <a:cs typeface="+mn-cs"/>
              </a:rPr>
              <a:t> det </a:t>
            </a:r>
            <a:r>
              <a:rPr lang="en-GB" sz="1200" kern="1200" dirty="0" err="1">
                <a:solidFill>
                  <a:schemeClr val="tx1"/>
                </a:solidFill>
                <a:effectLst/>
                <a:latin typeface="+mn-lt"/>
                <a:ea typeface="+mn-ea"/>
                <a:cs typeface="+mn-cs"/>
              </a:rPr>
              <a:t>aktörsgemensamma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perspektivet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är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fokus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för</a:t>
            </a:r>
            <a:r>
              <a:rPr lang="en-GB" sz="1200" kern="1200" dirty="0">
                <a:solidFill>
                  <a:schemeClr val="tx1"/>
                </a:solidFill>
                <a:effectLst/>
                <a:latin typeface="+mn-lt"/>
                <a:ea typeface="+mn-ea"/>
                <a:cs typeface="+mn-cs"/>
              </a:rPr>
              <a:t> de analyser </a:t>
            </a:r>
            <a:r>
              <a:rPr lang="en-GB" sz="1200" kern="1200" dirty="0" err="1">
                <a:solidFill>
                  <a:schemeClr val="tx1"/>
                </a:solidFill>
                <a:effectLst/>
                <a:latin typeface="+mn-lt"/>
                <a:ea typeface="+mn-ea"/>
                <a:cs typeface="+mn-cs"/>
              </a:rPr>
              <a:t>och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underlag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som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fram</a:t>
            </a:r>
            <a:r>
              <a:rPr lang="en-GB" sz="1200" kern="1200" dirty="0">
                <a:solidFill>
                  <a:schemeClr val="tx1"/>
                </a:solidFill>
                <a:effectLst/>
                <a:latin typeface="+mn-lt"/>
                <a:ea typeface="+mn-ea"/>
                <a:cs typeface="+mn-cs"/>
              </a:rPr>
              <a:t> till </a:t>
            </a:r>
            <a:r>
              <a:rPr lang="en-GB" sz="1200" kern="1200" dirty="0" err="1">
                <a:solidFill>
                  <a:schemeClr val="tx1"/>
                </a:solidFill>
                <a:effectLst/>
                <a:latin typeface="+mn-lt"/>
                <a:ea typeface="+mn-ea"/>
                <a:cs typeface="+mn-cs"/>
              </a:rPr>
              <a:t>ISF:en</a:t>
            </a:r>
            <a:r>
              <a:rPr lang="en-GB" sz="1200" kern="1200" dirty="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5"/>
          </p:nvPr>
        </p:nvSpPr>
        <p:spPr/>
        <p:txBody>
          <a:bodyPr/>
          <a:lstStyle/>
          <a:p>
            <a:fld id="{3DF35614-E184-4B83-94CE-2651FB20B843}" type="slidenum">
              <a:rPr lang="sv-SE" smtClean="0"/>
              <a:t>3</a:t>
            </a:fld>
            <a:endParaRPr lang="sv-SE"/>
          </a:p>
        </p:txBody>
      </p:sp>
    </p:spTree>
    <p:extLst>
      <p:ext uri="{BB962C8B-B14F-4D97-AF65-F5344CB8AC3E}">
        <p14:creationId xmlns:p14="http://schemas.microsoft.com/office/powerpoint/2010/main" val="2953442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DF35614-E184-4B83-94CE-2651FB20B843}" type="slidenum">
              <a:rPr lang="sv-SE" smtClean="0"/>
              <a:t>21</a:t>
            </a:fld>
            <a:endParaRPr lang="sv-SE"/>
          </a:p>
        </p:txBody>
      </p:sp>
    </p:spTree>
    <p:extLst>
      <p:ext uri="{BB962C8B-B14F-4D97-AF65-F5344CB8AC3E}">
        <p14:creationId xmlns:p14="http://schemas.microsoft.com/office/powerpoint/2010/main" val="3552833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DF35614-E184-4B83-94CE-2651FB20B843}" type="slidenum">
              <a:rPr lang="sv-SE" smtClean="0"/>
              <a:t>23</a:t>
            </a:fld>
            <a:endParaRPr lang="sv-SE"/>
          </a:p>
        </p:txBody>
      </p:sp>
    </p:spTree>
    <p:extLst>
      <p:ext uri="{BB962C8B-B14F-4D97-AF65-F5344CB8AC3E}">
        <p14:creationId xmlns:p14="http://schemas.microsoft.com/office/powerpoint/2010/main" val="2859412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DF35614-E184-4B83-94CE-2651FB20B843}" type="slidenum">
              <a:rPr lang="sv-SE" smtClean="0"/>
              <a:t>24</a:t>
            </a:fld>
            <a:endParaRPr lang="sv-SE"/>
          </a:p>
        </p:txBody>
      </p:sp>
    </p:spTree>
    <p:extLst>
      <p:ext uri="{BB962C8B-B14F-4D97-AF65-F5344CB8AC3E}">
        <p14:creationId xmlns:p14="http://schemas.microsoft.com/office/powerpoint/2010/main" val="2786745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DF35614-E184-4B83-94CE-2651FB20B843}" type="slidenum">
              <a:rPr lang="sv-SE" smtClean="0"/>
              <a:t>25</a:t>
            </a:fld>
            <a:endParaRPr lang="sv-SE"/>
          </a:p>
        </p:txBody>
      </p:sp>
    </p:spTree>
    <p:extLst>
      <p:ext uri="{BB962C8B-B14F-4D97-AF65-F5344CB8AC3E}">
        <p14:creationId xmlns:p14="http://schemas.microsoft.com/office/powerpoint/2010/main" val="179557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Här är ett exempel på hur ett förlopp kan se ut, från det att information tas emot om en befarad eller inträffad samhällsstörning till det att åtgärder som överenskommits följs upp.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Ett larm eller information om en inträffad eller befarad samhällsstörning kommer in till kommunens ISK. ISK gör en initial bedömning om behov av samverkan med anledning av händelsen. Om den bedömningen visar att det finns behov av gemensam inriktning och samordning aktiverar kommunen ISF-stödet och bjuder in till en ISF.</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Stödet efterfrågar lägesbilder från de enskilda aktörerna och sammanställer analyser och underlaget till en samlad lägesbild och tar också fram ett förslag till en överenskommelse om inriktning och samordning.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ISF möts, fysiskt eller via distanslösningar, för att diskutera underlaget och ta ställning till det framlagda förslaget till överenskommelse. Överenskommelse om inriktning och samordning träffas, varefter respektive aktör fattar beslut om åtgärder i egen organisation utifrån den gemensamma inriktningen. ISF-stöd följer upp vidtagna åtgärder, nya bedömningar görs och vid behov nya lägesbilder och uppdaterade överenskommelser.</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Hur snabbt förloppet som illustreras i figuren är beror helt på samhällsstörningens karaktär och omfattning. I vissa fall måste det gå mycket snabbt och ibland kan respektive steg ta längre tid och vara mer djupgående.</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Flera av dessa moment ska vi träna på/diskutera här idag.</a:t>
            </a:r>
          </a:p>
        </p:txBody>
      </p:sp>
      <p:sp>
        <p:nvSpPr>
          <p:cNvPr id="4" name="Platshållare för bildnummer 3"/>
          <p:cNvSpPr>
            <a:spLocks noGrp="1"/>
          </p:cNvSpPr>
          <p:nvPr>
            <p:ph type="sldNum" sz="quarter" idx="5"/>
          </p:nvPr>
        </p:nvSpPr>
        <p:spPr/>
        <p:txBody>
          <a:bodyPr/>
          <a:lstStyle/>
          <a:p>
            <a:fld id="{3DF35614-E184-4B83-94CE-2651FB20B843}" type="slidenum">
              <a:rPr lang="sv-SE" smtClean="0"/>
              <a:t>4</a:t>
            </a:fld>
            <a:endParaRPr lang="sv-SE"/>
          </a:p>
        </p:txBody>
      </p:sp>
    </p:spTree>
    <p:extLst>
      <p:ext uri="{BB962C8B-B14F-4D97-AF65-F5344CB8AC3E}">
        <p14:creationId xmlns:p14="http://schemas.microsoft.com/office/powerpoint/2010/main" val="2766025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Bilden är dold och det krävs att den låses upp om den ska visas.</a:t>
            </a:r>
          </a:p>
          <a:p>
            <a:r>
              <a:rPr lang="sv-SE" i="1" dirty="0"/>
              <a:t>Om exemplet ska användas kan det med fördel skrivas ut och delas ut till gruppen.</a:t>
            </a:r>
          </a:p>
          <a:p>
            <a:r>
              <a:rPr lang="sv-SE" i="1" dirty="0"/>
              <a:t>Hela exemplet finns i Vägledning för lokal ISF, MSB1378</a:t>
            </a:r>
          </a:p>
        </p:txBody>
      </p:sp>
      <p:sp>
        <p:nvSpPr>
          <p:cNvPr id="4" name="Platshållare för bildnummer 3"/>
          <p:cNvSpPr>
            <a:spLocks noGrp="1"/>
          </p:cNvSpPr>
          <p:nvPr>
            <p:ph type="sldNum" sz="quarter" idx="5"/>
          </p:nvPr>
        </p:nvSpPr>
        <p:spPr/>
        <p:txBody>
          <a:bodyPr/>
          <a:lstStyle/>
          <a:p>
            <a:fld id="{3DF35614-E184-4B83-94CE-2651FB20B843}" type="slidenum">
              <a:rPr lang="sv-SE" smtClean="0"/>
              <a:t>5</a:t>
            </a:fld>
            <a:endParaRPr lang="sv-SE"/>
          </a:p>
        </p:txBody>
      </p:sp>
    </p:spTree>
    <p:extLst>
      <p:ext uri="{BB962C8B-B14F-4D97-AF65-F5344CB8AC3E}">
        <p14:creationId xmlns:p14="http://schemas.microsoft.com/office/powerpoint/2010/main" val="12644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Bilden är dold och det krävs att den låses upp om den ska visas.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Om exemplet ska användas kan det med fördel skrivas ut och delas ut till gruppen.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Hela exemplet finns i Vägledning för lokal ISF, MSB1378</a:t>
            </a:r>
          </a:p>
          <a:p>
            <a:endParaRPr lang="sv-SE" dirty="0"/>
          </a:p>
        </p:txBody>
      </p:sp>
      <p:sp>
        <p:nvSpPr>
          <p:cNvPr id="4" name="Platshållare för bildnummer 3"/>
          <p:cNvSpPr>
            <a:spLocks noGrp="1"/>
          </p:cNvSpPr>
          <p:nvPr>
            <p:ph type="sldNum" sz="quarter" idx="5"/>
          </p:nvPr>
        </p:nvSpPr>
        <p:spPr/>
        <p:txBody>
          <a:bodyPr/>
          <a:lstStyle/>
          <a:p>
            <a:fld id="{3DF35614-E184-4B83-94CE-2651FB20B843}" type="slidenum">
              <a:rPr lang="sv-SE" smtClean="0"/>
              <a:t>6</a:t>
            </a:fld>
            <a:endParaRPr lang="sv-SE"/>
          </a:p>
        </p:txBody>
      </p:sp>
    </p:spTree>
    <p:extLst>
      <p:ext uri="{BB962C8B-B14F-4D97-AF65-F5344CB8AC3E}">
        <p14:creationId xmlns:p14="http://schemas.microsoft.com/office/powerpoint/2010/main" val="331565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En aktörsanalys syftar till att skapa en överblick över aktiverade relationer vid aktörsgemensam hantering vid en samhällsstörning. Den ska stödja en analys av aktörernas olika prioriterade fokus i den specifika händelsen samt de kommunikationsmässiga utmaningarna.</a:t>
            </a:r>
          </a:p>
          <a:p>
            <a:endParaRPr lang="sv-SE" i="1" dirty="0"/>
          </a:p>
          <a:p>
            <a:r>
              <a:rPr lang="sv-SE" i="1" dirty="0"/>
              <a:t>Bild som kan delas till stöd för hur en aktörsanalys kan göras finns på nästkommande sida</a:t>
            </a:r>
          </a:p>
        </p:txBody>
      </p:sp>
      <p:sp>
        <p:nvSpPr>
          <p:cNvPr id="4" name="Platshållare för bildnummer 3"/>
          <p:cNvSpPr>
            <a:spLocks noGrp="1"/>
          </p:cNvSpPr>
          <p:nvPr>
            <p:ph type="sldNum" sz="quarter" idx="5"/>
          </p:nvPr>
        </p:nvSpPr>
        <p:spPr/>
        <p:txBody>
          <a:bodyPr/>
          <a:lstStyle/>
          <a:p>
            <a:fld id="{3DF35614-E184-4B83-94CE-2651FB20B843}" type="slidenum">
              <a:rPr lang="sv-SE" smtClean="0"/>
              <a:t>7</a:t>
            </a:fld>
            <a:endParaRPr lang="sv-SE"/>
          </a:p>
        </p:txBody>
      </p:sp>
    </p:spTree>
    <p:extLst>
      <p:ext uri="{BB962C8B-B14F-4D97-AF65-F5344CB8AC3E}">
        <p14:creationId xmlns:p14="http://schemas.microsoft.com/office/powerpoint/2010/main" val="124306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DF35614-E184-4B83-94CE-2651FB20B843}" type="slidenum">
              <a:rPr lang="sv-SE" smtClean="0"/>
              <a:t>8</a:t>
            </a:fld>
            <a:endParaRPr lang="sv-SE"/>
          </a:p>
        </p:txBody>
      </p:sp>
    </p:spTree>
    <p:extLst>
      <p:ext uri="{BB962C8B-B14F-4D97-AF65-F5344CB8AC3E}">
        <p14:creationId xmlns:p14="http://schemas.microsoft.com/office/powerpoint/2010/main" val="3830163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ISF-stödet </a:t>
            </a:r>
            <a:r>
              <a:rPr lang="sv-SE" dirty="0">
                <a:highlight>
                  <a:srgbClr val="FFFF00"/>
                </a:highlight>
              </a:rPr>
              <a:t>behöver efterfråga </a:t>
            </a:r>
            <a:r>
              <a:rPr lang="sv-SE" dirty="0"/>
              <a:t>aktörsspecifika lägesbilder för att kunna ta fram en samlad lägesbild. </a:t>
            </a:r>
          </a:p>
          <a:p>
            <a:endParaRPr lang="sv-SE" dirty="0"/>
          </a:p>
          <a:p>
            <a:r>
              <a:rPr lang="sv-SE" dirty="0"/>
              <a:t>Utifrån den tidigare gjorda aktörsanalysen, dela ut roller utifrån de som har identifierats som centrala i händelsen och ge personer eller grupper i uppdrag att skriva en aktörsspecifik lägesbild utifrån aktuell händelse.</a:t>
            </a:r>
          </a:p>
        </p:txBody>
      </p:sp>
      <p:sp>
        <p:nvSpPr>
          <p:cNvPr id="4" name="Platshållare för bildnummer 3"/>
          <p:cNvSpPr>
            <a:spLocks noGrp="1"/>
          </p:cNvSpPr>
          <p:nvPr>
            <p:ph type="sldNum" sz="quarter" idx="5"/>
          </p:nvPr>
        </p:nvSpPr>
        <p:spPr/>
        <p:txBody>
          <a:bodyPr/>
          <a:lstStyle/>
          <a:p>
            <a:fld id="{3DF35614-E184-4B83-94CE-2651FB20B843}" type="slidenum">
              <a:rPr lang="sv-SE" smtClean="0"/>
              <a:t>9</a:t>
            </a:fld>
            <a:endParaRPr lang="sv-SE"/>
          </a:p>
        </p:txBody>
      </p:sp>
    </p:spTree>
    <p:extLst>
      <p:ext uri="{BB962C8B-B14F-4D97-AF65-F5344CB8AC3E}">
        <p14:creationId xmlns:p14="http://schemas.microsoft.com/office/powerpoint/2010/main" val="3621044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Bilder som kan delas ut finns på nästkommande sida</a:t>
            </a:r>
          </a:p>
        </p:txBody>
      </p:sp>
      <p:sp>
        <p:nvSpPr>
          <p:cNvPr id="4" name="Platshållare för bildnummer 3"/>
          <p:cNvSpPr>
            <a:spLocks noGrp="1"/>
          </p:cNvSpPr>
          <p:nvPr>
            <p:ph type="sldNum" sz="quarter" idx="5"/>
          </p:nvPr>
        </p:nvSpPr>
        <p:spPr/>
        <p:txBody>
          <a:bodyPr/>
          <a:lstStyle/>
          <a:p>
            <a:fld id="{3DF35614-E184-4B83-94CE-2651FB20B843}" type="slidenum">
              <a:rPr lang="sv-SE" smtClean="0"/>
              <a:t>10</a:t>
            </a:fld>
            <a:endParaRPr lang="sv-SE"/>
          </a:p>
        </p:txBody>
      </p:sp>
    </p:spTree>
    <p:extLst>
      <p:ext uri="{BB962C8B-B14F-4D97-AF65-F5344CB8AC3E}">
        <p14:creationId xmlns:p14="http://schemas.microsoft.com/office/powerpoint/2010/main" val="364395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dirty="0"/>
              <a:t>Klicka här för att ändra 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358350215"/>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830483724"/>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15953568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dirty="0"/>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dirty="0"/>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2019-05-25</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sb.se/samverkanlednin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msb.se/samverkanledni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hyperlink" Target="mailto:implementerasol@msb.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B87A8D-72F8-4AE1-886F-EB325F40BA16}"/>
              </a:ext>
            </a:extLst>
          </p:cNvPr>
          <p:cNvSpPr>
            <a:spLocks noGrp="1"/>
          </p:cNvSpPr>
          <p:nvPr>
            <p:ph type="title"/>
          </p:nvPr>
        </p:nvSpPr>
        <p:spPr/>
        <p:txBody>
          <a:bodyPr/>
          <a:lstStyle/>
          <a:p>
            <a:r>
              <a:rPr lang="sv-SE" dirty="0"/>
              <a:t>Om bildspelet</a:t>
            </a:r>
          </a:p>
        </p:txBody>
      </p:sp>
      <p:sp>
        <p:nvSpPr>
          <p:cNvPr id="3" name="Platshållare för innehåll 2">
            <a:extLst>
              <a:ext uri="{FF2B5EF4-FFF2-40B4-BE49-F238E27FC236}">
                <a16:creationId xmlns:a16="http://schemas.microsoft.com/office/drawing/2014/main" id="{F19995E6-D1C4-4647-817C-222CC36ED4D2}"/>
              </a:ext>
            </a:extLst>
          </p:cNvPr>
          <p:cNvSpPr>
            <a:spLocks noGrp="1"/>
          </p:cNvSpPr>
          <p:nvPr>
            <p:ph idx="1"/>
          </p:nvPr>
        </p:nvSpPr>
        <p:spPr/>
        <p:txBody>
          <a:bodyPr/>
          <a:lstStyle/>
          <a:p>
            <a:pPr marL="0" lvl="0" indent="0" fontAlgn="base">
              <a:spcBef>
                <a:spcPct val="0"/>
              </a:spcBef>
              <a:spcAft>
                <a:spcPct val="0"/>
              </a:spcAft>
              <a:buNone/>
              <a:defRPr/>
            </a:pPr>
            <a:r>
              <a:rPr lang="sv-SE" altLang="sv-SE" sz="1600" dirty="0"/>
              <a:t>Materialet är ett kompletterande material till presentationen av lokal ISF som finns på </a:t>
            </a:r>
            <a:r>
              <a:rPr lang="sv-SE" altLang="sv-SE" sz="1600" dirty="0">
                <a:hlinkClick r:id="rId2"/>
              </a:rPr>
              <a:t>www.msb.se/samverkanledning</a:t>
            </a:r>
            <a:endParaRPr lang="sv-SE" altLang="sv-SE" sz="1600" dirty="0"/>
          </a:p>
          <a:p>
            <a:pPr marL="0" lvl="0" indent="0" fontAlgn="base">
              <a:spcBef>
                <a:spcPct val="0"/>
              </a:spcBef>
              <a:spcAft>
                <a:spcPct val="0"/>
              </a:spcAft>
              <a:buNone/>
              <a:defRPr/>
            </a:pPr>
            <a:endParaRPr lang="sv-SE" altLang="sv-SE" sz="1600" dirty="0"/>
          </a:p>
          <a:p>
            <a:pPr marL="0" lvl="0" indent="0" fontAlgn="base">
              <a:spcBef>
                <a:spcPct val="0"/>
              </a:spcBef>
              <a:spcAft>
                <a:spcPct val="0"/>
              </a:spcAft>
              <a:buNone/>
              <a:defRPr/>
            </a:pPr>
            <a:r>
              <a:rPr lang="sv-SE" altLang="sv-SE" sz="1600" dirty="0"/>
              <a:t>Bilderna med lila band är träningsmoment. Bilderna med röda band är diskussionsfrågor. Dessa kan varvas eller sållas ut var och en för sig beroende på hur upplägget ska vara.</a:t>
            </a:r>
          </a:p>
          <a:p>
            <a:pPr marL="0" lvl="0" indent="0" fontAlgn="base">
              <a:spcBef>
                <a:spcPct val="0"/>
              </a:spcBef>
              <a:spcAft>
                <a:spcPct val="0"/>
              </a:spcAft>
              <a:buNone/>
              <a:defRPr/>
            </a:pPr>
            <a:r>
              <a:rPr lang="sv-SE" altLang="sv-SE" sz="1600" dirty="0"/>
              <a:t>Bilderna kan med fördel varvas med presentationsmaterialet av </a:t>
            </a:r>
            <a:r>
              <a:rPr lang="sv-SE" altLang="sv-SE" sz="1600" i="1" dirty="0"/>
              <a:t>Vägledning för lokal ISF, MSB1378</a:t>
            </a:r>
            <a:r>
              <a:rPr lang="sv-SE" altLang="sv-SE" sz="1600" dirty="0"/>
              <a:t>. </a:t>
            </a:r>
          </a:p>
          <a:p>
            <a:pPr marL="0" lvl="0" indent="0" fontAlgn="base">
              <a:spcBef>
                <a:spcPct val="0"/>
              </a:spcBef>
              <a:spcAft>
                <a:spcPct val="0"/>
              </a:spcAft>
              <a:buNone/>
              <a:defRPr/>
            </a:pPr>
            <a:endParaRPr lang="sv-SE" altLang="sv-SE" sz="1600" dirty="0"/>
          </a:p>
          <a:p>
            <a:pPr marL="0" lvl="0" indent="0" fontAlgn="base">
              <a:spcBef>
                <a:spcPct val="0"/>
              </a:spcBef>
              <a:spcAft>
                <a:spcPct val="0"/>
              </a:spcAft>
              <a:buNone/>
              <a:defRPr/>
            </a:pPr>
            <a:r>
              <a:rPr lang="sv-SE" altLang="sv-SE" sz="1600" dirty="0"/>
              <a:t>Både träning och diskussion utgår från samma scenarier. Det finns två scenarier att välja på. Dessa är tagna ur och återfinns i sin helhet i </a:t>
            </a:r>
            <a:r>
              <a:rPr lang="sv-SE" altLang="sv-SE" sz="1600" i="1" dirty="0"/>
              <a:t>Vägledning för lokal ISF, </a:t>
            </a:r>
            <a:r>
              <a:rPr lang="sv-SE" sz="1600" i="1" dirty="0"/>
              <a:t>MSB1378</a:t>
            </a:r>
          </a:p>
          <a:p>
            <a:pPr marL="0" lvl="0" indent="0" fontAlgn="base">
              <a:spcBef>
                <a:spcPct val="0"/>
              </a:spcBef>
              <a:spcAft>
                <a:spcPct val="0"/>
              </a:spcAft>
              <a:buNone/>
              <a:defRPr/>
            </a:pPr>
            <a:r>
              <a:rPr lang="sv-SE" altLang="sv-SE" sz="1600" dirty="0"/>
              <a:t>Båda bilderna med scenariobeskrivningarna är dolda och behöver låsas upp för att kunna användas.</a:t>
            </a:r>
          </a:p>
          <a:p>
            <a:pPr marL="0" lvl="0" indent="0" fontAlgn="base">
              <a:spcBef>
                <a:spcPct val="0"/>
              </a:spcBef>
              <a:spcAft>
                <a:spcPct val="0"/>
              </a:spcAft>
              <a:buNone/>
              <a:defRPr/>
            </a:pPr>
            <a:endParaRPr lang="sv-SE" altLang="sv-SE" sz="1600" dirty="0"/>
          </a:p>
          <a:p>
            <a:pPr marL="0" lvl="0" indent="0" fontAlgn="base">
              <a:spcBef>
                <a:spcPct val="0"/>
              </a:spcBef>
              <a:spcAft>
                <a:spcPct val="0"/>
              </a:spcAft>
              <a:buNone/>
              <a:defRPr/>
            </a:pPr>
            <a:r>
              <a:rPr lang="sv-SE" altLang="sv-SE" sz="1600" dirty="0"/>
              <a:t>Inledningsvis finns en kort beskrivning av roller och ett exempel på hur händelseförlopp kan se ut. För mer ingående beskrivningar se </a:t>
            </a:r>
            <a:r>
              <a:rPr lang="sv-SE" altLang="sv-SE" sz="1600" i="1" dirty="0"/>
              <a:t>Vägledning för lokal ISF, MSB1378</a:t>
            </a:r>
            <a:endParaRPr lang="sv-SE" sz="1600" i="1" dirty="0"/>
          </a:p>
          <a:p>
            <a:endParaRPr lang="sv-SE" dirty="0"/>
          </a:p>
        </p:txBody>
      </p:sp>
    </p:spTree>
    <p:extLst>
      <p:ext uri="{BB962C8B-B14F-4D97-AF65-F5344CB8AC3E}">
        <p14:creationId xmlns:p14="http://schemas.microsoft.com/office/powerpoint/2010/main" val="2523967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AF2135-275F-4BBE-B516-C8A65AA13A79}"/>
              </a:ext>
            </a:extLst>
          </p:cNvPr>
          <p:cNvSpPr>
            <a:spLocks noGrp="1"/>
          </p:cNvSpPr>
          <p:nvPr>
            <p:ph type="title"/>
          </p:nvPr>
        </p:nvSpPr>
        <p:spPr/>
        <p:txBody>
          <a:bodyPr/>
          <a:lstStyle/>
          <a:p>
            <a:r>
              <a:rPr lang="sv-SE" dirty="0"/>
              <a:t>Träna på att ta fram en samlad lägesbild</a:t>
            </a:r>
          </a:p>
        </p:txBody>
      </p:sp>
      <p:sp>
        <p:nvSpPr>
          <p:cNvPr id="3" name="Platshållare för innehåll 2">
            <a:extLst>
              <a:ext uri="{FF2B5EF4-FFF2-40B4-BE49-F238E27FC236}">
                <a16:creationId xmlns:a16="http://schemas.microsoft.com/office/drawing/2014/main" id="{3B4773B4-978A-4D72-A783-2C14B1FEEE11}"/>
              </a:ext>
            </a:extLst>
          </p:cNvPr>
          <p:cNvSpPr>
            <a:spLocks noGrp="1"/>
          </p:cNvSpPr>
          <p:nvPr>
            <p:ph idx="1"/>
          </p:nvPr>
        </p:nvSpPr>
        <p:spPr/>
        <p:txBody>
          <a:bodyPr/>
          <a:lstStyle/>
          <a:p>
            <a:endParaRPr lang="sv-SE"/>
          </a:p>
        </p:txBody>
      </p:sp>
      <p:sp>
        <p:nvSpPr>
          <p:cNvPr id="7" name="Platshållare för innehåll 2">
            <a:extLst>
              <a:ext uri="{FF2B5EF4-FFF2-40B4-BE49-F238E27FC236}">
                <a16:creationId xmlns:a16="http://schemas.microsoft.com/office/drawing/2014/main" id="{758647DC-C872-42A9-842C-7D0351A4D21B}"/>
              </a:ext>
            </a:extLst>
          </p:cNvPr>
          <p:cNvSpPr txBox="1">
            <a:spLocks/>
          </p:cNvSpPr>
          <p:nvPr/>
        </p:nvSpPr>
        <p:spPr bwMode="auto">
          <a:xfrm>
            <a:off x="1773388" y="2287882"/>
            <a:ext cx="8645224" cy="3556000"/>
          </a:xfrm>
          <a:prstGeom prst="rect">
            <a:avLst/>
          </a:prstGeom>
          <a:solidFill>
            <a:schemeClr val="accent6">
              <a:lumMod val="60000"/>
              <a:lumOff val="4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sv-SE" sz="2000" dirty="0">
                <a:solidFill>
                  <a:schemeClr val="bg2"/>
                </a:solidFill>
                <a:latin typeface="+mj-lt"/>
              </a:rPr>
              <a:t/>
            </a:r>
            <a:br>
              <a:rPr lang="sv-SE" sz="2000" dirty="0">
                <a:solidFill>
                  <a:schemeClr val="bg2"/>
                </a:solidFill>
                <a:latin typeface="+mj-lt"/>
              </a:rPr>
            </a:br>
            <a:r>
              <a:rPr lang="sv-SE" sz="2000" dirty="0">
                <a:latin typeface="+mj-lt"/>
              </a:rPr>
              <a:t>3. ISF-stödet ska sammanställa de inkomna aktörsspecifika lägesbilderna till en samlad lägesbild. Den ska sedan ligga till grund för formulering av inriktning och prioritering av åtgärder.</a:t>
            </a:r>
          </a:p>
          <a:p>
            <a:pPr marL="0" indent="0" eaLnBrk="1" fontAlgn="auto" hangingPunct="1">
              <a:spcAft>
                <a:spcPts val="0"/>
              </a:spcAft>
              <a:buNone/>
              <a:defRPr/>
            </a:pPr>
            <a:endParaRPr lang="sv-SE" sz="2000" dirty="0">
              <a:latin typeface="+mj-lt"/>
            </a:endParaRPr>
          </a:p>
          <a:p>
            <a:pPr marL="0" indent="0" eaLnBrk="1" fontAlgn="auto" hangingPunct="1">
              <a:spcAft>
                <a:spcPts val="0"/>
              </a:spcAft>
              <a:buNone/>
              <a:defRPr/>
            </a:pPr>
            <a:r>
              <a:rPr lang="sv-SE" sz="2000" dirty="0">
                <a:latin typeface="+mj-lt"/>
              </a:rPr>
              <a:t>Ta hjälp av de utdelade bilderna för att sortera informationen från de aktörsspecifika lägesbilderna.</a:t>
            </a:r>
          </a:p>
          <a:p>
            <a:pPr marL="0" indent="0" eaLnBrk="1" fontAlgn="auto" hangingPunct="1">
              <a:spcAft>
                <a:spcPts val="0"/>
              </a:spcAft>
              <a:buFont typeface="Arial" panose="020B0604020202020204" pitchFamily="34" charset="0"/>
              <a:buNone/>
              <a:defRPr/>
            </a:pPr>
            <a:endParaRPr lang="sv-SE" sz="2000" dirty="0">
              <a:latin typeface="+mj-lt"/>
            </a:endParaRPr>
          </a:p>
          <a:p>
            <a:pPr marL="0" indent="0" eaLnBrk="1" fontAlgn="auto" hangingPunct="1">
              <a:spcAft>
                <a:spcPts val="0"/>
              </a:spcAft>
              <a:buFont typeface="Arial" panose="020B0604020202020204" pitchFamily="34" charset="0"/>
              <a:buNone/>
              <a:defRPr/>
            </a:pPr>
            <a:endParaRPr lang="sv-SE" sz="2000" dirty="0">
              <a:latin typeface="+mj-lt"/>
            </a:endParaRPr>
          </a:p>
        </p:txBody>
      </p:sp>
      <p:sp>
        <p:nvSpPr>
          <p:cNvPr id="9" name="Rektangel 8">
            <a:extLst>
              <a:ext uri="{FF2B5EF4-FFF2-40B4-BE49-F238E27FC236}">
                <a16:creationId xmlns:a16="http://schemas.microsoft.com/office/drawing/2014/main" id="{3715D998-9C91-4A12-B04E-26F949221CC5}"/>
              </a:ext>
            </a:extLst>
          </p:cNvPr>
          <p:cNvSpPr/>
          <p:nvPr/>
        </p:nvSpPr>
        <p:spPr>
          <a:xfrm>
            <a:off x="1773388" y="2193576"/>
            <a:ext cx="8645224" cy="155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89700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51FAB477-9AB0-4C9E-BE1A-CF23165DD414}"/>
              </a:ext>
            </a:extLst>
          </p:cNvPr>
          <p:cNvSpPr txBox="1">
            <a:spLocks/>
          </p:cNvSpPr>
          <p:nvPr/>
        </p:nvSpPr>
        <p:spPr bwMode="auto">
          <a:xfrm>
            <a:off x="1773388" y="2348959"/>
            <a:ext cx="8580582" cy="4057932"/>
          </a:xfrm>
          <a:prstGeom prst="rect">
            <a:avLst/>
          </a:prstGeom>
          <a:solidFill>
            <a:schemeClr val="accent6">
              <a:lumMod val="60000"/>
              <a:lumOff val="4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sv-SE" sz="2000" dirty="0">
                <a:latin typeface="+mj-lt"/>
              </a:rPr>
              <a:t/>
            </a:r>
            <a:br>
              <a:rPr lang="sv-SE" sz="2000" dirty="0">
                <a:latin typeface="+mj-lt"/>
              </a:rPr>
            </a:br>
            <a:endParaRPr lang="sv-SE" sz="2000" dirty="0">
              <a:latin typeface="+mj-lt"/>
            </a:endParaRPr>
          </a:p>
          <a:p>
            <a:pPr marL="0" indent="0" eaLnBrk="1" fontAlgn="auto" hangingPunct="1">
              <a:spcAft>
                <a:spcPts val="0"/>
              </a:spcAft>
              <a:buNone/>
              <a:defRPr/>
            </a:pPr>
            <a:endParaRPr lang="sv-SE" sz="2000" dirty="0">
              <a:latin typeface="+mj-lt"/>
            </a:endParaRPr>
          </a:p>
          <a:p>
            <a:pPr marL="0" indent="0" eaLnBrk="1" fontAlgn="auto" hangingPunct="1">
              <a:spcAft>
                <a:spcPts val="0"/>
              </a:spcAft>
              <a:buNone/>
              <a:defRPr/>
            </a:pPr>
            <a:endParaRPr lang="sv-SE" sz="2000" dirty="0">
              <a:latin typeface="+mj-lt"/>
            </a:endParaRPr>
          </a:p>
        </p:txBody>
      </p:sp>
      <p:sp>
        <p:nvSpPr>
          <p:cNvPr id="2" name="Rubrik 1">
            <a:extLst>
              <a:ext uri="{FF2B5EF4-FFF2-40B4-BE49-F238E27FC236}">
                <a16:creationId xmlns:a16="http://schemas.microsoft.com/office/drawing/2014/main" id="{459DB833-D405-400E-9F84-5C0626AD469D}"/>
              </a:ext>
            </a:extLst>
          </p:cNvPr>
          <p:cNvSpPr>
            <a:spLocks noGrp="1"/>
          </p:cNvSpPr>
          <p:nvPr>
            <p:ph type="title"/>
          </p:nvPr>
        </p:nvSpPr>
        <p:spPr/>
        <p:txBody>
          <a:bodyPr/>
          <a:lstStyle/>
          <a:p>
            <a:r>
              <a:rPr lang="sv-SE" dirty="0"/>
              <a:t>Träna på att ta fram en samlad </a:t>
            </a:r>
            <a:br>
              <a:rPr lang="sv-SE" dirty="0"/>
            </a:br>
            <a:r>
              <a:rPr lang="sv-SE" dirty="0"/>
              <a:t>lägesbild</a:t>
            </a:r>
          </a:p>
        </p:txBody>
      </p:sp>
      <p:pic>
        <p:nvPicPr>
          <p:cNvPr id="8" name="Platshållare för innehåll 7" descr="En bild som visar skärmbild&#10;&#10;Automatiskt genererad beskrivning">
            <a:extLst>
              <a:ext uri="{FF2B5EF4-FFF2-40B4-BE49-F238E27FC236}">
                <a16:creationId xmlns:a16="http://schemas.microsoft.com/office/drawing/2014/main" id="{6B0E42CD-C44A-43C7-B9E7-855E3A7075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74052" y="2467715"/>
            <a:ext cx="5882296" cy="3602037"/>
          </a:xfrm>
        </p:spPr>
      </p:pic>
      <p:sp>
        <p:nvSpPr>
          <p:cNvPr id="10" name="Rektangel 9">
            <a:extLst>
              <a:ext uri="{FF2B5EF4-FFF2-40B4-BE49-F238E27FC236}">
                <a16:creationId xmlns:a16="http://schemas.microsoft.com/office/drawing/2014/main" id="{393AF4EA-F559-4339-AFEE-4F91272E1A72}"/>
              </a:ext>
            </a:extLst>
          </p:cNvPr>
          <p:cNvSpPr/>
          <p:nvPr/>
        </p:nvSpPr>
        <p:spPr>
          <a:xfrm>
            <a:off x="1773388" y="2193576"/>
            <a:ext cx="8580582" cy="155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0451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51FAB477-9AB0-4C9E-BE1A-CF23165DD414}"/>
              </a:ext>
            </a:extLst>
          </p:cNvPr>
          <p:cNvSpPr txBox="1">
            <a:spLocks/>
          </p:cNvSpPr>
          <p:nvPr/>
        </p:nvSpPr>
        <p:spPr bwMode="auto">
          <a:xfrm>
            <a:off x="1773387" y="2193576"/>
            <a:ext cx="8580581" cy="3679818"/>
          </a:xfrm>
          <a:prstGeom prst="rect">
            <a:avLst/>
          </a:prstGeom>
          <a:solidFill>
            <a:schemeClr val="accent6">
              <a:lumMod val="60000"/>
              <a:lumOff val="4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sv-SE" sz="2000" dirty="0">
                <a:latin typeface="+mj-lt"/>
              </a:rPr>
              <a:t/>
            </a:r>
            <a:br>
              <a:rPr lang="sv-SE" sz="2000" dirty="0">
                <a:latin typeface="+mj-lt"/>
              </a:rPr>
            </a:br>
            <a:endParaRPr lang="sv-SE" sz="2000" dirty="0">
              <a:latin typeface="+mj-lt"/>
            </a:endParaRPr>
          </a:p>
          <a:p>
            <a:pPr marL="0" indent="0" eaLnBrk="1" fontAlgn="auto" hangingPunct="1">
              <a:spcAft>
                <a:spcPts val="0"/>
              </a:spcAft>
              <a:buNone/>
              <a:defRPr/>
            </a:pPr>
            <a:endParaRPr lang="sv-SE" sz="2000" dirty="0">
              <a:latin typeface="+mj-lt"/>
            </a:endParaRPr>
          </a:p>
          <a:p>
            <a:pPr marL="0" indent="0" eaLnBrk="1" fontAlgn="auto" hangingPunct="1">
              <a:spcAft>
                <a:spcPts val="0"/>
              </a:spcAft>
              <a:buNone/>
              <a:defRPr/>
            </a:pPr>
            <a:endParaRPr lang="sv-SE" sz="2000" dirty="0">
              <a:latin typeface="+mj-lt"/>
            </a:endParaRPr>
          </a:p>
        </p:txBody>
      </p:sp>
      <p:sp>
        <p:nvSpPr>
          <p:cNvPr id="5" name="Rektangel 4">
            <a:extLst>
              <a:ext uri="{FF2B5EF4-FFF2-40B4-BE49-F238E27FC236}">
                <a16:creationId xmlns:a16="http://schemas.microsoft.com/office/drawing/2014/main" id="{055CD292-5A3C-4E11-9951-43B5E4633662}"/>
              </a:ext>
            </a:extLst>
          </p:cNvPr>
          <p:cNvSpPr/>
          <p:nvPr/>
        </p:nvSpPr>
        <p:spPr>
          <a:xfrm>
            <a:off x="3971925" y="2227220"/>
            <a:ext cx="6382046" cy="36394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mj-lt"/>
              </a:rPr>
              <a:t>Har kommunen en mall för samlad lägesbild </a:t>
            </a:r>
            <a:br>
              <a:rPr lang="sv-SE" dirty="0">
                <a:latin typeface="+mj-lt"/>
              </a:rPr>
            </a:br>
            <a:r>
              <a:rPr lang="sv-SE" dirty="0">
                <a:latin typeface="+mj-lt"/>
              </a:rPr>
              <a:t>kan den läggas in här</a:t>
            </a:r>
          </a:p>
        </p:txBody>
      </p:sp>
      <p:sp>
        <p:nvSpPr>
          <p:cNvPr id="10" name="Rubrik 9">
            <a:extLst>
              <a:ext uri="{FF2B5EF4-FFF2-40B4-BE49-F238E27FC236}">
                <a16:creationId xmlns:a16="http://schemas.microsoft.com/office/drawing/2014/main" id="{BD5A20BA-1B50-4D63-AB8C-C36ADE4F8D65}"/>
              </a:ext>
            </a:extLst>
          </p:cNvPr>
          <p:cNvSpPr>
            <a:spLocks noGrp="1"/>
          </p:cNvSpPr>
          <p:nvPr>
            <p:ph type="title"/>
          </p:nvPr>
        </p:nvSpPr>
        <p:spPr/>
        <p:txBody>
          <a:bodyPr/>
          <a:lstStyle/>
          <a:p>
            <a:r>
              <a:rPr lang="sv-SE" dirty="0"/>
              <a:t>Träna på att ta fram en samlad lägesbild</a:t>
            </a:r>
            <a:br>
              <a:rPr lang="sv-SE" dirty="0"/>
            </a:br>
            <a:endParaRPr lang="sv-SE" dirty="0"/>
          </a:p>
        </p:txBody>
      </p:sp>
      <p:sp>
        <p:nvSpPr>
          <p:cNvPr id="2" name="Platshållare för innehåll 1">
            <a:extLst>
              <a:ext uri="{FF2B5EF4-FFF2-40B4-BE49-F238E27FC236}">
                <a16:creationId xmlns:a16="http://schemas.microsoft.com/office/drawing/2014/main" id="{24AA8960-CC4C-4F8F-A0B6-A4F3C80E7AAE}"/>
              </a:ext>
            </a:extLst>
          </p:cNvPr>
          <p:cNvSpPr>
            <a:spLocks noGrp="1"/>
          </p:cNvSpPr>
          <p:nvPr>
            <p:ph idx="1"/>
          </p:nvPr>
        </p:nvSpPr>
        <p:spPr/>
        <p:txBody>
          <a:bodyPr/>
          <a:lstStyle/>
          <a:p>
            <a:endParaRPr lang="sv-SE"/>
          </a:p>
        </p:txBody>
      </p:sp>
      <p:sp>
        <p:nvSpPr>
          <p:cNvPr id="11" name="Rubrik 1">
            <a:extLst>
              <a:ext uri="{FF2B5EF4-FFF2-40B4-BE49-F238E27FC236}">
                <a16:creationId xmlns:a16="http://schemas.microsoft.com/office/drawing/2014/main" id="{EFCF993E-D07D-487F-B55D-6951D4FC9325}"/>
              </a:ext>
            </a:extLst>
          </p:cNvPr>
          <p:cNvSpPr txBox="1">
            <a:spLocks/>
          </p:cNvSpPr>
          <p:nvPr/>
        </p:nvSpPr>
        <p:spPr>
          <a:xfrm>
            <a:off x="1925788" y="1260823"/>
            <a:ext cx="8580582" cy="96639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a:lstStyle>
          <a:p>
            <a:endParaRPr lang="sv-SE" dirty="0"/>
          </a:p>
        </p:txBody>
      </p:sp>
      <p:sp>
        <p:nvSpPr>
          <p:cNvPr id="8" name="Rektangel 7">
            <a:extLst>
              <a:ext uri="{FF2B5EF4-FFF2-40B4-BE49-F238E27FC236}">
                <a16:creationId xmlns:a16="http://schemas.microsoft.com/office/drawing/2014/main" id="{1861DBB4-480A-4DDF-B40E-3E6BCA72987E}"/>
              </a:ext>
            </a:extLst>
          </p:cNvPr>
          <p:cNvSpPr/>
          <p:nvPr/>
        </p:nvSpPr>
        <p:spPr>
          <a:xfrm>
            <a:off x="1773388" y="2193576"/>
            <a:ext cx="8580582" cy="155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91667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AF2135-275F-4BBE-B516-C8A65AA13A79}"/>
              </a:ext>
            </a:extLst>
          </p:cNvPr>
          <p:cNvSpPr>
            <a:spLocks noGrp="1"/>
          </p:cNvSpPr>
          <p:nvPr>
            <p:ph type="title"/>
          </p:nvPr>
        </p:nvSpPr>
        <p:spPr/>
        <p:txBody>
          <a:bodyPr/>
          <a:lstStyle/>
          <a:p>
            <a:r>
              <a:rPr lang="sv-SE" dirty="0"/>
              <a:t>Träna på att ta fram förslag på en överenskommelse om inriktning och samordning</a:t>
            </a:r>
          </a:p>
        </p:txBody>
      </p:sp>
      <p:sp>
        <p:nvSpPr>
          <p:cNvPr id="7" name="Platshållare för innehåll 2">
            <a:extLst>
              <a:ext uri="{FF2B5EF4-FFF2-40B4-BE49-F238E27FC236}">
                <a16:creationId xmlns:a16="http://schemas.microsoft.com/office/drawing/2014/main" id="{758647DC-C872-42A9-842C-7D0351A4D21B}"/>
              </a:ext>
            </a:extLst>
          </p:cNvPr>
          <p:cNvSpPr txBox="1">
            <a:spLocks/>
          </p:cNvSpPr>
          <p:nvPr/>
        </p:nvSpPr>
        <p:spPr bwMode="auto">
          <a:xfrm>
            <a:off x="1805709" y="2632736"/>
            <a:ext cx="8580582" cy="3556000"/>
          </a:xfrm>
          <a:prstGeom prst="rect">
            <a:avLst/>
          </a:prstGeom>
          <a:solidFill>
            <a:schemeClr val="accent6">
              <a:lumMod val="60000"/>
              <a:lumOff val="4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sv-SE" sz="2000" dirty="0">
                <a:solidFill>
                  <a:schemeClr val="bg2"/>
                </a:solidFill>
                <a:latin typeface="+mj-lt"/>
              </a:rPr>
              <a:t/>
            </a:r>
            <a:br>
              <a:rPr lang="sv-SE" sz="2000" dirty="0">
                <a:solidFill>
                  <a:schemeClr val="bg2"/>
                </a:solidFill>
                <a:latin typeface="+mj-lt"/>
              </a:rPr>
            </a:br>
            <a:r>
              <a:rPr lang="sv-SE" sz="2000" dirty="0">
                <a:latin typeface="+mj-lt"/>
              </a:rPr>
              <a:t>4. ISF-stödet ska nu formulera ett förslag till inriktning som tillsammans med den samlade lägesbilden utgör grunden för överenskommelse inom ISF, som snart ska ses.</a:t>
            </a:r>
          </a:p>
          <a:p>
            <a:pPr marL="0" indent="0" eaLnBrk="1" fontAlgn="auto" hangingPunct="1">
              <a:spcAft>
                <a:spcPts val="0"/>
              </a:spcAft>
              <a:buFont typeface="Arial" panose="020B0604020202020204" pitchFamily="34" charset="0"/>
              <a:buNone/>
              <a:defRPr/>
            </a:pPr>
            <a:endParaRPr lang="sv-SE" sz="2000" dirty="0">
              <a:latin typeface="+mj-lt"/>
            </a:endParaRPr>
          </a:p>
          <a:p>
            <a:pPr marL="0" indent="0" eaLnBrk="1" fontAlgn="auto" hangingPunct="1">
              <a:spcAft>
                <a:spcPts val="0"/>
              </a:spcAft>
              <a:buFont typeface="Arial" panose="020B0604020202020204" pitchFamily="34" charset="0"/>
              <a:buNone/>
              <a:defRPr/>
            </a:pPr>
            <a:endParaRPr lang="sv-SE" sz="2000" dirty="0">
              <a:latin typeface="+mj-lt"/>
            </a:endParaRPr>
          </a:p>
        </p:txBody>
      </p:sp>
      <p:sp>
        <p:nvSpPr>
          <p:cNvPr id="6" name="Rektangel 5">
            <a:extLst>
              <a:ext uri="{FF2B5EF4-FFF2-40B4-BE49-F238E27FC236}">
                <a16:creationId xmlns:a16="http://schemas.microsoft.com/office/drawing/2014/main" id="{575C12E4-8D0A-49A8-BADE-FBABCF16BEC8}"/>
              </a:ext>
            </a:extLst>
          </p:cNvPr>
          <p:cNvSpPr/>
          <p:nvPr/>
        </p:nvSpPr>
        <p:spPr>
          <a:xfrm>
            <a:off x="1805709" y="2538430"/>
            <a:ext cx="8580582" cy="155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73706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AF2135-275F-4BBE-B516-C8A65AA13A79}"/>
              </a:ext>
            </a:extLst>
          </p:cNvPr>
          <p:cNvSpPr>
            <a:spLocks noGrp="1"/>
          </p:cNvSpPr>
          <p:nvPr>
            <p:ph type="title"/>
          </p:nvPr>
        </p:nvSpPr>
        <p:spPr/>
        <p:txBody>
          <a:bodyPr/>
          <a:lstStyle/>
          <a:p>
            <a:r>
              <a:rPr lang="sv-SE" dirty="0"/>
              <a:t>Träna på att ta fram förslag på en överenskommelse om inriktning och samordning</a:t>
            </a:r>
          </a:p>
        </p:txBody>
      </p:sp>
      <p:sp>
        <p:nvSpPr>
          <p:cNvPr id="7" name="Platshållare för innehåll 2">
            <a:extLst>
              <a:ext uri="{FF2B5EF4-FFF2-40B4-BE49-F238E27FC236}">
                <a16:creationId xmlns:a16="http://schemas.microsoft.com/office/drawing/2014/main" id="{758647DC-C872-42A9-842C-7D0351A4D21B}"/>
              </a:ext>
            </a:extLst>
          </p:cNvPr>
          <p:cNvSpPr txBox="1">
            <a:spLocks/>
          </p:cNvSpPr>
          <p:nvPr/>
        </p:nvSpPr>
        <p:spPr bwMode="auto">
          <a:xfrm>
            <a:off x="1805709" y="2631577"/>
            <a:ext cx="8580582" cy="3556000"/>
          </a:xfrm>
          <a:prstGeom prst="rect">
            <a:avLst/>
          </a:prstGeom>
          <a:solidFill>
            <a:schemeClr val="accent6">
              <a:lumMod val="60000"/>
              <a:lumOff val="4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endParaRPr lang="sv-SE" sz="2000" dirty="0">
              <a:solidFill>
                <a:schemeClr val="bg2"/>
              </a:solidFill>
              <a:latin typeface="+mj-lt"/>
            </a:endParaRPr>
          </a:p>
          <a:p>
            <a:pPr marL="0" indent="0" eaLnBrk="1" fontAlgn="auto" hangingPunct="1">
              <a:spcAft>
                <a:spcPts val="0"/>
              </a:spcAft>
              <a:buNone/>
              <a:defRPr/>
            </a:pPr>
            <a:r>
              <a:rPr lang="sv-SE" sz="2000" dirty="0">
                <a:latin typeface="+mj-lt"/>
              </a:rPr>
              <a:t>Vad kan en överenskommelse innehålla?</a:t>
            </a:r>
          </a:p>
          <a:p>
            <a:pPr marL="0" indent="0" eaLnBrk="1" fontAlgn="auto" hangingPunct="1">
              <a:spcAft>
                <a:spcPts val="0"/>
              </a:spcAft>
              <a:buNone/>
              <a:defRPr/>
            </a:pPr>
            <a:endParaRPr lang="sv-SE" sz="2000" dirty="0">
              <a:solidFill>
                <a:schemeClr val="bg2"/>
              </a:solidFill>
              <a:latin typeface="+mj-lt"/>
            </a:endParaRPr>
          </a:p>
          <a:p>
            <a:pPr eaLnBrk="1" fontAlgn="auto" hangingPunct="1">
              <a:spcAft>
                <a:spcPts val="0"/>
              </a:spcAft>
              <a:defRPr/>
            </a:pPr>
            <a:r>
              <a:rPr lang="sv-SE" sz="2000" dirty="0">
                <a:latin typeface="+mj-lt"/>
              </a:rPr>
              <a:t>Mål: ett klargörande av vad aktörerna ska uppnå i stort.</a:t>
            </a:r>
          </a:p>
          <a:p>
            <a:pPr eaLnBrk="1" fontAlgn="auto" hangingPunct="1">
              <a:spcAft>
                <a:spcPts val="0"/>
              </a:spcAft>
              <a:defRPr/>
            </a:pPr>
            <a:r>
              <a:rPr lang="sv-SE" sz="2000" dirty="0">
                <a:latin typeface="+mj-lt"/>
              </a:rPr>
              <a:t>Delmål: Nedbrytning av målet för att tydligare precisera vad resurserna ska användas till och en ansvarsfördelning.</a:t>
            </a:r>
          </a:p>
          <a:p>
            <a:pPr eaLnBrk="1" fontAlgn="auto" hangingPunct="1">
              <a:spcAft>
                <a:spcPts val="0"/>
              </a:spcAft>
              <a:defRPr/>
            </a:pPr>
            <a:r>
              <a:rPr lang="sv-SE" sz="2000" dirty="0">
                <a:latin typeface="+mj-lt"/>
              </a:rPr>
              <a:t>Samordning av åtgärder</a:t>
            </a:r>
          </a:p>
          <a:p>
            <a:pPr eaLnBrk="1" fontAlgn="auto" hangingPunct="1">
              <a:spcAft>
                <a:spcPts val="0"/>
              </a:spcAft>
              <a:defRPr/>
            </a:pPr>
            <a:r>
              <a:rPr lang="sv-SE" sz="2000" dirty="0">
                <a:latin typeface="+mj-lt"/>
              </a:rPr>
              <a:t>Gemensamma och/eller samordnade budskap: Vad är viktigast att förmedla?</a:t>
            </a:r>
          </a:p>
        </p:txBody>
      </p:sp>
      <p:sp>
        <p:nvSpPr>
          <p:cNvPr id="6" name="Rektangel 5">
            <a:extLst>
              <a:ext uri="{FF2B5EF4-FFF2-40B4-BE49-F238E27FC236}">
                <a16:creationId xmlns:a16="http://schemas.microsoft.com/office/drawing/2014/main" id="{7F95EEA1-053E-43C2-8639-97E7C77972AD}"/>
              </a:ext>
            </a:extLst>
          </p:cNvPr>
          <p:cNvSpPr/>
          <p:nvPr/>
        </p:nvSpPr>
        <p:spPr>
          <a:xfrm>
            <a:off x="1805709" y="2537271"/>
            <a:ext cx="8580582" cy="155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69929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BF8120-5FB8-4191-BEF8-6DB85704EAD0}"/>
              </a:ext>
            </a:extLst>
          </p:cNvPr>
          <p:cNvSpPr>
            <a:spLocks noGrp="1"/>
          </p:cNvSpPr>
          <p:nvPr>
            <p:ph type="title"/>
          </p:nvPr>
        </p:nvSpPr>
        <p:spPr/>
        <p:txBody>
          <a:bodyPr/>
          <a:lstStyle/>
          <a:p>
            <a:r>
              <a:rPr lang="sv-SE" dirty="0"/>
              <a:t>Exempel: överenskommelse om inriktning och samordning, akut brist på tjänligt dricksvatten</a:t>
            </a:r>
          </a:p>
        </p:txBody>
      </p:sp>
      <p:sp>
        <p:nvSpPr>
          <p:cNvPr id="4" name="Platshållare för innehåll 2">
            <a:extLst>
              <a:ext uri="{FF2B5EF4-FFF2-40B4-BE49-F238E27FC236}">
                <a16:creationId xmlns:a16="http://schemas.microsoft.com/office/drawing/2014/main" id="{A6C3586E-9C9C-469A-931B-78E820E511DC}"/>
              </a:ext>
            </a:extLst>
          </p:cNvPr>
          <p:cNvSpPr txBox="1">
            <a:spLocks/>
          </p:cNvSpPr>
          <p:nvPr/>
        </p:nvSpPr>
        <p:spPr bwMode="auto">
          <a:xfrm>
            <a:off x="1773388" y="2592681"/>
            <a:ext cx="8580582" cy="3798593"/>
          </a:xfrm>
          <a:prstGeom prst="rect">
            <a:avLst/>
          </a:prstGeom>
          <a:solidFill>
            <a:schemeClr val="accent6">
              <a:lumMod val="60000"/>
              <a:lumOff val="4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sv-SE" b="1" dirty="0"/>
          </a:p>
          <a:p>
            <a:pPr marL="0" indent="0">
              <a:buNone/>
            </a:pPr>
            <a:r>
              <a:rPr lang="sv-SE" b="1" dirty="0">
                <a:latin typeface="+mj-lt"/>
              </a:rPr>
              <a:t>Överenskommelse om inriktning och samordning kl. 13:00</a:t>
            </a:r>
            <a:endParaRPr lang="sv-SE" dirty="0">
              <a:latin typeface="+mj-lt"/>
            </a:endParaRPr>
          </a:p>
          <a:p>
            <a:pPr marL="0" indent="0">
              <a:buNone/>
            </a:pPr>
            <a:r>
              <a:rPr lang="sv-SE" dirty="0">
                <a:latin typeface="+mj-lt"/>
              </a:rPr>
              <a:t>Verksamheter inom vård och omsorg samt centralkök har högsta prioritet vad gäller vatten av dricksvattenkvalitet som ska levereras i nödvattentankar. Målet är att detta ska levereras inom 6 timmar. </a:t>
            </a:r>
          </a:p>
          <a:p>
            <a:pPr marL="0" indent="0">
              <a:buNone/>
            </a:pPr>
            <a:r>
              <a:rPr lang="sv-SE" dirty="0">
                <a:latin typeface="+mj-lt"/>
              </a:rPr>
              <a:t>Information till invånare, media och andra ska vara tydlig och samordnad. Ett initialt gemensamt budskap är att vattnet ska kokas. Detta budskap ska gå ut i samtliga kanaler inklusive genom VMA. </a:t>
            </a:r>
          </a:p>
          <a:p>
            <a:pPr marL="0" indent="0">
              <a:buNone/>
            </a:pPr>
            <a:r>
              <a:rPr lang="sv-SE" dirty="0">
                <a:latin typeface="+mj-lt"/>
              </a:rPr>
              <a:t>Aktörerna inom inriktnings- och samordningsfunktionen åtar sig att skyndsamt ställa överenskomna resurser till förfogande till dricksvattenproducenten för att på ett samordnat och effektivt sätt bistå i arbetet med nödvattenförsörjningen. Smittskyddsläkare, dricksvattenproducent och miljö- och hälsoskydd ska fortsatt gemensamt spåra smittan. </a:t>
            </a:r>
          </a:p>
          <a:p>
            <a:pPr marL="0" indent="0">
              <a:buNone/>
            </a:pPr>
            <a:r>
              <a:rPr lang="sv-SE" dirty="0">
                <a:latin typeface="+mj-lt"/>
              </a:rPr>
              <a:t>Ny överenskommelse ska göras senast kl. 16:00.</a:t>
            </a:r>
            <a:endParaRPr lang="sv-SE" sz="2000" dirty="0">
              <a:solidFill>
                <a:schemeClr val="bg2"/>
              </a:solidFill>
              <a:latin typeface="+mj-lt"/>
            </a:endParaRPr>
          </a:p>
        </p:txBody>
      </p:sp>
      <p:sp>
        <p:nvSpPr>
          <p:cNvPr id="5" name="Rektangel 4">
            <a:extLst>
              <a:ext uri="{FF2B5EF4-FFF2-40B4-BE49-F238E27FC236}">
                <a16:creationId xmlns:a16="http://schemas.microsoft.com/office/drawing/2014/main" id="{E4EFD560-50F6-4362-BF10-2195F390BF08}"/>
              </a:ext>
            </a:extLst>
          </p:cNvPr>
          <p:cNvSpPr/>
          <p:nvPr/>
        </p:nvSpPr>
        <p:spPr>
          <a:xfrm>
            <a:off x="1773388" y="2514990"/>
            <a:ext cx="8580582" cy="155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78226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BF8120-5FB8-4191-BEF8-6DB85704EAD0}"/>
              </a:ext>
            </a:extLst>
          </p:cNvPr>
          <p:cNvSpPr>
            <a:spLocks noGrp="1"/>
          </p:cNvSpPr>
          <p:nvPr>
            <p:ph type="title"/>
          </p:nvPr>
        </p:nvSpPr>
        <p:spPr/>
        <p:txBody>
          <a:bodyPr/>
          <a:lstStyle/>
          <a:p>
            <a:r>
              <a:rPr lang="sv-SE" dirty="0"/>
              <a:t>Exempel: överenskommelse om inriktning och samordning, väpnat våld i skolmiljö</a:t>
            </a:r>
          </a:p>
        </p:txBody>
      </p:sp>
      <p:sp>
        <p:nvSpPr>
          <p:cNvPr id="3" name="Platshållare för innehåll 2">
            <a:extLst>
              <a:ext uri="{FF2B5EF4-FFF2-40B4-BE49-F238E27FC236}">
                <a16:creationId xmlns:a16="http://schemas.microsoft.com/office/drawing/2014/main" id="{8106EE12-CCB2-42E0-9114-26B8CF89B321}"/>
              </a:ext>
            </a:extLst>
          </p:cNvPr>
          <p:cNvSpPr>
            <a:spLocks noGrp="1"/>
          </p:cNvSpPr>
          <p:nvPr>
            <p:ph idx="1"/>
          </p:nvPr>
        </p:nvSpPr>
        <p:spPr/>
        <p:txBody>
          <a:bodyPr/>
          <a:lstStyle/>
          <a:p>
            <a:endParaRPr lang="sv-SE"/>
          </a:p>
        </p:txBody>
      </p:sp>
      <p:sp>
        <p:nvSpPr>
          <p:cNvPr id="4" name="Platshållare för innehåll 2">
            <a:extLst>
              <a:ext uri="{FF2B5EF4-FFF2-40B4-BE49-F238E27FC236}">
                <a16:creationId xmlns:a16="http://schemas.microsoft.com/office/drawing/2014/main" id="{A6C3586E-9C9C-469A-931B-78E820E511DC}"/>
              </a:ext>
            </a:extLst>
          </p:cNvPr>
          <p:cNvSpPr txBox="1">
            <a:spLocks/>
          </p:cNvSpPr>
          <p:nvPr/>
        </p:nvSpPr>
        <p:spPr bwMode="auto">
          <a:xfrm>
            <a:off x="1773388" y="2287881"/>
            <a:ext cx="8580582" cy="3817644"/>
          </a:xfrm>
          <a:prstGeom prst="rect">
            <a:avLst/>
          </a:prstGeom>
          <a:solidFill>
            <a:schemeClr val="accent6">
              <a:lumMod val="60000"/>
              <a:lumOff val="4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47500" lnSpcReduction="20000"/>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sv-SE" b="1" dirty="0">
              <a:latin typeface="+mj-lt"/>
            </a:endParaRPr>
          </a:p>
          <a:p>
            <a:pPr marL="0" indent="0">
              <a:buNone/>
            </a:pPr>
            <a:r>
              <a:rPr lang="sv-SE" sz="4000" b="1" dirty="0">
                <a:latin typeface="+mj-lt"/>
              </a:rPr>
              <a:t>Överenskommelse om inriktning och samordning kl. 15:25</a:t>
            </a:r>
            <a:endParaRPr lang="sv-SE" sz="4000" dirty="0">
              <a:latin typeface="+mj-lt"/>
            </a:endParaRPr>
          </a:p>
          <a:p>
            <a:pPr marL="0" indent="0">
              <a:buNone/>
            </a:pPr>
            <a:r>
              <a:rPr lang="sv-SE" sz="3400" dirty="0">
                <a:latin typeface="+mj-lt"/>
              </a:rPr>
              <a:t>Inriktning – En första samling av drabbade genomförs i kommunhuset tillsammans med skola, krisstöd, polis och företrädare för civilsamhället. Samtliga drabbade och deras anhöriga ska erbjudas krisstöd inom 12 timmar. Därefter sker uppföljning av krisstödet utifrån behov. </a:t>
            </a:r>
          </a:p>
          <a:p>
            <a:pPr marL="0" indent="0">
              <a:buNone/>
            </a:pPr>
            <a:r>
              <a:rPr lang="sv-SE" sz="3400" dirty="0">
                <a:latin typeface="+mj-lt"/>
              </a:rPr>
              <a:t>Kommunikation till allmänheten ska genomföras kontinuerligt med mål att ge en korrekt bild som motverkar både oro och ryktesspridning.</a:t>
            </a:r>
          </a:p>
          <a:p>
            <a:pPr marL="0" indent="0">
              <a:buNone/>
            </a:pPr>
            <a:r>
              <a:rPr lang="sv-SE" sz="3400" dirty="0">
                <a:latin typeface="+mj-lt"/>
              </a:rPr>
              <a:t>Samordning – Kommunen tillhandahåller en samlingslokal i kommunhuset och ställer i ordning lokaler för enskilda samtal tillsammans med krisstödsgruppen. </a:t>
            </a:r>
          </a:p>
          <a:p>
            <a:pPr marL="0" indent="0">
              <a:buNone/>
            </a:pPr>
            <a:r>
              <a:rPr lang="sv-SE" sz="3400" dirty="0">
                <a:latin typeface="+mj-lt"/>
              </a:rPr>
              <a:t>Kommunikation sköts av respektive aktör och samordnas av kommunens kommunikationsavdelning. Möten för kommunikationssamordning genomförs var tredje timme tillsvidare med fokus på omvärldsbevakning och samordnade budskap. En gemensam presskonferens ska hållas kl. 17.30.</a:t>
            </a:r>
          </a:p>
          <a:p>
            <a:pPr marL="0" indent="0">
              <a:buNone/>
            </a:pPr>
            <a:r>
              <a:rPr lang="sv-SE" sz="3400" dirty="0">
                <a:latin typeface="+mj-lt"/>
              </a:rPr>
              <a:t>I kommande överenskommelse ska inriktning och samordning även röra frågor kring minnesstund, begravningar och årsdagar.</a:t>
            </a:r>
          </a:p>
          <a:p>
            <a:pPr marL="0" indent="0">
              <a:buNone/>
            </a:pPr>
            <a:r>
              <a:rPr lang="sv-SE" sz="3400" dirty="0">
                <a:latin typeface="+mj-lt"/>
              </a:rPr>
              <a:t>Nästa ISF genomförs kl. 18.30.</a:t>
            </a:r>
            <a:endParaRPr lang="sv-SE" sz="3400" dirty="0">
              <a:solidFill>
                <a:schemeClr val="bg2"/>
              </a:solidFill>
              <a:latin typeface="+mj-lt"/>
            </a:endParaRPr>
          </a:p>
        </p:txBody>
      </p:sp>
      <p:sp>
        <p:nvSpPr>
          <p:cNvPr id="5" name="Rektangel 4">
            <a:extLst>
              <a:ext uri="{FF2B5EF4-FFF2-40B4-BE49-F238E27FC236}">
                <a16:creationId xmlns:a16="http://schemas.microsoft.com/office/drawing/2014/main" id="{E4EFD560-50F6-4362-BF10-2195F390BF08}"/>
              </a:ext>
            </a:extLst>
          </p:cNvPr>
          <p:cNvSpPr/>
          <p:nvPr/>
        </p:nvSpPr>
        <p:spPr>
          <a:xfrm>
            <a:off x="1773388" y="2193576"/>
            <a:ext cx="8580582" cy="155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55969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AF2135-275F-4BBE-B516-C8A65AA13A79}"/>
              </a:ext>
            </a:extLst>
          </p:cNvPr>
          <p:cNvSpPr>
            <a:spLocks noGrp="1"/>
          </p:cNvSpPr>
          <p:nvPr>
            <p:ph type="title"/>
          </p:nvPr>
        </p:nvSpPr>
        <p:spPr/>
        <p:txBody>
          <a:bodyPr/>
          <a:lstStyle/>
          <a:p>
            <a:r>
              <a:rPr lang="sv-SE" dirty="0"/>
              <a:t>Träna på att agera ISF och sluta </a:t>
            </a:r>
            <a:br>
              <a:rPr lang="sv-SE" dirty="0"/>
            </a:br>
            <a:r>
              <a:rPr lang="sv-SE" dirty="0"/>
              <a:t>en gemensam överenskommelse </a:t>
            </a:r>
            <a:br>
              <a:rPr lang="sv-SE" dirty="0"/>
            </a:br>
            <a:r>
              <a:rPr lang="sv-SE" dirty="0"/>
              <a:t>om inriktning och samordning</a:t>
            </a:r>
          </a:p>
        </p:txBody>
      </p:sp>
      <p:sp>
        <p:nvSpPr>
          <p:cNvPr id="7" name="Platshållare för innehåll 2">
            <a:extLst>
              <a:ext uri="{FF2B5EF4-FFF2-40B4-BE49-F238E27FC236}">
                <a16:creationId xmlns:a16="http://schemas.microsoft.com/office/drawing/2014/main" id="{758647DC-C872-42A9-842C-7D0351A4D21B}"/>
              </a:ext>
            </a:extLst>
          </p:cNvPr>
          <p:cNvSpPr txBox="1">
            <a:spLocks/>
          </p:cNvSpPr>
          <p:nvPr/>
        </p:nvSpPr>
        <p:spPr bwMode="auto">
          <a:xfrm>
            <a:off x="1773388" y="2859932"/>
            <a:ext cx="8580582" cy="2983950"/>
          </a:xfrm>
          <a:prstGeom prst="rect">
            <a:avLst/>
          </a:prstGeom>
          <a:solidFill>
            <a:schemeClr val="accent6">
              <a:lumMod val="60000"/>
              <a:lumOff val="4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endParaRPr lang="sv-SE" sz="2000" dirty="0">
              <a:solidFill>
                <a:schemeClr val="bg2"/>
              </a:solidFill>
              <a:latin typeface="+mj-lt"/>
            </a:endParaRPr>
          </a:p>
          <a:p>
            <a:pPr marL="0" indent="0" eaLnBrk="1" fontAlgn="auto" hangingPunct="1">
              <a:spcAft>
                <a:spcPts val="0"/>
              </a:spcAft>
              <a:buFont typeface="Arial" panose="020B0604020202020204" pitchFamily="34" charset="0"/>
              <a:buNone/>
              <a:defRPr/>
            </a:pPr>
            <a:r>
              <a:rPr lang="sv-SE" sz="2000" dirty="0">
                <a:latin typeface="+mj-lt"/>
              </a:rPr>
              <a:t>4. Utifrån det underlag som ISF-stödet har tagit fram, en samlad lägesbild och ett förslag på överenskommelse om inriktning och samordning ska nu ISF vid ett möte komma fram till en överenskommelse.</a:t>
            </a:r>
          </a:p>
          <a:p>
            <a:pPr marL="0" indent="0" eaLnBrk="1" fontAlgn="auto" hangingPunct="1">
              <a:spcAft>
                <a:spcPts val="0"/>
              </a:spcAft>
              <a:buFont typeface="Arial" panose="020B0604020202020204" pitchFamily="34" charset="0"/>
              <a:buNone/>
              <a:defRPr/>
            </a:pPr>
            <a:endParaRPr lang="sv-SE" sz="2000" dirty="0">
              <a:latin typeface="+mj-lt"/>
            </a:endParaRPr>
          </a:p>
        </p:txBody>
      </p:sp>
      <p:sp>
        <p:nvSpPr>
          <p:cNvPr id="9" name="Rektangel 8">
            <a:extLst>
              <a:ext uri="{FF2B5EF4-FFF2-40B4-BE49-F238E27FC236}">
                <a16:creationId xmlns:a16="http://schemas.microsoft.com/office/drawing/2014/main" id="{10E05919-0C00-4AC7-9CEF-9E34DF22B3CA}"/>
              </a:ext>
            </a:extLst>
          </p:cNvPr>
          <p:cNvSpPr/>
          <p:nvPr/>
        </p:nvSpPr>
        <p:spPr>
          <a:xfrm>
            <a:off x="1773388" y="2782240"/>
            <a:ext cx="8580582" cy="155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345303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E849D5-EED4-4BA0-8051-39E316C74A74}"/>
              </a:ext>
            </a:extLst>
          </p:cNvPr>
          <p:cNvSpPr>
            <a:spLocks noGrp="1"/>
          </p:cNvSpPr>
          <p:nvPr>
            <p:ph type="title"/>
          </p:nvPr>
        </p:nvSpPr>
        <p:spPr/>
        <p:txBody>
          <a:bodyPr/>
          <a:lstStyle/>
          <a:p>
            <a:r>
              <a:rPr lang="sv-SE" dirty="0"/>
              <a:t>Diskutera – deltagare i ISF</a:t>
            </a:r>
          </a:p>
        </p:txBody>
      </p:sp>
      <p:sp>
        <p:nvSpPr>
          <p:cNvPr id="5" name="Platshållare för innehåll 4">
            <a:extLst>
              <a:ext uri="{FF2B5EF4-FFF2-40B4-BE49-F238E27FC236}">
                <a16:creationId xmlns:a16="http://schemas.microsoft.com/office/drawing/2014/main" id="{89F505E6-C9E2-46FE-A3E2-0854EEF98D2A}"/>
              </a:ext>
            </a:extLst>
          </p:cNvPr>
          <p:cNvSpPr>
            <a:spLocks noGrp="1"/>
          </p:cNvSpPr>
          <p:nvPr>
            <p:ph idx="1"/>
          </p:nvPr>
        </p:nvSpPr>
        <p:spPr/>
        <p:txBody>
          <a:bodyPr/>
          <a:lstStyle/>
          <a:p>
            <a:endParaRPr lang="sv-SE"/>
          </a:p>
        </p:txBody>
      </p:sp>
      <p:sp>
        <p:nvSpPr>
          <p:cNvPr id="4" name="Platshållare för innehåll 2">
            <a:extLst>
              <a:ext uri="{FF2B5EF4-FFF2-40B4-BE49-F238E27FC236}">
                <a16:creationId xmlns:a16="http://schemas.microsoft.com/office/drawing/2014/main" id="{01249AC0-A7F4-499C-92E2-CF43397F60F4}"/>
              </a:ext>
            </a:extLst>
          </p:cNvPr>
          <p:cNvSpPr txBox="1">
            <a:spLocks/>
          </p:cNvSpPr>
          <p:nvPr/>
        </p:nvSpPr>
        <p:spPr bwMode="auto">
          <a:xfrm>
            <a:off x="1773388" y="2265119"/>
            <a:ext cx="8645224" cy="3578763"/>
          </a:xfrm>
          <a:prstGeom prst="rect">
            <a:avLst/>
          </a:prstGeom>
          <a:solidFill>
            <a:schemeClr val="accent6"/>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endParaRPr lang="sv-SE" sz="2000" dirty="0">
              <a:solidFill>
                <a:schemeClr val="bg2"/>
              </a:solidFill>
              <a:latin typeface="+mj-lt"/>
            </a:endParaRPr>
          </a:p>
          <a:p>
            <a:pPr marL="0" indent="0" eaLnBrk="1" fontAlgn="auto" hangingPunct="1">
              <a:spcAft>
                <a:spcPts val="0"/>
              </a:spcAft>
              <a:buNone/>
              <a:defRPr/>
            </a:pPr>
            <a:r>
              <a:rPr lang="sv-SE" sz="2000" dirty="0">
                <a:solidFill>
                  <a:schemeClr val="bg1"/>
                </a:solidFill>
                <a:latin typeface="+mj-lt"/>
              </a:rPr>
              <a:t/>
            </a:r>
            <a:br>
              <a:rPr lang="sv-SE" sz="2000" dirty="0">
                <a:solidFill>
                  <a:schemeClr val="bg1"/>
                </a:solidFill>
                <a:latin typeface="+mj-lt"/>
              </a:rPr>
            </a:br>
            <a:r>
              <a:rPr lang="sv-SE" sz="2000" dirty="0">
                <a:solidFill>
                  <a:schemeClr val="bg1"/>
                </a:solidFill>
                <a:latin typeface="+mj-lt"/>
              </a:rPr>
              <a:t>1. Kommunen ska aktivera inriktnings- och </a:t>
            </a:r>
            <a:br>
              <a:rPr lang="sv-SE" sz="2000" dirty="0">
                <a:solidFill>
                  <a:schemeClr val="bg1"/>
                </a:solidFill>
                <a:latin typeface="+mj-lt"/>
              </a:rPr>
            </a:br>
            <a:r>
              <a:rPr lang="sv-SE" sz="2000" dirty="0">
                <a:solidFill>
                  <a:schemeClr val="bg1"/>
                </a:solidFill>
                <a:latin typeface="+mj-lt"/>
              </a:rPr>
              <a:t>samordningsfunktionen på lokal nivå. Hur </a:t>
            </a:r>
            <a:br>
              <a:rPr lang="sv-SE" sz="2000" dirty="0">
                <a:solidFill>
                  <a:schemeClr val="bg1"/>
                </a:solidFill>
                <a:latin typeface="+mj-lt"/>
              </a:rPr>
            </a:br>
            <a:r>
              <a:rPr lang="sv-SE" sz="2000" dirty="0">
                <a:solidFill>
                  <a:schemeClr val="bg1"/>
                </a:solidFill>
                <a:latin typeface="+mj-lt"/>
              </a:rPr>
              <a:t>görs bäst en aktörsanalys?</a:t>
            </a:r>
          </a:p>
          <a:p>
            <a:pPr marL="0" indent="0" eaLnBrk="1" fontAlgn="auto" hangingPunct="1">
              <a:spcAft>
                <a:spcPts val="0"/>
              </a:spcAft>
              <a:buNone/>
              <a:defRPr/>
            </a:pPr>
            <a:endParaRPr lang="sv-SE" sz="2000" dirty="0">
              <a:solidFill>
                <a:schemeClr val="bg1"/>
              </a:solidFill>
              <a:latin typeface="+mj-lt"/>
            </a:endParaRPr>
          </a:p>
          <a:p>
            <a:pPr marL="0" indent="0" eaLnBrk="1" fontAlgn="auto" hangingPunct="1">
              <a:spcAft>
                <a:spcPts val="0"/>
              </a:spcAft>
              <a:buNone/>
              <a:defRPr/>
            </a:pPr>
            <a:r>
              <a:rPr lang="sv-SE" sz="2000" dirty="0">
                <a:solidFill>
                  <a:schemeClr val="bg1"/>
                </a:solidFill>
                <a:latin typeface="+mj-lt"/>
              </a:rPr>
              <a:t>Rita på blädderblock.</a:t>
            </a:r>
          </a:p>
          <a:p>
            <a:pPr marL="0" indent="0" eaLnBrk="1" fontAlgn="auto" hangingPunct="1">
              <a:spcAft>
                <a:spcPts val="0"/>
              </a:spcAft>
              <a:buFont typeface="Arial" panose="020B0604020202020204" pitchFamily="34" charset="0"/>
              <a:buNone/>
              <a:defRPr/>
            </a:pPr>
            <a:endParaRPr lang="sv-SE" sz="2000" dirty="0">
              <a:latin typeface="+mj-lt"/>
            </a:endParaRPr>
          </a:p>
        </p:txBody>
      </p:sp>
      <p:sp>
        <p:nvSpPr>
          <p:cNvPr id="10" name="Rektangel 9">
            <a:extLst>
              <a:ext uri="{FF2B5EF4-FFF2-40B4-BE49-F238E27FC236}">
                <a16:creationId xmlns:a16="http://schemas.microsoft.com/office/drawing/2014/main" id="{C9C41410-B260-487F-BFED-344BA7D6E38C}"/>
              </a:ext>
            </a:extLst>
          </p:cNvPr>
          <p:cNvSpPr/>
          <p:nvPr/>
        </p:nvSpPr>
        <p:spPr>
          <a:xfrm>
            <a:off x="1552575" y="2265119"/>
            <a:ext cx="220813" cy="3601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bord, vägg, båt, himmel&#10;&#10;Automatiskt genererad beskrivning">
            <a:extLst>
              <a:ext uri="{FF2B5EF4-FFF2-40B4-BE49-F238E27FC236}">
                <a16:creationId xmlns:a16="http://schemas.microsoft.com/office/drawing/2014/main" id="{91ADC369-8819-40C0-A62C-0EAC23EFAF4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56139" y="1108423"/>
            <a:ext cx="4282144" cy="2742108"/>
          </a:xfrm>
          <a:prstGeom prst="rect">
            <a:avLst/>
          </a:prstGeom>
        </p:spPr>
      </p:pic>
    </p:spTree>
    <p:extLst>
      <p:ext uri="{BB962C8B-B14F-4D97-AF65-F5344CB8AC3E}">
        <p14:creationId xmlns:p14="http://schemas.microsoft.com/office/powerpoint/2010/main" val="141976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E849D5-EED4-4BA0-8051-39E316C74A74}"/>
              </a:ext>
            </a:extLst>
          </p:cNvPr>
          <p:cNvSpPr>
            <a:spLocks noGrp="1"/>
          </p:cNvSpPr>
          <p:nvPr>
            <p:ph type="title"/>
          </p:nvPr>
        </p:nvSpPr>
        <p:spPr/>
        <p:txBody>
          <a:bodyPr/>
          <a:lstStyle/>
          <a:p>
            <a:r>
              <a:rPr lang="sv-SE" dirty="0"/>
              <a:t>Diskutera – deltagare i ISF</a:t>
            </a:r>
          </a:p>
        </p:txBody>
      </p:sp>
      <p:sp>
        <p:nvSpPr>
          <p:cNvPr id="5" name="Platshållare för innehåll 4">
            <a:extLst>
              <a:ext uri="{FF2B5EF4-FFF2-40B4-BE49-F238E27FC236}">
                <a16:creationId xmlns:a16="http://schemas.microsoft.com/office/drawing/2014/main" id="{3EA9BD19-43CC-42E5-BF99-01BB3F529A17}"/>
              </a:ext>
            </a:extLst>
          </p:cNvPr>
          <p:cNvSpPr>
            <a:spLocks noGrp="1"/>
          </p:cNvSpPr>
          <p:nvPr>
            <p:ph idx="1"/>
          </p:nvPr>
        </p:nvSpPr>
        <p:spPr/>
        <p:txBody>
          <a:bodyPr/>
          <a:lstStyle/>
          <a:p>
            <a:endParaRPr lang="sv-SE"/>
          </a:p>
        </p:txBody>
      </p:sp>
      <p:sp>
        <p:nvSpPr>
          <p:cNvPr id="4" name="Platshållare för innehåll 2">
            <a:extLst>
              <a:ext uri="{FF2B5EF4-FFF2-40B4-BE49-F238E27FC236}">
                <a16:creationId xmlns:a16="http://schemas.microsoft.com/office/drawing/2014/main" id="{01249AC0-A7F4-499C-92E2-CF43397F60F4}"/>
              </a:ext>
            </a:extLst>
          </p:cNvPr>
          <p:cNvSpPr txBox="1">
            <a:spLocks/>
          </p:cNvSpPr>
          <p:nvPr/>
        </p:nvSpPr>
        <p:spPr bwMode="auto">
          <a:xfrm>
            <a:off x="1773388" y="2265119"/>
            <a:ext cx="8645224" cy="3578763"/>
          </a:xfrm>
          <a:prstGeom prst="rect">
            <a:avLst/>
          </a:prstGeom>
          <a:solidFill>
            <a:schemeClr val="accent6"/>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endParaRPr lang="sv-SE" sz="2000" dirty="0">
              <a:solidFill>
                <a:schemeClr val="bg2"/>
              </a:solidFill>
              <a:latin typeface="+mj-lt"/>
            </a:endParaRPr>
          </a:p>
          <a:p>
            <a:pPr marL="0" indent="0" eaLnBrk="1" fontAlgn="auto" hangingPunct="1">
              <a:spcAft>
                <a:spcPts val="0"/>
              </a:spcAft>
              <a:buNone/>
              <a:defRPr/>
            </a:pPr>
            <a:r>
              <a:rPr lang="sv-SE" sz="2000" dirty="0">
                <a:latin typeface="+mj-lt"/>
              </a:rPr>
              <a:t/>
            </a:r>
            <a:br>
              <a:rPr lang="sv-SE" sz="2000" dirty="0">
                <a:latin typeface="+mj-lt"/>
              </a:rPr>
            </a:br>
            <a:r>
              <a:rPr lang="sv-SE" sz="2000" dirty="0">
                <a:solidFill>
                  <a:schemeClr val="bg1"/>
                </a:solidFill>
                <a:latin typeface="+mj-lt"/>
              </a:rPr>
              <a:t>2. Hur säkerställs ett jämställdhets- och </a:t>
            </a:r>
            <a:br>
              <a:rPr lang="sv-SE" sz="2000" dirty="0">
                <a:solidFill>
                  <a:schemeClr val="bg1"/>
                </a:solidFill>
                <a:latin typeface="+mj-lt"/>
              </a:rPr>
            </a:br>
            <a:r>
              <a:rPr lang="sv-SE" sz="2000" dirty="0">
                <a:solidFill>
                  <a:schemeClr val="bg1"/>
                </a:solidFill>
                <a:latin typeface="+mj-lt"/>
              </a:rPr>
              <a:t>mångfaldsperspektiv i aktörsanalysen?</a:t>
            </a:r>
          </a:p>
          <a:p>
            <a:pPr marL="0" indent="0" eaLnBrk="1" fontAlgn="auto" hangingPunct="1">
              <a:spcAft>
                <a:spcPts val="0"/>
              </a:spcAft>
              <a:buNone/>
              <a:defRPr/>
            </a:pPr>
            <a:endParaRPr lang="sv-SE" sz="2000" dirty="0">
              <a:solidFill>
                <a:schemeClr val="bg1"/>
              </a:solidFill>
              <a:latin typeface="+mj-lt"/>
            </a:endParaRPr>
          </a:p>
          <a:p>
            <a:pPr marL="0" indent="0" eaLnBrk="1" fontAlgn="auto" hangingPunct="1">
              <a:spcAft>
                <a:spcPts val="0"/>
              </a:spcAft>
              <a:buNone/>
              <a:defRPr/>
            </a:pPr>
            <a:r>
              <a:rPr lang="sv-SE" sz="2000" dirty="0">
                <a:solidFill>
                  <a:schemeClr val="bg1"/>
                </a:solidFill>
                <a:latin typeface="+mj-lt"/>
              </a:rPr>
              <a:t>Redovisa era tankar i storgrupp</a:t>
            </a:r>
          </a:p>
          <a:p>
            <a:pPr marL="0" indent="0" eaLnBrk="1" fontAlgn="auto" hangingPunct="1">
              <a:spcAft>
                <a:spcPts val="0"/>
              </a:spcAft>
              <a:buFont typeface="Arial" panose="020B0604020202020204" pitchFamily="34" charset="0"/>
              <a:buNone/>
              <a:defRPr/>
            </a:pPr>
            <a:endParaRPr lang="sv-SE" sz="2000" dirty="0">
              <a:latin typeface="+mj-lt"/>
            </a:endParaRPr>
          </a:p>
        </p:txBody>
      </p:sp>
      <p:sp>
        <p:nvSpPr>
          <p:cNvPr id="11" name="Rektangel 10">
            <a:extLst>
              <a:ext uri="{FF2B5EF4-FFF2-40B4-BE49-F238E27FC236}">
                <a16:creationId xmlns:a16="http://schemas.microsoft.com/office/drawing/2014/main" id="{173D194F-E060-4737-8A0A-F8CFEF523CC5}"/>
              </a:ext>
            </a:extLst>
          </p:cNvPr>
          <p:cNvSpPr/>
          <p:nvPr/>
        </p:nvSpPr>
        <p:spPr>
          <a:xfrm>
            <a:off x="1552575" y="2265119"/>
            <a:ext cx="220813" cy="3601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bord, vägg, båt, himmel&#10;&#10;Automatiskt genererad beskrivning">
            <a:extLst>
              <a:ext uri="{FF2B5EF4-FFF2-40B4-BE49-F238E27FC236}">
                <a16:creationId xmlns:a16="http://schemas.microsoft.com/office/drawing/2014/main" id="{3448654A-77F6-4408-8D01-52F70429547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56139" y="1108423"/>
            <a:ext cx="4282144" cy="2742108"/>
          </a:xfrm>
          <a:prstGeom prst="rect">
            <a:avLst/>
          </a:prstGeom>
        </p:spPr>
      </p:pic>
    </p:spTree>
    <p:extLst>
      <p:ext uri="{BB962C8B-B14F-4D97-AF65-F5344CB8AC3E}">
        <p14:creationId xmlns:p14="http://schemas.microsoft.com/office/powerpoint/2010/main" val="213858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B51F9CB8-602B-4AD5-9DA8-AAD05ED5AC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10987" y="2684971"/>
            <a:ext cx="3299833" cy="1922164"/>
          </a:xfrm>
          <a:prstGeom prst="rect">
            <a:avLst/>
          </a:prstGeom>
        </p:spPr>
      </p:pic>
      <p:sp>
        <p:nvSpPr>
          <p:cNvPr id="2" name="Rubrik 1">
            <a:extLst>
              <a:ext uri="{FF2B5EF4-FFF2-40B4-BE49-F238E27FC236}">
                <a16:creationId xmlns:a16="http://schemas.microsoft.com/office/drawing/2014/main" id="{CD8CE763-DB27-4F55-93FD-B49ECB6C32DD}"/>
              </a:ext>
            </a:extLst>
          </p:cNvPr>
          <p:cNvSpPr>
            <a:spLocks noGrp="1"/>
          </p:cNvSpPr>
          <p:nvPr>
            <p:ph type="ctrTitle"/>
          </p:nvPr>
        </p:nvSpPr>
        <p:spPr/>
        <p:txBody>
          <a:bodyPr/>
          <a:lstStyle/>
          <a:p>
            <a:r>
              <a:rPr lang="sv-SE" altLang="sv-SE" dirty="0"/>
              <a:t>Lokal ISF</a:t>
            </a:r>
            <a:endParaRPr lang="sv-SE" dirty="0"/>
          </a:p>
        </p:txBody>
      </p:sp>
      <p:sp>
        <p:nvSpPr>
          <p:cNvPr id="5" name="Underrubrik 2">
            <a:extLst>
              <a:ext uri="{FF2B5EF4-FFF2-40B4-BE49-F238E27FC236}">
                <a16:creationId xmlns:a16="http://schemas.microsoft.com/office/drawing/2014/main" id="{E7B0333D-07C6-4F6E-9996-8AE6786D9926}"/>
              </a:ext>
            </a:extLst>
          </p:cNvPr>
          <p:cNvSpPr txBox="1">
            <a:spLocks/>
          </p:cNvSpPr>
          <p:nvPr/>
        </p:nvSpPr>
        <p:spPr>
          <a:xfrm>
            <a:off x="1804800" y="2885413"/>
            <a:ext cx="8582400" cy="76064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rgbClr val="000000"/>
                </a:solidFill>
                <a:latin typeface="+mn-lt"/>
                <a:ea typeface="+mn-ea"/>
                <a:cs typeface="Arial" panose="020B0604020202020204"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rgbClr val="000000"/>
                </a:solidFill>
                <a:latin typeface="+mn-lt"/>
                <a:ea typeface="+mn-ea"/>
                <a:cs typeface="Arial" panose="020B060402020202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rgbClr val="000000"/>
                </a:solidFill>
                <a:latin typeface="+mn-lt"/>
                <a:ea typeface="+mn-ea"/>
                <a:cs typeface="Arial" panose="020B060402020202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rgbClr val="000000"/>
                </a:solidFill>
                <a:latin typeface="+mn-lt"/>
                <a:ea typeface="+mn-ea"/>
                <a:cs typeface="Arial" panose="020B060402020202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rgbClr val="000000"/>
                </a:solidFill>
                <a:latin typeface="+mn-lt"/>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sv-SE" altLang="sv-SE" sz="2000" b="1" dirty="0">
                <a:solidFill>
                  <a:schemeClr val="tx1"/>
                </a:solidFill>
                <a:latin typeface="+mj-lt"/>
              </a:rPr>
              <a:t>Tränings- och diskussionsfrågor</a:t>
            </a:r>
            <a:endParaRPr lang="sv-SE" altLang="sv-SE" sz="2000" dirty="0">
              <a:solidFill>
                <a:schemeClr val="tx1"/>
              </a:solidFill>
              <a:latin typeface="+mj-lt"/>
              <a:hlinkClick r:id="rId4">
                <a:extLst>
                  <a:ext uri="{A12FA001-AC4F-418D-AE19-62706E023703}">
                    <ahyp:hlinkClr xmlns:ahyp="http://schemas.microsoft.com/office/drawing/2018/hyperlinkcolor" xmlns="" val="tx"/>
                  </a:ext>
                </a:extLst>
              </a:hlinkClick>
            </a:endParaRPr>
          </a:p>
          <a:p>
            <a:endParaRPr lang="sv-SE" dirty="0"/>
          </a:p>
        </p:txBody>
      </p:sp>
      <p:pic>
        <p:nvPicPr>
          <p:cNvPr id="7" name="Bildobjekt 6" descr="En bild som visar bord&#10;&#10;Automatiskt genererad beskrivning">
            <a:extLst>
              <a:ext uri="{FF2B5EF4-FFF2-40B4-BE49-F238E27FC236}">
                <a16:creationId xmlns:a16="http://schemas.microsoft.com/office/drawing/2014/main" id="{CCB54CCF-8474-4DD3-8B96-5F1D6BAC30B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99962" y="3311942"/>
            <a:ext cx="3883983" cy="2094894"/>
          </a:xfrm>
          <a:prstGeom prst="rect">
            <a:avLst/>
          </a:prstGeom>
        </p:spPr>
      </p:pic>
      <p:pic>
        <p:nvPicPr>
          <p:cNvPr id="11" name="Bildobjekt 10">
            <a:extLst>
              <a:ext uri="{FF2B5EF4-FFF2-40B4-BE49-F238E27FC236}">
                <a16:creationId xmlns:a16="http://schemas.microsoft.com/office/drawing/2014/main" id="{DDF487E6-9E96-4D43-AD25-0824C7FFF90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553604" y="703909"/>
            <a:ext cx="2201880" cy="2440843"/>
          </a:xfrm>
          <a:prstGeom prst="rect">
            <a:avLst/>
          </a:prstGeom>
        </p:spPr>
      </p:pic>
      <p:sp>
        <p:nvSpPr>
          <p:cNvPr id="10" name="TextBox 3">
            <a:extLst>
              <a:ext uri="{FF2B5EF4-FFF2-40B4-BE49-F238E27FC236}">
                <a16:creationId xmlns:a16="http://schemas.microsoft.com/office/drawing/2014/main" id="{633D65A3-68C6-4C08-A5A3-A77F6E3F72BA}"/>
              </a:ext>
            </a:extLst>
          </p:cNvPr>
          <p:cNvSpPr txBox="1"/>
          <p:nvPr/>
        </p:nvSpPr>
        <p:spPr>
          <a:xfrm>
            <a:off x="1774800" y="1654964"/>
            <a:ext cx="4902225" cy="276999"/>
          </a:xfrm>
          <a:prstGeom prst="rect">
            <a:avLst/>
          </a:prstGeom>
          <a:noFill/>
        </p:spPr>
        <p:txBody>
          <a:bodyPr wrap="square" rtlCol="0">
            <a:spAutoFit/>
          </a:bodyPr>
          <a:lstStyle/>
          <a:p>
            <a:r>
              <a:rPr lang="sv-SE" sz="1200" dirty="0"/>
              <a:t>SAMVERKAN OCH LEDNING</a:t>
            </a:r>
            <a:endParaRPr lang="en-GB" sz="1200" dirty="0"/>
          </a:p>
        </p:txBody>
      </p:sp>
    </p:spTree>
    <p:extLst>
      <p:ext uri="{BB962C8B-B14F-4D97-AF65-F5344CB8AC3E}">
        <p14:creationId xmlns:p14="http://schemas.microsoft.com/office/powerpoint/2010/main" val="412472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E849D5-EED4-4BA0-8051-39E316C74A74}"/>
              </a:ext>
            </a:extLst>
          </p:cNvPr>
          <p:cNvSpPr>
            <a:spLocks noGrp="1"/>
          </p:cNvSpPr>
          <p:nvPr>
            <p:ph type="title"/>
          </p:nvPr>
        </p:nvSpPr>
        <p:spPr/>
        <p:txBody>
          <a:bodyPr/>
          <a:lstStyle/>
          <a:p>
            <a:r>
              <a:rPr lang="sv-SE" dirty="0"/>
              <a:t>Diskutera – skyddsvärden</a:t>
            </a:r>
          </a:p>
        </p:txBody>
      </p:sp>
      <p:sp>
        <p:nvSpPr>
          <p:cNvPr id="5" name="Platshållare för innehåll 4">
            <a:extLst>
              <a:ext uri="{FF2B5EF4-FFF2-40B4-BE49-F238E27FC236}">
                <a16:creationId xmlns:a16="http://schemas.microsoft.com/office/drawing/2014/main" id="{3EA9BD19-43CC-42E5-BF99-01BB3F529A17}"/>
              </a:ext>
            </a:extLst>
          </p:cNvPr>
          <p:cNvSpPr>
            <a:spLocks noGrp="1"/>
          </p:cNvSpPr>
          <p:nvPr>
            <p:ph idx="1"/>
          </p:nvPr>
        </p:nvSpPr>
        <p:spPr/>
        <p:txBody>
          <a:bodyPr/>
          <a:lstStyle/>
          <a:p>
            <a:endParaRPr lang="sv-SE"/>
          </a:p>
        </p:txBody>
      </p:sp>
      <p:sp>
        <p:nvSpPr>
          <p:cNvPr id="4" name="Platshållare för innehåll 2">
            <a:extLst>
              <a:ext uri="{FF2B5EF4-FFF2-40B4-BE49-F238E27FC236}">
                <a16:creationId xmlns:a16="http://schemas.microsoft.com/office/drawing/2014/main" id="{01249AC0-A7F4-499C-92E2-CF43397F60F4}"/>
              </a:ext>
            </a:extLst>
          </p:cNvPr>
          <p:cNvSpPr txBox="1">
            <a:spLocks/>
          </p:cNvSpPr>
          <p:nvPr/>
        </p:nvSpPr>
        <p:spPr bwMode="auto">
          <a:xfrm>
            <a:off x="1773388" y="2265119"/>
            <a:ext cx="8645224" cy="3578763"/>
          </a:xfrm>
          <a:prstGeom prst="rect">
            <a:avLst/>
          </a:prstGeom>
          <a:solidFill>
            <a:schemeClr val="accent6"/>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endParaRPr lang="sv-SE" sz="2000" dirty="0">
              <a:solidFill>
                <a:schemeClr val="bg2"/>
              </a:solidFill>
              <a:latin typeface="+mj-lt"/>
            </a:endParaRPr>
          </a:p>
          <a:p>
            <a:pPr marL="0" indent="0" eaLnBrk="1" fontAlgn="auto" hangingPunct="1">
              <a:spcAft>
                <a:spcPts val="0"/>
              </a:spcAft>
              <a:buNone/>
              <a:defRPr/>
            </a:pPr>
            <a:r>
              <a:rPr lang="sv-SE" sz="2000" dirty="0">
                <a:latin typeface="+mj-lt"/>
              </a:rPr>
              <a:t/>
            </a:r>
            <a:br>
              <a:rPr lang="sv-SE" sz="2000" dirty="0">
                <a:latin typeface="+mj-lt"/>
              </a:rPr>
            </a:br>
            <a:r>
              <a:rPr lang="sv-SE" sz="2000" dirty="0">
                <a:solidFill>
                  <a:schemeClr val="bg1"/>
                </a:solidFill>
                <a:latin typeface="+mj-lt"/>
              </a:rPr>
              <a:t>3. Vilka skyddsvärden är hotade i händelsen?</a:t>
            </a:r>
          </a:p>
          <a:p>
            <a:pPr marL="0" indent="0" eaLnBrk="1" fontAlgn="auto" hangingPunct="1">
              <a:spcAft>
                <a:spcPts val="0"/>
              </a:spcAft>
              <a:buNone/>
              <a:defRPr/>
            </a:pPr>
            <a:endParaRPr lang="sv-SE" sz="2000" dirty="0">
              <a:solidFill>
                <a:schemeClr val="bg1"/>
              </a:solidFill>
              <a:latin typeface="+mj-lt"/>
            </a:endParaRPr>
          </a:p>
          <a:p>
            <a:pPr marL="0" indent="0" eaLnBrk="1" fontAlgn="auto" hangingPunct="1">
              <a:spcAft>
                <a:spcPts val="0"/>
              </a:spcAft>
              <a:buNone/>
              <a:defRPr/>
            </a:pPr>
            <a:r>
              <a:rPr lang="sv-SE" sz="2000" dirty="0">
                <a:solidFill>
                  <a:schemeClr val="bg1"/>
                </a:solidFill>
                <a:latin typeface="+mj-lt"/>
              </a:rPr>
              <a:t>Redovisa era tankar i storgrupp</a:t>
            </a:r>
          </a:p>
          <a:p>
            <a:pPr marL="0" indent="0" eaLnBrk="1" fontAlgn="auto" hangingPunct="1">
              <a:spcAft>
                <a:spcPts val="0"/>
              </a:spcAft>
              <a:buFont typeface="Arial" panose="020B0604020202020204" pitchFamily="34" charset="0"/>
              <a:buNone/>
              <a:defRPr/>
            </a:pPr>
            <a:endParaRPr lang="sv-SE" sz="2000" dirty="0">
              <a:latin typeface="+mj-lt"/>
            </a:endParaRPr>
          </a:p>
        </p:txBody>
      </p:sp>
      <p:sp>
        <p:nvSpPr>
          <p:cNvPr id="11" name="Rektangel 10">
            <a:extLst>
              <a:ext uri="{FF2B5EF4-FFF2-40B4-BE49-F238E27FC236}">
                <a16:creationId xmlns:a16="http://schemas.microsoft.com/office/drawing/2014/main" id="{173D194F-E060-4737-8A0A-F8CFEF523CC5}"/>
              </a:ext>
            </a:extLst>
          </p:cNvPr>
          <p:cNvSpPr/>
          <p:nvPr/>
        </p:nvSpPr>
        <p:spPr>
          <a:xfrm>
            <a:off x="1552575" y="2265119"/>
            <a:ext cx="220813" cy="3601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bord, vägg, båt, himmel&#10;&#10;Automatiskt genererad beskrivning">
            <a:extLst>
              <a:ext uri="{FF2B5EF4-FFF2-40B4-BE49-F238E27FC236}">
                <a16:creationId xmlns:a16="http://schemas.microsoft.com/office/drawing/2014/main" id="{3448654A-77F6-4408-8D01-52F70429547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56139" y="1108423"/>
            <a:ext cx="4282144" cy="2742108"/>
          </a:xfrm>
          <a:prstGeom prst="rect">
            <a:avLst/>
          </a:prstGeom>
        </p:spPr>
      </p:pic>
    </p:spTree>
    <p:extLst>
      <p:ext uri="{BB962C8B-B14F-4D97-AF65-F5344CB8AC3E}">
        <p14:creationId xmlns:p14="http://schemas.microsoft.com/office/powerpoint/2010/main" val="2009543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E849D5-EED4-4BA0-8051-39E316C74A74}"/>
              </a:ext>
            </a:extLst>
          </p:cNvPr>
          <p:cNvSpPr>
            <a:spLocks noGrp="1"/>
          </p:cNvSpPr>
          <p:nvPr>
            <p:ph type="title"/>
          </p:nvPr>
        </p:nvSpPr>
        <p:spPr/>
        <p:txBody>
          <a:bodyPr/>
          <a:lstStyle/>
          <a:p>
            <a:r>
              <a:rPr lang="sv-SE" dirty="0"/>
              <a:t>Diskutera – aktivering av ISF</a:t>
            </a:r>
          </a:p>
        </p:txBody>
      </p:sp>
      <p:sp>
        <p:nvSpPr>
          <p:cNvPr id="4" name="Platshållare för innehåll 2">
            <a:extLst>
              <a:ext uri="{FF2B5EF4-FFF2-40B4-BE49-F238E27FC236}">
                <a16:creationId xmlns:a16="http://schemas.microsoft.com/office/drawing/2014/main" id="{01249AC0-A7F4-499C-92E2-CF43397F60F4}"/>
              </a:ext>
            </a:extLst>
          </p:cNvPr>
          <p:cNvSpPr txBox="1">
            <a:spLocks/>
          </p:cNvSpPr>
          <p:nvPr/>
        </p:nvSpPr>
        <p:spPr bwMode="auto">
          <a:xfrm>
            <a:off x="1741067" y="2276500"/>
            <a:ext cx="8645224" cy="3578763"/>
          </a:xfrm>
          <a:prstGeom prst="rect">
            <a:avLst/>
          </a:prstGeom>
          <a:solidFill>
            <a:schemeClr val="accent6"/>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endParaRPr lang="sv-SE" sz="2000" dirty="0">
              <a:solidFill>
                <a:schemeClr val="bg2"/>
              </a:solidFill>
              <a:latin typeface="+mj-lt"/>
            </a:endParaRPr>
          </a:p>
          <a:p>
            <a:pPr marL="0" indent="0" eaLnBrk="1" fontAlgn="auto" hangingPunct="1">
              <a:spcAft>
                <a:spcPts val="0"/>
              </a:spcAft>
              <a:buNone/>
              <a:defRPr/>
            </a:pPr>
            <a:r>
              <a:rPr lang="sv-SE" sz="2000" dirty="0">
                <a:latin typeface="+mj-lt"/>
              </a:rPr>
              <a:t/>
            </a:r>
            <a:br>
              <a:rPr lang="sv-SE" sz="2000" dirty="0">
                <a:latin typeface="+mj-lt"/>
              </a:rPr>
            </a:br>
            <a:r>
              <a:rPr lang="sv-SE" sz="2000" dirty="0">
                <a:solidFill>
                  <a:schemeClr val="bg1"/>
                </a:solidFill>
                <a:latin typeface="+mj-lt"/>
              </a:rPr>
              <a:t>4. När ska en ISF aktiveras? Hur vill vi </a:t>
            </a:r>
          </a:p>
          <a:p>
            <a:pPr marL="0" indent="0" eaLnBrk="1" fontAlgn="auto" hangingPunct="1">
              <a:spcAft>
                <a:spcPts val="0"/>
              </a:spcAft>
              <a:buNone/>
              <a:defRPr/>
            </a:pPr>
            <a:r>
              <a:rPr lang="sv-SE" sz="2000" dirty="0">
                <a:solidFill>
                  <a:schemeClr val="bg1"/>
                </a:solidFill>
                <a:latin typeface="+mj-lt"/>
              </a:rPr>
              <a:t>att den processen ska se ut?</a:t>
            </a:r>
          </a:p>
          <a:p>
            <a:pPr marL="0" indent="0" eaLnBrk="1" fontAlgn="auto" hangingPunct="1">
              <a:spcAft>
                <a:spcPts val="0"/>
              </a:spcAft>
              <a:buNone/>
              <a:defRPr/>
            </a:pPr>
            <a:endParaRPr lang="sv-SE" sz="2000" dirty="0">
              <a:solidFill>
                <a:schemeClr val="bg1"/>
              </a:solidFill>
              <a:latin typeface="+mj-lt"/>
            </a:endParaRPr>
          </a:p>
          <a:p>
            <a:pPr marL="0" indent="0" eaLnBrk="1" fontAlgn="auto" hangingPunct="1">
              <a:spcAft>
                <a:spcPts val="0"/>
              </a:spcAft>
              <a:buNone/>
              <a:defRPr/>
            </a:pPr>
            <a:r>
              <a:rPr lang="sv-SE" sz="2000" dirty="0">
                <a:solidFill>
                  <a:schemeClr val="bg1"/>
                </a:solidFill>
                <a:latin typeface="+mj-lt"/>
              </a:rPr>
              <a:t>Hur sker samspelet med länsstyrelsen</a:t>
            </a:r>
          </a:p>
          <a:p>
            <a:pPr marL="0" indent="0" eaLnBrk="1" fontAlgn="auto" hangingPunct="1">
              <a:spcAft>
                <a:spcPts val="0"/>
              </a:spcAft>
              <a:buNone/>
              <a:defRPr/>
            </a:pPr>
            <a:r>
              <a:rPr lang="sv-SE" sz="2000" dirty="0">
                <a:solidFill>
                  <a:schemeClr val="bg1"/>
                </a:solidFill>
                <a:latin typeface="+mj-lt"/>
              </a:rPr>
              <a:t>och näraliggande kommuner?</a:t>
            </a:r>
          </a:p>
          <a:p>
            <a:pPr marL="0" indent="0" eaLnBrk="1" fontAlgn="auto" hangingPunct="1">
              <a:spcAft>
                <a:spcPts val="0"/>
              </a:spcAft>
              <a:buNone/>
              <a:defRPr/>
            </a:pPr>
            <a:endParaRPr lang="sv-SE" sz="2000" dirty="0" smtClean="0">
              <a:solidFill>
                <a:schemeClr val="bg1"/>
              </a:solidFill>
              <a:latin typeface="+mj-lt"/>
            </a:endParaRPr>
          </a:p>
          <a:p>
            <a:pPr marL="0" indent="0" eaLnBrk="1" fontAlgn="auto" hangingPunct="1">
              <a:spcAft>
                <a:spcPts val="0"/>
              </a:spcAft>
              <a:buNone/>
              <a:defRPr/>
            </a:pPr>
            <a:r>
              <a:rPr lang="sv-SE" sz="2000" dirty="0" smtClean="0">
                <a:solidFill>
                  <a:schemeClr val="bg1"/>
                </a:solidFill>
                <a:latin typeface="+mj-lt"/>
              </a:rPr>
              <a:t>Resonera </a:t>
            </a:r>
            <a:r>
              <a:rPr lang="sv-SE" sz="2000" dirty="0">
                <a:solidFill>
                  <a:schemeClr val="bg1"/>
                </a:solidFill>
                <a:latin typeface="+mj-lt"/>
              </a:rPr>
              <a:t>kring vilka frågor som hanteras på regional och/eller lokal nivå.</a:t>
            </a:r>
          </a:p>
          <a:p>
            <a:pPr marL="0" indent="0" eaLnBrk="1" fontAlgn="auto" hangingPunct="1">
              <a:spcAft>
                <a:spcPts val="0"/>
              </a:spcAft>
              <a:buNone/>
              <a:defRPr/>
            </a:pPr>
            <a:endParaRPr lang="sv-SE" sz="2000" dirty="0">
              <a:solidFill>
                <a:schemeClr val="bg1"/>
              </a:solidFill>
              <a:latin typeface="+mj-lt"/>
            </a:endParaRPr>
          </a:p>
          <a:p>
            <a:pPr marL="0" indent="0" eaLnBrk="1" fontAlgn="auto" hangingPunct="1">
              <a:spcAft>
                <a:spcPts val="0"/>
              </a:spcAft>
              <a:buNone/>
              <a:defRPr/>
            </a:pPr>
            <a:r>
              <a:rPr lang="sv-SE" sz="2000" dirty="0">
                <a:solidFill>
                  <a:schemeClr val="bg1"/>
                </a:solidFill>
                <a:latin typeface="+mj-lt"/>
              </a:rPr>
              <a:t>Redovisa på blädderblock</a:t>
            </a:r>
          </a:p>
          <a:p>
            <a:pPr marL="0" indent="0" eaLnBrk="1" fontAlgn="auto" hangingPunct="1">
              <a:spcAft>
                <a:spcPts val="0"/>
              </a:spcAft>
              <a:buFont typeface="Arial" panose="020B0604020202020204" pitchFamily="34" charset="0"/>
              <a:buNone/>
              <a:defRPr/>
            </a:pPr>
            <a:endParaRPr lang="sv-SE" sz="2000" dirty="0">
              <a:latin typeface="+mj-lt"/>
            </a:endParaRPr>
          </a:p>
        </p:txBody>
      </p:sp>
      <p:sp>
        <p:nvSpPr>
          <p:cNvPr id="11" name="Rektangel 10">
            <a:extLst>
              <a:ext uri="{FF2B5EF4-FFF2-40B4-BE49-F238E27FC236}">
                <a16:creationId xmlns:a16="http://schemas.microsoft.com/office/drawing/2014/main" id="{173D194F-E060-4737-8A0A-F8CFEF523CC5}"/>
              </a:ext>
            </a:extLst>
          </p:cNvPr>
          <p:cNvSpPr/>
          <p:nvPr/>
        </p:nvSpPr>
        <p:spPr>
          <a:xfrm>
            <a:off x="1552575" y="2265119"/>
            <a:ext cx="220813" cy="3601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Platshållare för innehåll 5" descr="En bild som visar bord&#10;&#10;Automatiskt genererad beskrivning">
            <a:extLst>
              <a:ext uri="{FF2B5EF4-FFF2-40B4-BE49-F238E27FC236}">
                <a16:creationId xmlns:a16="http://schemas.microsoft.com/office/drawing/2014/main" id="{D1C87F92-05C8-42ED-AB6D-C369D6BD06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85728" y="1591621"/>
            <a:ext cx="4916434" cy="2651765"/>
          </a:xfrm>
        </p:spPr>
      </p:pic>
    </p:spTree>
    <p:extLst>
      <p:ext uri="{BB962C8B-B14F-4D97-AF65-F5344CB8AC3E}">
        <p14:creationId xmlns:p14="http://schemas.microsoft.com/office/powerpoint/2010/main" val="1137564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E849D5-EED4-4BA0-8051-39E316C74A74}"/>
              </a:ext>
            </a:extLst>
          </p:cNvPr>
          <p:cNvSpPr>
            <a:spLocks noGrp="1"/>
          </p:cNvSpPr>
          <p:nvPr>
            <p:ph type="title"/>
          </p:nvPr>
        </p:nvSpPr>
        <p:spPr/>
        <p:txBody>
          <a:bodyPr/>
          <a:lstStyle/>
          <a:p>
            <a:r>
              <a:rPr lang="sv-SE" dirty="0"/>
              <a:t>Diskutera – förberedelser </a:t>
            </a:r>
            <a:br>
              <a:rPr lang="sv-SE" dirty="0"/>
            </a:br>
            <a:r>
              <a:rPr lang="sv-SE" dirty="0"/>
              <a:t>för ISF-möten</a:t>
            </a:r>
          </a:p>
        </p:txBody>
      </p:sp>
      <p:sp>
        <p:nvSpPr>
          <p:cNvPr id="4" name="Platshållare för innehåll 2">
            <a:extLst>
              <a:ext uri="{FF2B5EF4-FFF2-40B4-BE49-F238E27FC236}">
                <a16:creationId xmlns:a16="http://schemas.microsoft.com/office/drawing/2014/main" id="{01249AC0-A7F4-499C-92E2-CF43397F60F4}"/>
              </a:ext>
            </a:extLst>
          </p:cNvPr>
          <p:cNvSpPr txBox="1">
            <a:spLocks/>
          </p:cNvSpPr>
          <p:nvPr/>
        </p:nvSpPr>
        <p:spPr bwMode="auto">
          <a:xfrm>
            <a:off x="1773388" y="2265119"/>
            <a:ext cx="8580582" cy="3601527"/>
          </a:xfrm>
          <a:prstGeom prst="rect">
            <a:avLst/>
          </a:prstGeom>
          <a:solidFill>
            <a:schemeClr val="accent6"/>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sv-SE" sz="2000" dirty="0">
                <a:solidFill>
                  <a:schemeClr val="bg1"/>
                </a:solidFill>
                <a:latin typeface="+mj-lt"/>
              </a:rPr>
              <a:t/>
            </a:r>
            <a:br>
              <a:rPr lang="sv-SE" sz="2000" dirty="0">
                <a:solidFill>
                  <a:schemeClr val="bg1"/>
                </a:solidFill>
                <a:latin typeface="+mj-lt"/>
              </a:rPr>
            </a:br>
            <a:r>
              <a:rPr lang="sv-SE" sz="2000" dirty="0">
                <a:solidFill>
                  <a:schemeClr val="bg1"/>
                </a:solidFill>
                <a:latin typeface="+mj-lt"/>
              </a:rPr>
              <a:t>5. ISF-stöd arbetar med förberedelserna inför första mötet med ISF. Vad krävs för att mötet ska bli så effektivt som möjligt? </a:t>
            </a:r>
          </a:p>
          <a:p>
            <a:pPr marL="0" indent="0" eaLnBrk="1" fontAlgn="auto" hangingPunct="1">
              <a:spcAft>
                <a:spcPts val="0"/>
              </a:spcAft>
              <a:buNone/>
              <a:defRPr/>
            </a:pPr>
            <a:endParaRPr lang="sv-SE" sz="2000" dirty="0">
              <a:solidFill>
                <a:schemeClr val="bg1"/>
              </a:solidFill>
              <a:latin typeface="+mj-lt"/>
            </a:endParaRPr>
          </a:p>
          <a:p>
            <a:pPr marL="0" indent="0" eaLnBrk="1" fontAlgn="auto" hangingPunct="1">
              <a:spcAft>
                <a:spcPts val="0"/>
              </a:spcAft>
              <a:buNone/>
              <a:defRPr/>
            </a:pPr>
            <a:r>
              <a:rPr lang="sv-SE" sz="2000" dirty="0">
                <a:solidFill>
                  <a:schemeClr val="bg1"/>
                </a:solidFill>
                <a:latin typeface="+mj-lt"/>
              </a:rPr>
              <a:t>Vilka förberedelser behöver göras av:</a:t>
            </a:r>
          </a:p>
          <a:p>
            <a:pPr eaLnBrk="1" fontAlgn="auto" hangingPunct="1">
              <a:spcAft>
                <a:spcPts val="0"/>
              </a:spcAft>
              <a:buFontTx/>
              <a:buChar char="-"/>
              <a:defRPr/>
            </a:pPr>
            <a:r>
              <a:rPr lang="sv-SE" sz="2000" dirty="0">
                <a:solidFill>
                  <a:schemeClr val="bg1"/>
                </a:solidFill>
                <a:latin typeface="+mj-lt"/>
              </a:rPr>
              <a:t>Kommunen i rollen som värd för ISF </a:t>
            </a:r>
            <a:br>
              <a:rPr lang="sv-SE" sz="2000" dirty="0">
                <a:solidFill>
                  <a:schemeClr val="bg1"/>
                </a:solidFill>
                <a:latin typeface="+mj-lt"/>
              </a:rPr>
            </a:br>
            <a:r>
              <a:rPr lang="sv-SE" sz="2000" dirty="0">
                <a:solidFill>
                  <a:schemeClr val="bg1"/>
                </a:solidFill>
                <a:latin typeface="+mj-lt"/>
              </a:rPr>
              <a:t>och ISF-stöd?</a:t>
            </a:r>
          </a:p>
          <a:p>
            <a:pPr eaLnBrk="1" fontAlgn="auto" hangingPunct="1">
              <a:spcAft>
                <a:spcPts val="0"/>
              </a:spcAft>
              <a:buFontTx/>
              <a:buChar char="-"/>
              <a:defRPr/>
            </a:pPr>
            <a:r>
              <a:rPr lang="sv-SE" sz="2000" dirty="0">
                <a:solidFill>
                  <a:schemeClr val="bg1"/>
                </a:solidFill>
                <a:latin typeface="+mj-lt"/>
              </a:rPr>
              <a:t>Deltagande aktörer?</a:t>
            </a:r>
          </a:p>
          <a:p>
            <a:pPr marL="0" indent="0" eaLnBrk="1" fontAlgn="auto" hangingPunct="1">
              <a:spcAft>
                <a:spcPts val="0"/>
              </a:spcAft>
              <a:buNone/>
              <a:defRPr/>
            </a:pPr>
            <a:endParaRPr lang="sv-SE" sz="2000" dirty="0">
              <a:solidFill>
                <a:schemeClr val="bg1"/>
              </a:solidFill>
              <a:latin typeface="+mj-lt"/>
            </a:endParaRPr>
          </a:p>
          <a:p>
            <a:pPr marL="0" indent="0" eaLnBrk="1" fontAlgn="auto" hangingPunct="1">
              <a:spcAft>
                <a:spcPts val="0"/>
              </a:spcAft>
              <a:buNone/>
              <a:defRPr/>
            </a:pPr>
            <a:r>
              <a:rPr lang="sv-SE" sz="2000" dirty="0">
                <a:solidFill>
                  <a:schemeClr val="bg1"/>
                </a:solidFill>
                <a:latin typeface="+mj-lt"/>
              </a:rPr>
              <a:t>Redovisa på blädderblock.</a:t>
            </a:r>
          </a:p>
          <a:p>
            <a:pPr marL="0" indent="0" eaLnBrk="1" fontAlgn="auto" hangingPunct="1">
              <a:spcAft>
                <a:spcPts val="0"/>
              </a:spcAft>
              <a:buFont typeface="Arial" panose="020B0604020202020204" pitchFamily="34" charset="0"/>
              <a:buNone/>
              <a:defRPr/>
            </a:pPr>
            <a:endParaRPr lang="sv-SE" sz="2000" dirty="0">
              <a:latin typeface="+mj-lt"/>
            </a:endParaRPr>
          </a:p>
        </p:txBody>
      </p:sp>
      <p:sp>
        <p:nvSpPr>
          <p:cNvPr id="7" name="Rektangel 6">
            <a:extLst>
              <a:ext uri="{FF2B5EF4-FFF2-40B4-BE49-F238E27FC236}">
                <a16:creationId xmlns:a16="http://schemas.microsoft.com/office/drawing/2014/main" id="{0752B763-795F-4F15-9CC5-6156720F288E}"/>
              </a:ext>
            </a:extLst>
          </p:cNvPr>
          <p:cNvSpPr/>
          <p:nvPr/>
        </p:nvSpPr>
        <p:spPr>
          <a:xfrm>
            <a:off x="1552575" y="2265119"/>
            <a:ext cx="220813" cy="3601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0694001F-36AE-4BD5-A92E-305B47BD1E3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553712" y="551371"/>
            <a:ext cx="3299833" cy="1922164"/>
          </a:xfrm>
          <a:prstGeom prst="rect">
            <a:avLst/>
          </a:prstGeom>
        </p:spPr>
      </p:pic>
    </p:spTree>
    <p:extLst>
      <p:ext uri="{BB962C8B-B14F-4D97-AF65-F5344CB8AC3E}">
        <p14:creationId xmlns:p14="http://schemas.microsoft.com/office/powerpoint/2010/main" val="2596321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E849D5-EED4-4BA0-8051-39E316C74A74}"/>
              </a:ext>
            </a:extLst>
          </p:cNvPr>
          <p:cNvSpPr>
            <a:spLocks noGrp="1"/>
          </p:cNvSpPr>
          <p:nvPr>
            <p:ph type="title"/>
          </p:nvPr>
        </p:nvSpPr>
        <p:spPr/>
        <p:txBody>
          <a:bodyPr/>
          <a:lstStyle/>
          <a:p>
            <a:r>
              <a:rPr lang="sv-SE" dirty="0"/>
              <a:t>Diskutera – prioriterade frågeställningar</a:t>
            </a:r>
          </a:p>
        </p:txBody>
      </p:sp>
      <p:sp>
        <p:nvSpPr>
          <p:cNvPr id="4" name="Platshållare för innehåll 2">
            <a:extLst>
              <a:ext uri="{FF2B5EF4-FFF2-40B4-BE49-F238E27FC236}">
                <a16:creationId xmlns:a16="http://schemas.microsoft.com/office/drawing/2014/main" id="{01249AC0-A7F4-499C-92E2-CF43397F60F4}"/>
              </a:ext>
            </a:extLst>
          </p:cNvPr>
          <p:cNvSpPr txBox="1">
            <a:spLocks/>
          </p:cNvSpPr>
          <p:nvPr/>
        </p:nvSpPr>
        <p:spPr bwMode="auto">
          <a:xfrm>
            <a:off x="1773388" y="2265119"/>
            <a:ext cx="4694087" cy="3578763"/>
          </a:xfrm>
          <a:prstGeom prst="rect">
            <a:avLst/>
          </a:prstGeom>
          <a:solidFill>
            <a:schemeClr val="accent6"/>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sv-SE" sz="2000" dirty="0">
                <a:solidFill>
                  <a:schemeClr val="bg1"/>
                </a:solidFill>
                <a:latin typeface="+mj-lt"/>
              </a:rPr>
              <a:t/>
            </a:r>
            <a:br>
              <a:rPr lang="sv-SE" sz="2000" dirty="0">
                <a:solidFill>
                  <a:schemeClr val="bg1"/>
                </a:solidFill>
                <a:latin typeface="+mj-lt"/>
              </a:rPr>
            </a:br>
            <a:r>
              <a:rPr lang="sv-SE" sz="2000" dirty="0">
                <a:solidFill>
                  <a:schemeClr val="bg1"/>
                </a:solidFill>
                <a:latin typeface="+mj-lt"/>
              </a:rPr>
              <a:t>6. Under den kommande tiden kommer flera ISF-möten att hållas. Vilka frågeställningar skulle kunna hanteras inom ramen för det aktörsgemensamma arbetet? Ge exempel utifrån scenariot.</a:t>
            </a:r>
          </a:p>
          <a:p>
            <a:pPr marL="0" indent="0" eaLnBrk="1" fontAlgn="auto" hangingPunct="1">
              <a:spcAft>
                <a:spcPts val="0"/>
              </a:spcAft>
              <a:buNone/>
              <a:defRPr/>
            </a:pPr>
            <a:endParaRPr lang="sv-SE" sz="2000" dirty="0">
              <a:solidFill>
                <a:schemeClr val="bg1"/>
              </a:solidFill>
              <a:latin typeface="+mj-lt"/>
            </a:endParaRPr>
          </a:p>
          <a:p>
            <a:pPr marL="0" indent="0" eaLnBrk="1" fontAlgn="auto" hangingPunct="1">
              <a:spcAft>
                <a:spcPts val="0"/>
              </a:spcAft>
              <a:buNone/>
              <a:defRPr/>
            </a:pPr>
            <a:r>
              <a:rPr lang="sv-SE" sz="2000" dirty="0">
                <a:solidFill>
                  <a:schemeClr val="bg1"/>
                </a:solidFill>
                <a:latin typeface="+mj-lt"/>
              </a:rPr>
              <a:t>Redovisa på blädderblock.</a:t>
            </a:r>
          </a:p>
          <a:p>
            <a:pPr marL="0" indent="0" eaLnBrk="1" fontAlgn="auto" hangingPunct="1">
              <a:spcAft>
                <a:spcPts val="0"/>
              </a:spcAft>
              <a:buFont typeface="Arial" panose="020B0604020202020204" pitchFamily="34" charset="0"/>
              <a:buNone/>
              <a:defRPr/>
            </a:pPr>
            <a:endParaRPr lang="sv-SE" sz="2000" dirty="0">
              <a:latin typeface="+mj-lt"/>
            </a:endParaRPr>
          </a:p>
        </p:txBody>
      </p:sp>
      <p:sp>
        <p:nvSpPr>
          <p:cNvPr id="8" name="Rektangel 7">
            <a:extLst>
              <a:ext uri="{FF2B5EF4-FFF2-40B4-BE49-F238E27FC236}">
                <a16:creationId xmlns:a16="http://schemas.microsoft.com/office/drawing/2014/main" id="{92017EA8-AFD0-467C-9D9F-3D9D92C8A364}"/>
              </a:ext>
            </a:extLst>
          </p:cNvPr>
          <p:cNvSpPr/>
          <p:nvPr/>
        </p:nvSpPr>
        <p:spPr>
          <a:xfrm>
            <a:off x="1552575" y="2265119"/>
            <a:ext cx="220813" cy="3601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Platshållare för innehåll 8">
            <a:extLst>
              <a:ext uri="{FF2B5EF4-FFF2-40B4-BE49-F238E27FC236}">
                <a16:creationId xmlns:a16="http://schemas.microsoft.com/office/drawing/2014/main" id="{E6DD2C6D-7B77-4E14-909E-4B18F7AFA36C}"/>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6611644" y="2265119"/>
            <a:ext cx="4417536" cy="3182850"/>
          </a:xfrm>
        </p:spPr>
      </p:pic>
    </p:spTree>
    <p:extLst>
      <p:ext uri="{BB962C8B-B14F-4D97-AF65-F5344CB8AC3E}">
        <p14:creationId xmlns:p14="http://schemas.microsoft.com/office/powerpoint/2010/main" val="2746648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E849D5-EED4-4BA0-8051-39E316C74A74}"/>
              </a:ext>
            </a:extLst>
          </p:cNvPr>
          <p:cNvSpPr>
            <a:spLocks noGrp="1"/>
          </p:cNvSpPr>
          <p:nvPr>
            <p:ph type="title"/>
          </p:nvPr>
        </p:nvSpPr>
        <p:spPr/>
        <p:txBody>
          <a:bodyPr/>
          <a:lstStyle/>
          <a:p>
            <a:r>
              <a:rPr lang="sv-SE" dirty="0"/>
              <a:t>Diskutera – exempel på överenskommelse</a:t>
            </a:r>
          </a:p>
        </p:txBody>
      </p:sp>
      <p:sp>
        <p:nvSpPr>
          <p:cNvPr id="4" name="Platshållare för innehåll 2">
            <a:extLst>
              <a:ext uri="{FF2B5EF4-FFF2-40B4-BE49-F238E27FC236}">
                <a16:creationId xmlns:a16="http://schemas.microsoft.com/office/drawing/2014/main" id="{01249AC0-A7F4-499C-92E2-CF43397F60F4}"/>
              </a:ext>
            </a:extLst>
          </p:cNvPr>
          <p:cNvSpPr txBox="1">
            <a:spLocks/>
          </p:cNvSpPr>
          <p:nvPr/>
        </p:nvSpPr>
        <p:spPr bwMode="auto">
          <a:xfrm>
            <a:off x="1773388" y="2265119"/>
            <a:ext cx="5189272" cy="3578763"/>
          </a:xfrm>
          <a:prstGeom prst="rect">
            <a:avLst/>
          </a:prstGeom>
          <a:solidFill>
            <a:schemeClr val="accent6"/>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sv-SE" sz="2000" dirty="0">
                <a:solidFill>
                  <a:schemeClr val="bg1"/>
                </a:solidFill>
                <a:latin typeface="+mj-lt"/>
              </a:rPr>
              <a:t/>
            </a:r>
            <a:br>
              <a:rPr lang="sv-SE" sz="2000" dirty="0">
                <a:solidFill>
                  <a:schemeClr val="bg1"/>
                </a:solidFill>
                <a:latin typeface="+mj-lt"/>
              </a:rPr>
            </a:br>
            <a:r>
              <a:rPr lang="sv-SE" sz="2900" dirty="0">
                <a:solidFill>
                  <a:schemeClr val="bg1"/>
                </a:solidFill>
                <a:latin typeface="+mj-lt"/>
              </a:rPr>
              <a:t>7. I det aktörsgemensamma arbetet kan det vara utmanande att bli konkret i formuleringen av gemensamma överenskommelser om inriktning och samordning. </a:t>
            </a:r>
            <a:endParaRPr lang="sv-SE" sz="2900" dirty="0" smtClean="0">
              <a:solidFill>
                <a:schemeClr val="bg1"/>
              </a:solidFill>
              <a:latin typeface="+mj-lt"/>
            </a:endParaRPr>
          </a:p>
          <a:p>
            <a:pPr marL="0" indent="0" eaLnBrk="1" fontAlgn="auto" hangingPunct="1">
              <a:spcAft>
                <a:spcPts val="0"/>
              </a:spcAft>
              <a:buNone/>
              <a:defRPr/>
            </a:pPr>
            <a:endParaRPr lang="sv-SE" sz="2900" dirty="0">
              <a:solidFill>
                <a:schemeClr val="bg1"/>
              </a:solidFill>
              <a:latin typeface="+mj-lt"/>
            </a:endParaRPr>
          </a:p>
          <a:p>
            <a:pPr marL="0" indent="0" eaLnBrk="1" fontAlgn="auto" hangingPunct="1">
              <a:spcAft>
                <a:spcPts val="0"/>
              </a:spcAft>
              <a:buNone/>
              <a:defRPr/>
            </a:pPr>
            <a:r>
              <a:rPr lang="sv-SE" sz="2900" dirty="0" smtClean="0">
                <a:solidFill>
                  <a:schemeClr val="bg1"/>
                </a:solidFill>
                <a:latin typeface="+mj-lt"/>
              </a:rPr>
              <a:t>Ge </a:t>
            </a:r>
            <a:r>
              <a:rPr lang="sv-SE" sz="2900" dirty="0">
                <a:solidFill>
                  <a:schemeClr val="bg1"/>
                </a:solidFill>
                <a:latin typeface="+mj-lt"/>
              </a:rPr>
              <a:t>exempel på hur en överenskommelse mellan aktörer på lokal nivå skulle kunna formuleras i detta scenario.</a:t>
            </a:r>
          </a:p>
          <a:p>
            <a:pPr marL="0" indent="0" eaLnBrk="1" fontAlgn="auto" hangingPunct="1">
              <a:spcAft>
                <a:spcPts val="0"/>
              </a:spcAft>
              <a:buNone/>
              <a:defRPr/>
            </a:pPr>
            <a:endParaRPr lang="sv-SE" sz="2900" dirty="0">
              <a:solidFill>
                <a:schemeClr val="bg1"/>
              </a:solidFill>
              <a:latin typeface="+mj-lt"/>
            </a:endParaRPr>
          </a:p>
          <a:p>
            <a:pPr marL="0" indent="0" eaLnBrk="1" fontAlgn="auto" hangingPunct="1">
              <a:spcAft>
                <a:spcPts val="0"/>
              </a:spcAft>
              <a:buNone/>
              <a:defRPr/>
            </a:pPr>
            <a:r>
              <a:rPr lang="sv-SE" sz="2900" dirty="0">
                <a:solidFill>
                  <a:schemeClr val="bg1"/>
                </a:solidFill>
                <a:latin typeface="+mj-lt"/>
              </a:rPr>
              <a:t>Utgå gärna från de prioriterade frågeställningarna i förra uppgiften.</a:t>
            </a:r>
          </a:p>
          <a:p>
            <a:pPr marL="0" indent="0" eaLnBrk="1" fontAlgn="auto" hangingPunct="1">
              <a:spcAft>
                <a:spcPts val="0"/>
              </a:spcAft>
              <a:buNone/>
              <a:defRPr/>
            </a:pPr>
            <a:endParaRPr lang="sv-SE" sz="2900" dirty="0">
              <a:solidFill>
                <a:schemeClr val="bg1"/>
              </a:solidFill>
              <a:latin typeface="+mj-lt"/>
            </a:endParaRPr>
          </a:p>
          <a:p>
            <a:pPr marL="0" indent="0" eaLnBrk="1" fontAlgn="auto" hangingPunct="1">
              <a:spcAft>
                <a:spcPts val="0"/>
              </a:spcAft>
              <a:buNone/>
              <a:defRPr/>
            </a:pPr>
            <a:endParaRPr lang="sv-SE" sz="2900" dirty="0">
              <a:solidFill>
                <a:schemeClr val="bg1"/>
              </a:solidFill>
              <a:latin typeface="+mj-lt"/>
            </a:endParaRPr>
          </a:p>
          <a:p>
            <a:pPr marL="0" indent="0" eaLnBrk="1" fontAlgn="auto" hangingPunct="1">
              <a:spcAft>
                <a:spcPts val="0"/>
              </a:spcAft>
              <a:buNone/>
              <a:defRPr/>
            </a:pPr>
            <a:r>
              <a:rPr lang="sv-SE" sz="2900" dirty="0">
                <a:solidFill>
                  <a:schemeClr val="bg1"/>
                </a:solidFill>
                <a:latin typeface="+mj-lt"/>
              </a:rPr>
              <a:t>Redovisa på blädderblock.</a:t>
            </a:r>
          </a:p>
          <a:p>
            <a:pPr marL="0" indent="0" eaLnBrk="1" fontAlgn="auto" hangingPunct="1">
              <a:spcAft>
                <a:spcPts val="0"/>
              </a:spcAft>
              <a:buFont typeface="Arial" panose="020B0604020202020204" pitchFamily="34" charset="0"/>
              <a:buNone/>
              <a:defRPr/>
            </a:pPr>
            <a:endParaRPr lang="sv-SE" sz="2000" dirty="0">
              <a:latin typeface="+mj-lt"/>
            </a:endParaRPr>
          </a:p>
        </p:txBody>
      </p:sp>
      <p:sp>
        <p:nvSpPr>
          <p:cNvPr id="7" name="Rektangel 6">
            <a:extLst>
              <a:ext uri="{FF2B5EF4-FFF2-40B4-BE49-F238E27FC236}">
                <a16:creationId xmlns:a16="http://schemas.microsoft.com/office/drawing/2014/main" id="{FA346BDF-3AB8-4A2E-B93D-2442CD9345A1}"/>
              </a:ext>
            </a:extLst>
          </p:cNvPr>
          <p:cNvSpPr/>
          <p:nvPr/>
        </p:nvSpPr>
        <p:spPr>
          <a:xfrm>
            <a:off x="1552575" y="2265119"/>
            <a:ext cx="220813" cy="3601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Platshållare för innehåll 5" descr="En bild som visar text&#10;&#10;Automatiskt genererad beskrivning">
            <a:extLst>
              <a:ext uri="{FF2B5EF4-FFF2-40B4-BE49-F238E27FC236}">
                <a16:creationId xmlns:a16="http://schemas.microsoft.com/office/drawing/2014/main" id="{53BD58BC-8AE4-4AA3-8A89-095C0C873456}"/>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7607533" y="2074820"/>
            <a:ext cx="2746437" cy="3602037"/>
          </a:xfrm>
        </p:spPr>
      </p:pic>
    </p:spTree>
    <p:extLst>
      <p:ext uri="{BB962C8B-B14F-4D97-AF65-F5344CB8AC3E}">
        <p14:creationId xmlns:p14="http://schemas.microsoft.com/office/powerpoint/2010/main" val="2573582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D3AEB0-D88C-4D30-A53D-7F2D8E8C870B}"/>
              </a:ext>
            </a:extLst>
          </p:cNvPr>
          <p:cNvSpPr>
            <a:spLocks noGrp="1"/>
          </p:cNvSpPr>
          <p:nvPr>
            <p:ph type="title"/>
          </p:nvPr>
        </p:nvSpPr>
        <p:spPr>
          <a:xfrm>
            <a:off x="4229100" y="1108423"/>
            <a:ext cx="6124870" cy="966397"/>
          </a:xfrm>
        </p:spPr>
        <p:txBody>
          <a:bodyPr/>
          <a:lstStyle/>
          <a:p>
            <a:r>
              <a:rPr lang="sv-SE" dirty="0"/>
              <a:t>Läs mer om lokal ISF på </a:t>
            </a:r>
            <a:r>
              <a:rPr lang="sv-SE" u="sng" dirty="0">
                <a:solidFill>
                  <a:schemeClr val="accent2"/>
                </a:solidFill>
                <a:hlinkClick r:id="rId3">
                  <a:extLst>
                    <a:ext uri="{A12FA001-AC4F-418D-AE19-62706E023703}">
                      <ahyp:hlinkClr xmlns:ahyp="http://schemas.microsoft.com/office/drawing/2018/hyperlinkcolor" xmlns="" val="tx"/>
                    </a:ext>
                  </a:extLst>
                </a:hlinkClick>
              </a:rPr>
              <a:t>msb.se/samverkanledning</a:t>
            </a:r>
            <a:endParaRPr lang="sv-SE" u="sng" dirty="0">
              <a:solidFill>
                <a:schemeClr val="accent2"/>
              </a:solidFill>
            </a:endParaRPr>
          </a:p>
        </p:txBody>
      </p:sp>
      <p:sp>
        <p:nvSpPr>
          <p:cNvPr id="3" name="Platshållare för innehåll 2">
            <a:extLst>
              <a:ext uri="{FF2B5EF4-FFF2-40B4-BE49-F238E27FC236}">
                <a16:creationId xmlns:a16="http://schemas.microsoft.com/office/drawing/2014/main" id="{CC7E9CC4-3C3D-4198-A11F-3BBFAF94B0DB}"/>
              </a:ext>
            </a:extLst>
          </p:cNvPr>
          <p:cNvSpPr>
            <a:spLocks noGrp="1"/>
          </p:cNvSpPr>
          <p:nvPr>
            <p:ph idx="1"/>
          </p:nvPr>
        </p:nvSpPr>
        <p:spPr>
          <a:xfrm>
            <a:off x="3699319" y="2265119"/>
            <a:ext cx="6921055" cy="3601527"/>
          </a:xfrm>
        </p:spPr>
        <p:txBody>
          <a:bodyPr/>
          <a:lstStyle/>
          <a:p>
            <a:pPr marL="0" indent="0">
              <a:buNone/>
            </a:pPr>
            <a:r>
              <a:rPr lang="sv-SE" sz="1800"/>
              <a:t>där det finns en </a:t>
            </a:r>
            <a:r>
              <a:rPr lang="sv-SE" sz="1800" dirty="0"/>
              <a:t>utförlig vägledning till lokal ISF. Där kan du också ladda hem material som syftar till att träna och diskutera olika moment inom ramen för ett arbete i lokal ISF. På sidan finns även broschyrer och bildspel riktat till olika målgrupper för dig som vill veta mer om lokal ISF. Där finns också mallar och verkliga exempel på när lokal ISF har varit aktiverad.</a:t>
            </a:r>
          </a:p>
          <a:p>
            <a:pPr marL="0" indent="0">
              <a:buNone/>
            </a:pPr>
            <a:r>
              <a:rPr lang="sv-SE" sz="1800" dirty="0"/>
              <a:t>För mer information kontakta: </a:t>
            </a:r>
            <a:r>
              <a:rPr lang="sv-SE" sz="1800" dirty="0">
                <a:solidFill>
                  <a:srgbClr val="CC0000"/>
                </a:solidFill>
                <a:hlinkClick r:id="rId4">
                  <a:extLst>
                    <a:ext uri="{A12FA001-AC4F-418D-AE19-62706E023703}">
                      <ahyp:hlinkClr xmlns:ahyp="http://schemas.microsoft.com/office/drawing/2018/hyperlinkcolor" xmlns="" val="tx"/>
                    </a:ext>
                  </a:extLst>
                </a:hlinkClick>
              </a:rPr>
              <a:t>implementerasol@msb.se</a:t>
            </a:r>
            <a:endParaRPr lang="sv-SE" sz="1800" dirty="0">
              <a:solidFill>
                <a:srgbClr val="CC0000"/>
              </a:solidFill>
            </a:endParaRPr>
          </a:p>
        </p:txBody>
      </p:sp>
      <p:pic>
        <p:nvPicPr>
          <p:cNvPr id="4" name="Bildobjekt 3">
            <a:extLst>
              <a:ext uri="{FF2B5EF4-FFF2-40B4-BE49-F238E27FC236}">
                <a16:creationId xmlns:a16="http://schemas.microsoft.com/office/drawing/2014/main" id="{38699A5F-FAD2-480A-A8E9-99AB1567AF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254" y="69207"/>
            <a:ext cx="3578066" cy="361997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400980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D2BE44-989A-4DDE-898D-922CBA350BD8}"/>
              </a:ext>
            </a:extLst>
          </p:cNvPr>
          <p:cNvSpPr>
            <a:spLocks noGrp="1"/>
          </p:cNvSpPr>
          <p:nvPr>
            <p:ph type="title"/>
          </p:nvPr>
        </p:nvSpPr>
        <p:spPr/>
        <p:txBody>
          <a:bodyPr/>
          <a:lstStyle/>
          <a:p>
            <a:r>
              <a:rPr lang="sv-SE" dirty="0"/>
              <a:t>Lokal ISF i praktiken</a:t>
            </a:r>
          </a:p>
        </p:txBody>
      </p:sp>
      <p:sp>
        <p:nvSpPr>
          <p:cNvPr id="3" name="Platshållare för innehåll 2">
            <a:extLst>
              <a:ext uri="{FF2B5EF4-FFF2-40B4-BE49-F238E27FC236}">
                <a16:creationId xmlns:a16="http://schemas.microsoft.com/office/drawing/2014/main" id="{91672FEF-575E-4380-9E77-41C0A80B0927}"/>
              </a:ext>
            </a:extLst>
          </p:cNvPr>
          <p:cNvSpPr>
            <a:spLocks noGrp="1"/>
          </p:cNvSpPr>
          <p:nvPr>
            <p:ph idx="1"/>
          </p:nvPr>
        </p:nvSpPr>
        <p:spPr/>
        <p:txBody>
          <a:bodyPr/>
          <a:lstStyle/>
          <a:p>
            <a:endParaRPr lang="sv-SE" dirty="0"/>
          </a:p>
          <a:p>
            <a:endParaRPr lang="sv-SE" dirty="0"/>
          </a:p>
          <a:p>
            <a:endParaRPr lang="sv-SE" dirty="0"/>
          </a:p>
        </p:txBody>
      </p:sp>
      <p:pic>
        <p:nvPicPr>
          <p:cNvPr id="4" name="Bildobjekt 3">
            <a:extLst>
              <a:ext uri="{FF2B5EF4-FFF2-40B4-BE49-F238E27FC236}">
                <a16:creationId xmlns:a16="http://schemas.microsoft.com/office/drawing/2014/main" id="{A744A374-D451-404F-8E1A-AA4B4DF28B2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54585" y="2114551"/>
            <a:ext cx="3299833" cy="1922164"/>
          </a:xfrm>
          <a:prstGeom prst="rect">
            <a:avLst/>
          </a:prstGeom>
        </p:spPr>
      </p:pic>
      <p:pic>
        <p:nvPicPr>
          <p:cNvPr id="5" name="Bildobjekt 4" descr="En bild som visar bord&#10;&#10;Automatiskt genererad beskrivning">
            <a:extLst>
              <a:ext uri="{FF2B5EF4-FFF2-40B4-BE49-F238E27FC236}">
                <a16:creationId xmlns:a16="http://schemas.microsoft.com/office/drawing/2014/main" id="{C3E0BEA9-168E-4D56-B2D2-7D04E3FEC88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71049" y="2217909"/>
            <a:ext cx="3883983" cy="2094894"/>
          </a:xfrm>
          <a:prstGeom prst="rect">
            <a:avLst/>
          </a:prstGeom>
        </p:spPr>
      </p:pic>
      <p:pic>
        <p:nvPicPr>
          <p:cNvPr id="6" name="Bildobjekt 5">
            <a:extLst>
              <a:ext uri="{FF2B5EF4-FFF2-40B4-BE49-F238E27FC236}">
                <a16:creationId xmlns:a16="http://schemas.microsoft.com/office/drawing/2014/main" id="{6188D756-FB55-4BD0-AEAE-3D2C897CE90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369171" y="2199687"/>
            <a:ext cx="1981692" cy="2196759"/>
          </a:xfrm>
          <a:prstGeom prst="rect">
            <a:avLst/>
          </a:prstGeom>
        </p:spPr>
      </p:pic>
      <p:sp>
        <p:nvSpPr>
          <p:cNvPr id="9" name="Rektangel 8">
            <a:extLst>
              <a:ext uri="{FF2B5EF4-FFF2-40B4-BE49-F238E27FC236}">
                <a16:creationId xmlns:a16="http://schemas.microsoft.com/office/drawing/2014/main" id="{29EC1CA9-D78A-42A6-9C11-0E79510E9E18}"/>
              </a:ext>
            </a:extLst>
          </p:cNvPr>
          <p:cNvSpPr/>
          <p:nvPr/>
        </p:nvSpPr>
        <p:spPr>
          <a:xfrm>
            <a:off x="7953375" y="4483959"/>
            <a:ext cx="6096000" cy="1661993"/>
          </a:xfrm>
          <a:prstGeom prst="rect">
            <a:avLst/>
          </a:prstGeom>
        </p:spPr>
        <p:txBody>
          <a:bodyPr>
            <a:spAutoFit/>
          </a:bodyPr>
          <a:lstStyle/>
          <a:p>
            <a:r>
              <a:rPr lang="sv-SE" dirty="0"/>
              <a:t>ISF-stöd</a:t>
            </a:r>
          </a:p>
          <a:p>
            <a:r>
              <a:rPr lang="sv-SE" sz="1400" dirty="0"/>
              <a:t>Analysera</a:t>
            </a:r>
            <a:br>
              <a:rPr lang="sv-SE" sz="1400" dirty="0"/>
            </a:br>
            <a:r>
              <a:rPr lang="sv-SE" sz="1400" dirty="0"/>
              <a:t>Samlad lägesbild</a:t>
            </a:r>
          </a:p>
          <a:p>
            <a:r>
              <a:rPr lang="sv-SE" sz="1400" dirty="0"/>
              <a:t>Ta fram förslag till </a:t>
            </a:r>
          </a:p>
          <a:p>
            <a:r>
              <a:rPr lang="sv-SE" sz="1400" dirty="0"/>
              <a:t>överenskommelse</a:t>
            </a:r>
          </a:p>
          <a:p>
            <a:r>
              <a:rPr lang="sv-SE" sz="1400" dirty="0"/>
              <a:t>Administrera</a:t>
            </a:r>
          </a:p>
          <a:p>
            <a:r>
              <a:rPr lang="sv-SE" sz="1400" dirty="0"/>
              <a:t>Dokumentera</a:t>
            </a:r>
          </a:p>
        </p:txBody>
      </p:sp>
      <p:sp>
        <p:nvSpPr>
          <p:cNvPr id="10" name="Rektangel 9">
            <a:extLst>
              <a:ext uri="{FF2B5EF4-FFF2-40B4-BE49-F238E27FC236}">
                <a16:creationId xmlns:a16="http://schemas.microsoft.com/office/drawing/2014/main" id="{A0E2547B-5466-4137-BCE4-8B30E8D601B5}"/>
              </a:ext>
            </a:extLst>
          </p:cNvPr>
          <p:cNvSpPr/>
          <p:nvPr/>
        </p:nvSpPr>
        <p:spPr>
          <a:xfrm>
            <a:off x="4662187" y="4433998"/>
            <a:ext cx="6096000" cy="1661993"/>
          </a:xfrm>
          <a:prstGeom prst="rect">
            <a:avLst/>
          </a:prstGeom>
        </p:spPr>
        <p:txBody>
          <a:bodyPr>
            <a:spAutoFit/>
          </a:bodyPr>
          <a:lstStyle/>
          <a:p>
            <a:r>
              <a:rPr lang="sv-SE" dirty="0"/>
              <a:t>ISF</a:t>
            </a:r>
          </a:p>
          <a:p>
            <a:r>
              <a:rPr lang="sv-SE" sz="1400" dirty="0"/>
              <a:t>Träffa överenskommelse om</a:t>
            </a:r>
          </a:p>
          <a:p>
            <a:r>
              <a:rPr lang="sv-SE" sz="1400" dirty="0"/>
              <a:t>inriktning och samordning</a:t>
            </a:r>
          </a:p>
          <a:p>
            <a:r>
              <a:rPr lang="sv-SE" sz="1400" dirty="0"/>
              <a:t>Representation</a:t>
            </a:r>
          </a:p>
          <a:p>
            <a:r>
              <a:rPr lang="sv-SE" sz="1400" dirty="0"/>
              <a:t>Mandat</a:t>
            </a:r>
          </a:p>
          <a:p>
            <a:r>
              <a:rPr lang="sv-SE" sz="1400" dirty="0"/>
              <a:t>Helhetssyn</a:t>
            </a:r>
          </a:p>
          <a:p>
            <a:r>
              <a:rPr lang="sv-SE" sz="1400" dirty="0"/>
              <a:t>Beslut i egna organisationen</a:t>
            </a:r>
            <a:endParaRPr lang="en-GB" sz="1400" dirty="0"/>
          </a:p>
        </p:txBody>
      </p:sp>
      <p:sp>
        <p:nvSpPr>
          <p:cNvPr id="11" name="Rektangel 10">
            <a:extLst>
              <a:ext uri="{FF2B5EF4-FFF2-40B4-BE49-F238E27FC236}">
                <a16:creationId xmlns:a16="http://schemas.microsoft.com/office/drawing/2014/main" id="{1493B271-388F-40FD-A698-717351909F8E}"/>
              </a:ext>
            </a:extLst>
          </p:cNvPr>
          <p:cNvSpPr/>
          <p:nvPr/>
        </p:nvSpPr>
        <p:spPr>
          <a:xfrm>
            <a:off x="1572940" y="4523032"/>
            <a:ext cx="6096000" cy="1661993"/>
          </a:xfrm>
          <a:prstGeom prst="rect">
            <a:avLst/>
          </a:prstGeom>
        </p:spPr>
        <p:txBody>
          <a:bodyPr>
            <a:spAutoFit/>
          </a:bodyPr>
          <a:lstStyle/>
          <a:p>
            <a:r>
              <a:rPr lang="sv-SE" dirty="0"/>
              <a:t>ISK</a:t>
            </a:r>
          </a:p>
          <a:p>
            <a:r>
              <a:rPr lang="sv-SE" sz="1400" dirty="0"/>
              <a:t>Nåbar</a:t>
            </a:r>
          </a:p>
          <a:p>
            <a:r>
              <a:rPr lang="sv-SE" sz="1400" dirty="0"/>
              <a:t>Klara mandat</a:t>
            </a:r>
          </a:p>
          <a:p>
            <a:r>
              <a:rPr lang="sv-SE" sz="1400" dirty="0"/>
              <a:t>Kontaktvägar</a:t>
            </a:r>
          </a:p>
          <a:p>
            <a:r>
              <a:rPr lang="sv-SE" sz="1400" dirty="0"/>
              <a:t>Förmåga till initial bedömning</a:t>
            </a:r>
          </a:p>
          <a:p>
            <a:r>
              <a:rPr lang="sv-SE" sz="1400" dirty="0"/>
              <a:t>Förmåga att kunna initiera ISF</a:t>
            </a:r>
          </a:p>
          <a:p>
            <a:r>
              <a:rPr lang="sv-SE" sz="1400" dirty="0"/>
              <a:t> </a:t>
            </a:r>
            <a:endParaRPr lang="en-GB" sz="1400" dirty="0"/>
          </a:p>
        </p:txBody>
      </p:sp>
    </p:spTree>
    <p:extLst>
      <p:ext uri="{BB962C8B-B14F-4D97-AF65-F5344CB8AC3E}">
        <p14:creationId xmlns:p14="http://schemas.microsoft.com/office/powerpoint/2010/main" val="380605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B272E0-9021-4C9B-9A3D-C2DD1FEFBCF5}"/>
              </a:ext>
            </a:extLst>
          </p:cNvPr>
          <p:cNvSpPr>
            <a:spLocks noGrp="1"/>
          </p:cNvSpPr>
          <p:nvPr>
            <p:ph type="title"/>
          </p:nvPr>
        </p:nvSpPr>
        <p:spPr/>
        <p:txBody>
          <a:bodyPr/>
          <a:lstStyle/>
          <a:p>
            <a:r>
              <a:rPr lang="sv-SE" dirty="0"/>
              <a:t>Från händelse till åtgärd</a:t>
            </a:r>
          </a:p>
        </p:txBody>
      </p:sp>
      <p:pic>
        <p:nvPicPr>
          <p:cNvPr id="4" name="Bildobjekt 3">
            <a:extLst>
              <a:ext uri="{FF2B5EF4-FFF2-40B4-BE49-F238E27FC236}">
                <a16:creationId xmlns:a16="http://schemas.microsoft.com/office/drawing/2014/main" id="{4D8DD7D0-D901-46E4-AD8C-685A4932A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00" y="2350753"/>
            <a:ext cx="8794961" cy="2837084"/>
          </a:xfrm>
          <a:prstGeom prst="rect">
            <a:avLst/>
          </a:prstGeom>
        </p:spPr>
      </p:pic>
    </p:spTree>
    <p:extLst>
      <p:ext uri="{BB962C8B-B14F-4D97-AF65-F5344CB8AC3E}">
        <p14:creationId xmlns:p14="http://schemas.microsoft.com/office/powerpoint/2010/main" val="48101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B1358B-4C36-4E35-8AF8-64B9142F9D2E}"/>
              </a:ext>
            </a:extLst>
          </p:cNvPr>
          <p:cNvSpPr>
            <a:spLocks noGrp="1"/>
          </p:cNvSpPr>
          <p:nvPr>
            <p:ph type="title"/>
          </p:nvPr>
        </p:nvSpPr>
        <p:spPr/>
        <p:txBody>
          <a:bodyPr/>
          <a:lstStyle/>
          <a:p>
            <a:r>
              <a:rPr lang="sv-SE" dirty="0"/>
              <a:t>Exempel: akut brist på tjänligt dricksvatten</a:t>
            </a:r>
          </a:p>
        </p:txBody>
      </p:sp>
      <p:sp>
        <p:nvSpPr>
          <p:cNvPr id="3" name="Platshållare för innehåll 2">
            <a:extLst>
              <a:ext uri="{FF2B5EF4-FFF2-40B4-BE49-F238E27FC236}">
                <a16:creationId xmlns:a16="http://schemas.microsoft.com/office/drawing/2014/main" id="{A2B9D661-065B-4103-A738-9A676C2FDDDC}"/>
              </a:ext>
            </a:extLst>
          </p:cNvPr>
          <p:cNvSpPr>
            <a:spLocks noGrp="1"/>
          </p:cNvSpPr>
          <p:nvPr>
            <p:ph idx="1"/>
          </p:nvPr>
        </p:nvSpPr>
        <p:spPr/>
        <p:txBody>
          <a:bodyPr/>
          <a:lstStyle/>
          <a:p>
            <a:pPr marL="0" indent="0">
              <a:buNone/>
            </a:pPr>
            <a:r>
              <a:rPr lang="sv-SE" sz="1800" dirty="0"/>
              <a:t>Det råder akut brist på tjänligt dricksvatten i </a:t>
            </a:r>
            <a:r>
              <a:rPr lang="sv-SE" sz="1800" dirty="0" err="1"/>
              <a:t>Allmänsta</a:t>
            </a:r>
            <a:r>
              <a:rPr lang="sv-SE" sz="1800" dirty="0"/>
              <a:t> kommun på grund av smitta i vattnet. Särskilt drabbade verksamheter är ett sjukhus, kommunens centralkök, skolor, barn- och äldreomsorg samt hemtjänst och hemsjukvård. Det finns även flera stora industrier i kommunen, varav en livsmedelsproducent. I </a:t>
            </a:r>
            <a:r>
              <a:rPr lang="sv-SE" sz="1800" dirty="0" err="1"/>
              <a:t>Allmänsta</a:t>
            </a:r>
            <a:r>
              <a:rPr lang="sv-SE" sz="1800" dirty="0"/>
              <a:t> kommun är det tekniska förvaltningens VA-avdelning som ansvarar för distribution och produktion av dricksvatten. </a:t>
            </a:r>
          </a:p>
          <a:p>
            <a:pPr marL="0" indent="0">
              <a:buNone/>
            </a:pPr>
            <a:r>
              <a:rPr lang="sv-SE" sz="1800" dirty="0"/>
              <a:t>Efterfrågan på vatten är större än tillgången och prioritering av vem som ska få vatten krävs omedelbart, inom 4 till 6 timmar. Utplacering av vattentankar, distribution av tjänligt vatten till prioriterade grupper samt kommunikation till kommunens invånare kräver samordning. Inriktnings- och samordningskontakter (ISK) hos flera aktörer ser ett behov av att aktivera ISF i kommunen för att komma överens om en gemensam inriktning och samordning</a:t>
            </a:r>
            <a:r>
              <a:rPr lang="sv-SE" dirty="0"/>
              <a:t>. </a:t>
            </a:r>
          </a:p>
          <a:p>
            <a:pPr marL="0" indent="0">
              <a:buNone/>
            </a:pPr>
            <a:endParaRPr lang="sv-SE" dirty="0"/>
          </a:p>
        </p:txBody>
      </p:sp>
    </p:spTree>
    <p:extLst>
      <p:ext uri="{BB962C8B-B14F-4D97-AF65-F5344CB8AC3E}">
        <p14:creationId xmlns:p14="http://schemas.microsoft.com/office/powerpoint/2010/main" val="1287271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7EF355-2FE9-4A0F-9270-7849CD3CFDCA}"/>
              </a:ext>
            </a:extLst>
          </p:cNvPr>
          <p:cNvSpPr>
            <a:spLocks noGrp="1"/>
          </p:cNvSpPr>
          <p:nvPr>
            <p:ph type="title"/>
          </p:nvPr>
        </p:nvSpPr>
        <p:spPr/>
        <p:txBody>
          <a:bodyPr/>
          <a:lstStyle/>
          <a:p>
            <a:r>
              <a:rPr lang="sv-SE" dirty="0"/>
              <a:t>Exempel: väpnat våld i skolmiljö</a:t>
            </a:r>
          </a:p>
        </p:txBody>
      </p:sp>
      <p:sp>
        <p:nvSpPr>
          <p:cNvPr id="3" name="Platshållare för innehåll 2">
            <a:extLst>
              <a:ext uri="{FF2B5EF4-FFF2-40B4-BE49-F238E27FC236}">
                <a16:creationId xmlns:a16="http://schemas.microsoft.com/office/drawing/2014/main" id="{237BB249-0CDD-43E3-8776-2223EE3F2994}"/>
              </a:ext>
            </a:extLst>
          </p:cNvPr>
          <p:cNvSpPr>
            <a:spLocks noGrp="1"/>
          </p:cNvSpPr>
          <p:nvPr>
            <p:ph idx="1"/>
          </p:nvPr>
        </p:nvSpPr>
        <p:spPr/>
        <p:txBody>
          <a:bodyPr/>
          <a:lstStyle/>
          <a:p>
            <a:pPr marL="0" indent="0">
              <a:buNone/>
            </a:pPr>
            <a:r>
              <a:rPr lang="sv-SE" sz="1800" dirty="0"/>
              <a:t>På en fristående gymnasieskola i Bredstad kommun har en maskerad person skjutit vilt omkring sig. Konsekvenserna visar sig vara fruktansvärda. Fem elever har hittills påträffats döda och ett tiotal är skadade. Även bland personalen är två dödsfall konstaterade och en är skadad. Den misstänkte gärningspersonen har begått självmord genom att skjuta sig själv på skolgården. Det mest akuta skedet är över men det är en kaosartad situation med drabbade, närstående, vänner till de drabbade och media. </a:t>
            </a:r>
            <a:endParaRPr lang="sv-SE" sz="1800" b="1" dirty="0"/>
          </a:p>
          <a:p>
            <a:pPr marL="0" indent="0">
              <a:buNone/>
            </a:pPr>
            <a:r>
              <a:rPr lang="sv-SE" sz="1800" dirty="0"/>
              <a:t>Förutom att hantera den pågående situationen på skolan, uppstår ett stort behov av samverkan för att hantera informationsbehovet till drabbade och anhöriga. Det behöver till exempel upprättas samlingsplatser för såväl drabbade och anhöriga som för media, för att undvika att det bildas folksamlingar utanför skolan. Intresset från media är stort och ryktesspridningen i de sociala medierna behöver hanteras. Till detta krävs resurser och samordning, samt krisstöd.</a:t>
            </a:r>
          </a:p>
          <a:p>
            <a:pPr marL="0" indent="0">
              <a:buNone/>
            </a:pPr>
            <a:endParaRPr lang="sv-SE" dirty="0"/>
          </a:p>
        </p:txBody>
      </p:sp>
    </p:spTree>
    <p:extLst>
      <p:ext uri="{BB962C8B-B14F-4D97-AF65-F5344CB8AC3E}">
        <p14:creationId xmlns:p14="http://schemas.microsoft.com/office/powerpoint/2010/main" val="1178807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5FA162-7598-4C90-A057-F7822D91A20E}"/>
              </a:ext>
            </a:extLst>
          </p:cNvPr>
          <p:cNvSpPr>
            <a:spLocks noGrp="1"/>
          </p:cNvSpPr>
          <p:nvPr>
            <p:ph type="title"/>
          </p:nvPr>
        </p:nvSpPr>
        <p:spPr/>
        <p:txBody>
          <a:bodyPr/>
          <a:lstStyle/>
          <a:p>
            <a:r>
              <a:rPr lang="sv-SE" dirty="0"/>
              <a:t>Träna på att göra en aktörsanalys</a:t>
            </a:r>
          </a:p>
        </p:txBody>
      </p:sp>
      <p:sp>
        <p:nvSpPr>
          <p:cNvPr id="4" name="Platshållare för innehåll 2">
            <a:extLst>
              <a:ext uri="{FF2B5EF4-FFF2-40B4-BE49-F238E27FC236}">
                <a16:creationId xmlns:a16="http://schemas.microsoft.com/office/drawing/2014/main" id="{1F795D13-1B4C-4768-A7C6-0E12103577BB}"/>
              </a:ext>
            </a:extLst>
          </p:cNvPr>
          <p:cNvSpPr txBox="1">
            <a:spLocks/>
          </p:cNvSpPr>
          <p:nvPr/>
        </p:nvSpPr>
        <p:spPr bwMode="auto">
          <a:xfrm>
            <a:off x="6731540" y="2271267"/>
            <a:ext cx="3622430" cy="3859426"/>
          </a:xfrm>
          <a:prstGeom prst="rect">
            <a:avLst/>
          </a:prstGeom>
          <a:solidFill>
            <a:schemeClr val="accent6">
              <a:lumMod val="60000"/>
              <a:lumOff val="4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Font typeface="Arial" panose="020B0604020202020204" pitchFamily="34" charset="0"/>
              <a:buNone/>
              <a:defRPr/>
            </a:pPr>
            <a:r>
              <a:rPr lang="sv-SE" sz="2000" dirty="0">
                <a:latin typeface="+mj-lt"/>
              </a:rPr>
              <a:t/>
            </a:r>
            <a:br>
              <a:rPr lang="sv-SE" sz="2000" dirty="0">
                <a:latin typeface="+mj-lt"/>
              </a:rPr>
            </a:br>
            <a:r>
              <a:rPr lang="sv-SE" sz="2000" dirty="0">
                <a:latin typeface="+mj-lt"/>
              </a:rPr>
              <a:t>1. Kommunen ska aktivera inriktnings- och samordningsfunktionen på lokal nivå. </a:t>
            </a:r>
          </a:p>
          <a:p>
            <a:pPr marL="0" indent="0" eaLnBrk="1" fontAlgn="auto" hangingPunct="1">
              <a:spcAft>
                <a:spcPts val="0"/>
              </a:spcAft>
              <a:buFont typeface="Arial" panose="020B0604020202020204" pitchFamily="34" charset="0"/>
              <a:buNone/>
              <a:defRPr/>
            </a:pPr>
            <a:r>
              <a:rPr lang="sv-SE" sz="2000" dirty="0">
                <a:latin typeface="+mj-lt"/>
              </a:rPr>
              <a:t>För att veta vilka aktörer som bör bjudas in ska ISF-stödet göra en aktörsanalys utifrån det som har hänt.</a:t>
            </a:r>
          </a:p>
          <a:p>
            <a:pPr marL="0" indent="0" eaLnBrk="1" fontAlgn="auto" hangingPunct="1">
              <a:spcAft>
                <a:spcPts val="0"/>
              </a:spcAft>
              <a:buFont typeface="Arial" panose="020B0604020202020204" pitchFamily="34" charset="0"/>
              <a:buNone/>
              <a:defRPr/>
            </a:pPr>
            <a:endParaRPr lang="sv-SE" sz="2000" dirty="0">
              <a:latin typeface="+mj-lt"/>
            </a:endParaRPr>
          </a:p>
          <a:p>
            <a:pPr marL="0" indent="0" eaLnBrk="1" fontAlgn="auto" hangingPunct="1">
              <a:spcAft>
                <a:spcPts val="0"/>
              </a:spcAft>
              <a:buFont typeface="Arial" panose="020B0604020202020204" pitchFamily="34" charset="0"/>
              <a:buNone/>
              <a:defRPr/>
            </a:pPr>
            <a:endParaRPr lang="sv-SE" sz="2000" dirty="0">
              <a:latin typeface="+mj-lt"/>
            </a:endParaRPr>
          </a:p>
        </p:txBody>
      </p:sp>
      <p:sp>
        <p:nvSpPr>
          <p:cNvPr id="6" name="Rektangel 5">
            <a:extLst>
              <a:ext uri="{FF2B5EF4-FFF2-40B4-BE49-F238E27FC236}">
                <a16:creationId xmlns:a16="http://schemas.microsoft.com/office/drawing/2014/main" id="{C5B77343-9B9B-416E-92FC-8795455A1813}"/>
              </a:ext>
            </a:extLst>
          </p:cNvPr>
          <p:cNvSpPr/>
          <p:nvPr/>
        </p:nvSpPr>
        <p:spPr>
          <a:xfrm>
            <a:off x="6731538" y="2164290"/>
            <a:ext cx="3622431" cy="184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bord, vägg, båt, himmel&#10;&#10;Automatiskt genererad beskrivning">
            <a:extLst>
              <a:ext uri="{FF2B5EF4-FFF2-40B4-BE49-F238E27FC236}">
                <a16:creationId xmlns:a16="http://schemas.microsoft.com/office/drawing/2014/main" id="{0C6F1D6B-0821-44C0-9299-A71D45974E9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6763" y="2164290"/>
            <a:ext cx="5505614" cy="3525568"/>
          </a:xfrm>
          <a:prstGeom prst="rect">
            <a:avLst/>
          </a:prstGeom>
        </p:spPr>
      </p:pic>
    </p:spTree>
    <p:extLst>
      <p:ext uri="{BB962C8B-B14F-4D97-AF65-F5344CB8AC3E}">
        <p14:creationId xmlns:p14="http://schemas.microsoft.com/office/powerpoint/2010/main" val="2995960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5FA162-7598-4C90-A057-F7822D91A20E}"/>
              </a:ext>
            </a:extLst>
          </p:cNvPr>
          <p:cNvSpPr>
            <a:spLocks noGrp="1"/>
          </p:cNvSpPr>
          <p:nvPr>
            <p:ph type="title"/>
          </p:nvPr>
        </p:nvSpPr>
        <p:spPr/>
        <p:txBody>
          <a:bodyPr/>
          <a:lstStyle/>
          <a:p>
            <a:r>
              <a:rPr lang="sv-SE" dirty="0"/>
              <a:t>Träna på att göra en aktörsanalys</a:t>
            </a:r>
          </a:p>
        </p:txBody>
      </p:sp>
      <p:sp>
        <p:nvSpPr>
          <p:cNvPr id="5" name="Platshållare för innehåll 4">
            <a:extLst>
              <a:ext uri="{FF2B5EF4-FFF2-40B4-BE49-F238E27FC236}">
                <a16:creationId xmlns:a16="http://schemas.microsoft.com/office/drawing/2014/main" id="{CCA565AE-7980-4FCF-A071-2BEA0B5E601F}"/>
              </a:ext>
            </a:extLst>
          </p:cNvPr>
          <p:cNvSpPr>
            <a:spLocks noGrp="1"/>
          </p:cNvSpPr>
          <p:nvPr>
            <p:ph idx="1"/>
          </p:nvPr>
        </p:nvSpPr>
        <p:spPr/>
        <p:txBody>
          <a:bodyPr/>
          <a:lstStyle/>
          <a:p>
            <a:endParaRPr lang="sv-SE"/>
          </a:p>
        </p:txBody>
      </p:sp>
      <p:sp>
        <p:nvSpPr>
          <p:cNvPr id="4" name="Platshållare för innehåll 2">
            <a:extLst>
              <a:ext uri="{FF2B5EF4-FFF2-40B4-BE49-F238E27FC236}">
                <a16:creationId xmlns:a16="http://schemas.microsoft.com/office/drawing/2014/main" id="{1F795D13-1B4C-4768-A7C6-0E12103577BB}"/>
              </a:ext>
            </a:extLst>
          </p:cNvPr>
          <p:cNvSpPr txBox="1">
            <a:spLocks/>
          </p:cNvSpPr>
          <p:nvPr/>
        </p:nvSpPr>
        <p:spPr bwMode="auto">
          <a:xfrm>
            <a:off x="1773388" y="2193576"/>
            <a:ext cx="8580582" cy="3673069"/>
          </a:xfrm>
          <a:prstGeom prst="rect">
            <a:avLst/>
          </a:prstGeom>
          <a:solidFill>
            <a:schemeClr val="accent6">
              <a:lumMod val="60000"/>
              <a:lumOff val="4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Font typeface="Arial" panose="020B0604020202020204" pitchFamily="34" charset="0"/>
              <a:buNone/>
              <a:defRPr/>
            </a:pPr>
            <a:endParaRPr lang="sv-SE" sz="2000" dirty="0">
              <a:latin typeface="+mj-lt"/>
            </a:endParaRPr>
          </a:p>
          <a:p>
            <a:pPr marL="0" indent="0" eaLnBrk="1" fontAlgn="auto" hangingPunct="1">
              <a:spcAft>
                <a:spcPts val="0"/>
              </a:spcAft>
              <a:buFont typeface="Arial" panose="020B0604020202020204" pitchFamily="34" charset="0"/>
              <a:buNone/>
              <a:defRPr/>
            </a:pPr>
            <a:endParaRPr lang="sv-SE" sz="2000" dirty="0">
              <a:latin typeface="+mj-lt"/>
            </a:endParaRPr>
          </a:p>
          <a:p>
            <a:pPr marL="0" indent="0" eaLnBrk="1" fontAlgn="auto" hangingPunct="1">
              <a:spcAft>
                <a:spcPts val="0"/>
              </a:spcAft>
              <a:buFont typeface="Arial" panose="020B0604020202020204" pitchFamily="34" charset="0"/>
              <a:buNone/>
              <a:defRPr/>
            </a:pPr>
            <a:endParaRPr lang="sv-SE" sz="2000" dirty="0">
              <a:latin typeface="+mj-lt"/>
            </a:endParaRPr>
          </a:p>
        </p:txBody>
      </p:sp>
      <p:pic>
        <p:nvPicPr>
          <p:cNvPr id="6" name="Bildobjekt 5">
            <a:extLst>
              <a:ext uri="{FF2B5EF4-FFF2-40B4-BE49-F238E27FC236}">
                <a16:creationId xmlns:a16="http://schemas.microsoft.com/office/drawing/2014/main" id="{3FED2F21-4B32-476B-A0C5-0BBC2B4BD4B8}"/>
              </a:ext>
            </a:extLst>
          </p:cNvPr>
          <p:cNvPicPr>
            <a:picLocks noChangeAspect="1"/>
          </p:cNvPicPr>
          <p:nvPr/>
        </p:nvPicPr>
        <p:blipFill rotWithShape="1">
          <a:blip r:embed="rId3"/>
          <a:srcRect l="19176" t="23400" r="28367" b="15001"/>
          <a:stretch/>
        </p:blipFill>
        <p:spPr>
          <a:xfrm>
            <a:off x="1944858" y="2509438"/>
            <a:ext cx="4824536" cy="3168352"/>
          </a:xfrm>
          <a:prstGeom prst="rect">
            <a:avLst/>
          </a:prstGeom>
        </p:spPr>
      </p:pic>
      <p:sp>
        <p:nvSpPr>
          <p:cNvPr id="7" name="Rektangel 6">
            <a:extLst>
              <a:ext uri="{FF2B5EF4-FFF2-40B4-BE49-F238E27FC236}">
                <a16:creationId xmlns:a16="http://schemas.microsoft.com/office/drawing/2014/main" id="{3D3E01FF-CDAD-476B-B7E7-5B33B1813EFC}"/>
              </a:ext>
            </a:extLst>
          </p:cNvPr>
          <p:cNvSpPr/>
          <p:nvPr/>
        </p:nvSpPr>
        <p:spPr>
          <a:xfrm>
            <a:off x="1773388" y="2193576"/>
            <a:ext cx="8580582" cy="155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7996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F7C5C4-A1A5-4231-AF4E-347299475E73}"/>
              </a:ext>
            </a:extLst>
          </p:cNvPr>
          <p:cNvSpPr>
            <a:spLocks noGrp="1"/>
          </p:cNvSpPr>
          <p:nvPr>
            <p:ph type="title"/>
          </p:nvPr>
        </p:nvSpPr>
        <p:spPr/>
        <p:txBody>
          <a:bodyPr/>
          <a:lstStyle/>
          <a:p>
            <a:r>
              <a:rPr lang="sv-SE" dirty="0"/>
              <a:t>Aktörsspecifika lägesbilder</a:t>
            </a:r>
          </a:p>
        </p:txBody>
      </p:sp>
      <p:sp>
        <p:nvSpPr>
          <p:cNvPr id="6" name="Platshållare för innehåll 5">
            <a:extLst>
              <a:ext uri="{FF2B5EF4-FFF2-40B4-BE49-F238E27FC236}">
                <a16:creationId xmlns:a16="http://schemas.microsoft.com/office/drawing/2014/main" id="{F119F19E-D806-468C-8D87-1C1F84BF85B2}"/>
              </a:ext>
            </a:extLst>
          </p:cNvPr>
          <p:cNvSpPr>
            <a:spLocks noGrp="1"/>
          </p:cNvSpPr>
          <p:nvPr>
            <p:ph idx="1"/>
          </p:nvPr>
        </p:nvSpPr>
        <p:spPr/>
        <p:txBody>
          <a:bodyPr/>
          <a:lstStyle/>
          <a:p>
            <a:endParaRPr lang="sv-SE"/>
          </a:p>
        </p:txBody>
      </p:sp>
      <p:sp>
        <p:nvSpPr>
          <p:cNvPr id="4" name="Platshållare för innehåll 2">
            <a:extLst>
              <a:ext uri="{FF2B5EF4-FFF2-40B4-BE49-F238E27FC236}">
                <a16:creationId xmlns:a16="http://schemas.microsoft.com/office/drawing/2014/main" id="{1E86BB86-C97E-4C20-8B32-2A062A2E6480}"/>
              </a:ext>
            </a:extLst>
          </p:cNvPr>
          <p:cNvSpPr txBox="1">
            <a:spLocks/>
          </p:cNvSpPr>
          <p:nvPr/>
        </p:nvSpPr>
        <p:spPr bwMode="auto">
          <a:xfrm>
            <a:off x="1773388" y="2348959"/>
            <a:ext cx="8645224" cy="3556000"/>
          </a:xfrm>
          <a:prstGeom prst="rect">
            <a:avLst/>
          </a:prstGeom>
          <a:solidFill>
            <a:schemeClr val="accent6">
              <a:lumMod val="60000"/>
              <a:lumOff val="4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sv-SE" sz="2000" dirty="0">
                <a:latin typeface="+mj-lt"/>
              </a:rPr>
              <a:t>2. ISF-stödet efterfrågar rapporter från de inblandade aktörerna för att kunna ta fram en samlad lägesbild. </a:t>
            </a:r>
          </a:p>
          <a:p>
            <a:pPr marL="0" indent="0">
              <a:buNone/>
              <a:defRPr/>
            </a:pPr>
            <a:endParaRPr lang="sv-SE" sz="2000" dirty="0">
              <a:latin typeface="+mj-lt"/>
            </a:endParaRPr>
          </a:p>
          <a:p>
            <a:pPr marL="0" indent="0">
              <a:buNone/>
              <a:defRPr/>
            </a:pPr>
            <a:r>
              <a:rPr lang="sv-SE" sz="2000" dirty="0">
                <a:latin typeface="+mj-lt"/>
              </a:rPr>
              <a:t>Träna på att ta fram aktörsspecifika lägesrapporter utifrån den tidigare gjorda aktörsanalysen och händelsen.</a:t>
            </a:r>
          </a:p>
          <a:p>
            <a:pPr marL="0" indent="0" eaLnBrk="1" fontAlgn="auto" hangingPunct="1">
              <a:spcAft>
                <a:spcPts val="0"/>
              </a:spcAft>
              <a:buFont typeface="Arial" panose="020B0604020202020204" pitchFamily="34" charset="0"/>
              <a:buNone/>
              <a:defRPr/>
            </a:pPr>
            <a:endParaRPr lang="sv-SE" sz="2000" dirty="0">
              <a:latin typeface="+mj-lt"/>
            </a:endParaRPr>
          </a:p>
        </p:txBody>
      </p:sp>
      <p:sp>
        <p:nvSpPr>
          <p:cNvPr id="5" name="Rektangel 4">
            <a:extLst>
              <a:ext uri="{FF2B5EF4-FFF2-40B4-BE49-F238E27FC236}">
                <a16:creationId xmlns:a16="http://schemas.microsoft.com/office/drawing/2014/main" id="{C9DEEBDE-7C8C-43E9-B992-BCEE1CE9E894}"/>
              </a:ext>
            </a:extLst>
          </p:cNvPr>
          <p:cNvSpPr/>
          <p:nvPr/>
        </p:nvSpPr>
        <p:spPr>
          <a:xfrm>
            <a:off x="1773388" y="2193576"/>
            <a:ext cx="8645224" cy="155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633604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478DD55591A4124C82AC0ED9AA5CCC92" ma:contentTypeVersion="5" ma:contentTypeDescription="Skapa ett nytt dokument." ma:contentTypeScope="" ma:versionID="02eec5d33b61de263df3ca4c87ca18a3">
  <xsd:schema xmlns:xsd="http://www.w3.org/2001/XMLSchema" xmlns:xs="http://www.w3.org/2001/XMLSchema" xmlns:p="http://schemas.microsoft.com/office/2006/metadata/properties" xmlns:ns2="373aba6b-a6b8-4d6b-9f15-130d116448d8" xmlns:ns3="373aba6b-a6b8-4d6b-9f15-130d116448d8" targetNamespace="http://schemas.microsoft.com/office/2006/metadata/properties" ma:root="true" ma:fieldsID="da38dcb512a5ce4ba918d9a4c8a1fe89" ns3:_="">
    <xsd:import namespace="373aba6b-a6b8-4d6b-9f15-130d116448d8"/>
    <xsd:import namespace="373aba6b-a6b8-4d6b-9f15-130d116448d8"/>
    <xsd:element name="properties">
      <xsd:complexType>
        <xsd:sequence>
          <xsd:element name="documentManagement">
            <xsd:complexType>
              <xsd:all>
                <xsd:element ref="ns2:msbLabel" minOccurs="0"/>
                <xsd:element ref="ns3:nf7446e3b5d44cbabddad3d2a212f52c" minOccurs="0"/>
                <xsd:element ref="ns3:TaxCatchAll" minOccurs="0"/>
                <xsd:element ref="ns3:TaxCatchAllLabel" minOccurs="0"/>
                <xsd:element ref="ns3:afd4ae1a8c954985beabacbc152220be" minOccurs="0"/>
                <xsd:element ref="ns3:MSB_Record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3aba6b-a6b8-4d6b-9f15-130d116448d8" elementFormDefault="qualified">
    <xsd:import namespace="http://schemas.microsoft.com/office/2006/documentManagement/types"/>
    <xsd:import namespace="http://schemas.microsoft.com/office/infopath/2007/PartnerControls"/>
    <xsd:element name="msbLabel" ma:index="8" nillable="true" ma:displayName="Märkning" ma:list="6b7812bd-3501-4bf9-a753-16364e0a2abd" ma:internalName="msbLabel" ma:showField="Title" ma:web="373aba6b-a6b8-4d6b-9f15-130d116448d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3aba6b-a6b8-4d6b-9f15-130d116448d8" elementFormDefault="qualified">
    <xsd:import namespace="http://schemas.microsoft.com/office/2006/documentManagement/types"/>
    <xsd:import namespace="http://schemas.microsoft.com/office/infopath/2007/PartnerControls"/>
    <xsd:element name="nf7446e3b5d44cbabddad3d2a212f52c" ma:index="9" nillable="true" ma:taxonomy="true" ma:internalName="nf7446e3b5d44cbabddad3d2a212f52c" ma:taxonomyFieldName="MSB_SiteBusinessProcess" ma:displayName="Handlingsslag" ma:default="1;#Standard|42db7290-f92b-446b-999c-1bee6d848af0" ma:fieldId="{7f7446e3-b5d4-4cba-bdda-d3d2a212f52c}"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42d58bb2-231d-4522-82de-de0d21bc5f09}" ma:internalName="TaxCatchAll" ma:showField="CatchAllData" ma:web="373aba6b-a6b8-4d6b-9f15-130d116448d8">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42d58bb2-231d-4522-82de-de0d21bc5f09}" ma:internalName="TaxCatchAllLabel" ma:readOnly="true" ma:showField="CatchAllDataLabel" ma:web="373aba6b-a6b8-4d6b-9f15-130d116448d8">
      <xsd:complexType>
        <xsd:complexContent>
          <xsd:extension base="dms:MultiChoiceLookup">
            <xsd:sequence>
              <xsd:element name="Value" type="dms:Lookup" maxOccurs="unbounded" minOccurs="0" nillable="true"/>
            </xsd:sequence>
          </xsd:extension>
        </xsd:complexContent>
      </xsd:complexType>
    </xsd:element>
    <xsd:element name="afd4ae1a8c954985beabacbc152220be" ma:index="13" nillable="true" ma:taxonomy="true" ma:internalName="afd4ae1a8c954985beabacbc152220be" ma:taxonomyFieldName="MSB_DocumentType" ma:displayName="Handlingstyp" ma:fieldId="{afd4ae1a-8c95-4985-beab-acbc152220be}"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SB_RecordId xmlns="373aba6b-a6b8-4d6b-9f15-130d116448d8" xsi:nil="true"/>
    <nf7446e3b5d44cbabddad3d2a212f52c xmlns="373aba6b-a6b8-4d6b-9f15-130d116448d8">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nf7446e3b5d44cbabddad3d2a212f52c>
    <afd4ae1a8c954985beabacbc152220be xmlns="373aba6b-a6b8-4d6b-9f15-130d116448d8">
      <Terms xmlns="http://schemas.microsoft.com/office/infopath/2007/PartnerControls"/>
    </afd4ae1a8c954985beabacbc152220be>
    <msbLabel xmlns="373aba6b-a6b8-4d6b-9f15-130d116448d8"/>
    <TaxCatchAll xmlns="373aba6b-a6b8-4d6b-9f15-130d116448d8">
      <Value>1</Value>
    </TaxCatchAll>
  </documentManagement>
</p:properties>
</file>

<file path=customXml/itemProps1.xml><?xml version="1.0" encoding="utf-8"?>
<ds:datastoreItem xmlns:ds="http://schemas.openxmlformats.org/officeDocument/2006/customXml" ds:itemID="{EE4B982C-6F68-4E2D-84B8-33C9FD431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3aba6b-a6b8-4d6b-9f15-130d116448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0662E2-719E-400F-98C9-A36C5B445F1E}">
  <ds:schemaRefs>
    <ds:schemaRef ds:uri="http://schemas.microsoft.com/sharepoint/v3/contenttype/forms"/>
  </ds:schemaRefs>
</ds:datastoreItem>
</file>

<file path=customXml/itemProps3.xml><?xml version="1.0" encoding="utf-8"?>
<ds:datastoreItem xmlns:ds="http://schemas.openxmlformats.org/officeDocument/2006/customXml" ds:itemID="{A4105130-1EF8-4BCE-BA27-35A22A456C6C}">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373aba6b-a6b8-4d6b-9f15-130d116448d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MSB sv</Template>
  <TotalTime>28207</TotalTime>
  <Words>1972</Words>
  <Application>Microsoft Office PowerPoint</Application>
  <PresentationFormat>Bredbild</PresentationFormat>
  <Paragraphs>227</Paragraphs>
  <Slides>25</Slides>
  <Notes>23</Notes>
  <HiddenSlides>6</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25</vt:i4>
      </vt:variant>
    </vt:vector>
  </HeadingPairs>
  <TitlesOfParts>
    <vt:vector size="31" baseType="lpstr">
      <vt:lpstr>MS PGothic</vt:lpstr>
      <vt:lpstr>MS PGothic</vt:lpstr>
      <vt:lpstr>Arial</vt:lpstr>
      <vt:lpstr>Calibri</vt:lpstr>
      <vt:lpstr>Century Gothic</vt:lpstr>
      <vt:lpstr>MSB PPT Egna</vt:lpstr>
      <vt:lpstr>Om bildspelet</vt:lpstr>
      <vt:lpstr>Lokal ISF</vt:lpstr>
      <vt:lpstr>Lokal ISF i praktiken</vt:lpstr>
      <vt:lpstr>Från händelse till åtgärd</vt:lpstr>
      <vt:lpstr>Exempel: akut brist på tjänligt dricksvatten</vt:lpstr>
      <vt:lpstr>Exempel: väpnat våld i skolmiljö</vt:lpstr>
      <vt:lpstr>Träna på att göra en aktörsanalys</vt:lpstr>
      <vt:lpstr>Träna på att göra en aktörsanalys</vt:lpstr>
      <vt:lpstr>Aktörsspecifika lägesbilder</vt:lpstr>
      <vt:lpstr>Träna på att ta fram en samlad lägesbild</vt:lpstr>
      <vt:lpstr>Träna på att ta fram en samlad  lägesbild</vt:lpstr>
      <vt:lpstr>Träna på att ta fram en samlad lägesbild </vt:lpstr>
      <vt:lpstr>Träna på att ta fram förslag på en överenskommelse om inriktning och samordning</vt:lpstr>
      <vt:lpstr>Träna på att ta fram förslag på en överenskommelse om inriktning och samordning</vt:lpstr>
      <vt:lpstr>Exempel: överenskommelse om inriktning och samordning, akut brist på tjänligt dricksvatten</vt:lpstr>
      <vt:lpstr>Exempel: överenskommelse om inriktning och samordning, väpnat våld i skolmiljö</vt:lpstr>
      <vt:lpstr>Träna på att agera ISF och sluta  en gemensam överenskommelse  om inriktning och samordning</vt:lpstr>
      <vt:lpstr>Diskutera – deltagare i ISF</vt:lpstr>
      <vt:lpstr>Diskutera – deltagare i ISF</vt:lpstr>
      <vt:lpstr>Diskutera – skyddsvärden</vt:lpstr>
      <vt:lpstr>Diskutera – aktivering av ISF</vt:lpstr>
      <vt:lpstr>Diskutera – förberedelser  för ISF-möten</vt:lpstr>
      <vt:lpstr>Diskutera – prioriterade frågeställningar</vt:lpstr>
      <vt:lpstr>Diskutera – exempel på överenskommelse</vt:lpstr>
      <vt:lpstr>Läs mer om lokal ISF på msb.se/samverkanledning</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Gert Johan</dc:creator>
  <cp:lastModifiedBy>lisre@4cstrategies.com</cp:lastModifiedBy>
  <cp:revision>35</cp:revision>
  <dcterms:created xsi:type="dcterms:W3CDTF">2019-03-07T12:41:21Z</dcterms:created>
  <dcterms:modified xsi:type="dcterms:W3CDTF">2019-05-25T20:27:26Z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y fmtid="{D5CDD505-2E9C-101B-9397-08002B2CF9AE}" pid="3" name="ContentTypeId">
    <vt:lpwstr>0x0101008239AB5D3D2647B580F011DA2F3561110100478DD55591A4124C82AC0ED9AA5CCC92</vt:lpwstr>
  </property>
  <property fmtid="{D5CDD505-2E9C-101B-9397-08002B2CF9AE}" pid="4" name="MSB_SiteBusinessProcess">
    <vt:lpwstr>1;#Standard|42db7290-f92b-446b-999c-1bee6d848af0</vt:lpwstr>
  </property>
  <property fmtid="{D5CDD505-2E9C-101B-9397-08002B2CF9AE}" pid="5" name="MSB_DocumentType">
    <vt:lpwstr/>
  </property>
</Properties>
</file>