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2" r:id="rId5"/>
    <p:sldMasterId id="2147483694" r:id="rId6"/>
    <p:sldMasterId id="2147483726" r:id="rId7"/>
  </p:sldMasterIdLst>
  <p:notesMasterIdLst>
    <p:notesMasterId r:id="rId80"/>
  </p:notesMasterIdLst>
  <p:sldIdLst>
    <p:sldId id="585" r:id="rId8"/>
    <p:sldId id="586" r:id="rId9"/>
    <p:sldId id="587" r:id="rId10"/>
    <p:sldId id="488" r:id="rId11"/>
    <p:sldId id="273" r:id="rId12"/>
    <p:sldId id="264" r:id="rId13"/>
    <p:sldId id="324" r:id="rId14"/>
    <p:sldId id="374" r:id="rId15"/>
    <p:sldId id="563" r:id="rId16"/>
    <p:sldId id="326" r:id="rId17"/>
    <p:sldId id="381" r:id="rId18"/>
    <p:sldId id="380" r:id="rId19"/>
    <p:sldId id="505" r:id="rId20"/>
    <p:sldId id="382" r:id="rId21"/>
    <p:sldId id="393" r:id="rId22"/>
    <p:sldId id="395" r:id="rId23"/>
    <p:sldId id="397" r:id="rId24"/>
    <p:sldId id="400" r:id="rId25"/>
    <p:sldId id="396" r:id="rId26"/>
    <p:sldId id="561" r:id="rId27"/>
    <p:sldId id="524" r:id="rId28"/>
    <p:sldId id="525" r:id="rId29"/>
    <p:sldId id="526" r:id="rId30"/>
    <p:sldId id="527" r:id="rId31"/>
    <p:sldId id="588" r:id="rId32"/>
    <p:sldId id="589" r:id="rId33"/>
    <p:sldId id="590" r:id="rId34"/>
    <p:sldId id="591" r:id="rId35"/>
    <p:sldId id="592" r:id="rId36"/>
    <p:sldId id="593" r:id="rId37"/>
    <p:sldId id="594" r:id="rId38"/>
    <p:sldId id="595" r:id="rId39"/>
    <p:sldId id="596" r:id="rId40"/>
    <p:sldId id="597" r:id="rId41"/>
    <p:sldId id="598" r:id="rId42"/>
    <p:sldId id="599" r:id="rId43"/>
    <p:sldId id="600" r:id="rId44"/>
    <p:sldId id="601" r:id="rId45"/>
    <p:sldId id="567" r:id="rId46"/>
    <p:sldId id="569" r:id="rId47"/>
    <p:sldId id="570" r:id="rId48"/>
    <p:sldId id="571" r:id="rId49"/>
    <p:sldId id="574" r:id="rId50"/>
    <p:sldId id="573" r:id="rId51"/>
    <p:sldId id="405" r:id="rId52"/>
    <p:sldId id="495" r:id="rId53"/>
    <p:sldId id="550" r:id="rId54"/>
    <p:sldId id="267" r:id="rId55"/>
    <p:sldId id="435" r:id="rId56"/>
    <p:sldId id="409" r:id="rId57"/>
    <p:sldId id="558" r:id="rId58"/>
    <p:sldId id="560" r:id="rId59"/>
    <p:sldId id="490" r:id="rId60"/>
    <p:sldId id="492" r:id="rId61"/>
    <p:sldId id="493" r:id="rId62"/>
    <p:sldId id="494" r:id="rId63"/>
    <p:sldId id="308" r:id="rId64"/>
    <p:sldId id="478" r:id="rId65"/>
    <p:sldId id="481" r:id="rId66"/>
    <p:sldId id="312" r:id="rId67"/>
    <p:sldId id="479" r:id="rId68"/>
    <p:sldId id="482" r:id="rId69"/>
    <p:sldId id="484" r:id="rId70"/>
    <p:sldId id="268" r:id="rId71"/>
    <p:sldId id="278" r:id="rId72"/>
    <p:sldId id="602" r:id="rId73"/>
    <p:sldId id="279" r:id="rId74"/>
    <p:sldId id="294" r:id="rId75"/>
    <p:sldId id="306" r:id="rId76"/>
    <p:sldId id="907" r:id="rId77"/>
    <p:sldId id="1755" r:id="rId78"/>
    <p:sldId id="491" r:id="rId79"/>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E4E1"/>
    <a:srgbClr val="4A4944"/>
    <a:srgbClr val="E4E4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64782" autoAdjust="0"/>
  </p:normalViewPr>
  <p:slideViewPr>
    <p:cSldViewPr snapToGrid="0" showGuides="1">
      <p:cViewPr varScale="1">
        <p:scale>
          <a:sx n="79" d="100"/>
          <a:sy n="79" d="100"/>
        </p:scale>
        <p:origin x="165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tableStyles" Target="tableStyle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61" Type="http://schemas.openxmlformats.org/officeDocument/2006/relationships/slide" Target="slides/slide54.xml"/><Relationship Id="rId82"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dPt>
            <c:idx val="0"/>
            <c:bubble3D val="0"/>
            <c:spPr>
              <a:solidFill>
                <a:schemeClr val="accent1"/>
              </a:solidFill>
              <a:ln w="50800">
                <a:solidFill>
                  <a:schemeClr val="lt1"/>
                </a:solidFill>
              </a:ln>
              <a:effectLst/>
            </c:spPr>
            <c:extLst>
              <c:ext xmlns:c16="http://schemas.microsoft.com/office/drawing/2014/chart" uri="{C3380CC4-5D6E-409C-BE32-E72D297353CC}">
                <c16:uniqueId val="{00000001-8DC2-0943-BEC3-69DC14750DCA}"/>
              </c:ext>
            </c:extLst>
          </c:dPt>
          <c:dPt>
            <c:idx val="1"/>
            <c:bubble3D val="0"/>
            <c:spPr>
              <a:solidFill>
                <a:schemeClr val="accent1"/>
              </a:solidFill>
              <a:ln w="50800">
                <a:solidFill>
                  <a:schemeClr val="lt1"/>
                </a:solidFill>
              </a:ln>
              <a:effectLst/>
            </c:spPr>
            <c:extLst>
              <c:ext xmlns:c16="http://schemas.microsoft.com/office/drawing/2014/chart" uri="{C3380CC4-5D6E-409C-BE32-E72D297353CC}">
                <c16:uniqueId val="{00000003-8DC2-0943-BEC3-69DC14750DCA}"/>
              </c:ext>
            </c:extLst>
          </c:dPt>
          <c:dPt>
            <c:idx val="2"/>
            <c:bubble3D val="0"/>
            <c:spPr>
              <a:solidFill>
                <a:schemeClr val="accent1"/>
              </a:solidFill>
              <a:ln w="50800">
                <a:solidFill>
                  <a:schemeClr val="lt1"/>
                </a:solidFill>
              </a:ln>
              <a:effectLst/>
            </c:spPr>
            <c:extLst>
              <c:ext xmlns:c16="http://schemas.microsoft.com/office/drawing/2014/chart" uri="{C3380CC4-5D6E-409C-BE32-E72D297353CC}">
                <c16:uniqueId val="{00000005-8DC2-0943-BEC3-69DC14750DC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DC2-0943-BEC3-69DC14750DCA}"/>
              </c:ext>
            </c:extLst>
          </c:dPt>
          <c:cat>
            <c:strRef>
              <c:f>Blad1!$A$2:$A$5</c:f>
              <c:strCache>
                <c:ptCount val="3"/>
                <c:pt idx="0">
                  <c:v>kv 1</c:v>
                </c:pt>
                <c:pt idx="1">
                  <c:v>kv 2</c:v>
                </c:pt>
                <c:pt idx="2">
                  <c:v>kv 3</c:v>
                </c:pt>
              </c:strCache>
            </c:strRef>
          </c:cat>
          <c:val>
            <c:numRef>
              <c:f>Blad1!$B$2:$B$5</c:f>
              <c:numCache>
                <c:formatCode>General</c:formatCode>
                <c:ptCount val="4"/>
                <c:pt idx="0">
                  <c:v>33.332999999999998</c:v>
                </c:pt>
                <c:pt idx="1">
                  <c:v>33.332999999999998</c:v>
                </c:pt>
                <c:pt idx="2">
                  <c:v>33.332999999999998</c:v>
                </c:pt>
              </c:numCache>
            </c:numRef>
          </c:val>
          <c:extLst>
            <c:ext xmlns:c16="http://schemas.microsoft.com/office/drawing/2014/chart" uri="{C3380CC4-5D6E-409C-BE32-E72D297353CC}">
              <c16:uniqueId val="{00000008-8DC2-0943-BEC3-69DC14750DC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FFC614-D877-4B9B-AE80-C3F34869C862}" type="datetimeFigureOut">
              <a:rPr lang="sv-SE" smtClean="0"/>
              <a:t>2025-10-24</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8CF8FC-87BD-481E-AB00-981E5D4ECAA3}" type="slidenum">
              <a:rPr lang="sv-SE" smtClean="0"/>
              <a:t>‹#›</a:t>
            </a:fld>
            <a:endParaRPr lang="sv-SE"/>
          </a:p>
        </p:txBody>
      </p:sp>
    </p:spTree>
    <p:extLst>
      <p:ext uri="{BB962C8B-B14F-4D97-AF65-F5344CB8AC3E}">
        <p14:creationId xmlns:p14="http://schemas.microsoft.com/office/powerpoint/2010/main" val="1370586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msb.se/sv/utbildning--ovning/alla-utbildningar/samhallets-krisberedskap---webbkurs/"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www.msb.se/sv/utbildning--ovning/alla-utbildningar/totalforsvaret--ett-gemensamt-ansvar/" TargetMode="External"/><Relationship Id="rId4" Type="http://schemas.openxmlformats.org/officeDocument/2006/relationships/hyperlink" Target="https://webbutbildning.msb.se/utb/samhallets-krisberedskap/"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msb.se/sv/utbildning--ovning/ovningsstod-och-verktyg/"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s://www.msb.se/sv/utbildning--ovning/systematisk-ovningsverksamhet/" TargetMode="External"/></Relationships>
</file>

<file path=ppt/notesSlides/_rels/notesSlide54.xml.rels><?xml version="1.0" encoding="UTF-8" standalone="yes"?>
<Relationships xmlns="http://schemas.openxmlformats.org/package/2006/relationships"><Relationship Id="rId8" Type="http://schemas.openxmlformats.org/officeDocument/2006/relationships/hyperlink" Target="https://www.msb.se/sv/utbildning--ovning/alla-utbildningar/regelverk-och-ansvar-i-totalforsvaret/" TargetMode="External"/><Relationship Id="rId3" Type="http://schemas.openxmlformats.org/officeDocument/2006/relationships/hyperlink" Target="https://www.msb.se/sv/utbildning--ovning/alla-utbildningar/" TargetMode="External"/><Relationship Id="rId7" Type="http://schemas.openxmlformats.org/officeDocument/2006/relationships/hyperlink" Target="https://www.klimatanpassning.se/"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s://www.msb.se/sv/amnesomraden/informationssakerhet-cybersakerhet-och-sakra-kommunikationer/systematiskt-informationssakerhetsarbete/metodstod-for-systematiskt-informationssakerhetsarbete/" TargetMode="External"/><Relationship Id="rId11" Type="http://schemas.openxmlformats.org/officeDocument/2006/relationships/hyperlink" Target="https://www.lu.se/studera/kompetensutveckling-yrkesverksamma/kompetensutveckling-genom-uppdragsutbildning/krisberedskap-yrkesverksamma-specialister" TargetMode="External"/><Relationship Id="rId5" Type="http://schemas.openxmlformats.org/officeDocument/2006/relationships/hyperlink" Target="https://webbutbildning.msb.se/utb/DISA/" TargetMode="External"/><Relationship Id="rId10" Type="http://schemas.openxmlformats.org/officeDocument/2006/relationships/hyperlink" Target="https://www.msb.se/sv/utbildning--ovning/alla-utbildningar/hogre-kurs-i-samhallets-krisberedskap-och-totalforsvar-steg-2/" TargetMode="External"/><Relationship Id="rId4" Type="http://schemas.openxmlformats.org/officeDocument/2006/relationships/hyperlink" Target="https://www.msb.se/sv/utbildning--ovning/alla-utbildningar/webbutbildning-om-kontinuitetshantering/" TargetMode="External"/><Relationship Id="rId9" Type="http://schemas.openxmlformats.org/officeDocument/2006/relationships/hyperlink" Target="https://www.msb.se/sv/utbildning--ovning/alla-utbildningar/hogre-kurs-i-samhallets-krisberedskap-och-totalforsvar-steg-1/"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msb.se/sv/Om-MSB/Inriktning-samhallsskydd-och-beredskap/"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dirty="0"/>
              <a:t>SAMHÄLLETS KRISBEREDSKAP</a:t>
            </a:r>
          </a:p>
          <a:p>
            <a:pPr marL="0" indent="0">
              <a:buNone/>
            </a:pPr>
            <a:r>
              <a:rPr lang="sv-SE" dirty="0"/>
              <a:t>Webbkursen ger en introduktion till området samhällsskydd och beredskap och utgör en grund för fortsatt lärande inom området.</a:t>
            </a:r>
          </a:p>
          <a:p>
            <a:r>
              <a:rPr lang="sv-SE" dirty="0">
                <a:hlinkClick r:id="rId3"/>
              </a:rPr>
              <a:t>https://www.msb.se/sv/utbildning--ovning/alla-utbildningar/samhallets-krisberedskap---webbkurs/</a:t>
            </a:r>
            <a:r>
              <a:rPr lang="sv-SE" dirty="0"/>
              <a:t> </a:t>
            </a:r>
          </a:p>
          <a:p>
            <a:r>
              <a:rPr lang="sv-SE" dirty="0">
                <a:hlinkClick r:id="rId4"/>
              </a:rPr>
              <a:t>https://webbutbildning.msb.se/utb/samhallets-krisberedskap/</a:t>
            </a:r>
            <a:endParaRPr lang="sv-SE" dirty="0"/>
          </a:p>
          <a:p>
            <a:endParaRPr lang="sv-SE" dirty="0"/>
          </a:p>
          <a:p>
            <a:r>
              <a:rPr lang="sv-SE" dirty="0"/>
              <a:t>TOTALFÖRSVAR ETT GEMENSAMT ANSVAR</a:t>
            </a:r>
          </a:p>
          <a:p>
            <a:pPr marL="0" indent="0">
              <a:buNone/>
            </a:pPr>
            <a:r>
              <a:rPr lang="sv-SE" dirty="0"/>
              <a:t>Webbkursen syftar till att utveckla grundläggande kunskap inom området totalförsvar samt uppmuntra till ett gemensamt ansvarstagande i totalförsvarsplaneringen.</a:t>
            </a:r>
          </a:p>
          <a:p>
            <a:r>
              <a:rPr lang="sv-SE" sz="1400" dirty="0">
                <a:hlinkClick r:id="rId5"/>
              </a:rPr>
              <a:t>https://www.msb.se/sv/utbildning--ovning/alla-utbildningar/totalforsvaret--ett-gemensamt-ansvar/</a:t>
            </a:r>
            <a:r>
              <a:rPr lang="sv-SE" sz="1400" dirty="0"/>
              <a:t> </a:t>
            </a:r>
          </a:p>
          <a:p>
            <a:r>
              <a:rPr lang="sv-SE" sz="1400" dirty="0"/>
              <a:t>https://webbutbildning.msb.se/utb/Totalforsvar/</a:t>
            </a:r>
            <a:endParaRPr lang="sv-SE" sz="1200" dirty="0"/>
          </a:p>
          <a:p>
            <a:endParaRPr lang="sv-SE" sz="1400" dirty="0"/>
          </a:p>
          <a:p>
            <a:endParaRPr lang="sv-SE" sz="1200" dirty="0"/>
          </a:p>
          <a:p>
            <a:endParaRPr lang="sv-SE" sz="1400" dirty="0"/>
          </a:p>
        </p:txBody>
      </p:sp>
      <p:sp>
        <p:nvSpPr>
          <p:cNvPr id="4" name="Platshållare för bildnummer 3"/>
          <p:cNvSpPr>
            <a:spLocks noGrp="1"/>
          </p:cNvSpPr>
          <p:nvPr>
            <p:ph type="sldNum" sz="quarter" idx="10"/>
          </p:nvPr>
        </p:nvSpPr>
        <p:spPr/>
        <p:txBody>
          <a:bodyPr/>
          <a:lstStyle/>
          <a:p>
            <a:fld id="{BE020DAA-7346-4896-8C53-2426603ADE6A}" type="slidenum">
              <a:rPr lang="sv-SE" smtClean="0"/>
              <a:t>1</a:t>
            </a:fld>
            <a:endParaRPr lang="sv-SE"/>
          </a:p>
        </p:txBody>
      </p:sp>
    </p:spTree>
    <p:extLst>
      <p:ext uri="{BB962C8B-B14F-4D97-AF65-F5344CB8AC3E}">
        <p14:creationId xmlns:p14="http://schemas.microsoft.com/office/powerpoint/2010/main" val="3402926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latshållare för bildobjekt 1">
            <a:extLst>
              <a:ext uri="{FF2B5EF4-FFF2-40B4-BE49-F238E27FC236}">
                <a16:creationId xmlns:a16="http://schemas.microsoft.com/office/drawing/2014/main" id="{950FB856-F939-49DE-8794-70AE1DC33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latshållare för anteckningar 2">
            <a:extLst>
              <a:ext uri="{FF2B5EF4-FFF2-40B4-BE49-F238E27FC236}">
                <a16:creationId xmlns:a16="http://schemas.microsoft.com/office/drawing/2014/main" id="{A2F3BAD9-08CA-42DB-A133-FB98FB17BAAE}"/>
              </a:ext>
            </a:extLst>
          </p:cNvPr>
          <p:cNvSpPr>
            <a:spLocks noGrp="1"/>
          </p:cNvSpPr>
          <p:nvPr>
            <p:ph type="body" idx="1"/>
          </p:nvPr>
        </p:nvSpPr>
        <p:spPr/>
        <p:txBody>
          <a:bodyPr/>
          <a:lstStyle/>
          <a:p>
            <a:pPr>
              <a:defRPr/>
            </a:pPr>
            <a:r>
              <a:rPr lang="sv-SE" sz="1050" dirty="0"/>
              <a:t>Det inträffar saker dagligen som hotar och skadar det som ska skyddas i samhället. I de gemensamma grunderna kallas det samhällsstörningar. Det kan vara allt från en mindre olycka, ett dammbrott, en skogsbrand eller ett dataintrång. Det kan till och med vara krigsfara eller krig. Det är ofta oväntat men det kan vara förväntat (ett oväder) eller till och med planerat (ett statsbesök, ett prinsessbröllop). Samhällsstörningar är alltså ett gemensamt uttryck för olyckor, kriser, krig och annat som har med samhällsskydd och beredskap att göra. </a:t>
            </a:r>
          </a:p>
          <a:p>
            <a:pPr>
              <a:defRPr/>
            </a:pPr>
            <a:endParaRPr lang="sv-SE" sz="1050" dirty="0"/>
          </a:p>
          <a:p>
            <a:pPr>
              <a:defRPr/>
            </a:pPr>
            <a:r>
              <a:rPr lang="sv-SE" sz="1050" dirty="0"/>
              <a:t>Normalt klarar vi av samhällsstörningar i samhället med en eller ett par aktörer inblandade, men det kan ibland krävas många fler. Erfarenheter från större övningar och verkliga händelser visar att samhället – aktörer – ofta brister i att hantera händelser tillsammans.</a:t>
            </a:r>
          </a:p>
          <a:p>
            <a:pPr>
              <a:defRPr/>
            </a:pPr>
            <a:endParaRPr lang="sv-SE" sz="1050" dirty="0"/>
          </a:p>
          <a:p>
            <a:pPr>
              <a:defRPr/>
            </a:pPr>
            <a:r>
              <a:rPr lang="sv-SE" sz="1050" dirty="0"/>
              <a:t>Att använda termen samhällsstörningar är ett sätt att öppna upp för att förstå en händelse ur flera perspektiv. Att använda termerna olycka, kris, krig riskerar att utgå mycket från lagstiftning och myndighetsuppdrag. Vi vill använda ordet samhällsstörningar för att det kan leda till att fler känner sig berörda av att hantera en, eller flera samtidiga, händelser. Säger man att det inträffat en ”olycka” kanske det främst är polisen, räddningstjänsten och akutsjukvården som känner sig berörda. Men säger man samhällsstörningar, då tror vi att det blir lättare för fler att snabbt komma på tå och tänka ”Hur kan denna samhällsstörning beröra mig och vår verksamhet?”, ”Vilka fler i kommunen, eller länet kan bli berörda?” Kanske det är en olycka som kräver expertis eller agerande från en nationell myndighet? Då ska man hellre prata om samhällsstörningar än om en olycka.</a:t>
            </a:r>
          </a:p>
          <a:p>
            <a:pPr>
              <a:defRPr/>
            </a:pPr>
            <a:endParaRPr lang="sv-SE" sz="1050" dirty="0"/>
          </a:p>
          <a:p>
            <a:pPr>
              <a:defRPr/>
            </a:pPr>
            <a:r>
              <a:rPr lang="sv-SE" sz="1050" dirty="0"/>
              <a:t>Källa: Gemensamma grunder för samverkan och ledning vid samhällsstörningar</a:t>
            </a:r>
            <a:r>
              <a:rPr lang="sv-SE" sz="1050" baseline="0" dirty="0"/>
              <a:t> (MSB 777, 2108)</a:t>
            </a:r>
            <a:endParaRPr lang="sv-SE" sz="1050" dirty="0"/>
          </a:p>
          <a:p>
            <a:pPr eaLnBrk="1" fontAlgn="auto" hangingPunct="1">
              <a:spcBef>
                <a:spcPts val="0"/>
              </a:spcBef>
              <a:spcAft>
                <a:spcPts val="0"/>
              </a:spcAft>
              <a:defRPr/>
            </a:pPr>
            <a:endParaRPr lang="sv-SE" sz="1050" dirty="0"/>
          </a:p>
        </p:txBody>
      </p:sp>
      <p:sp>
        <p:nvSpPr>
          <p:cNvPr id="28676" name="Platshållare för bildnummer 3">
            <a:extLst>
              <a:ext uri="{FF2B5EF4-FFF2-40B4-BE49-F238E27FC236}">
                <a16:creationId xmlns:a16="http://schemas.microsoft.com/office/drawing/2014/main" id="{5A65E3EC-8C20-4B6D-9028-D1E488C63D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eaLnBrk="0" fontAlgn="base" hangingPunct="0">
              <a:spcBef>
                <a:spcPct val="0"/>
              </a:spcBef>
              <a:spcAft>
                <a:spcPct val="0"/>
              </a:spcAft>
              <a:defRPr>
                <a:solidFill>
                  <a:schemeClr val="tx1"/>
                </a:solidFill>
                <a:latin typeface="Georgia" panose="02040502050405020303" pitchFamily="18" charset="0"/>
              </a:defRPr>
            </a:lvl6pPr>
            <a:lvl7pPr marL="2971800" indent="-228600" eaLnBrk="0" fontAlgn="base" hangingPunct="0">
              <a:spcBef>
                <a:spcPct val="0"/>
              </a:spcBef>
              <a:spcAft>
                <a:spcPct val="0"/>
              </a:spcAft>
              <a:defRPr>
                <a:solidFill>
                  <a:schemeClr val="tx1"/>
                </a:solidFill>
                <a:latin typeface="Georgia" panose="02040502050405020303" pitchFamily="18" charset="0"/>
              </a:defRPr>
            </a:lvl7pPr>
            <a:lvl8pPr marL="3429000" indent="-228600" eaLnBrk="0" fontAlgn="base" hangingPunct="0">
              <a:spcBef>
                <a:spcPct val="0"/>
              </a:spcBef>
              <a:spcAft>
                <a:spcPct val="0"/>
              </a:spcAft>
              <a:defRPr>
                <a:solidFill>
                  <a:schemeClr val="tx1"/>
                </a:solidFill>
                <a:latin typeface="Georgia" panose="02040502050405020303" pitchFamily="18" charset="0"/>
              </a:defRPr>
            </a:lvl8pPr>
            <a:lvl9pPr marL="3886200" indent="-228600" eaLnBrk="0" fontAlgn="base" hangingPunct="0">
              <a:spcBef>
                <a:spcPct val="0"/>
              </a:spcBef>
              <a:spcAft>
                <a:spcPct val="0"/>
              </a:spcAft>
              <a:defRPr>
                <a:solidFill>
                  <a:schemeClr val="tx1"/>
                </a:solidFill>
                <a:latin typeface="Georgia" panose="02040502050405020303" pitchFamily="18" charset="0"/>
              </a:defRPr>
            </a:lvl9pPr>
          </a:lstStyle>
          <a:p>
            <a:pPr fontAlgn="base">
              <a:spcBef>
                <a:spcPct val="0"/>
              </a:spcBef>
              <a:spcAft>
                <a:spcPct val="0"/>
              </a:spcAft>
            </a:pPr>
            <a:fld id="{C830074D-793E-4D82-9F95-FA4D0785EF0E}" type="slidenum">
              <a:rPr lang="sv-SE" altLang="sv-SE" smtClean="0">
                <a:latin typeface="Calibri" panose="020F0502020204030204" pitchFamily="34" charset="0"/>
              </a:rPr>
              <a:pPr fontAlgn="base">
                <a:spcBef>
                  <a:spcPct val="0"/>
                </a:spcBef>
                <a:spcAft>
                  <a:spcPct val="0"/>
                </a:spcAft>
              </a:pPr>
              <a:t>10</a:t>
            </a:fld>
            <a:endParaRPr lang="sv-SE" altLang="sv-SE">
              <a:latin typeface="Calibri" panose="020F0502020204030204" pitchFamily="34" charset="0"/>
            </a:endParaRPr>
          </a:p>
        </p:txBody>
      </p:sp>
    </p:spTree>
    <p:extLst>
      <p:ext uri="{BB962C8B-B14F-4D97-AF65-F5344CB8AC3E}">
        <p14:creationId xmlns:p14="http://schemas.microsoft.com/office/powerpoint/2010/main" val="419942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dirty="0">
                <a:ea typeface="Calibri" panose="020F0502020204030204" pitchFamily="34" charset="0"/>
                <a:cs typeface="Times New Roman" panose="02020603050405020304" pitchFamily="18" charset="0"/>
              </a:rPr>
              <a:t>I Sverige finns det inte en särskild krisorganisation som tar över hanteringen när en samhällsstörning inträffar. Alla som berörs av händelsen och kan bidra till att hantera konsekvenserna ansvarar och bidrar utifrån sitt ansvarsområde. Detta förväntas även av företag och privatpersoner. Det är grunden för svensk krisberedskap.</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Krisberedskap handlar om att minska sårbarheten i samhället och att utveckla förmågan att hantera krissituationer. Den bygger på att samhällets ordinarie, dagliga verksamheter förebygger och hanterar händelser.</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När en samhällsstörning inte kan hanteras med ordinarie resurser och organisation krävs samordnade åtgärder från flera aktörer. Det sker genom att flera aktörer samverkar sa att samhällets resurser används effektivt och ger minskade konsekvenser.</a:t>
            </a:r>
          </a:p>
        </p:txBody>
      </p:sp>
      <p:sp>
        <p:nvSpPr>
          <p:cNvPr id="4" name="Platshållare för bildnummer 3"/>
          <p:cNvSpPr>
            <a:spLocks noGrp="1"/>
          </p:cNvSpPr>
          <p:nvPr>
            <p:ph type="sldNum" sz="quarter" idx="5"/>
          </p:nvPr>
        </p:nvSpPr>
        <p:spPr/>
        <p:txBody>
          <a:bodyPr/>
          <a:lstStyle/>
          <a:p>
            <a:fld id="{BE020DAA-7346-4896-8C53-2426603ADE6A}" type="slidenum">
              <a:rPr lang="sv-SE" smtClean="0"/>
              <a:t>11</a:t>
            </a:fld>
            <a:endParaRPr lang="sv-SE"/>
          </a:p>
        </p:txBody>
      </p:sp>
    </p:spTree>
    <p:extLst>
      <p:ext uri="{BB962C8B-B14F-4D97-AF65-F5344CB8AC3E}">
        <p14:creationId xmlns:p14="http://schemas.microsoft.com/office/powerpoint/2010/main" val="2189817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a typeface="Calibri" panose="020F0502020204030204" pitchFamily="34" charset="0"/>
                <a:cs typeface="Times New Roman" panose="02020603050405020304" pitchFamily="18" charset="0"/>
              </a:rPr>
              <a:t>Alla som på något sätt bidrar i hanteringen av en samhällsstörning kallas i beredskapssystemet för en aktör.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a typeface="Calibri" panose="020F0502020204030204" pitchFamily="34" charset="0"/>
                <a:cs typeface="Times New Roman" panose="02020603050405020304" pitchFamily="18" charset="0"/>
              </a:rPr>
              <a:t>Aktörerna kan vara offentliga, privata och frivilliga organisationer men också enskilda individer. De befinner sig inom olika ansvarsområden i samhället, från lokal nivå ända upp till internationella sammanhang och ska tillsammans se till att samhället fungerar - oavsett händelse.</a:t>
            </a:r>
          </a:p>
          <a:p>
            <a:pPr>
              <a:spcAft>
                <a:spcPts val="0"/>
              </a:spcAft>
            </a:pP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En av utgångspunkterna för det civila försvaret är att det ska bygga på krisberedskapen. </a:t>
            </a:r>
          </a:p>
          <a:p>
            <a:pPr>
              <a:spcAft>
                <a:spcPts val="0"/>
              </a:spcAft>
            </a:pP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En god krisberedskap i fredstid skapar en viktig grund för den förmåga som behövs i krig.</a:t>
            </a:r>
          </a:p>
          <a:p>
            <a:pPr>
              <a:spcAft>
                <a:spcPts val="0"/>
              </a:spcAft>
            </a:pPr>
            <a:r>
              <a:rPr lang="sv-SE" sz="1200" dirty="0">
                <a:ea typeface="Calibri" panose="020F0502020204030204" pitchFamily="34" charset="0"/>
                <a:cs typeface="Times New Roman" panose="02020603050405020304" pitchFamily="18" charset="0"/>
              </a:rPr>
              <a:t>Totalförsvar är verksamhet som behövs för att förbereda Sverige för krig. Under högsta beredskap är totalförsvar all den samhällsverksamhet som då ska bedrivas.</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Totalförsvar är med andra ord ingen enskild organisation. Enhetliga och gemensamma samverkansformer och ett gemensamt språkbruk underlättar kontakterna mellan aktörerna och förståelse för varandras roller. </a:t>
            </a: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12</a:t>
            </a:fld>
            <a:endParaRPr lang="sv-SE"/>
          </a:p>
        </p:txBody>
      </p:sp>
    </p:spTree>
    <p:extLst>
      <p:ext uri="{BB962C8B-B14F-4D97-AF65-F5344CB8AC3E}">
        <p14:creationId xmlns:p14="http://schemas.microsoft.com/office/powerpoint/2010/main" val="1905302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dirty="0">
                <a:ea typeface="Calibri" panose="020F0502020204030204" pitchFamily="34" charset="0"/>
                <a:cs typeface="Times New Roman" panose="02020603050405020304" pitchFamily="18" charset="0"/>
              </a:rPr>
              <a:t>Regeringen har en viktig roll i totalförsvaret. Regeringen styr de statliga myndigheterna och därmed prioriteringarna för beredskapsplaneringen. Regeringsformen ger regeringen utökade befogenheter i krig, inklusive rätt att utfärda föreskrifter som annars ska meddelas som lag. Det är också regeringen som fattar beslut om höjd beredskap.</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Varken regeringen eller riksdagen, eller deras enskilda medlemmar, får fatta beslut eller utöva befogenhet om de befinner sig på ockuperat område. Vid krig eller krigsfara kan krigsdelegationen ersätta riksdagen efter beslut från Utrikesnämnden, alternativt från regeringen om nämnden inte kan sammanträda. Krigsdelegationen består av talmannen som blir ordförande, samt femtio riksdagsledamöter. Ledamöterna väljs av riksdagen för varje mandatperiod.</a:t>
            </a: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13</a:t>
            </a:fld>
            <a:endParaRPr lang="sv-SE"/>
          </a:p>
        </p:txBody>
      </p:sp>
    </p:spTree>
    <p:extLst>
      <p:ext uri="{BB962C8B-B14F-4D97-AF65-F5344CB8AC3E}">
        <p14:creationId xmlns:p14="http://schemas.microsoft.com/office/powerpoint/2010/main" val="4105091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dirty="0">
                <a:solidFill>
                  <a:srgbClr val="00B050"/>
                </a:solidFill>
                <a:ea typeface="Calibri" panose="020F0502020204030204" pitchFamily="34" charset="0"/>
                <a:cs typeface="Times New Roman" panose="02020603050405020304" pitchFamily="18" charset="0"/>
              </a:rPr>
              <a:t>Det finns cirka 220 statliga myndigheter som har uppgift att utföra den verksamhet som riksdag och regering har beslutat om och se till att lagar följs. Alla statliga myndigheter har ett ansvar att minska sårbarheter i samhället och utveckla en god förmåga att hantera sina</a:t>
            </a:r>
            <a:r>
              <a:rPr lang="sv-SE" sz="1200" baseline="0" dirty="0">
                <a:solidFill>
                  <a:srgbClr val="00B050"/>
                </a:solidFill>
                <a:ea typeface="Calibri" panose="020F0502020204030204" pitchFamily="34" charset="0"/>
                <a:cs typeface="Times New Roman" panose="02020603050405020304" pitchFamily="18" charset="0"/>
              </a:rPr>
              <a:t> </a:t>
            </a:r>
            <a:r>
              <a:rPr lang="sv-SE" sz="1200" dirty="0">
                <a:solidFill>
                  <a:srgbClr val="00B050"/>
                </a:solidFill>
                <a:ea typeface="Calibri" panose="020F0502020204030204" pitchFamily="34" charset="0"/>
                <a:cs typeface="Times New Roman" panose="02020603050405020304" pitchFamily="18" charset="0"/>
              </a:rPr>
              <a:t>uppgifter i vardagen och under samhällsstörningar. De har också ett ansvar att samverka med andra myndigheter.</a:t>
            </a:r>
          </a:p>
          <a:p>
            <a:pPr>
              <a:spcAft>
                <a:spcPts val="0"/>
              </a:spcAft>
            </a:pPr>
            <a:r>
              <a:rPr lang="sv-SE" sz="1200" dirty="0">
                <a:solidFill>
                  <a:srgbClr val="00B050"/>
                </a:solidFill>
                <a:ea typeface="Calibri" panose="020F0502020204030204" pitchFamily="34" charset="0"/>
                <a:cs typeface="Times New Roman" panose="02020603050405020304" pitchFamily="18" charset="0"/>
              </a:rPr>
              <a:t> </a:t>
            </a:r>
          </a:p>
          <a:p>
            <a:pPr>
              <a:spcAft>
                <a:spcPts val="0"/>
              </a:spcAft>
            </a:pPr>
            <a:r>
              <a:rPr lang="sv-SE" sz="1200" dirty="0">
                <a:solidFill>
                  <a:srgbClr val="00B050"/>
                </a:solidFill>
                <a:ea typeface="Calibri" panose="020F0502020204030204" pitchFamily="34" charset="0"/>
                <a:cs typeface="Times New Roman" panose="02020603050405020304" pitchFamily="18" charset="0"/>
              </a:rPr>
              <a:t>Några av myndigheterna (60) är beredskapsmyndigheter</a:t>
            </a:r>
            <a:r>
              <a:rPr lang="sv-SE" sz="1200" baseline="0" dirty="0">
                <a:solidFill>
                  <a:srgbClr val="00B050"/>
                </a:solidFill>
                <a:ea typeface="Calibri" panose="020F0502020204030204" pitchFamily="34" charset="0"/>
                <a:cs typeface="Times New Roman" panose="02020603050405020304" pitchFamily="18" charset="0"/>
              </a:rPr>
              <a:t> med </a:t>
            </a:r>
            <a:r>
              <a:rPr lang="sv-SE" sz="1200" dirty="0">
                <a:solidFill>
                  <a:srgbClr val="00B050"/>
                </a:solidFill>
                <a:ea typeface="Calibri" panose="020F0502020204030204" pitchFamily="34" charset="0"/>
                <a:cs typeface="Times New Roman" panose="02020603050405020304" pitchFamily="18" charset="0"/>
              </a:rPr>
              <a:t>ett särskilt ansvar för krisberedskap och höjd beredskap. Det innebär bland annat att de måste planera och ha en beredskap för samhällsstörningar. De ska till exempel genomföra nödvändig omvärldsbevakning, risk- och sårbarhetsanalyser, utbilda och öva berörd personal samt genomföra utvecklingsinsatser för att klara sina uppgifter vid höjd beredskap.</a:t>
            </a:r>
          </a:p>
          <a:p>
            <a:pPr>
              <a:spcAft>
                <a:spcPts val="0"/>
              </a:spcAft>
            </a:pPr>
            <a:r>
              <a:rPr lang="sv-SE" sz="1200" dirty="0">
                <a:solidFill>
                  <a:srgbClr val="00B050"/>
                </a:solidFill>
                <a:ea typeface="Calibri" panose="020F0502020204030204" pitchFamily="34" charset="0"/>
                <a:cs typeface="Times New Roman" panose="02020603050405020304" pitchFamily="18" charset="0"/>
              </a:rPr>
              <a:t> </a:t>
            </a:r>
          </a:p>
        </p:txBody>
      </p:sp>
      <p:sp>
        <p:nvSpPr>
          <p:cNvPr id="4" name="Platshållare för bildnummer 3"/>
          <p:cNvSpPr>
            <a:spLocks noGrp="1"/>
          </p:cNvSpPr>
          <p:nvPr>
            <p:ph type="sldNum" sz="quarter" idx="5"/>
          </p:nvPr>
        </p:nvSpPr>
        <p:spPr/>
        <p:txBody>
          <a:bodyPr/>
          <a:lstStyle/>
          <a:p>
            <a:fld id="{BE020DAA-7346-4896-8C53-2426603ADE6A}" type="slidenum">
              <a:rPr lang="sv-SE" smtClean="0"/>
              <a:t>14</a:t>
            </a:fld>
            <a:endParaRPr lang="sv-SE"/>
          </a:p>
        </p:txBody>
      </p:sp>
    </p:spTree>
    <p:extLst>
      <p:ext uri="{BB962C8B-B14F-4D97-AF65-F5344CB8AC3E}">
        <p14:creationId xmlns:p14="http://schemas.microsoft.com/office/powerpoint/2010/main" val="2335517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solidFill>
                  <a:srgbClr val="00B050"/>
                </a:solidFill>
                <a:ea typeface="Calibri" panose="020F0502020204030204" pitchFamily="34" charset="0"/>
                <a:cs typeface="Times New Roman" panose="02020603050405020304" pitchFamily="18" charset="0"/>
              </a:rPr>
              <a:t>Krisberedskap </a:t>
            </a:r>
            <a:endParaRPr lang="sv-SE" sz="1200" dirty="0">
              <a:solidFill>
                <a:srgbClr val="00B050"/>
              </a:solidFill>
              <a:ea typeface="Calibri" panose="020F0502020204030204" pitchFamily="34" charset="0"/>
              <a:cs typeface="Times New Roman" panose="02020603050405020304" pitchFamily="18" charset="0"/>
            </a:endParaRPr>
          </a:p>
          <a:p>
            <a:pPr>
              <a:spcAft>
                <a:spcPts val="0"/>
              </a:spcAft>
            </a:pPr>
            <a:r>
              <a:rPr lang="sv-SE" sz="1200" dirty="0">
                <a:solidFill>
                  <a:srgbClr val="00B050"/>
                </a:solidFill>
                <a:ea typeface="Calibri" panose="020F0502020204030204" pitchFamily="34" charset="0"/>
                <a:cs typeface="Times New Roman" panose="02020603050405020304" pitchFamily="18" charset="0"/>
              </a:rPr>
              <a:t>Länsstyrelserna är regeringens företrädare på regional nivå och har som det en sammanhållande och stödjande roll inom krisberedskap och civilt försvar i länen. Länsstyrelserna är beredskapsmyndigheter. I det förebyggande arbetet tar de bland annat fram risk- och sårbarhetsanalyser, håller regionala råd för krisberedskap</a:t>
            </a:r>
            <a:r>
              <a:rPr lang="sv-SE" sz="1200" baseline="0" dirty="0">
                <a:solidFill>
                  <a:srgbClr val="00B050"/>
                </a:solidFill>
                <a:ea typeface="Calibri" panose="020F0502020204030204" pitchFamily="34" charset="0"/>
                <a:cs typeface="Times New Roman" panose="02020603050405020304" pitchFamily="18" charset="0"/>
              </a:rPr>
              <a:t> </a:t>
            </a:r>
            <a:r>
              <a:rPr lang="sv-SE" sz="1200" dirty="0">
                <a:solidFill>
                  <a:srgbClr val="00B050"/>
                </a:solidFill>
                <a:ea typeface="Calibri" panose="020F0502020204030204" pitchFamily="34" charset="0"/>
                <a:cs typeface="Times New Roman" panose="02020603050405020304" pitchFamily="18" charset="0"/>
              </a:rPr>
              <a:t>och ger stöd åt kommunerna genom utbildning, övning och stöd i risk- och sårbarhetsanalyser.</a:t>
            </a:r>
          </a:p>
          <a:p>
            <a:pPr>
              <a:spcAft>
                <a:spcPts val="0"/>
              </a:spcAft>
            </a:pPr>
            <a:r>
              <a:rPr lang="sv-SE" sz="1200" dirty="0">
                <a:solidFill>
                  <a:srgbClr val="00B050"/>
                </a:solidFill>
                <a:ea typeface="Calibri" panose="020F0502020204030204" pitchFamily="34" charset="0"/>
                <a:cs typeface="Times New Roman" panose="02020603050405020304" pitchFamily="18" charset="0"/>
              </a:rPr>
              <a:t> </a:t>
            </a:r>
          </a:p>
          <a:p>
            <a:pPr>
              <a:spcAft>
                <a:spcPts val="0"/>
              </a:spcAft>
            </a:pPr>
            <a:r>
              <a:rPr lang="sv-SE" sz="1200" dirty="0">
                <a:solidFill>
                  <a:srgbClr val="00B050"/>
                </a:solidFill>
                <a:ea typeface="Calibri" panose="020F0502020204030204" pitchFamily="34" charset="0"/>
                <a:cs typeface="Times New Roman" panose="02020603050405020304" pitchFamily="18" charset="0"/>
              </a:rPr>
              <a:t>Vid en samhällsstörning är länsstyrelsen geografiskt områdesansvarig myndighet på regional nivå. Det innebär att länsstyrelsen samordnar verksamhet mellan berörda kommuner, regioner, myndigheter, företag och organisationer så att samhällets resurser utnyttjas på bästa sätt.</a:t>
            </a:r>
          </a:p>
          <a:p>
            <a:pPr>
              <a:spcAft>
                <a:spcPts val="0"/>
              </a:spcAft>
            </a:pPr>
            <a:r>
              <a:rPr lang="sv-SE" sz="1200" dirty="0">
                <a:solidFill>
                  <a:srgbClr val="00B050"/>
                </a:solidFill>
                <a:ea typeface="Calibri" panose="020F0502020204030204" pitchFamily="34" charset="0"/>
                <a:cs typeface="Times New Roman" panose="02020603050405020304" pitchFamily="18" charset="0"/>
              </a:rPr>
              <a:t> </a:t>
            </a:r>
          </a:p>
          <a:p>
            <a:pPr>
              <a:spcAft>
                <a:spcPts val="0"/>
              </a:spcAft>
            </a:pPr>
            <a:r>
              <a:rPr lang="sv-SE" sz="1200" dirty="0">
                <a:solidFill>
                  <a:srgbClr val="00B050"/>
                </a:solidFill>
                <a:ea typeface="Calibri" panose="020F0502020204030204" pitchFamily="34" charset="0"/>
                <a:cs typeface="Times New Roman" panose="02020603050405020304" pitchFamily="18" charset="0"/>
              </a:rPr>
              <a:t>När det gäller totalförsvar är länsstyrelserna även den högsta totalförsvarsmyndigheten inom länet och har det geografiska områdesansvaret på regional nivå. Länsstyrelserna har viktiga</a:t>
            </a:r>
            <a:r>
              <a:rPr lang="sv-SE" sz="1200" baseline="0" dirty="0">
                <a:solidFill>
                  <a:srgbClr val="00B050"/>
                </a:solidFill>
                <a:ea typeface="Calibri" panose="020F0502020204030204" pitchFamily="34" charset="0"/>
                <a:cs typeface="Times New Roman" panose="02020603050405020304" pitchFamily="18" charset="0"/>
              </a:rPr>
              <a:t> </a:t>
            </a:r>
            <a:r>
              <a:rPr lang="sv-SE" sz="1200" dirty="0">
                <a:solidFill>
                  <a:srgbClr val="00B050"/>
                </a:solidFill>
                <a:ea typeface="Calibri" panose="020F0502020204030204" pitchFamily="34" charset="0"/>
                <a:cs typeface="Times New Roman" panose="02020603050405020304" pitchFamily="18" charset="0"/>
              </a:rPr>
              <a:t>uppgifter i den fredstida planeringen och ska även verka för samordning av aktörerna i länet vid höjd beredskap.</a:t>
            </a:r>
          </a:p>
          <a:p>
            <a:pPr>
              <a:spcAft>
                <a:spcPts val="0"/>
              </a:spcAft>
            </a:pPr>
            <a:r>
              <a:rPr lang="sv-SE" sz="1200" dirty="0">
                <a:solidFill>
                  <a:srgbClr val="00B050"/>
                </a:solidFill>
                <a:ea typeface="Calibri" panose="020F0502020204030204" pitchFamily="34" charset="0"/>
                <a:cs typeface="Times New Roman" panose="02020603050405020304" pitchFamily="18" charset="0"/>
              </a:rPr>
              <a:t> </a:t>
            </a:r>
          </a:p>
          <a:p>
            <a:pPr>
              <a:spcAft>
                <a:spcPts val="0"/>
              </a:spcAft>
            </a:pPr>
            <a:r>
              <a:rPr lang="sv-SE" sz="1200" dirty="0">
                <a:solidFill>
                  <a:srgbClr val="00B050"/>
                </a:solidFill>
                <a:ea typeface="Calibri" panose="020F0502020204030204" pitchFamily="34" charset="0"/>
                <a:cs typeface="Times New Roman" panose="02020603050405020304" pitchFamily="18" charset="0"/>
              </a:rPr>
              <a:t>Länsstyrelserna ska agera så att samordning uppnås kring aktörernas åtgärder före, under och efter en samhällsstörning. De ska också samordna kommunikation till media och allmänhet, samt prioritera resurser.</a:t>
            </a:r>
          </a:p>
          <a:p>
            <a:pPr>
              <a:spcAft>
                <a:spcPts val="0"/>
              </a:spcAft>
            </a:pPr>
            <a:endParaRPr lang="sv-SE" sz="1200" dirty="0">
              <a:solidFill>
                <a:srgbClr val="00B050"/>
              </a:solidFill>
              <a:ea typeface="Calibri" panose="020F0502020204030204" pitchFamily="34" charset="0"/>
              <a:cs typeface="Times New Roman" panose="02020603050405020304" pitchFamily="18" charset="0"/>
            </a:endParaRPr>
          </a:p>
          <a:p>
            <a:pPr>
              <a:spcAft>
                <a:spcPts val="0"/>
              </a:spcAft>
            </a:pPr>
            <a:r>
              <a:rPr lang="sv-SE" sz="1200" b="1" dirty="0">
                <a:solidFill>
                  <a:srgbClr val="00B050"/>
                </a:solidFill>
                <a:ea typeface="Calibri" panose="020F0502020204030204" pitchFamily="34" charset="0"/>
                <a:cs typeface="Times New Roman" panose="02020603050405020304" pitchFamily="18" charset="0"/>
              </a:rPr>
              <a:t>OBS NYTT DEN 1 OKTOBER 2022</a:t>
            </a:r>
          </a:p>
          <a:p>
            <a:r>
              <a:rPr lang="sv-SE" sz="1200" b="0" i="0" kern="1200" dirty="0">
                <a:solidFill>
                  <a:schemeClr val="tx1"/>
                </a:solidFill>
                <a:effectLst/>
                <a:latin typeface="+mn-lt"/>
                <a:ea typeface="+mn-ea"/>
                <a:cs typeface="+mn-cs"/>
              </a:rPr>
              <a:t>En högre regional nivå inrättas genom att dela in landets 21 länsstyrelser i sex civilområden. I varje civilområde ska mellan två och sju länsstyrelser ingå. För varje område utses en ansvarig länsstyrelse där landshövdingen kommer att benämnas civilområdeschef.</a:t>
            </a:r>
            <a:r>
              <a:rPr lang="sv-SE" sz="1200" b="0" i="0" kern="1200" baseline="0" dirty="0">
                <a:solidFill>
                  <a:schemeClr val="tx1"/>
                </a:solidFill>
                <a:effectLst/>
                <a:latin typeface="+mn-lt"/>
                <a:ea typeface="+mn-ea"/>
                <a:cs typeface="+mn-cs"/>
              </a:rPr>
              <a:t> </a:t>
            </a:r>
            <a:r>
              <a:rPr lang="sv-SE" sz="1200" b="0" i="0" kern="1200" dirty="0">
                <a:solidFill>
                  <a:schemeClr val="tx1"/>
                </a:solidFill>
                <a:effectLst/>
                <a:latin typeface="+mn-lt"/>
                <a:ea typeface="+mn-ea"/>
                <a:cs typeface="+mn-cs"/>
              </a:rPr>
              <a:t>Civilområdesansvariga länsstyrelser får uppgifter som syftar till att det civila försvaret inom civilområdet får en enhetlig inriktning. I samarbete med Försvarsmakten ska de också arbeta för att totalförsvaret inom civilområdet får en enhetlig inriktning.</a:t>
            </a:r>
          </a:p>
          <a:p>
            <a:pPr>
              <a:spcAft>
                <a:spcPts val="0"/>
              </a:spcAft>
            </a:pPr>
            <a:endParaRPr lang="sv-SE" sz="1200" dirty="0">
              <a:solidFill>
                <a:srgbClr val="00B050"/>
              </a:solidFill>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15</a:t>
            </a:fld>
            <a:endParaRPr lang="sv-SE"/>
          </a:p>
        </p:txBody>
      </p:sp>
    </p:spTree>
    <p:extLst>
      <p:ext uri="{BB962C8B-B14F-4D97-AF65-F5344CB8AC3E}">
        <p14:creationId xmlns:p14="http://schemas.microsoft.com/office/powerpoint/2010/main" val="1135375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solidFill>
                  <a:srgbClr val="0070C0"/>
                </a:solidFill>
                <a:ea typeface="Calibri" panose="020F0502020204030204" pitchFamily="34" charset="0"/>
                <a:cs typeface="Times New Roman" panose="02020603050405020304" pitchFamily="18" charset="0"/>
              </a:rPr>
              <a:t>Krisberedskap</a:t>
            </a:r>
          </a:p>
          <a:p>
            <a:pPr>
              <a:spcAft>
                <a:spcPts val="0"/>
              </a:spcAft>
            </a:pPr>
            <a:r>
              <a:rPr lang="sv-SE" sz="1200" dirty="0">
                <a:ea typeface="Calibri" panose="020F0502020204030204" pitchFamily="34" charset="0"/>
                <a:cs typeface="Times New Roman" panose="02020603050405020304" pitchFamily="18" charset="0"/>
              </a:rPr>
              <a:t>Sveriges regioner ansvarar för uppgifter som är gemensamma för stora geografiska områden. Det handlar om hälso- och sjukvård, smittskydd, kultur, kollektivtrafik och att stärka regionernas tillväxt och utveckling.</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Vid en samhällsstörning är regionens uppgift exempelvis att fördela resurser inom främst sjukvård och kollektivtrafik så att störningens påverkan på ordinarie verksamhet blir så liten som möjligt. Regionernas skyldighet är att genom risk- och sårbarhetsanalyser, planering, utbildning och övning minska sårbarheten i sin verksamhet och ha en god förmåga att hantera krissituationer i fredstid. Regioner ska därigenom också uppnå en grundläggande förmåga till civilt försvar.</a:t>
            </a:r>
          </a:p>
          <a:p>
            <a:pPr>
              <a:spcAft>
                <a:spcPts val="0"/>
              </a:spcAft>
            </a:pPr>
            <a:r>
              <a:rPr lang="sv-SE" sz="1200" dirty="0">
                <a:ea typeface="Calibri" panose="020F0502020204030204" pitchFamily="34" charset="0"/>
                <a:cs typeface="Times New Roman" panose="02020603050405020304" pitchFamily="18" charset="0"/>
              </a:rPr>
              <a:t> </a:t>
            </a:r>
          </a:p>
          <a:p>
            <a:pPr>
              <a:spcBef>
                <a:spcPts val="200"/>
              </a:spcBef>
              <a:spcAft>
                <a:spcPts val="0"/>
              </a:spcAft>
            </a:pPr>
            <a:r>
              <a:rPr lang="sv-SE" sz="1200" b="1" dirty="0">
                <a:solidFill>
                  <a:srgbClr val="2F5496"/>
                </a:solidFill>
                <a:ea typeface="Times New Roman" panose="02020603050405020304" pitchFamily="18" charset="0"/>
                <a:cs typeface="Times New Roman" panose="02020603050405020304" pitchFamily="18" charset="0"/>
              </a:rPr>
              <a:t>Totalförsvar</a:t>
            </a:r>
          </a:p>
          <a:p>
            <a:pPr>
              <a:spcAft>
                <a:spcPts val="0"/>
              </a:spcAft>
            </a:pPr>
            <a:r>
              <a:rPr lang="sv-SE" sz="1200" dirty="0">
                <a:ea typeface="Calibri" panose="020F0502020204030204" pitchFamily="34" charset="0"/>
                <a:cs typeface="Times New Roman" panose="02020603050405020304" pitchFamily="18" charset="0"/>
              </a:rPr>
              <a:t>Regionerna har ansvar för verksamheter som sjukvård och kollektivtrafik både i fredstid och vid höjd beredskap. Regionerna ska planera så att verksamheten kan bedrivas även vid höjd beredskap.</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Regionerna ska de närmaste åren i sin planering fokusera på att höja kompetensen när det gäller totalförsvaret. De ska beskriva vad som ska klaras av vid höjd beredskap, samt hur det ska gå till. Det handlar framför allt om regionernas ansvar för hälso- och sjukvård, smittskydd samt kollektivtrafik. Vidare behöver regionerna arbeta med säkerhetsskyddet som är ett prioriterat område i totalförsvarsplaneringen, samt med utformningen av krigsorganisationen och krigsplaceringen av personal.</a:t>
            </a:r>
          </a:p>
          <a:p>
            <a:pPr>
              <a:spcAft>
                <a:spcPts val="0"/>
              </a:spcAft>
            </a:pPr>
            <a:r>
              <a:rPr lang="sv-SE" sz="1200" dirty="0">
                <a:ea typeface="Calibri" panose="020F0502020204030204" pitchFamily="34" charset="0"/>
                <a:cs typeface="Times New Roman" panose="02020603050405020304" pitchFamily="18" charset="0"/>
              </a:rPr>
              <a:t> </a:t>
            </a: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16</a:t>
            </a:fld>
            <a:endParaRPr lang="sv-SE"/>
          </a:p>
        </p:txBody>
      </p:sp>
    </p:spTree>
    <p:extLst>
      <p:ext uri="{BB962C8B-B14F-4D97-AF65-F5344CB8AC3E}">
        <p14:creationId xmlns:p14="http://schemas.microsoft.com/office/powerpoint/2010/main" val="1121674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Bef>
                <a:spcPts val="200"/>
              </a:spcBef>
              <a:spcAft>
                <a:spcPts val="0"/>
              </a:spcAft>
            </a:pPr>
            <a:r>
              <a:rPr lang="sv-SE" sz="1200" b="1" dirty="0">
                <a:solidFill>
                  <a:srgbClr val="2F5496"/>
                </a:solidFill>
                <a:ea typeface="Times New Roman" panose="02020603050405020304" pitchFamily="18" charset="0"/>
                <a:cs typeface="Times New Roman" panose="02020603050405020304" pitchFamily="18" charset="0"/>
              </a:rPr>
              <a:t>Krisberedskap </a:t>
            </a:r>
          </a:p>
          <a:p>
            <a:pPr>
              <a:spcAft>
                <a:spcPts val="0"/>
              </a:spcAft>
            </a:pPr>
            <a:r>
              <a:rPr lang="sv-SE" sz="1200" dirty="0">
                <a:ea typeface="Calibri" panose="020F0502020204030204" pitchFamily="34" charset="0"/>
                <a:cs typeface="Times New Roman" panose="02020603050405020304" pitchFamily="18" charset="0"/>
              </a:rPr>
              <a:t>Sveriges kommuner har en central roll i samhällets krisberedskap. Varje kommun ansvarar för en stor del av den samhällsservice som finns där människor lever och bor. Kommunerna är skyldiga att ha vissa verksamheter enligt lag exempelvis förskola, skola, räddningstjänst, socialtjänst och äldreomsorg. </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Varje kommun har skyldighet att genom risk- och sårbarhetsanalyser, planering, utbildning och övning minska sårbarheten i sin verksamhet och ha en god förmåga att hantera krissituationer i fredstid. Kommunerna ska därigenom också uppnå en grundläggande förmåga till civilt försvar. Kommunen har också ett geografiskt områdesansvar som innebär att samordna de aktörer som är involverade vid en samhällsstörning inom kommunens område.</a:t>
            </a:r>
          </a:p>
          <a:p>
            <a:pPr>
              <a:spcAft>
                <a:spcPts val="0"/>
              </a:spcAft>
            </a:pPr>
            <a:r>
              <a:rPr lang="sv-SE" sz="1200" dirty="0">
                <a:ea typeface="Calibri" panose="020F0502020204030204" pitchFamily="34" charset="0"/>
                <a:cs typeface="Times New Roman" panose="02020603050405020304" pitchFamily="18" charset="0"/>
              </a:rPr>
              <a:t> </a:t>
            </a:r>
          </a:p>
          <a:p>
            <a:pPr>
              <a:spcBef>
                <a:spcPts val="200"/>
              </a:spcBef>
              <a:spcAft>
                <a:spcPts val="0"/>
              </a:spcAft>
            </a:pPr>
            <a:r>
              <a:rPr lang="sv-SE" sz="1200" b="1" dirty="0">
                <a:solidFill>
                  <a:srgbClr val="2F5496"/>
                </a:solidFill>
                <a:ea typeface="Times New Roman" panose="02020603050405020304" pitchFamily="18" charset="0"/>
                <a:cs typeface="Times New Roman" panose="02020603050405020304" pitchFamily="18" charset="0"/>
              </a:rPr>
              <a:t>Totalförsvar</a:t>
            </a:r>
          </a:p>
          <a:p>
            <a:pPr>
              <a:spcAft>
                <a:spcPts val="0"/>
              </a:spcAft>
            </a:pPr>
            <a:r>
              <a:rPr lang="sv-SE" sz="1200" dirty="0">
                <a:ea typeface="Calibri" panose="020F0502020204030204" pitchFamily="34" charset="0"/>
                <a:cs typeface="Times New Roman" panose="02020603050405020304" pitchFamily="18" charset="0"/>
              </a:rPr>
              <a:t>Kommunerna är geografiskt områdesansvariga på lokal nivå både i fredstid och vid höjd beredskap. De ska verka för att samordning uppnås kring aktörernas åtgärder inför och under en samhällsstörning. De ska också verka för att informationen till allmänheten</a:t>
            </a:r>
          </a:p>
          <a:p>
            <a:pPr>
              <a:spcAft>
                <a:spcPts val="0"/>
              </a:spcAft>
            </a:pPr>
            <a:r>
              <a:rPr lang="sv-SE" sz="1200" dirty="0">
                <a:ea typeface="Calibri" panose="020F0502020204030204" pitchFamily="34" charset="0"/>
                <a:cs typeface="Times New Roman" panose="02020603050405020304" pitchFamily="18" charset="0"/>
              </a:rPr>
              <a:t>samordnas.</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Vidare ska kommunerna arbeta med säkerhetsskyddet, samt med utformningen av krigsorganisationen och krigsplaceringen av personal. Vissa kommuner har fått utökade medel för att komma längre i sin beredskapsplanering.</a:t>
            </a: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17</a:t>
            </a:fld>
            <a:endParaRPr lang="sv-SE"/>
          </a:p>
        </p:txBody>
      </p:sp>
    </p:spTree>
    <p:extLst>
      <p:ext uri="{BB962C8B-B14F-4D97-AF65-F5344CB8AC3E}">
        <p14:creationId xmlns:p14="http://schemas.microsoft.com/office/powerpoint/2010/main" val="1283923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solidFill>
                  <a:srgbClr val="2F5496"/>
                </a:solidFill>
                <a:ea typeface="Times New Roman" panose="02020603050405020304" pitchFamily="18" charset="0"/>
                <a:cs typeface="Times New Roman" panose="02020603050405020304" pitchFamily="18" charset="0"/>
              </a:rPr>
              <a:t>Krisberedskap </a:t>
            </a:r>
          </a:p>
          <a:p>
            <a:pPr>
              <a:spcAft>
                <a:spcPts val="0"/>
              </a:spcAft>
            </a:pPr>
            <a:r>
              <a:rPr lang="sv-SE" sz="1200" dirty="0">
                <a:ea typeface="Calibri" panose="020F0502020204030204" pitchFamily="34" charset="0"/>
                <a:cs typeface="Times New Roman" panose="02020603050405020304" pitchFamily="18" charset="0"/>
              </a:rPr>
              <a:t>En stor del av den samhällsviktiga verksamheten bedrivs av företag inom områden som till exempel energiförsörjning, finansiella tjänster, handel och industri, information och kommunikation samt livsmedel.</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Vid samhällsstörningar är aktörer i näringslivet viktiga för att bidra till att minska konsekvenserna och använda samhällets resurser effektivt. En väl fungerande privat-offentlig samverkan är en viktig förutsättning.</a:t>
            </a:r>
          </a:p>
          <a:p>
            <a:pPr>
              <a:spcBef>
                <a:spcPts val="200"/>
              </a:spcBef>
              <a:spcAft>
                <a:spcPts val="0"/>
              </a:spcAft>
            </a:pPr>
            <a:r>
              <a:rPr lang="sv-SE" sz="1200" b="1" dirty="0">
                <a:solidFill>
                  <a:srgbClr val="2F5496"/>
                </a:solidFill>
                <a:ea typeface="Times New Roman" panose="02020603050405020304" pitchFamily="18" charset="0"/>
                <a:cs typeface="Times New Roman" panose="02020603050405020304" pitchFamily="18" charset="0"/>
              </a:rPr>
              <a:t> </a:t>
            </a:r>
          </a:p>
          <a:p>
            <a:pPr>
              <a:spcBef>
                <a:spcPts val="200"/>
              </a:spcBef>
              <a:spcAft>
                <a:spcPts val="0"/>
              </a:spcAft>
            </a:pPr>
            <a:r>
              <a:rPr lang="sv-SE" sz="1200" b="1" dirty="0">
                <a:solidFill>
                  <a:srgbClr val="2F5496"/>
                </a:solidFill>
                <a:ea typeface="Times New Roman" panose="02020603050405020304" pitchFamily="18" charset="0"/>
                <a:cs typeface="Times New Roman" panose="02020603050405020304" pitchFamily="18" charset="0"/>
              </a:rPr>
              <a:t>Totalförsvar</a:t>
            </a:r>
          </a:p>
          <a:p>
            <a:pPr>
              <a:spcAft>
                <a:spcPts val="0"/>
              </a:spcAft>
            </a:pPr>
            <a:r>
              <a:rPr lang="sv-SE" sz="1200" dirty="0">
                <a:ea typeface="Calibri" panose="020F0502020204030204" pitchFamily="34" charset="0"/>
                <a:cs typeface="Times New Roman" panose="02020603050405020304" pitchFamily="18" charset="0"/>
              </a:rPr>
              <a:t>Många samhällsviktiga verksamheter, till exempel inom transporter, utförs idag av privata aktörer. De resurser som ägs av privata aktörer är nödvändiga för att tillgodose totalförsvarets behov. Därför behöver näringslivet involveras i arbetet med samhällets</a:t>
            </a:r>
          </a:p>
          <a:p>
            <a:pPr>
              <a:spcAft>
                <a:spcPts val="0"/>
              </a:spcAft>
            </a:pPr>
            <a:r>
              <a:rPr lang="sv-SE" sz="1200" dirty="0">
                <a:ea typeface="Calibri" panose="020F0502020204030204" pitchFamily="34" charset="0"/>
                <a:cs typeface="Times New Roman" panose="02020603050405020304" pitchFamily="18" charset="0"/>
              </a:rPr>
              <a:t>säkerhet, i planeringen och förberedelsearbetet för höjd beredskap. Staten har vid höjd beredskap långtgående befogenheter att reglera marknaden och göra ingrepp i enskilda näringsidkares rättigheter.</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Beredskapsmyndigheter kan inom sitt område träffa avtal med företag som vid krig eller krigsfara ska tillhandahålla varor och tjänster som är viktiga för totalförsvaret.</a:t>
            </a: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18</a:t>
            </a:fld>
            <a:endParaRPr lang="sv-SE"/>
          </a:p>
        </p:txBody>
      </p:sp>
    </p:spTree>
    <p:extLst>
      <p:ext uri="{BB962C8B-B14F-4D97-AF65-F5344CB8AC3E}">
        <p14:creationId xmlns:p14="http://schemas.microsoft.com/office/powerpoint/2010/main" val="149148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Bef>
                <a:spcPts val="200"/>
              </a:spcBef>
              <a:spcAft>
                <a:spcPts val="0"/>
              </a:spcAft>
            </a:pPr>
            <a:r>
              <a:rPr lang="sv-SE" sz="1200" b="1" dirty="0">
                <a:solidFill>
                  <a:srgbClr val="2F5496"/>
                </a:solidFill>
                <a:ea typeface="Times New Roman" panose="02020603050405020304" pitchFamily="18" charset="0"/>
                <a:cs typeface="Times New Roman" panose="02020603050405020304" pitchFamily="18" charset="0"/>
              </a:rPr>
              <a:t>Krisberedskap </a:t>
            </a:r>
          </a:p>
          <a:p>
            <a:pPr>
              <a:spcAft>
                <a:spcPts val="0"/>
              </a:spcAft>
            </a:pPr>
            <a:r>
              <a:rPr lang="sv-SE" sz="1200" dirty="0">
                <a:ea typeface="Calibri" panose="020F0502020204030204" pitchFamily="34" charset="0"/>
                <a:cs typeface="Times New Roman" panose="02020603050405020304" pitchFamily="18" charset="0"/>
              </a:rPr>
              <a:t>Vid större samhällsstörningar är det viktigt att samhället kan ta emot hjälp från frivilliga organisationer och spontanfrivilliga. Frivilliga försvarsorganisationer (FFO) är 18 frivilliga försvarsorganisationer med särskilt utpekad ställning enligt </a:t>
            </a:r>
            <a:r>
              <a:rPr lang="sv-SE" sz="1200" i="1" dirty="0">
                <a:ea typeface="Calibri" panose="020F0502020204030204" pitchFamily="34" charset="0"/>
                <a:cs typeface="Times New Roman" panose="02020603050405020304" pitchFamily="18" charset="0"/>
              </a:rPr>
              <a:t>Förordningen om frivillig försvarsverksamhet</a:t>
            </a:r>
            <a:r>
              <a:rPr lang="sv-SE" sz="1200" dirty="0">
                <a:ea typeface="Calibri" panose="020F0502020204030204" pitchFamily="34" charset="0"/>
                <a:cs typeface="Times New Roman" panose="02020603050405020304" pitchFamily="18" charset="0"/>
              </a:rPr>
              <a:t>.  De är ideella och medlemsstyrda organisationerna som har uppdrag mot olika beredskapsområden och utbildar och rekryterar förstärkningsresurser för</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myndigheter, regioner och kommuner. I dessa organisationer finns en stor bredd av kunskap och erfarenhet inom till exempel logistik, samband, djursmitta, flyg samt samverkan och ledning.</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Exempel på frivilliga försvarsorganisationer är Svenska Lottakåren, Frivilliga flygkåren och Svenska Brukshundklubben.</a:t>
            </a:r>
          </a:p>
          <a:p>
            <a:pPr>
              <a:spcAft>
                <a:spcPts val="0"/>
              </a:spcAft>
            </a:pPr>
            <a:r>
              <a:rPr lang="sv-SE" sz="1200" dirty="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solidFill>
                  <a:srgbClr val="0070C0"/>
                </a:solidFill>
                <a:effectLst/>
                <a:latin typeface="Aptos"/>
                <a:ea typeface="Calibri" panose="020F0502020204030204" pitchFamily="34" charset="0"/>
              </a:rPr>
              <a:t>Trossamfunden utgör en stor och bred resurs för samhällets krisberedskap och civilt försvar på alla nivåer. Myndigheten för stöd till trossamfund (SST) för kontinuerligt samtal med trossamfunden och kan bistå med att förmedla kontakter mellan trossamfund och offentliga aktörer.</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Det finns också en mängd andra ideella och medlemsstyrda organisationer och grupperingar som är viktiga för krisberedskapen och det civila försvaret, till exempel Rädda Barnen och </a:t>
            </a:r>
            <a:r>
              <a:rPr lang="sv-SE" sz="1200" dirty="0" err="1">
                <a:ea typeface="Calibri" panose="020F0502020204030204" pitchFamily="34" charset="0"/>
                <a:cs typeface="Times New Roman" panose="02020603050405020304" pitchFamily="18" charset="0"/>
              </a:rPr>
              <a:t>Missing</a:t>
            </a:r>
            <a:r>
              <a:rPr lang="sv-SE" sz="1200" dirty="0">
                <a:ea typeface="Calibri" panose="020F0502020204030204" pitchFamily="34" charset="0"/>
                <a:cs typeface="Times New Roman" panose="02020603050405020304" pitchFamily="18" charset="0"/>
              </a:rPr>
              <a:t> </a:t>
            </a:r>
            <a:r>
              <a:rPr lang="sv-SE" sz="1200" dirty="0" err="1">
                <a:ea typeface="Calibri" panose="020F0502020204030204" pitchFamily="34" charset="0"/>
                <a:cs typeface="Times New Roman" panose="02020603050405020304" pitchFamily="18" charset="0"/>
              </a:rPr>
              <a:t>People</a:t>
            </a:r>
            <a:r>
              <a:rPr lang="sv-SE" sz="1200" dirty="0">
                <a:ea typeface="Calibri" panose="020F0502020204030204" pitchFamily="34" charset="0"/>
                <a:cs typeface="Times New Roman" panose="02020603050405020304" pitchFamily="18" charset="0"/>
              </a:rPr>
              <a:t>.</a:t>
            </a:r>
          </a:p>
          <a:p>
            <a:pPr>
              <a:spcAft>
                <a:spcPts val="0"/>
              </a:spcAft>
            </a:pPr>
            <a:r>
              <a:rPr lang="sv-SE" sz="1200" b="1" dirty="0">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Bef>
                <a:spcPts val="200"/>
              </a:spcBef>
              <a:spcAft>
                <a:spcPts val="0"/>
              </a:spcAft>
            </a:pPr>
            <a:r>
              <a:rPr lang="sv-SE" sz="1200" b="1" dirty="0">
                <a:solidFill>
                  <a:srgbClr val="2F5496"/>
                </a:solidFill>
                <a:ea typeface="Times New Roman" panose="02020603050405020304" pitchFamily="18" charset="0"/>
                <a:cs typeface="Times New Roman" panose="02020603050405020304" pitchFamily="18" charset="0"/>
              </a:rPr>
              <a:t>Totalförsvar</a:t>
            </a:r>
          </a:p>
          <a:p>
            <a:pPr>
              <a:spcAft>
                <a:spcPts val="0"/>
              </a:spcAft>
            </a:pPr>
            <a:r>
              <a:rPr lang="sv-SE" sz="1200" dirty="0">
                <a:ea typeface="Calibri" panose="020F0502020204030204" pitchFamily="34" charset="0"/>
                <a:cs typeface="Times New Roman" panose="02020603050405020304" pitchFamily="18" charset="0"/>
              </a:rPr>
              <a:t>Frivilliga försvarsorganisationer utgör en del av totalförsvarets personalförsörjning. Organisationerna förstärker de ansvariga aktörernas förmåga och uthållighet. Med stöd i frivilligförordning kan offentliga aktörer teckna avtal med de frivilliga som också kan ingå</a:t>
            </a:r>
            <a:r>
              <a:rPr lang="sv-SE" sz="1200" baseline="0" dirty="0">
                <a:ea typeface="Calibri" panose="020F0502020204030204" pitchFamily="34" charset="0"/>
                <a:cs typeface="Times New Roman" panose="02020603050405020304" pitchFamily="18" charset="0"/>
              </a:rPr>
              <a:t> i myndighetens krigsorganisation.</a:t>
            </a:r>
            <a:r>
              <a:rPr lang="sv-SE" sz="1200" dirty="0">
                <a:ea typeface="Calibri" panose="020F0502020204030204" pitchFamily="34" charset="0"/>
                <a:cs typeface="Times New Roman" panose="02020603050405020304" pitchFamily="18" charset="0"/>
              </a:rPr>
              <a:t> De ska också förmedla viktig information om krisberedskap och totalförsvar till allmänheten. Det handlar både om att stärka individens egen beredskap för att klara av påfrestningar, men också om riktad information om vad som gäller vid höjd beredskap.</a:t>
            </a: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19</a:t>
            </a:fld>
            <a:endParaRPr lang="sv-SE"/>
          </a:p>
        </p:txBody>
      </p:sp>
    </p:spTree>
    <p:extLst>
      <p:ext uri="{BB962C8B-B14F-4D97-AF65-F5344CB8AC3E}">
        <p14:creationId xmlns:p14="http://schemas.microsoft.com/office/powerpoint/2010/main" val="4139822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2</a:t>
            </a:fld>
            <a:endParaRPr lang="sv-SE" dirty="0"/>
          </a:p>
        </p:txBody>
      </p:sp>
    </p:spTree>
    <p:extLst>
      <p:ext uri="{BB962C8B-B14F-4D97-AF65-F5344CB8AC3E}">
        <p14:creationId xmlns:p14="http://schemas.microsoft.com/office/powerpoint/2010/main" val="40939389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solidFill>
                  <a:srgbClr val="2F5496"/>
                </a:solidFill>
                <a:ea typeface="Times New Roman" panose="02020603050405020304" pitchFamily="18" charset="0"/>
                <a:cs typeface="Times New Roman" panose="02020603050405020304" pitchFamily="18" charset="0"/>
              </a:rPr>
              <a:t>Krisberedskap </a:t>
            </a:r>
          </a:p>
          <a:p>
            <a:pPr>
              <a:spcAft>
                <a:spcPts val="0"/>
              </a:spcAft>
            </a:pPr>
            <a:r>
              <a:rPr lang="sv-SE" sz="1200" dirty="0">
                <a:solidFill>
                  <a:srgbClr val="FF0000"/>
                </a:solidFill>
                <a:ea typeface="Calibri" panose="020F0502020204030204" pitchFamily="34" charset="0"/>
                <a:cs typeface="Times New Roman" panose="02020603050405020304" pitchFamily="18" charset="0"/>
              </a:rPr>
              <a:t>I den inledande fasen i en krissituation måste resurserna i första hand riktas till de mest sårbara och utsatta grupperna i samhället och de personer som är i störst behov av samhällets stöd och insatser. Enskilda individer bör därför i så stor utsträckning som möjligt vidta egna förberedelser för att under en begränsad tid kunna tillgodose sina grundläggande behov av t.ex. vatten, mat och värme samt för att kunna ta del av information, råd och anvisningar från ansvariga myndigheter och andra berörda aktörer. Avvägningen mellan det allmännas ansvar och enskilda människors ansvar baseras på grundsynen att den enskilde har ett primärt ansvar för att skydda sitt liv och sin egendom. Först när den enskilde inte klarar detta längre, kan det bli ett åtagande eller en skyldighet för det allmänna att ingripa. (källa Prop. 2013/14:144 sid 29)</a:t>
            </a:r>
          </a:p>
          <a:p>
            <a:pPr>
              <a:spcAft>
                <a:spcPts val="0"/>
              </a:spcAft>
            </a:pP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Lagen om skydd mot olyckor säger att '"När något allvarligt inträffar har den eller de som upptäcker det en skyldighet att, om det är möjligt, varna dem som är i fara och vid behov tillkalla hjälp". 2 kap. 15 LSO (2003:778).</a:t>
            </a:r>
          </a:p>
          <a:p>
            <a:pPr>
              <a:spcAft>
                <a:spcPts val="0"/>
              </a:spcAft>
            </a:pPr>
            <a:r>
              <a:rPr lang="sv-SE" sz="1200" dirty="0">
                <a:ea typeface="Calibri" panose="020F0502020204030204" pitchFamily="34" charset="0"/>
                <a:cs typeface="Times New Roman" panose="02020603050405020304" pitchFamily="18" charset="0"/>
              </a:rPr>
              <a:t> </a:t>
            </a:r>
          </a:p>
          <a:p>
            <a:pPr>
              <a:spcBef>
                <a:spcPts val="200"/>
              </a:spcBef>
              <a:spcAft>
                <a:spcPts val="0"/>
              </a:spcAft>
            </a:pPr>
            <a:r>
              <a:rPr lang="sv-SE" sz="1200" b="1" dirty="0">
                <a:solidFill>
                  <a:srgbClr val="2F5496"/>
                </a:solidFill>
                <a:ea typeface="Times New Roman" panose="02020603050405020304" pitchFamily="18" charset="0"/>
                <a:cs typeface="Times New Roman" panose="02020603050405020304" pitchFamily="18" charset="0"/>
              </a:rPr>
              <a:t>Totalförsvar</a:t>
            </a:r>
          </a:p>
          <a:p>
            <a:pPr>
              <a:spcAft>
                <a:spcPts val="0"/>
              </a:spcAft>
            </a:pPr>
            <a:r>
              <a:rPr lang="sv-SE" sz="1200" dirty="0">
                <a:ea typeface="Calibri" panose="020F0502020204030204" pitchFamily="34" charset="0"/>
                <a:cs typeface="Times New Roman" panose="02020603050405020304" pitchFamily="18" charset="0"/>
              </a:rPr>
              <a:t>Alla mellan 16 och 70 år som bor i Sverige omfattas av totalförsvarsplikten och har därmed ansvar för att bidra i totalförsvaret. Var och en bör också ha en egen beredskap för att möta kriser och höjd beredskap som radikalt kan förändra vardagslivet. Om Sveriges invånare är förberedda kan totalförsvaret vid ett krig koncentrera sig på de som är i störst behov av hjälp. Broschyren "Om krisen eller kriget kommer" ger bra vägledning.</a:t>
            </a:r>
          </a:p>
        </p:txBody>
      </p:sp>
      <p:sp>
        <p:nvSpPr>
          <p:cNvPr id="4" name="Platshållare för bildnummer 3"/>
          <p:cNvSpPr>
            <a:spLocks noGrp="1"/>
          </p:cNvSpPr>
          <p:nvPr>
            <p:ph type="sldNum" sz="quarter" idx="5"/>
          </p:nvPr>
        </p:nvSpPr>
        <p:spPr/>
        <p:txBody>
          <a:bodyPr/>
          <a:lstStyle/>
          <a:p>
            <a:fld id="{BE020DAA-7346-4896-8C53-2426603ADE6A}" type="slidenum">
              <a:rPr lang="sv-SE" smtClean="0"/>
              <a:t>20</a:t>
            </a:fld>
            <a:endParaRPr lang="sv-SE"/>
          </a:p>
        </p:txBody>
      </p:sp>
    </p:spTree>
    <p:extLst>
      <p:ext uri="{BB962C8B-B14F-4D97-AF65-F5344CB8AC3E}">
        <p14:creationId xmlns:p14="http://schemas.microsoft.com/office/powerpoint/2010/main" val="2394736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ea typeface="Calibri" panose="020F0502020204030204" pitchFamily="34" charset="0"/>
                <a:cs typeface="Times New Roman" panose="02020603050405020304" pitchFamily="18" charset="0"/>
              </a:rPr>
              <a:t>Geografiskt områdesansvar</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I den offentliga sektorn finns det några myndigheter som har ett särskilt ansvar för samordning. Det ansvaret är lagstadgat och är uppdelat geografiskt på lokal, regional och nationell nivå och kallas de geografiska områdesansvaret.</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Samhällsstörningens omfattning och art avgör vilka nivåer som blir involverade. En händelse börjar oftast i en kommun, men kan spridas så att den berör hela Sverige. I vissa fall kan det också bli aktuellt att begära internationell hjälp. På varje nivå hanteras störningen utifrån ansvar-, närhet- och likhetsprincipen men alla nivåer har också ansvar att stötta och hjälpa varandra. Utifrån varje nivå finns ett antal lagar och förordningar att förhålla sig till. </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Geografiskt områdesansvar anges i :</a:t>
            </a:r>
          </a:p>
          <a:p>
            <a:pPr>
              <a:spcAft>
                <a:spcPts val="0"/>
              </a:spcAft>
            </a:pPr>
            <a:endParaRPr lang="sv-SE" sz="1200" dirty="0">
              <a:ea typeface="Calibri" panose="020F0502020204030204" pitchFamily="34" charset="0"/>
              <a:cs typeface="Times New Roman" panose="02020603050405020304" pitchFamily="18" charset="0"/>
            </a:endParaRPr>
          </a:p>
          <a:p>
            <a:pPr marL="171450" indent="-171450">
              <a:spcAft>
                <a:spcPts val="0"/>
              </a:spcAft>
              <a:buFont typeface="Arial" panose="020B0604020202020204" pitchFamily="34" charset="0"/>
              <a:buChar char="•"/>
            </a:pPr>
            <a:r>
              <a:rPr lang="sv-SE" sz="1200" dirty="0">
                <a:ea typeface="Calibri" panose="020F0502020204030204" pitchFamily="34" charset="0"/>
                <a:cs typeface="Times New Roman" panose="02020603050405020304" pitchFamily="18" charset="0"/>
              </a:rPr>
              <a:t>Förordning (2022:525) om civilområdesansvariga länsstyrelser</a:t>
            </a:r>
          </a:p>
          <a:p>
            <a:pPr marL="171450" indent="-171450">
              <a:spcAft>
                <a:spcPts val="0"/>
              </a:spcAft>
              <a:buFont typeface="Arial" panose="020B0604020202020204" pitchFamily="34" charset="0"/>
              <a:buChar char="•"/>
            </a:pPr>
            <a:r>
              <a:rPr lang="sv-SE" sz="1200" dirty="0">
                <a:ea typeface="Calibri" panose="020F0502020204030204" pitchFamily="34" charset="0"/>
                <a:cs typeface="Times New Roman" panose="02020603050405020304" pitchFamily="18" charset="0"/>
              </a:rPr>
              <a:t>Lag (2006:544) om kommuners och regioners åtgärder inför och vid extraordinära händelser i fredstid och höjd beredskap</a:t>
            </a:r>
          </a:p>
          <a:p>
            <a:pPr marL="171450" indent="-171450">
              <a:spcAft>
                <a:spcPts val="0"/>
              </a:spcAft>
              <a:buFont typeface="Arial" panose="020B0604020202020204" pitchFamily="34" charset="0"/>
              <a:buChar char="•"/>
            </a:pPr>
            <a:r>
              <a:rPr lang="sv-SE" sz="1200" dirty="0">
                <a:ea typeface="Calibri" panose="020F0502020204030204" pitchFamily="34" charset="0"/>
                <a:cs typeface="Times New Roman" panose="02020603050405020304" pitchFamily="18" charset="0"/>
              </a:rPr>
              <a:t>Förordning (2017:870) om länsstyrelsernas krisberedskap och uppgifter inför och vid höjd beredskap</a:t>
            </a:r>
          </a:p>
          <a:p>
            <a:pPr marL="171450" indent="-171450">
              <a:spcAft>
                <a:spcPts val="0"/>
              </a:spcAft>
              <a:buFont typeface="Arial" panose="020B0604020202020204" pitchFamily="34" charset="0"/>
              <a:buChar char="•"/>
            </a:pPr>
            <a:r>
              <a:rPr lang="sv-SE" sz="1200" dirty="0">
                <a:ea typeface="Calibri" panose="020F0502020204030204" pitchFamily="34" charset="0"/>
                <a:cs typeface="Times New Roman" panose="02020603050405020304" pitchFamily="18" charset="0"/>
              </a:rPr>
              <a:t>Förordning (2017:868) med länsstyrelseinstruktion</a:t>
            </a:r>
            <a:endParaRPr lang="sv-SE" dirty="0"/>
          </a:p>
          <a:p>
            <a:pPr marL="342900" lvl="0" indent="-342900">
              <a:spcAft>
                <a:spcPts val="0"/>
              </a:spcAft>
              <a:buFont typeface="Symbol" panose="05050102010706020507" pitchFamily="18" charset="2"/>
              <a:buChar char=""/>
            </a:pPr>
            <a:endParaRPr lang="sv-SE" sz="1200" dirty="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21</a:t>
            </a:fld>
            <a:endParaRPr lang="sv-SE" dirty="0"/>
          </a:p>
        </p:txBody>
      </p:sp>
    </p:spTree>
    <p:extLst>
      <p:ext uri="{BB962C8B-B14F-4D97-AF65-F5344CB8AC3E}">
        <p14:creationId xmlns:p14="http://schemas.microsoft.com/office/powerpoint/2010/main" val="1561762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dirty="0">
                <a:ea typeface="Calibri" panose="020F0502020204030204" pitchFamily="34" charset="0"/>
                <a:cs typeface="Times New Roman" panose="02020603050405020304" pitchFamily="18" charset="0"/>
              </a:rPr>
              <a:t>Regeringen har det geografiska områdesansvaret på nationell nivå. Som stöd i detta arbete finns Regeringskansliet och de centrala myndigheterna.</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MSB är en sammanhållande myndighet på central nivå i både planering (förberedande och förebyggande) och i det operativa arbetet vid en samhällsstörning (hantering).</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Mer om Regeringens ansvar vid samhällsstörningar kan du läsa</a:t>
            </a:r>
            <a:r>
              <a:rPr lang="sv-SE" sz="1200" baseline="0" dirty="0">
                <a:ea typeface="Calibri" panose="020F0502020204030204" pitchFamily="34" charset="0"/>
                <a:cs typeface="Times New Roman" panose="02020603050405020304" pitchFamily="18" charset="0"/>
              </a:rPr>
              <a:t> i </a:t>
            </a:r>
            <a:r>
              <a:rPr lang="sv-SE" sz="1200" dirty="0">
                <a:ea typeface="Calibri" panose="020F0502020204030204" pitchFamily="34" charset="0"/>
                <a:cs typeface="Times New Roman" panose="02020603050405020304" pitchFamily="18" charset="0"/>
              </a:rPr>
              <a:t>Regeringsformen(1974:152)</a:t>
            </a:r>
          </a:p>
          <a:p>
            <a:pPr>
              <a:spcAft>
                <a:spcPts val="0"/>
              </a:spcAft>
            </a:pPr>
            <a:endParaRPr lang="sv-SE" sz="1200" dirty="0">
              <a:ea typeface="Calibri" panose="020F0502020204030204" pitchFamily="34" charset="0"/>
              <a:cs typeface="Times New Roman" panose="02020603050405020304" pitchFamily="18" charset="0"/>
            </a:endParaRPr>
          </a:p>
          <a:p>
            <a:pPr>
              <a:spcAft>
                <a:spcPts val="0"/>
              </a:spcAft>
            </a:pPr>
            <a:r>
              <a:rPr lang="sv-SE" sz="1200" b="1" i="1" dirty="0">
                <a:ea typeface="Calibri" panose="020F0502020204030204" pitchFamily="34" charset="0"/>
                <a:cs typeface="Times New Roman" panose="02020603050405020304" pitchFamily="18" charset="0"/>
              </a:rPr>
              <a:t>Internationell nivå</a:t>
            </a:r>
            <a:endParaRPr lang="sv-SE" sz="1200" i="1" dirty="0">
              <a:ea typeface="Calibri" panose="020F0502020204030204" pitchFamily="34" charset="0"/>
              <a:cs typeface="Times New Roman" panose="02020603050405020304" pitchFamily="18" charset="0"/>
            </a:endParaRPr>
          </a:p>
          <a:p>
            <a:pPr>
              <a:spcAft>
                <a:spcPts val="0"/>
              </a:spcAft>
            </a:pPr>
            <a:r>
              <a:rPr lang="sv-SE" sz="1200" i="1" dirty="0">
                <a:ea typeface="Calibri" panose="020F0502020204030204" pitchFamily="34" charset="0"/>
                <a:cs typeface="Times New Roman" panose="02020603050405020304" pitchFamily="18" charset="0"/>
              </a:rPr>
              <a:t>Som en del av det nationella områdesansvaret samarbetar Sverige också med länder internationellt. För att säkerställa att det finns stöd och hjälp när våra egna resurser inte räcker till, finns upparbetade samarbeten och avtal inom bland annat Norden och</a:t>
            </a:r>
            <a:r>
              <a:rPr lang="sv-SE" sz="1200" i="1" baseline="0" dirty="0">
                <a:ea typeface="Calibri" panose="020F0502020204030204" pitchFamily="34" charset="0"/>
                <a:cs typeface="Times New Roman" panose="02020603050405020304" pitchFamily="18" charset="0"/>
              </a:rPr>
              <a:t> </a:t>
            </a:r>
            <a:r>
              <a:rPr lang="sv-SE" sz="1200" i="1" dirty="0">
                <a:ea typeface="Calibri" panose="020F0502020204030204" pitchFamily="34" charset="0"/>
                <a:cs typeface="Times New Roman" panose="02020603050405020304" pitchFamily="18" charset="0"/>
              </a:rPr>
              <a:t>EU.</a:t>
            </a: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22</a:t>
            </a:fld>
            <a:endParaRPr lang="sv-SE" dirty="0"/>
          </a:p>
        </p:txBody>
      </p:sp>
    </p:spTree>
    <p:extLst>
      <p:ext uri="{BB962C8B-B14F-4D97-AF65-F5344CB8AC3E}">
        <p14:creationId xmlns:p14="http://schemas.microsoft.com/office/powerpoint/2010/main" val="7164589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dirty="0">
                <a:ea typeface="Calibri" panose="020F0502020204030204" pitchFamily="34" charset="0"/>
                <a:cs typeface="Times New Roman" panose="02020603050405020304" pitchFamily="18" charset="0"/>
              </a:rPr>
              <a:t>Länsstyrelserna utövar de geografiska områdesansvaret på regional nivå och är länken mellan nationell och lokal nivå. Länsstyrelsen ska också samråda med andra myndigheter i</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frågor som påverkar eller har betydelse för den myndighetens verksamhet.</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Länsstyrelsen ska vara sammanhållande för krisberedskapen inom sitt geografiska område samt verka för samordning och gemensam inriktning av de åtgärder som behöver vidtas.</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Länsstyrelserna ska verka för att information till allmänheten och företrädare för massmedia samordnas. Vid krig ska länsstyrelsen som högsta civila totalförsvarsmyndighet inom länet verka för att största möjliga försvarseffekt uppnås.</a:t>
            </a:r>
          </a:p>
          <a:p>
            <a:pPr>
              <a:spcAft>
                <a:spcPts val="0"/>
              </a:spcAft>
            </a:pPr>
            <a:endParaRPr lang="sv-SE" sz="1200" dirty="0">
              <a:ea typeface="Calibri" panose="020F0502020204030204" pitchFamily="34" charset="0"/>
              <a:cs typeface="Times New Roman" panose="02020603050405020304" pitchFamily="18" charset="0"/>
            </a:endParaRPr>
          </a:p>
          <a:p>
            <a:pPr>
              <a:spcAft>
                <a:spcPts val="0"/>
              </a:spcAft>
            </a:pPr>
            <a:r>
              <a:rPr lang="sv-SE" sz="1200" b="0" i="0" kern="1200" dirty="0">
                <a:solidFill>
                  <a:schemeClr val="tx1"/>
                </a:solidFill>
                <a:effectLst/>
                <a:latin typeface="+mn-lt"/>
                <a:ea typeface="+mn-ea"/>
                <a:cs typeface="+mn-cs"/>
              </a:rPr>
              <a:t>Civilområdesansvariga </a:t>
            </a:r>
            <a:r>
              <a:rPr lang="sv-SE" sz="1200" b="0" i="0" kern="1200">
                <a:solidFill>
                  <a:schemeClr val="tx1"/>
                </a:solidFill>
                <a:effectLst/>
                <a:latin typeface="+mn-lt"/>
                <a:ea typeface="+mn-ea"/>
                <a:cs typeface="+mn-cs"/>
              </a:rPr>
              <a:t>länsstyrelser har </a:t>
            </a:r>
            <a:r>
              <a:rPr lang="sv-SE" sz="1200" b="0" i="0" kern="1200" dirty="0">
                <a:solidFill>
                  <a:schemeClr val="tx1"/>
                </a:solidFill>
                <a:effectLst/>
                <a:latin typeface="+mn-lt"/>
                <a:ea typeface="+mn-ea"/>
                <a:cs typeface="+mn-cs"/>
              </a:rPr>
              <a:t>ett geografiskt områdesansvar för civilt försvar inom civilområdet.</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Mer om länsstyrelsens ansvar för krisberedskap kan du läsa här:</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Förordning (2017:870) om länsstyrelsernas krisberedskap och uppgifter inför och vid höjd beredskap</a:t>
            </a:r>
          </a:p>
          <a:p>
            <a:pPr marL="171450" indent="-171450">
              <a:spcAft>
                <a:spcPts val="0"/>
              </a:spcAft>
              <a:buFont typeface="Arial" panose="020B0604020202020204" pitchFamily="34" charset="0"/>
              <a:buChar char="•"/>
            </a:pPr>
            <a:r>
              <a:rPr lang="sv-SE" sz="1200" dirty="0">
                <a:ea typeface="Calibri" panose="020F0502020204030204" pitchFamily="34" charset="0"/>
                <a:cs typeface="Times New Roman" panose="02020603050405020304" pitchFamily="18" charset="0"/>
              </a:rPr>
              <a:t>Förordningen (2017:868) med länsstyrelseinstruktion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kern="1200" dirty="0">
                <a:solidFill>
                  <a:schemeClr val="tx1"/>
                </a:solidFill>
                <a:effectLst/>
                <a:latin typeface="+mn-lt"/>
                <a:ea typeface="+mn-ea"/>
                <a:cs typeface="+mn-cs"/>
              </a:rPr>
              <a:t>Förordning (2022:525) om civilområdesansvariga länsstyrelser (ny från och med 2022-10-01)</a:t>
            </a:r>
          </a:p>
          <a:p>
            <a:pPr marL="171450" indent="-171450">
              <a:spcAft>
                <a:spcPts val="0"/>
              </a:spcAft>
              <a:buFont typeface="Arial" panose="020B0604020202020204" pitchFamily="34" charset="0"/>
              <a:buChar char="•"/>
            </a:pPr>
            <a:endParaRPr lang="sv-SE" sz="1200" dirty="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10"/>
          </p:nvPr>
        </p:nvSpPr>
        <p:spPr/>
        <p:txBody>
          <a:bodyPr/>
          <a:lstStyle/>
          <a:p>
            <a:fld id="{BE020DAA-7346-4896-8C53-2426603ADE6A}" type="slidenum">
              <a:rPr lang="sv-SE" smtClean="0"/>
              <a:t>23</a:t>
            </a:fld>
            <a:endParaRPr lang="sv-SE" dirty="0"/>
          </a:p>
        </p:txBody>
      </p:sp>
    </p:spTree>
    <p:extLst>
      <p:ext uri="{BB962C8B-B14F-4D97-AF65-F5344CB8AC3E}">
        <p14:creationId xmlns:p14="http://schemas.microsoft.com/office/powerpoint/2010/main" val="4110042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dirty="0">
                <a:ea typeface="Calibri" panose="020F0502020204030204" pitchFamily="34" charset="0"/>
                <a:cs typeface="Times New Roman" panose="02020603050405020304" pitchFamily="18" charset="0"/>
              </a:rPr>
              <a:t>Kommunerna har det geografiska områdesansvaret på lokal nivå. Bland annat ska kommunerna, vid en samhällsstörning verka för att krishanteringsåtgärder som vidtas av olika aktörer samordnas, samt ansvara för att information till allmänheten på lokal nivå samordnas.</a:t>
            </a:r>
          </a:p>
          <a:p>
            <a:pPr>
              <a:spcAft>
                <a:spcPts val="0"/>
              </a:spcAft>
            </a:pPr>
            <a:r>
              <a:rPr lang="sv-SE" sz="1200" b="1" dirty="0">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Kommunen ska även ge länsstyrelsen lägesrapporter och information om händelseutvecklingen, samt vilka åtgärder kommunen planerar och ska genomföra.</a:t>
            </a:r>
          </a:p>
          <a:p>
            <a:pPr>
              <a:spcAft>
                <a:spcPts val="0"/>
              </a:spcAft>
            </a:pPr>
            <a:r>
              <a:rPr lang="sv-SE" sz="1200" b="1" dirty="0">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ea typeface="Calibri" panose="020F0502020204030204" pitchFamily="34" charset="0"/>
                <a:cs typeface="Times New Roman" panose="02020603050405020304" pitchFamily="18" charset="0"/>
              </a:rPr>
              <a:t>Mer om kommunernas ansvar kan du läsa här:</a:t>
            </a:r>
            <a:endParaRPr lang="sv-SE" sz="1200" dirty="0">
              <a:ea typeface="Calibri" panose="020F0502020204030204" pitchFamily="34" charset="0"/>
              <a:cs typeface="Times New Roman" panose="02020603050405020304" pitchFamily="18" charset="0"/>
            </a:endParaRPr>
          </a:p>
          <a:p>
            <a:pPr marL="171450" indent="-171450">
              <a:spcAft>
                <a:spcPts val="0"/>
              </a:spcAft>
              <a:buFont typeface="Arial" panose="020B0604020202020204" pitchFamily="34" charset="0"/>
              <a:buChar char="•"/>
            </a:pPr>
            <a:r>
              <a:rPr lang="sv-SE" sz="1200" dirty="0">
                <a:ea typeface="Calibri" panose="020F0502020204030204" pitchFamily="34" charset="0"/>
                <a:cs typeface="Times New Roman" panose="02020603050405020304" pitchFamily="18" charset="0"/>
              </a:rPr>
              <a:t>Lag (2006:544) om kommuners och regioners åtgärder inför och</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vid extraordinära händelser i fredstid och höjd beredskap</a:t>
            </a: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24</a:t>
            </a:fld>
            <a:endParaRPr lang="sv-SE" dirty="0"/>
          </a:p>
        </p:txBody>
      </p:sp>
    </p:spTree>
    <p:extLst>
      <p:ext uri="{BB962C8B-B14F-4D97-AF65-F5344CB8AC3E}">
        <p14:creationId xmlns:p14="http://schemas.microsoft.com/office/powerpoint/2010/main" val="42677390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0" i="0" kern="1200" dirty="0">
                <a:solidFill>
                  <a:schemeClr val="tx1"/>
                </a:solidFill>
                <a:effectLst/>
                <a:latin typeface="+mn-lt"/>
                <a:ea typeface="+mn-ea"/>
                <a:cs typeface="+mn-cs"/>
              </a:rPr>
              <a:t>Regeringen beslutade den 19 maj om en myndighetsreform för civilt försvar och krisberedskap som ska träda i kraft den 1 oktober 2022. </a:t>
            </a:r>
          </a:p>
          <a:p>
            <a:pPr>
              <a:spcAft>
                <a:spcPts val="0"/>
              </a:spcAft>
            </a:pPr>
            <a:r>
              <a:rPr lang="sv-SE" sz="1200" b="0" i="0" kern="1200" dirty="0">
                <a:solidFill>
                  <a:schemeClr val="tx1"/>
                </a:solidFill>
                <a:effectLst/>
                <a:latin typeface="+mn-lt"/>
                <a:ea typeface="+mn-ea"/>
                <a:cs typeface="+mn-cs"/>
              </a:rPr>
              <a:t>Den ska stärka landets motståndskraft under fredstida krissituationer, höjd beredskap och krig.</a:t>
            </a:r>
          </a:p>
          <a:p>
            <a:r>
              <a:rPr lang="sv-SE" sz="1200" b="0" i="0" kern="1200" dirty="0">
                <a:solidFill>
                  <a:schemeClr val="tx1"/>
                </a:solidFill>
                <a:effectLst/>
                <a:latin typeface="+mn-lt"/>
                <a:ea typeface="+mn-ea"/>
                <a:cs typeface="+mn-cs"/>
              </a:rPr>
              <a:t>MSB och Försvarsmakten ska gemensamt stödja aktörerna i det nya beredskapssystemet och säkerställa den gemensamma totalförsvars­planeringen.</a:t>
            </a:r>
          </a:p>
          <a:p>
            <a:r>
              <a:rPr lang="sv-SE" sz="1200" b="0" i="0" kern="1200" dirty="0">
                <a:solidFill>
                  <a:schemeClr val="tx1"/>
                </a:solidFill>
                <a:effectLst/>
                <a:latin typeface="+mn-lt"/>
                <a:ea typeface="+mn-ea"/>
                <a:cs typeface="+mn-cs"/>
              </a:rPr>
              <a:t>Läs mer på www.msb.se/strukturreform</a:t>
            </a:r>
          </a:p>
          <a:p>
            <a:endParaRPr lang="sv-SE" sz="1200" b="0" i="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BE020DAA-7346-4896-8C53-2426603ADE6A}" type="slidenum">
              <a:rPr lang="sv-SE" smtClean="0"/>
              <a:t>25</a:t>
            </a:fld>
            <a:endParaRPr lang="sv-SE"/>
          </a:p>
        </p:txBody>
      </p:sp>
    </p:spTree>
    <p:extLst>
      <p:ext uri="{BB962C8B-B14F-4D97-AF65-F5344CB8AC3E}">
        <p14:creationId xmlns:p14="http://schemas.microsoft.com/office/powerpoint/2010/main" val="516121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F7A4FDB-A40B-46CC-AFE2-4FC8AAD1EDEF}" type="slidenum">
              <a:rPr lang="sv-SE" smtClean="0"/>
              <a:t>26</a:t>
            </a:fld>
            <a:endParaRPr lang="sv-SE"/>
          </a:p>
        </p:txBody>
      </p:sp>
    </p:spTree>
    <p:extLst>
      <p:ext uri="{BB962C8B-B14F-4D97-AF65-F5344CB8AC3E}">
        <p14:creationId xmlns:p14="http://schemas.microsoft.com/office/powerpoint/2010/main" val="3299638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6F7A4FDB-A40B-46CC-AFE2-4FC8AAD1EDEF}" type="slidenum">
              <a:rPr lang="sv-SE" smtClean="0"/>
              <a:t>27</a:t>
            </a:fld>
            <a:endParaRPr lang="sv-SE"/>
          </a:p>
        </p:txBody>
      </p:sp>
    </p:spTree>
    <p:extLst>
      <p:ext uri="{BB962C8B-B14F-4D97-AF65-F5344CB8AC3E}">
        <p14:creationId xmlns:p14="http://schemas.microsoft.com/office/powerpoint/2010/main" val="10016441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F7A4FDB-A40B-46CC-AFE2-4FC8AAD1EDEF}" type="slidenum">
              <a:rPr lang="sv-SE" smtClean="0"/>
              <a:t>28</a:t>
            </a:fld>
            <a:endParaRPr lang="sv-SE"/>
          </a:p>
        </p:txBody>
      </p:sp>
    </p:spTree>
    <p:extLst>
      <p:ext uri="{BB962C8B-B14F-4D97-AF65-F5344CB8AC3E}">
        <p14:creationId xmlns:p14="http://schemas.microsoft.com/office/powerpoint/2010/main" val="31102191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F7A4FDB-A40B-46CC-AFE2-4FC8AAD1EDEF}" type="slidenum">
              <a:rPr lang="sv-SE" smtClean="0"/>
              <a:t>29</a:t>
            </a:fld>
            <a:endParaRPr lang="sv-SE"/>
          </a:p>
        </p:txBody>
      </p:sp>
    </p:spTree>
    <p:extLst>
      <p:ext uri="{BB962C8B-B14F-4D97-AF65-F5344CB8AC3E}">
        <p14:creationId xmlns:p14="http://schemas.microsoft.com/office/powerpoint/2010/main" val="4028289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3</a:t>
            </a:fld>
            <a:endParaRPr lang="sv-SE" dirty="0"/>
          </a:p>
        </p:txBody>
      </p:sp>
    </p:spTree>
    <p:extLst>
      <p:ext uri="{BB962C8B-B14F-4D97-AF65-F5344CB8AC3E}">
        <p14:creationId xmlns:p14="http://schemas.microsoft.com/office/powerpoint/2010/main" val="26852006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latshållare för bildobjekt 1">
            <a:extLst>
              <a:ext uri="{FF2B5EF4-FFF2-40B4-BE49-F238E27FC236}">
                <a16:creationId xmlns:a16="http://schemas.microsoft.com/office/drawing/2014/main" id="{950FB856-F939-49DE-8794-70AE1DC33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latshållare för anteckningar 2">
            <a:extLst>
              <a:ext uri="{FF2B5EF4-FFF2-40B4-BE49-F238E27FC236}">
                <a16:creationId xmlns:a16="http://schemas.microsoft.com/office/drawing/2014/main" id="{A2F3BAD9-08CA-42DB-A133-FB98FB17BAAE}"/>
              </a:ext>
            </a:extLst>
          </p:cNvPr>
          <p:cNvSpPr>
            <a:spLocks noGrp="1"/>
          </p:cNvSpPr>
          <p:nvPr>
            <p:ph type="body" idx="1"/>
          </p:nvPr>
        </p:nvSpPr>
        <p:spPr/>
        <p:txBody>
          <a:bodyPr/>
          <a:lstStyle/>
          <a:p>
            <a:pPr eaLnBrk="1" fontAlgn="auto" hangingPunct="1">
              <a:spcBef>
                <a:spcPts val="0"/>
              </a:spcBef>
              <a:spcAft>
                <a:spcPts val="0"/>
              </a:spcAft>
              <a:defRPr/>
            </a:pPr>
            <a:r>
              <a:rPr lang="sv-SE" sz="1200" b="0" i="0" kern="1200" dirty="0">
                <a:solidFill>
                  <a:schemeClr val="tx1"/>
                </a:solidFill>
                <a:effectLst/>
                <a:latin typeface="+mn-lt"/>
                <a:ea typeface="+mn-ea"/>
                <a:cs typeface="+mn-cs"/>
              </a:rPr>
              <a:t>60 statliga myndigheter ska bli så kallade beredskapsmyndigheter. Det är myndigheter med särskild betydelse för samhällets krisberedskap och totalförsvar. </a:t>
            </a:r>
          </a:p>
          <a:p>
            <a:pPr eaLnBrk="1" fontAlgn="auto" hangingPunct="1">
              <a:spcBef>
                <a:spcPts val="0"/>
              </a:spcBef>
              <a:spcAft>
                <a:spcPts val="0"/>
              </a:spcAft>
              <a:defRPr/>
            </a:pPr>
            <a:r>
              <a:rPr lang="sv-SE" sz="1200" b="0" i="0" kern="1200" dirty="0">
                <a:solidFill>
                  <a:schemeClr val="tx1"/>
                </a:solidFill>
                <a:effectLst/>
                <a:latin typeface="+mn-lt"/>
                <a:ea typeface="+mn-ea"/>
                <a:cs typeface="+mn-cs"/>
              </a:rPr>
              <a:t>Myndigheterna ska ha god förmåga att motstå hot och risker, förebygga sårbarheter, hantera fredstida krissituationer och genomföra sina uppgifter vid höjd beredskap.</a:t>
            </a:r>
            <a:endParaRPr lang="sv-SE" sz="1050" dirty="0"/>
          </a:p>
        </p:txBody>
      </p:sp>
      <p:sp>
        <p:nvSpPr>
          <p:cNvPr id="28676" name="Platshållare för bildnummer 3">
            <a:extLst>
              <a:ext uri="{FF2B5EF4-FFF2-40B4-BE49-F238E27FC236}">
                <a16:creationId xmlns:a16="http://schemas.microsoft.com/office/drawing/2014/main" id="{5A65E3EC-8C20-4B6D-9028-D1E488C63D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eaLnBrk="0" fontAlgn="base" hangingPunct="0">
              <a:spcBef>
                <a:spcPct val="0"/>
              </a:spcBef>
              <a:spcAft>
                <a:spcPct val="0"/>
              </a:spcAft>
              <a:defRPr>
                <a:solidFill>
                  <a:schemeClr val="tx1"/>
                </a:solidFill>
                <a:latin typeface="Georgia" panose="02040502050405020303" pitchFamily="18" charset="0"/>
              </a:defRPr>
            </a:lvl6pPr>
            <a:lvl7pPr marL="2971800" indent="-228600" eaLnBrk="0" fontAlgn="base" hangingPunct="0">
              <a:spcBef>
                <a:spcPct val="0"/>
              </a:spcBef>
              <a:spcAft>
                <a:spcPct val="0"/>
              </a:spcAft>
              <a:defRPr>
                <a:solidFill>
                  <a:schemeClr val="tx1"/>
                </a:solidFill>
                <a:latin typeface="Georgia" panose="02040502050405020303" pitchFamily="18" charset="0"/>
              </a:defRPr>
            </a:lvl7pPr>
            <a:lvl8pPr marL="3429000" indent="-228600" eaLnBrk="0" fontAlgn="base" hangingPunct="0">
              <a:spcBef>
                <a:spcPct val="0"/>
              </a:spcBef>
              <a:spcAft>
                <a:spcPct val="0"/>
              </a:spcAft>
              <a:defRPr>
                <a:solidFill>
                  <a:schemeClr val="tx1"/>
                </a:solidFill>
                <a:latin typeface="Georgia" panose="02040502050405020303" pitchFamily="18" charset="0"/>
              </a:defRPr>
            </a:lvl8pPr>
            <a:lvl9pPr marL="3886200" indent="-228600" eaLnBrk="0" fontAlgn="base" hangingPunct="0">
              <a:spcBef>
                <a:spcPct val="0"/>
              </a:spcBef>
              <a:spcAft>
                <a:spcPct val="0"/>
              </a:spcAft>
              <a:defRPr>
                <a:solidFill>
                  <a:schemeClr val="tx1"/>
                </a:solidFill>
                <a:latin typeface="Georgia" panose="02040502050405020303" pitchFamily="18" charset="0"/>
              </a:defRPr>
            </a:lvl9pPr>
          </a:lstStyle>
          <a:p>
            <a:pPr fontAlgn="base">
              <a:spcBef>
                <a:spcPct val="0"/>
              </a:spcBef>
              <a:spcAft>
                <a:spcPct val="0"/>
              </a:spcAft>
            </a:pPr>
            <a:fld id="{C830074D-793E-4D82-9F95-FA4D0785EF0E}" type="slidenum">
              <a:rPr lang="sv-SE" altLang="sv-SE" smtClean="0">
                <a:latin typeface="Calibri" panose="020F0502020204030204" pitchFamily="34" charset="0"/>
              </a:rPr>
              <a:pPr fontAlgn="base">
                <a:spcBef>
                  <a:spcPct val="0"/>
                </a:spcBef>
                <a:spcAft>
                  <a:spcPct val="0"/>
                </a:spcAft>
              </a:pPr>
              <a:t>30</a:t>
            </a:fld>
            <a:endParaRPr lang="sv-SE" altLang="sv-SE" dirty="0">
              <a:latin typeface="Calibri" panose="020F0502020204030204" pitchFamily="34" charset="0"/>
            </a:endParaRPr>
          </a:p>
        </p:txBody>
      </p:sp>
    </p:spTree>
    <p:extLst>
      <p:ext uri="{BB962C8B-B14F-4D97-AF65-F5344CB8AC3E}">
        <p14:creationId xmlns:p14="http://schemas.microsoft.com/office/powerpoint/2010/main" val="38960032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AFB63-E226-E404-D829-9BAFE94E1E3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ADA2629-2C3C-A9BE-67D3-D49D95E2914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EF7CA95-4D21-3BC7-5CB3-5A922C0D4D47}"/>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BB88FCB4-33BC-1FEA-E0C9-2BB121D67D98}"/>
              </a:ext>
            </a:extLst>
          </p:cNvPr>
          <p:cNvSpPr>
            <a:spLocks noGrp="1"/>
          </p:cNvSpPr>
          <p:nvPr>
            <p:ph type="sldNum" sz="quarter" idx="5"/>
          </p:nvPr>
        </p:nvSpPr>
        <p:spPr/>
        <p:txBody>
          <a:bodyPr/>
          <a:lstStyle/>
          <a:p>
            <a:fld id="{6F7A4FDB-A40B-46CC-AFE2-4FC8AAD1EDEF}" type="slidenum">
              <a:rPr lang="sv-SE" smtClean="0"/>
              <a:t>31</a:t>
            </a:fld>
            <a:endParaRPr lang="sv-SE"/>
          </a:p>
        </p:txBody>
      </p:sp>
    </p:spTree>
    <p:extLst>
      <p:ext uri="{BB962C8B-B14F-4D97-AF65-F5344CB8AC3E}">
        <p14:creationId xmlns:p14="http://schemas.microsoft.com/office/powerpoint/2010/main" val="24350709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67D93-4912-15E5-3F3B-3D7A50BBA81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188361F-DE23-8CD6-493C-8AFA3AE3578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2E609FE-6A29-0EA6-B941-2B544CF56979}"/>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CADC29C7-90D3-F70C-09D5-4BD4196F246C}"/>
              </a:ext>
            </a:extLst>
          </p:cNvPr>
          <p:cNvSpPr>
            <a:spLocks noGrp="1"/>
          </p:cNvSpPr>
          <p:nvPr>
            <p:ph type="sldNum" sz="quarter" idx="5"/>
          </p:nvPr>
        </p:nvSpPr>
        <p:spPr/>
        <p:txBody>
          <a:bodyPr/>
          <a:lstStyle/>
          <a:p>
            <a:fld id="{6F7A4FDB-A40B-46CC-AFE2-4FC8AAD1EDEF}" type="slidenum">
              <a:rPr lang="sv-SE" smtClean="0"/>
              <a:t>32</a:t>
            </a:fld>
            <a:endParaRPr lang="sv-SE"/>
          </a:p>
        </p:txBody>
      </p:sp>
    </p:spTree>
    <p:extLst>
      <p:ext uri="{BB962C8B-B14F-4D97-AF65-F5344CB8AC3E}">
        <p14:creationId xmlns:p14="http://schemas.microsoft.com/office/powerpoint/2010/main" val="10565310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9112F-3545-2355-E5FA-663027BA374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DD95B51-8824-0D3A-F841-FA0849C1C02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2E1581D-8551-D49D-FFB4-C27C9586763B}"/>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7A9E4F57-D66D-A1CC-E0B0-54368156B98D}"/>
              </a:ext>
            </a:extLst>
          </p:cNvPr>
          <p:cNvSpPr>
            <a:spLocks noGrp="1"/>
          </p:cNvSpPr>
          <p:nvPr>
            <p:ph type="sldNum" sz="quarter" idx="5"/>
          </p:nvPr>
        </p:nvSpPr>
        <p:spPr/>
        <p:txBody>
          <a:bodyPr/>
          <a:lstStyle/>
          <a:p>
            <a:fld id="{6F7A4FDB-A40B-46CC-AFE2-4FC8AAD1EDEF}" type="slidenum">
              <a:rPr lang="sv-SE" smtClean="0"/>
              <a:t>33</a:t>
            </a:fld>
            <a:endParaRPr lang="sv-SE"/>
          </a:p>
        </p:txBody>
      </p:sp>
    </p:spTree>
    <p:extLst>
      <p:ext uri="{BB962C8B-B14F-4D97-AF65-F5344CB8AC3E}">
        <p14:creationId xmlns:p14="http://schemas.microsoft.com/office/powerpoint/2010/main" val="2916494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C9DE0-8FF4-BA90-7EB6-7ED01F1A900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C6A0A9D-2B58-7529-9E84-609E6F20F6C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EF0160D-679E-6910-2379-A7B20B8A4373}"/>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35D0C364-C4AF-9015-CCE9-958990834EF3}"/>
              </a:ext>
            </a:extLst>
          </p:cNvPr>
          <p:cNvSpPr>
            <a:spLocks noGrp="1"/>
          </p:cNvSpPr>
          <p:nvPr>
            <p:ph type="sldNum" sz="quarter" idx="5"/>
          </p:nvPr>
        </p:nvSpPr>
        <p:spPr/>
        <p:txBody>
          <a:bodyPr/>
          <a:lstStyle/>
          <a:p>
            <a:fld id="{6F7A4FDB-A40B-46CC-AFE2-4FC8AAD1EDEF}" type="slidenum">
              <a:rPr lang="sv-SE" smtClean="0"/>
              <a:t>34</a:t>
            </a:fld>
            <a:endParaRPr lang="sv-SE"/>
          </a:p>
        </p:txBody>
      </p:sp>
    </p:spTree>
    <p:extLst>
      <p:ext uri="{BB962C8B-B14F-4D97-AF65-F5344CB8AC3E}">
        <p14:creationId xmlns:p14="http://schemas.microsoft.com/office/powerpoint/2010/main" val="41879400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F7A4FDB-A40B-46CC-AFE2-4FC8AAD1EDEF}" type="slidenum">
              <a:rPr lang="sv-SE" smtClean="0"/>
              <a:t>35</a:t>
            </a:fld>
            <a:endParaRPr lang="sv-SE"/>
          </a:p>
        </p:txBody>
      </p:sp>
    </p:spTree>
    <p:extLst>
      <p:ext uri="{BB962C8B-B14F-4D97-AF65-F5344CB8AC3E}">
        <p14:creationId xmlns:p14="http://schemas.microsoft.com/office/powerpoint/2010/main" val="39264155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2680541-8477-8B44-8A81-194B4399C6D7}" type="slidenum">
              <a:rPr lang="sv-SE" smtClean="0"/>
              <a:t>36</a:t>
            </a:fld>
            <a:endParaRPr lang="sv-SE"/>
          </a:p>
        </p:txBody>
      </p:sp>
    </p:spTree>
    <p:extLst>
      <p:ext uri="{BB962C8B-B14F-4D97-AF65-F5344CB8AC3E}">
        <p14:creationId xmlns:p14="http://schemas.microsoft.com/office/powerpoint/2010/main" val="17662779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2680541-8477-8B44-8A81-194B4399C6D7}" type="slidenum">
              <a:rPr lang="sv-SE" smtClean="0"/>
              <a:t>37</a:t>
            </a:fld>
            <a:endParaRPr lang="sv-SE"/>
          </a:p>
        </p:txBody>
      </p:sp>
    </p:spTree>
    <p:extLst>
      <p:ext uri="{BB962C8B-B14F-4D97-AF65-F5344CB8AC3E}">
        <p14:creationId xmlns:p14="http://schemas.microsoft.com/office/powerpoint/2010/main" val="21342171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2680541-8477-8B44-8A81-194B4399C6D7}" type="slidenum">
              <a:rPr lang="sv-SE" smtClean="0"/>
              <a:t>38</a:t>
            </a:fld>
            <a:endParaRPr lang="sv-SE"/>
          </a:p>
        </p:txBody>
      </p:sp>
    </p:spTree>
    <p:extLst>
      <p:ext uri="{BB962C8B-B14F-4D97-AF65-F5344CB8AC3E}">
        <p14:creationId xmlns:p14="http://schemas.microsoft.com/office/powerpoint/2010/main" val="7999764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Myndigheten ska identifiera samhällsviktig verksamhet och analysera sårbarheter inom sitt eget ansvarsområde, samt bedriva ett systematiskt arbete med kontinuitetshantering.</a:t>
            </a:r>
          </a:p>
          <a:p>
            <a:pPr marL="171450" indent="-171450">
              <a:buFont typeface="Arial" panose="020B0604020202020204" pitchFamily="34" charset="0"/>
              <a:buChar char="•"/>
            </a:pPr>
            <a:r>
              <a:rPr lang="sv-SE" dirty="0"/>
              <a:t>Personalen ska få utbildning och övning i den utsträckning som behövs och myndigheten ska i övrigt vidta förberedande åtgärder för kriser.</a:t>
            </a:r>
          </a:p>
          <a:p>
            <a:pPr marL="171450" indent="-171450">
              <a:buFont typeface="Arial" panose="020B0604020202020204" pitchFamily="34" charset="0"/>
              <a:buChar char="•"/>
            </a:pPr>
            <a:r>
              <a:rPr lang="sv-SE" dirty="0"/>
              <a:t>Myndigheten ska i sin verksamhet beakta totalförsvarets krav och planera för att myndigheten vid höjd beredskap ska fortsätta sin verksamhet i den utsträckning som det är möjligt.  </a:t>
            </a:r>
          </a:p>
          <a:p>
            <a:pPr>
              <a:spcAft>
                <a:spcPts val="0"/>
              </a:spcAft>
            </a:pPr>
            <a:endParaRPr lang="sv-SE" sz="1200" b="0" i="0" kern="1200" baseline="0" dirty="0">
              <a:solidFill>
                <a:schemeClr val="tx1"/>
              </a:solidFill>
              <a:effectLst/>
              <a:latin typeface="+mn-lt"/>
              <a:ea typeface="+mn-ea"/>
              <a:cs typeface="+mn-cs"/>
            </a:endParaRPr>
          </a:p>
          <a:p>
            <a:pPr>
              <a:spcAft>
                <a:spcPts val="0"/>
              </a:spcAft>
            </a:pPr>
            <a:endParaRPr lang="sv-SE" sz="1200" b="0" i="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BE020DAA-7346-4896-8C53-2426603ADE6A}" type="slidenum">
              <a:rPr lang="sv-SE" smtClean="0"/>
              <a:t>40</a:t>
            </a:fld>
            <a:endParaRPr lang="sv-SE" dirty="0"/>
          </a:p>
        </p:txBody>
      </p:sp>
    </p:spTree>
    <p:extLst>
      <p:ext uri="{BB962C8B-B14F-4D97-AF65-F5344CB8AC3E}">
        <p14:creationId xmlns:p14="http://schemas.microsoft.com/office/powerpoint/2010/main" val="3611997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sz="1200" b="1" dirty="0"/>
              <a:t>OM DENNA PRESENTATION</a:t>
            </a:r>
          </a:p>
          <a:p>
            <a:pPr marL="0" indent="0">
              <a:buNone/>
            </a:pPr>
            <a:r>
              <a:rPr lang="sv-SE" sz="1200" b="1" dirty="0"/>
              <a:t>Målet</a:t>
            </a:r>
            <a:r>
              <a:rPr lang="sv-SE" sz="1200" dirty="0"/>
              <a:t> är en grundläggande och MSB-gemensam beskrivning av:  </a:t>
            </a:r>
          </a:p>
          <a:p>
            <a:pPr>
              <a:buFontTx/>
              <a:buChar char="-"/>
            </a:pPr>
            <a:r>
              <a:rPr lang="sv-SE" sz="1200" dirty="0"/>
              <a:t>vad krisberedskap och civilt försvar </a:t>
            </a:r>
            <a:r>
              <a:rPr lang="sv-SE" dirty="0"/>
              <a:t>(civil beredskap) </a:t>
            </a:r>
            <a:r>
              <a:rPr lang="sv-SE" sz="1200" dirty="0"/>
              <a:t>innebär</a:t>
            </a:r>
          </a:p>
          <a:p>
            <a:pPr>
              <a:buFontTx/>
              <a:buChar char="-"/>
            </a:pPr>
            <a:r>
              <a:rPr lang="sv-SE" sz="1200" dirty="0"/>
              <a:t>vilka roller och ansvar olika aktörer har</a:t>
            </a:r>
          </a:p>
          <a:p>
            <a:pPr>
              <a:buFontTx/>
              <a:buChar char="-"/>
            </a:pPr>
            <a:r>
              <a:rPr lang="sv-SE" sz="1200" dirty="0"/>
              <a:t>hur vi enskilt eller gemensamt kan förbereda oss för kriser och krig</a:t>
            </a:r>
          </a:p>
          <a:p>
            <a:pPr>
              <a:buFontTx/>
              <a:buChar char="-"/>
            </a:pPr>
            <a:r>
              <a:rPr lang="sv-SE" sz="1200" dirty="0"/>
              <a:t>hur vi hanterar och samverkar vid en samhällsstörning</a:t>
            </a:r>
          </a:p>
          <a:p>
            <a:pPr marL="0" indent="0">
              <a:buNone/>
            </a:pPr>
            <a:r>
              <a:rPr lang="sv-SE" sz="1200" b="1" dirty="0"/>
              <a:t>Syftet</a:t>
            </a:r>
            <a:r>
              <a:rPr lang="sv-SE" sz="1200" dirty="0"/>
              <a:t> är att underlätta för MSB:s medarbetare och andra att kunna berätta om och beskriva samhällets krisberedskap och civilt försvar i olika sammanhang. </a:t>
            </a:r>
          </a:p>
          <a:p>
            <a:endParaRPr lang="sv-SE" b="1" dirty="0"/>
          </a:p>
          <a:p>
            <a:r>
              <a:rPr lang="sv-SE" b="1" dirty="0"/>
              <a:t>TILL TALAREN: </a:t>
            </a:r>
          </a:p>
          <a:p>
            <a:pPr marL="171450" indent="-171450">
              <a:buFont typeface="Arial" panose="020B0604020202020204" pitchFamily="34" charset="0"/>
              <a:buChar char="•"/>
            </a:pPr>
            <a:r>
              <a:rPr lang="sv-SE" b="1" dirty="0"/>
              <a:t>Notera </a:t>
            </a:r>
            <a:r>
              <a:rPr lang="sv-SE" dirty="0"/>
              <a:t>att den är mer av </a:t>
            </a:r>
            <a:r>
              <a:rPr lang="sv-SE" b="1" dirty="0"/>
              <a:t>utbildande</a:t>
            </a:r>
            <a:r>
              <a:rPr lang="sv-SE" dirty="0"/>
              <a:t> karaktär än engagerande och inspirerande. Om du vill engagera din publik rekommenderar vi enkla bilder, medryckande historier, lärande exempel, goda råd och tips eller tydliga uppmaningar. </a:t>
            </a:r>
          </a:p>
          <a:p>
            <a:pPr marL="171450" indent="-171450">
              <a:buFont typeface="Arial" panose="020B0604020202020204" pitchFamily="34" charset="0"/>
              <a:buChar char="•"/>
            </a:pPr>
            <a:r>
              <a:rPr lang="sv-SE" sz="1200" dirty="0"/>
              <a:t>Du kan använda den för att ta ut relevanta bilder för en egen presentation som du skräddarsyr utifrån din publiks intressen och kunskapsnivå.</a:t>
            </a:r>
          </a:p>
          <a:p>
            <a:pPr marL="171450" indent="-171450">
              <a:buFont typeface="Arial" panose="020B0604020202020204" pitchFamily="34" charset="0"/>
              <a:buChar char="•"/>
            </a:pPr>
            <a:r>
              <a:rPr lang="sv-SE" sz="1200" dirty="0"/>
              <a:t>Det finns ett </a:t>
            </a:r>
            <a:r>
              <a:rPr lang="sv-SE" sz="1200" b="1" dirty="0"/>
              <a:t>generiskt</a:t>
            </a:r>
            <a:r>
              <a:rPr lang="sv-SE" sz="1200" dirty="0"/>
              <a:t> manus som stöd i anteckningssidorna baserat på texterna i webbkurserna ”</a:t>
            </a:r>
            <a:r>
              <a:rPr lang="sv-SE" sz="1200" i="1" dirty="0"/>
              <a:t>Samhällets krisberedskap</a:t>
            </a:r>
            <a:r>
              <a:rPr lang="sv-SE" sz="1200" dirty="0"/>
              <a:t>” och ”</a:t>
            </a:r>
            <a:r>
              <a:rPr lang="sv-SE" sz="1200" i="1" dirty="0"/>
              <a:t>Totalförsvar – ett gemensamt ansvar</a:t>
            </a:r>
            <a:r>
              <a:rPr lang="sv-SE" sz="1200" dirty="0"/>
              <a:t>”. Du som använder presentationen måste dock anpassa ditt manus till publiken och sammanhanget för din presentation.</a:t>
            </a:r>
          </a:p>
          <a:p>
            <a:pPr marL="171450" indent="-171450">
              <a:buFont typeface="Arial" panose="020B0604020202020204" pitchFamily="34" charset="0"/>
              <a:buChar char="•"/>
            </a:pPr>
            <a:r>
              <a:rPr lang="sv-SE" sz="1200" dirty="0"/>
              <a:t>Andra aktörer/myndigheter och organisationer får använda bilderna men ska då ange MSB som källa och inte ändra i bilder där MSB:s logga finns med.</a:t>
            </a:r>
          </a:p>
          <a:p>
            <a:pPr marL="0" indent="0">
              <a:buNone/>
            </a:pPr>
            <a:endParaRPr lang="sv-SE" sz="1200" dirty="0"/>
          </a:p>
          <a:p>
            <a:pPr marL="0" indent="0">
              <a:buNone/>
            </a:pPr>
            <a:r>
              <a:rPr lang="sv-SE" sz="1200" dirty="0"/>
              <a:t>KÄLLOR:</a:t>
            </a:r>
            <a:r>
              <a:rPr lang="sv-SE" sz="1200" baseline="0" dirty="0"/>
              <a:t> </a:t>
            </a:r>
            <a:endParaRPr lang="sv-SE" sz="1200" dirty="0"/>
          </a:p>
          <a:p>
            <a:r>
              <a:rPr lang="sv-SE" dirty="0"/>
              <a:t>Presentationen bygger främst på webbkurser som är framtagna av enheten för utbildningsutveckling</a:t>
            </a:r>
            <a:r>
              <a:rPr lang="sv-SE" baseline="0" dirty="0"/>
              <a:t> </a:t>
            </a:r>
            <a:r>
              <a:rPr lang="sv-SE" dirty="0"/>
              <a:t>åren 2019-2020. </a:t>
            </a:r>
            <a:r>
              <a:rPr lang="sv-SE" dirty="0" err="1"/>
              <a:t>Webbkureserna</a:t>
            </a:r>
            <a:r>
              <a:rPr lang="sv-SE" baseline="0" dirty="0"/>
              <a:t> </a:t>
            </a:r>
            <a:r>
              <a:rPr lang="sv-SE" dirty="0"/>
              <a:t>kommer att uppdateras 2023. Viss information är hämtad från msb.se</a:t>
            </a:r>
          </a:p>
        </p:txBody>
      </p:sp>
      <p:sp>
        <p:nvSpPr>
          <p:cNvPr id="4" name="Platshållare för bildnummer 3"/>
          <p:cNvSpPr>
            <a:spLocks noGrp="1"/>
          </p:cNvSpPr>
          <p:nvPr>
            <p:ph type="sldNum" sz="quarter" idx="5"/>
          </p:nvPr>
        </p:nvSpPr>
        <p:spPr/>
        <p:txBody>
          <a:bodyPr/>
          <a:lstStyle/>
          <a:p>
            <a:fld id="{BE020DAA-7346-4896-8C53-2426603ADE6A}" type="slidenum">
              <a:rPr lang="sv-SE" smtClean="0"/>
              <a:t>4</a:t>
            </a:fld>
            <a:endParaRPr lang="sv-SE"/>
          </a:p>
        </p:txBody>
      </p:sp>
    </p:spTree>
    <p:extLst>
      <p:ext uri="{BB962C8B-B14F-4D97-AF65-F5344CB8AC3E}">
        <p14:creationId xmlns:p14="http://schemas.microsoft.com/office/powerpoint/2010/main" val="4871018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 kontinuerligt analysera om det finns sårbarhet och hot eller risker som allvarligt kan hota, skada eller försämra förmågan till den samhällsviktiga verksamheten (RSA). </a:t>
            </a:r>
          </a:p>
          <a:p>
            <a:r>
              <a:rPr lang="sv-SE" dirty="0"/>
              <a:t>… bedriva ett systematiskt arbete för att kunna upprätthålla den egna samhällsviktiga verksamheten (kontinuitet) och verka för att andra aktörer inom ansvarsområdet också bedriver ett sådant arbete, </a:t>
            </a:r>
          </a:p>
          <a:p>
            <a:r>
              <a:rPr lang="sv-SE" dirty="0"/>
              <a:t>… vartannat år lämna en sammanfattande redovisning (risk- och sårbarhetsbedömning, RSB) till RK, MSB och sektorsansvariga myndigheten.</a:t>
            </a:r>
          </a:p>
          <a:p>
            <a:r>
              <a:rPr lang="sv-SE" dirty="0"/>
              <a:t>… ha </a:t>
            </a:r>
            <a:r>
              <a:rPr lang="sv-SE" i="1" dirty="0"/>
              <a:t>god förmåga </a:t>
            </a:r>
            <a:r>
              <a:rPr lang="sv-SE" dirty="0"/>
              <a:t>att motstå hot och risker, förebygga sårbarheter, hantera fredstida krissituationer och genomföra sina uppgifter vid höjd beredskap. </a:t>
            </a:r>
          </a:p>
          <a:p>
            <a:r>
              <a:rPr lang="sv-SE" dirty="0"/>
              <a:t>… </a:t>
            </a:r>
            <a:r>
              <a:rPr lang="sv-SE" i="1" dirty="0"/>
              <a:t>verka för </a:t>
            </a:r>
            <a:r>
              <a:rPr lang="sv-SE" dirty="0"/>
              <a:t>att de övriga statliga myndigheter, kommuner, regioner, sammanslutningar och näringsidkare som är berörda utvecklar sin förmåga i dessa avseenden.</a:t>
            </a:r>
          </a:p>
          <a:p>
            <a:r>
              <a:rPr lang="sv-SE" dirty="0"/>
              <a:t>… planera, öva och utbilda personal och därutöver ha de planer som i övrigt behövs för att under höjd beredskap kunna övergå till krigsorganisation</a:t>
            </a:r>
          </a:p>
          <a:p>
            <a:r>
              <a:rPr lang="sv-SE" dirty="0"/>
              <a:t>… rapportera lägesbilder till RK, MSB och sektorsmyndigheten</a:t>
            </a:r>
          </a:p>
          <a:p>
            <a:endParaRPr lang="sv-SE" dirty="0"/>
          </a:p>
          <a:p>
            <a:endParaRPr lang="sv-SE" dirty="0"/>
          </a:p>
        </p:txBody>
      </p:sp>
      <p:sp>
        <p:nvSpPr>
          <p:cNvPr id="4" name="Platshållare för bildnummer 3"/>
          <p:cNvSpPr>
            <a:spLocks noGrp="1"/>
          </p:cNvSpPr>
          <p:nvPr>
            <p:ph type="sldNum" sz="quarter" idx="10"/>
          </p:nvPr>
        </p:nvSpPr>
        <p:spPr/>
        <p:txBody>
          <a:bodyPr/>
          <a:lstStyle/>
          <a:p>
            <a:fld id="{BE020DAA-7346-4896-8C53-2426603ADE6A}" type="slidenum">
              <a:rPr lang="sv-SE" smtClean="0"/>
              <a:t>41</a:t>
            </a:fld>
            <a:endParaRPr lang="sv-SE" dirty="0"/>
          </a:p>
        </p:txBody>
      </p:sp>
    </p:spTree>
    <p:extLst>
      <p:ext uri="{BB962C8B-B14F-4D97-AF65-F5344CB8AC3E}">
        <p14:creationId xmlns:p14="http://schemas.microsoft.com/office/powerpoint/2010/main" val="6418984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Leda arbetet med att samordna åtgärder inför och vid fredstida krissituationer och höjd beredskap. </a:t>
            </a:r>
          </a:p>
          <a:p>
            <a:pPr marL="171450" indent="-171450">
              <a:buFont typeface="Arial" panose="020B0604020202020204" pitchFamily="34" charset="0"/>
              <a:buChar char="•"/>
            </a:pPr>
            <a:r>
              <a:rPr lang="sv-SE" dirty="0"/>
              <a:t>Driva på arbetet inom beredskapssektorn, stödja beredskapsmyndigheterna och verka för att uppgifter och roller inom beredskapssektorn tydliggörs.</a:t>
            </a:r>
          </a:p>
          <a:p>
            <a:pPr marL="171450" indent="-171450">
              <a:buFont typeface="Arial" panose="020B0604020202020204" pitchFamily="34" charset="0"/>
              <a:buChar char="•"/>
            </a:pPr>
            <a:r>
              <a:rPr lang="sv-SE" dirty="0"/>
              <a:t>Verka för att de åtgärder som ”vidtas inom sektorn samordnas med andra aktörer” och för att samverkan med näringslivet sker i den utsträckning det behövs.</a:t>
            </a:r>
          </a:p>
          <a:p>
            <a:pPr marL="171450" indent="-171450">
              <a:buFont typeface="Arial" panose="020B0604020202020204" pitchFamily="34" charset="0"/>
              <a:buChar char="•"/>
            </a:pPr>
            <a:r>
              <a:rPr lang="sv-SE" dirty="0"/>
              <a:t>Kunna lämna lägesbilder för sektorn till RK och MSB samt och lämna underlag till regeringen avseende prioritering och fördelning av resurser inom beredskapssektorn.</a:t>
            </a:r>
          </a:p>
          <a:p>
            <a:pPr marL="0" indent="0">
              <a:buFont typeface="Arial" panose="020B0604020202020204" pitchFamily="34" charset="0"/>
              <a:buNone/>
            </a:pPr>
            <a:endParaRPr lang="sv-SE" dirty="0"/>
          </a:p>
          <a:p>
            <a:r>
              <a:rPr lang="sv-SE" dirty="0"/>
              <a:t>Notera att en utmaning</a:t>
            </a:r>
            <a:r>
              <a:rPr lang="sv-SE" baseline="0" dirty="0"/>
              <a:t> är: </a:t>
            </a:r>
            <a:endParaRPr lang="sv-SE" dirty="0"/>
          </a:p>
          <a:p>
            <a:r>
              <a:rPr lang="sv-SE" dirty="0"/>
              <a:t>Förordningen reglerar enbart statliga myndigheter, men även andra aktörer måste i de flesta fall involveras i arbetet för att man ska kunna lösa uppgifterna inom sektorn: kommuner, regioner, företag, organisationer …</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endParaRPr lang="sv-SE" dirty="0"/>
          </a:p>
          <a:p>
            <a:endParaRPr lang="sv-SE" dirty="0"/>
          </a:p>
        </p:txBody>
      </p:sp>
      <p:sp>
        <p:nvSpPr>
          <p:cNvPr id="4" name="Platshållare för bildnummer 3"/>
          <p:cNvSpPr>
            <a:spLocks noGrp="1"/>
          </p:cNvSpPr>
          <p:nvPr>
            <p:ph type="sldNum" sz="quarter" idx="10"/>
          </p:nvPr>
        </p:nvSpPr>
        <p:spPr/>
        <p:txBody>
          <a:bodyPr/>
          <a:lstStyle/>
          <a:p>
            <a:fld id="{BE020DAA-7346-4896-8C53-2426603ADE6A}" type="slidenum">
              <a:rPr lang="sv-SE" smtClean="0"/>
              <a:t>42</a:t>
            </a:fld>
            <a:endParaRPr lang="sv-SE" dirty="0"/>
          </a:p>
        </p:txBody>
      </p:sp>
    </p:spTree>
    <p:extLst>
      <p:ext uri="{BB962C8B-B14F-4D97-AF65-F5344CB8AC3E}">
        <p14:creationId xmlns:p14="http://schemas.microsoft.com/office/powerpoint/2010/main" val="20516806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BE020DAA-7346-4896-8C53-2426603ADE6A}" type="slidenum">
              <a:rPr lang="sv-SE" smtClean="0"/>
              <a:t>43</a:t>
            </a:fld>
            <a:endParaRPr lang="sv-SE" dirty="0"/>
          </a:p>
        </p:txBody>
      </p:sp>
    </p:spTree>
    <p:extLst>
      <p:ext uri="{BB962C8B-B14F-4D97-AF65-F5344CB8AC3E}">
        <p14:creationId xmlns:p14="http://schemas.microsoft.com/office/powerpoint/2010/main" val="37248525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dirty="0">
                <a:ea typeface="Calibri" panose="020F0502020204030204" pitchFamily="34" charset="0"/>
                <a:cs typeface="Times New Roman" panose="02020603050405020304" pitchFamily="18" charset="0"/>
              </a:rPr>
              <a:t>Vem eller vilka som ska hantera en samhällsstörning beror på vad som hänt, hur omfattande händelsen är och var den har inträffat.</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Alla verksamheter och organisationer som berörs av en samhällsstörning arbetar och bidrar utifrån sitt specifika ansvarsområde för att minimera konsekvenserna av händelsen. I ansvaret ingår att samverka med andra aktörer som kan bidra till hanteringen av störningen. För att lyckas med det krävs förberedelser, utbildning och övning.</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Tre principer styr krishanteringen och de gäller både för kriser i fredstid och i krig. Principerna är ansvarsprincipen, närhetsprincipen och likhetsprincipen. Principerna kompletteras av det geografiska områdesansvaret för kommuner, länsstyrelser och regering.</a:t>
            </a:r>
          </a:p>
          <a:p>
            <a:pPr>
              <a:spcAft>
                <a:spcPts val="0"/>
              </a:spcAft>
            </a:pP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Dessutom har visa statliga myndigheter ett utpekat ansvar.</a:t>
            </a:r>
          </a:p>
        </p:txBody>
      </p:sp>
      <p:sp>
        <p:nvSpPr>
          <p:cNvPr id="4" name="Platshållare för bildnummer 3"/>
          <p:cNvSpPr>
            <a:spLocks noGrp="1"/>
          </p:cNvSpPr>
          <p:nvPr>
            <p:ph type="sldNum" sz="quarter" idx="5"/>
          </p:nvPr>
        </p:nvSpPr>
        <p:spPr/>
        <p:txBody>
          <a:bodyPr/>
          <a:lstStyle/>
          <a:p>
            <a:fld id="{BE020DAA-7346-4896-8C53-2426603ADE6A}" type="slidenum">
              <a:rPr lang="sv-SE" smtClean="0"/>
              <a:t>45</a:t>
            </a:fld>
            <a:endParaRPr lang="sv-SE"/>
          </a:p>
        </p:txBody>
      </p:sp>
    </p:spTree>
    <p:extLst>
      <p:ext uri="{BB962C8B-B14F-4D97-AF65-F5344CB8AC3E}">
        <p14:creationId xmlns:p14="http://schemas.microsoft.com/office/powerpoint/2010/main" val="7863060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Platshållare för bildobjekt 1">
            <a:extLst>
              <a:ext uri="{FF2B5EF4-FFF2-40B4-BE49-F238E27FC236}">
                <a16:creationId xmlns:a16="http://schemas.microsoft.com/office/drawing/2014/main" id="{05ECB8FE-99DC-4E66-9897-8F51D3698C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latshållare för anteckningar 2">
            <a:extLst>
              <a:ext uri="{FF2B5EF4-FFF2-40B4-BE49-F238E27FC236}">
                <a16:creationId xmlns:a16="http://schemas.microsoft.com/office/drawing/2014/main" id="{C08D84A3-D941-4413-8DD1-13821BA64D19}"/>
              </a:ext>
            </a:extLst>
          </p:cNvPr>
          <p:cNvSpPr>
            <a:spLocks noGrp="1"/>
          </p:cNvSpPr>
          <p:nvPr>
            <p:ph type="body" idx="1"/>
          </p:nvPr>
        </p:nvSpPr>
        <p:spPr/>
        <p:txBody>
          <a:bodyPr/>
          <a:lstStyle/>
          <a:p>
            <a:pPr eaLnBrk="1" fontAlgn="auto" hangingPunct="1">
              <a:spcBef>
                <a:spcPts val="0"/>
              </a:spcBef>
              <a:spcAft>
                <a:spcPts val="0"/>
              </a:spcAft>
              <a:defRPr/>
            </a:pPr>
            <a:r>
              <a:rPr lang="sv-SE" sz="1050" dirty="0"/>
              <a:t>Svensk krishantering bygger på tre principer – ansvarsprincipen, likhetsprincipen och närhetsprincipen (se text i bilden)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050" dirty="0"/>
              <a:t>Principerna är inte definierade i en lag utan ska förstås som en bakgrund till dagens regelverk och aktörernas uppdrag och mandat. </a:t>
            </a:r>
          </a:p>
          <a:p>
            <a:pPr eaLnBrk="1" fontAlgn="auto" hangingPunct="1">
              <a:spcBef>
                <a:spcPts val="0"/>
              </a:spcBef>
              <a:spcAft>
                <a:spcPts val="0"/>
              </a:spcAft>
              <a:defRPr/>
            </a:pPr>
            <a:endParaRPr lang="sv-SE" sz="1050" dirty="0"/>
          </a:p>
          <a:p>
            <a:pPr eaLnBrk="1" fontAlgn="auto" hangingPunct="1">
              <a:spcBef>
                <a:spcPts val="0"/>
              </a:spcBef>
              <a:spcAft>
                <a:spcPts val="0"/>
              </a:spcAft>
              <a:defRPr/>
            </a:pPr>
            <a:r>
              <a:rPr lang="sv-SE" sz="1050" b="1" dirty="0"/>
              <a:t>MER OM ANSVARSPRINCIPEN</a:t>
            </a:r>
          </a:p>
          <a:p>
            <a:pPr eaLnBrk="1" fontAlgn="auto" hangingPunct="1">
              <a:spcBef>
                <a:spcPts val="0"/>
              </a:spcBef>
              <a:spcAft>
                <a:spcPts val="0"/>
              </a:spcAft>
              <a:defRPr/>
            </a:pPr>
            <a:r>
              <a:rPr lang="sv-SE" sz="1050" dirty="0"/>
              <a:t>Ansvarsprincipen innebär att den som har ansvar för en verksamhet i normala situationer också har motsvarande ansvar vid en störning i samhället. Regeringen har tydliggjort att ansvarsprincipen även innebär att alla aktörer som berörs av en störning, direkt, indirekt eller som kan bidra till att hantera konsekvenserna har ett ansvar att agera även i osäkra lägen. </a:t>
            </a:r>
          </a:p>
          <a:p>
            <a:pPr eaLnBrk="1" fontAlgn="auto" hangingPunct="1">
              <a:spcBef>
                <a:spcPts val="0"/>
              </a:spcBef>
              <a:spcAft>
                <a:spcPts val="0"/>
              </a:spcAft>
              <a:defRPr/>
            </a:pPr>
            <a:endParaRPr lang="sv-SE" sz="1050" dirty="0"/>
          </a:p>
          <a:p>
            <a:pPr eaLnBrk="1" fontAlgn="auto" hangingPunct="1">
              <a:spcBef>
                <a:spcPts val="0"/>
              </a:spcBef>
              <a:spcAft>
                <a:spcPts val="0"/>
              </a:spcAft>
              <a:defRPr/>
            </a:pPr>
            <a:r>
              <a:rPr lang="sv-SE" sz="1050" dirty="0"/>
              <a:t>Ansvarsprincipen innebär också att aktörerna ska stödja och samverka med varandra, detta brukar kallas den utökade ansvarsprincipen.</a:t>
            </a:r>
          </a:p>
          <a:p>
            <a:pPr>
              <a:defRPr/>
            </a:pPr>
            <a:r>
              <a:rPr lang="sv-SE" sz="1050" dirty="0"/>
              <a:t>• Ansvarsprincipen innebär att den som har ett ansvar i normala situationer har motsvarande ansvar inför och under olyckor och kriser. </a:t>
            </a:r>
          </a:p>
          <a:p>
            <a:pPr>
              <a:defRPr/>
            </a:pPr>
            <a:r>
              <a:rPr lang="sv-SE" sz="1050" dirty="0"/>
              <a:t>• Samverkansprincipen innebär att aktörer som berörs av en kris ska samverka med varandra för att säkerställa god samordning och effektivt resursutnyttjande. </a:t>
            </a:r>
          </a:p>
          <a:p>
            <a:pPr>
              <a:defRPr/>
            </a:pPr>
            <a:r>
              <a:rPr lang="sv-SE" sz="1050" dirty="0"/>
              <a:t>• Handlingsprincipen innebär att aktörerna ska agera proaktivt och vidta nödvändiga åtgärder även i osäkra situationer med brist på information. </a:t>
            </a:r>
          </a:p>
          <a:p>
            <a:pPr>
              <a:defRPr/>
            </a:pPr>
            <a:endParaRPr lang="sv-SE" sz="1050" dirty="0"/>
          </a:p>
          <a:p>
            <a:pPr eaLnBrk="1" fontAlgn="auto" hangingPunct="1">
              <a:spcBef>
                <a:spcPts val="0"/>
              </a:spcBef>
              <a:spcAft>
                <a:spcPts val="0"/>
              </a:spcAft>
              <a:defRPr/>
            </a:pPr>
            <a:endParaRPr lang="sv-SE" sz="1050" dirty="0"/>
          </a:p>
          <a:p>
            <a:pPr eaLnBrk="1" fontAlgn="auto" hangingPunct="1">
              <a:spcBef>
                <a:spcPts val="0"/>
              </a:spcBef>
              <a:spcAft>
                <a:spcPts val="0"/>
              </a:spcAft>
              <a:defRPr/>
            </a:pPr>
            <a:endParaRPr lang="sv-SE" sz="900" dirty="0"/>
          </a:p>
        </p:txBody>
      </p:sp>
      <p:sp>
        <p:nvSpPr>
          <p:cNvPr id="36868" name="Platshållare för bildnummer 3">
            <a:extLst>
              <a:ext uri="{FF2B5EF4-FFF2-40B4-BE49-F238E27FC236}">
                <a16:creationId xmlns:a16="http://schemas.microsoft.com/office/drawing/2014/main" id="{40372BC3-41BF-4C99-A4B6-EB2FA4AEDA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eaLnBrk="0" fontAlgn="base" hangingPunct="0">
              <a:spcBef>
                <a:spcPct val="0"/>
              </a:spcBef>
              <a:spcAft>
                <a:spcPct val="0"/>
              </a:spcAft>
              <a:defRPr>
                <a:solidFill>
                  <a:schemeClr val="tx1"/>
                </a:solidFill>
                <a:latin typeface="Georgia" panose="02040502050405020303" pitchFamily="18" charset="0"/>
              </a:defRPr>
            </a:lvl6pPr>
            <a:lvl7pPr marL="2971800" indent="-228600" eaLnBrk="0" fontAlgn="base" hangingPunct="0">
              <a:spcBef>
                <a:spcPct val="0"/>
              </a:spcBef>
              <a:spcAft>
                <a:spcPct val="0"/>
              </a:spcAft>
              <a:defRPr>
                <a:solidFill>
                  <a:schemeClr val="tx1"/>
                </a:solidFill>
                <a:latin typeface="Georgia" panose="02040502050405020303" pitchFamily="18" charset="0"/>
              </a:defRPr>
            </a:lvl7pPr>
            <a:lvl8pPr marL="3429000" indent="-228600" eaLnBrk="0" fontAlgn="base" hangingPunct="0">
              <a:spcBef>
                <a:spcPct val="0"/>
              </a:spcBef>
              <a:spcAft>
                <a:spcPct val="0"/>
              </a:spcAft>
              <a:defRPr>
                <a:solidFill>
                  <a:schemeClr val="tx1"/>
                </a:solidFill>
                <a:latin typeface="Georgia" panose="02040502050405020303" pitchFamily="18" charset="0"/>
              </a:defRPr>
            </a:lvl8pPr>
            <a:lvl9pPr marL="3886200" indent="-228600" eaLnBrk="0" fontAlgn="base" hangingPunct="0">
              <a:spcBef>
                <a:spcPct val="0"/>
              </a:spcBef>
              <a:spcAft>
                <a:spcPct val="0"/>
              </a:spcAft>
              <a:defRPr>
                <a:solidFill>
                  <a:schemeClr val="tx1"/>
                </a:solidFill>
                <a:latin typeface="Georgia" panose="02040502050405020303" pitchFamily="18" charset="0"/>
              </a:defRPr>
            </a:lvl9pPr>
          </a:lstStyle>
          <a:p>
            <a:pPr fontAlgn="base">
              <a:spcBef>
                <a:spcPct val="0"/>
              </a:spcBef>
              <a:spcAft>
                <a:spcPct val="0"/>
              </a:spcAft>
            </a:pPr>
            <a:fld id="{8BD22E90-0341-4F98-AF1D-3F54BBCD08A4}" type="slidenum">
              <a:rPr lang="sv-SE" altLang="sv-SE" smtClean="0">
                <a:latin typeface="Calibri" panose="020F0502020204030204" pitchFamily="34" charset="0"/>
              </a:rPr>
              <a:pPr fontAlgn="base">
                <a:spcBef>
                  <a:spcPct val="0"/>
                </a:spcBef>
                <a:spcAft>
                  <a:spcPct val="0"/>
                </a:spcAft>
              </a:pPr>
              <a:t>46</a:t>
            </a:fld>
            <a:endParaRPr lang="sv-SE" altLang="sv-SE">
              <a:latin typeface="Calibri" panose="020F0502020204030204" pitchFamily="34" charset="0"/>
            </a:endParaRPr>
          </a:p>
        </p:txBody>
      </p:sp>
    </p:spTree>
    <p:extLst>
      <p:ext uri="{BB962C8B-B14F-4D97-AF65-F5344CB8AC3E}">
        <p14:creationId xmlns:p14="http://schemas.microsoft.com/office/powerpoint/2010/main" val="41744296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Höjd</a:t>
            </a:r>
            <a:r>
              <a:rPr lang="sv-SE" sz="1200" b="1" baseline="0" dirty="0">
                <a:latin typeface="Calibri" panose="020F0502020204030204" pitchFamily="34" charset="0"/>
                <a:ea typeface="Calibri" panose="020F0502020204030204" pitchFamily="34" charset="0"/>
                <a:cs typeface="Times New Roman" panose="02020603050405020304" pitchFamily="18" charset="0"/>
              </a:rPr>
              <a:t> beredskap</a:t>
            </a:r>
          </a:p>
          <a:p>
            <a:pPr>
              <a:spcAft>
                <a:spcPts val="0"/>
              </a:spcAft>
            </a:pPr>
            <a:r>
              <a:rPr lang="sv-SE" sz="1200" baseline="0" dirty="0">
                <a:latin typeface="Calibri" panose="020F0502020204030204" pitchFamily="34" charset="0"/>
                <a:ea typeface="Calibri" panose="020F0502020204030204" pitchFamily="34" charset="0"/>
                <a:cs typeface="Times New Roman" panose="02020603050405020304" pitchFamily="18" charset="0"/>
              </a:rPr>
              <a:t>För att stärka Sveriges möjligheter att försvara sig kan regeringen besluta om höjd beredskap. De fredstida lagarna </a:t>
            </a:r>
          </a:p>
          <a:p>
            <a:pPr>
              <a:spcAft>
                <a:spcPts val="0"/>
              </a:spcAft>
            </a:pPr>
            <a:r>
              <a:rPr lang="sv-SE" sz="1200" baseline="0" dirty="0">
                <a:latin typeface="Calibri" panose="020F0502020204030204" pitchFamily="34" charset="0"/>
                <a:ea typeface="Calibri" panose="020F0502020204030204" pitchFamily="34" charset="0"/>
                <a:cs typeface="Times New Roman" panose="02020603050405020304" pitchFamily="18" charset="0"/>
              </a:rPr>
              <a:t>gäller, men vid höjd beredskap kan även andra lagar användas. Staten kan exempelvis ta över privat egendom </a:t>
            </a:r>
          </a:p>
          <a:p>
            <a:pPr>
              <a:spcAft>
                <a:spcPts val="0"/>
              </a:spcAft>
            </a:pPr>
            <a:r>
              <a:rPr lang="sv-SE" sz="1200" baseline="0" dirty="0">
                <a:latin typeface="Calibri" panose="020F0502020204030204" pitchFamily="34" charset="0"/>
                <a:ea typeface="Calibri" panose="020F0502020204030204" pitchFamily="34" charset="0"/>
                <a:cs typeface="Times New Roman" panose="02020603050405020304" pitchFamily="18" charset="0"/>
              </a:rPr>
              <a:t>som är särskilt viktig för totalförsvaret. Vid höjd beredskap ska hela samhället kraftsamla för att möta en angripare och för att se till att det viktigaste fungerar. (Källa för denna textsnutt: Broschyren om krisen eller kriget kommer)</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Höjd beredskap är en samlingsterm för de två nivåerna</a:t>
            </a:r>
            <a:r>
              <a:rPr lang="sv-SE" sz="1200" baseline="0" dirty="0">
                <a:latin typeface="Calibri" panose="020F0502020204030204" pitchFamily="34" charset="0"/>
                <a:ea typeface="Calibri" panose="020F0502020204030204" pitchFamily="34" charset="0"/>
                <a:cs typeface="Times New Roman" panose="02020603050405020304" pitchFamily="18" charset="0"/>
              </a:rPr>
              <a:t> </a:t>
            </a:r>
            <a:r>
              <a:rPr lang="sv-SE" sz="1200" i="1" dirty="0">
                <a:latin typeface="Calibri" panose="020F0502020204030204" pitchFamily="34" charset="0"/>
                <a:ea typeface="Calibri" panose="020F0502020204030204" pitchFamily="34" charset="0"/>
                <a:cs typeface="Times New Roman" panose="02020603050405020304" pitchFamily="18" charset="0"/>
              </a:rPr>
              <a:t>skärpt beredskap</a:t>
            </a:r>
            <a:r>
              <a:rPr lang="sv-SE" sz="1200" dirty="0">
                <a:latin typeface="Calibri" panose="020F0502020204030204" pitchFamily="34" charset="0"/>
                <a:ea typeface="Calibri" panose="020F0502020204030204" pitchFamily="34" charset="0"/>
                <a:cs typeface="Times New Roman" panose="02020603050405020304" pitchFamily="18" charset="0"/>
              </a:rPr>
              <a:t> eller </a:t>
            </a:r>
            <a:r>
              <a:rPr lang="sv-SE" sz="1200" i="1" dirty="0">
                <a:latin typeface="Calibri" panose="020F0502020204030204" pitchFamily="34" charset="0"/>
                <a:ea typeface="Calibri" panose="020F0502020204030204" pitchFamily="34" charset="0"/>
                <a:cs typeface="Times New Roman" panose="02020603050405020304" pitchFamily="18" charset="0"/>
              </a:rPr>
              <a:t>högsta beredskap</a:t>
            </a:r>
            <a:r>
              <a:rPr lang="sv-SE" sz="1200" dirty="0">
                <a:latin typeface="Calibri" panose="020F0502020204030204" pitchFamily="34" charset="0"/>
                <a:ea typeface="Calibri" panose="020F0502020204030204" pitchFamily="34" charset="0"/>
                <a:cs typeface="Times New Roman" panose="02020603050405020304" pitchFamily="18" charset="0"/>
              </a:rPr>
              <a:t>. Om Sverige befinner sig i krig råder med automatik högsta beredskap.</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Beslut om skärpt eller högsta beredskap fattas av regeringen. Beslutet ska tillkännages på samma sätt som ordinarie lagstiftning. Beslutet ska också meddelas i radio och TV. </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Regeringens</a:t>
            </a:r>
            <a:r>
              <a:rPr lang="sv-SE" sz="1200" baseline="0" dirty="0">
                <a:latin typeface="Calibri" panose="020F0502020204030204" pitchFamily="34" charset="0"/>
                <a:ea typeface="Calibri" panose="020F0502020204030204" pitchFamily="34" charset="0"/>
                <a:cs typeface="Times New Roman" panose="02020603050405020304" pitchFamily="18" charset="0"/>
              </a:rPr>
              <a:t> b</a:t>
            </a:r>
            <a:r>
              <a:rPr lang="sv-SE" sz="1200" dirty="0">
                <a:latin typeface="Calibri" panose="020F0502020204030204" pitchFamily="34" charset="0"/>
                <a:ea typeface="Calibri" panose="020F0502020204030204" pitchFamily="34" charset="0"/>
                <a:cs typeface="Times New Roman" panose="02020603050405020304" pitchFamily="18" charset="0"/>
              </a:rPr>
              <a:t>eslut om höjd</a:t>
            </a:r>
            <a:r>
              <a:rPr lang="sv-SE" sz="1200" baseline="0" dirty="0">
                <a:latin typeface="Calibri" panose="020F0502020204030204" pitchFamily="34" charset="0"/>
                <a:ea typeface="Calibri" panose="020F0502020204030204" pitchFamily="34" charset="0"/>
                <a:cs typeface="Times New Roman" panose="02020603050405020304" pitchFamily="18" charset="0"/>
              </a:rPr>
              <a:t> beredskap</a:t>
            </a:r>
            <a:r>
              <a:rPr lang="sv-SE" sz="1200" dirty="0">
                <a:latin typeface="Calibri" panose="020F0502020204030204" pitchFamily="34" charset="0"/>
                <a:ea typeface="Calibri" panose="020F0502020204030204" pitchFamily="34" charset="0"/>
                <a:cs typeface="Times New Roman" panose="02020603050405020304" pitchFamily="18" charset="0"/>
              </a:rPr>
              <a:t> får avse en viss del av landet eller en viss verksamhet</a:t>
            </a:r>
            <a:r>
              <a:rPr lang="sv-SE" sz="1200" baseline="0" dirty="0">
                <a:latin typeface="Calibri" panose="020F0502020204030204" pitchFamily="34" charset="0"/>
                <a:ea typeface="Calibri" panose="020F0502020204030204" pitchFamily="34" charset="0"/>
                <a:cs typeface="Times New Roman" panose="02020603050405020304" pitchFamily="18" charset="0"/>
              </a:rPr>
              <a:t> (vid beredskapslarm gäller beslutet hela landet).</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Skärpt beredskap</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Vid skärpt beredskap ska kommuner och regioner vidta de särskilda åtgärder som behövs för att fullgöra sina uppgifter i totalförsvaret.</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Beredskapsansvariga myndigheter ska i första hand inrikta sin verksamhet på uppgifter som har betydelse för totalförsvaret.</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Myndigheternas fredstida verksamhet ska om möjligt upprätthållas i normal omfattning.</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Regeringen kan vid skärpt beredskap besluta om tillämpning av vissa fullmaktsbestämmelser. Regeringen ska också hållas informerad om händelseutvecklingen, tillståndet och förväntad utveckling samt vidtagna och planerade åtgärder. </a:t>
            </a: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Högsta beredskap</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Vid högsta beredskap ska myndigheter, kommuner och regioner övergå till krigsorganisation. När beredskapen höjts, ska Försvarsmakten </a:t>
            </a:r>
            <a:r>
              <a:rPr lang="sv-SE" sz="1200" dirty="0" err="1">
                <a:latin typeface="Calibri" panose="020F0502020204030204" pitchFamily="34" charset="0"/>
                <a:ea typeface="Calibri" panose="020F0502020204030204" pitchFamily="34" charset="0"/>
                <a:cs typeface="Times New Roman" panose="02020603050405020304" pitchFamily="18" charset="0"/>
              </a:rPr>
              <a:t>krigsorganiseras</a:t>
            </a:r>
            <a:r>
              <a:rPr lang="sv-SE" sz="1200" dirty="0">
                <a:latin typeface="Calibri" panose="020F0502020204030204" pitchFamily="34" charset="0"/>
                <a:ea typeface="Calibri" panose="020F0502020204030204" pitchFamily="34" charset="0"/>
                <a:cs typeface="Times New Roman" panose="02020603050405020304" pitchFamily="18" charset="0"/>
              </a:rPr>
              <a:t> i den omfattning som regeringen bestämmer. </a:t>
            </a:r>
          </a:p>
          <a:p>
            <a:pPr>
              <a:spcAft>
                <a:spcPts val="0"/>
              </a:spcAft>
            </a:pP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Enskilda organisationer och företag som enligt överenskommelse eller på annan grund är skyldiga att fortsätta sin verksamhet i krig ska vidta de åtgärder som är nödvändiga för att fullgöra sina skyldigheter.</a:t>
            </a:r>
          </a:p>
          <a:p>
            <a:pPr>
              <a:spcAft>
                <a:spcPts val="0"/>
              </a:spcAft>
            </a:pP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Beredskapslarm</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Om det råder högsta beredskap i hela landet, kan regeringen besluta att detta ska tillkännages även genom beredskapslarm.</a:t>
            </a:r>
            <a:r>
              <a:rPr lang="sv-SE" sz="1200" baseline="0" dirty="0">
                <a:latin typeface="Calibri" panose="020F0502020204030204" pitchFamily="34" charset="0"/>
                <a:ea typeface="Calibri" panose="020F0502020204030204" pitchFamily="34" charset="0"/>
                <a:cs typeface="Times New Roman" panose="02020603050405020304" pitchFamily="18" charset="0"/>
              </a:rPr>
              <a:t> </a:t>
            </a:r>
            <a:r>
              <a:rPr lang="sv-SE" sz="1200" dirty="0">
                <a:latin typeface="Calibri" panose="020F0502020204030204" pitchFamily="34" charset="0"/>
                <a:ea typeface="Calibri" panose="020F0502020204030204" pitchFamily="34" charset="0"/>
                <a:cs typeface="Times New Roman" panose="02020603050405020304" pitchFamily="18" charset="0"/>
              </a:rPr>
              <a:t>Beredskapslarm ges på anläggningar för utomhusalarmering genom trettio sekunder långa signaler med femton sekunders uppehåll mellan signalerna under sammanlagt fem minuter.</a:t>
            </a:r>
          </a:p>
          <a:p>
            <a:pPr>
              <a:spcAft>
                <a:spcPts val="0"/>
              </a:spcAft>
            </a:pP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Beredskapslarm innebär order till den som är krigsplacerad inom totalförsvaret eller på annan grund att omedelbart inställa sig till tjänstgöring enligt krigsplaceringsorder eller motsvarande handling. Vid beredskapslarm ska hela Försvarsmakten </a:t>
            </a:r>
            <a:r>
              <a:rPr lang="sv-SE" sz="1200" dirty="0" err="1">
                <a:latin typeface="Calibri" panose="020F0502020204030204" pitchFamily="34" charset="0"/>
                <a:ea typeface="Calibri" panose="020F0502020204030204" pitchFamily="34" charset="0"/>
                <a:cs typeface="Times New Roman" panose="02020603050405020304" pitchFamily="18" charset="0"/>
              </a:rPr>
              <a:t>krigsorganiseras</a:t>
            </a:r>
            <a:r>
              <a:rPr lang="sv-SE" sz="1200" dirty="0">
                <a:latin typeface="Calibri" panose="020F0502020204030204" pitchFamily="34" charset="0"/>
                <a:ea typeface="Calibri" panose="020F0502020204030204" pitchFamily="34" charset="0"/>
                <a:cs typeface="Times New Roman" panose="02020603050405020304" pitchFamily="18" charset="0"/>
              </a:rPr>
              <a:t>.</a:t>
            </a:r>
          </a:p>
          <a:p>
            <a:pPr>
              <a:spcAft>
                <a:spcPts val="0"/>
              </a:spcAft>
            </a:pP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Det finns ytterligare regler och åtgärder som automatiskt tillämpas vid beredskapslarm</a:t>
            </a:r>
            <a:r>
              <a:rPr lang="sv-SE" sz="1200" baseline="0" dirty="0">
                <a:latin typeface="Calibri" panose="020F0502020204030204" pitchFamily="34" charset="0"/>
                <a:ea typeface="Calibri" panose="020F0502020204030204" pitchFamily="34" charset="0"/>
                <a:cs typeface="Times New Roman" panose="02020603050405020304" pitchFamily="18" charset="0"/>
              </a:rPr>
              <a:t> (se förordningen (2015:1053) om totalförsvar och höjd beredskap)</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sv-SE"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BE020DAA-7346-4896-8C53-2426603ADE6A}" type="slidenum">
              <a:rPr lang="sv-SE" smtClean="0"/>
              <a:t>47</a:t>
            </a:fld>
            <a:endParaRPr lang="sv-SE"/>
          </a:p>
        </p:txBody>
      </p:sp>
    </p:spTree>
    <p:extLst>
      <p:ext uri="{BB962C8B-B14F-4D97-AF65-F5344CB8AC3E}">
        <p14:creationId xmlns:p14="http://schemas.microsoft.com/office/powerpoint/2010/main" val="31738379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ea typeface="Calibri" panose="020F0502020204030204" pitchFamily="34" charset="0"/>
                <a:cs typeface="Times New Roman" panose="02020603050405020304" pitchFamily="18" charset="0"/>
              </a:rPr>
              <a:t>Juridiken bakom samhällets krisberedskap</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Det finns flera olika slags regelverk som styr samhällets krisberedskap. Det handlar om EU-regler, grundlagar, lagar, förordningar och även föreskrifter och allmänna råd från myndigheter.</a:t>
            </a:r>
          </a:p>
          <a:p>
            <a:pPr>
              <a:spcAft>
                <a:spcPts val="0"/>
              </a:spcAft>
            </a:pPr>
            <a:r>
              <a:rPr lang="sv-SE" sz="1200" dirty="0">
                <a:ea typeface="Calibri" panose="020F0502020204030204" pitchFamily="34" charset="0"/>
                <a:cs typeface="Times New Roman" panose="02020603050405020304" pitchFamily="18" charset="0"/>
              </a:rPr>
              <a:t>Regelverken är omfattande men det kan vara bra att veta var du hittar</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det som styr ansvaret för till exempel en länsstyrelse.</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EU-regler</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EU-regler beslutas av Europaparlamentet och Europeiska rådet. EU påverkar våra regler med bland annat EU-direktiv, EU-förordningar och beslut. EU-direktiv ska implementeras i Sverige och övriga EU-länders lagstiftning.</a:t>
            </a:r>
          </a:p>
          <a:p>
            <a:pPr>
              <a:spcAft>
                <a:spcPts val="0"/>
              </a:spcAft>
            </a:pPr>
            <a:r>
              <a:rPr lang="sv-SE" sz="1200" dirty="0">
                <a:ea typeface="Calibri" panose="020F0502020204030204" pitchFamily="34" charset="0"/>
                <a:cs typeface="Times New Roman" panose="02020603050405020304" pitchFamily="18" charset="0"/>
              </a:rPr>
              <a:t>Det innebär att Sveriges regler måste ändras så att direktivens syfte uppnås. En EU-förordning blir direkt en del av svensk lagstiftning. EU-beslut kan vara inriktade mot stat, företag eller verksamhet, till exempel civilskyddsmekanismen.</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Grundlagar</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Sverige har fyra grundlagar (Regeringsformen, Successionsordningen,</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Tryckfrihetsförordningen och Yttrandefrihetsgrundlagen).</a:t>
            </a:r>
          </a:p>
          <a:p>
            <a:pPr>
              <a:spcAft>
                <a:spcPts val="0"/>
              </a:spcAft>
            </a:pPr>
            <a:r>
              <a:rPr lang="sv-SE" sz="1200" dirty="0">
                <a:ea typeface="Calibri" panose="020F0502020204030204" pitchFamily="34" charset="0"/>
                <a:cs typeface="Times New Roman" panose="02020603050405020304" pitchFamily="18" charset="0"/>
              </a:rPr>
              <a:t> Grundlagarna står över alla andra lagar vilket innebär att övriga lagar inte får strida mot vad som står i dessa.</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Lagar</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Sveriges lagar beslutas av riksdag och utgör grunden i svensk lagstiftning. Lagen kan innehålla bestämmelser som säger att regeringen eller en myndighet får precisera lagregeln. Regeringen preciserar lagen genom förordning. Myndigheter preciserar lagen genom föreskrifter.</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Allmänna råd</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Ett allmänt råd anger hur någon kan eller bör göra för att uppfylla en bindande regel i lag, förordning eller föreskrift. Ett allmänt råd är en rekommendation där en metod eller lösning presenteras. Myndigheter får skriva ett allmänt råd utan att ha ett bemyndigande, så länge det allmänna rådet ryms inom myndighetens verksamhetsområde.</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Förordningar</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Sveriges förordningar beslutas av regeringen. Vissa slags bestämmelser behöver inte regleras i lag, utan det räcker att det regleras på förordningsnivå. För att regeringen ska få skriva en förordning på ett område som är reglerat i lag, måste riksdagen ge regeringen ett bemyndigande.</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Föreskrifter</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Det är inte alltid det räcker med den styrning som finns i lagar och förordningar utan det kan behövas ännu mer detaljerade regler. Då författar centrala myndigheter föreskrifter som preciserar lagen. För att en myndighet ska få skriva föreskrifter måste det finnas ett bemyndigande i förordningen.</a:t>
            </a: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48</a:t>
            </a:fld>
            <a:endParaRPr lang="sv-SE"/>
          </a:p>
        </p:txBody>
      </p:sp>
    </p:spTree>
    <p:extLst>
      <p:ext uri="{BB962C8B-B14F-4D97-AF65-F5344CB8AC3E}">
        <p14:creationId xmlns:p14="http://schemas.microsoft.com/office/powerpoint/2010/main" val="18535436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Exempel på några lager. Notera att det finns många fler. </a:t>
            </a: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Även om Sverige är i krig eller krigsfara så måste både offentliga och privata aktörer följa landets lagar. Det finns särskilda bestämmelser i grundlagen som ger regeringen och myndigheterna större handlingsutrymme och verktyg för att lösa sina uppgifter under höjd beredskap.</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Det finns även särskilda lagar som i allmänhet bara gäller under höjd beredskap, så kallade fullmaktslagar. Fullmaktslagarna reglerar olika områden som är viktiga för att samhället ska</a:t>
            </a:r>
            <a:r>
              <a:rPr lang="sv-SE" sz="1200" baseline="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fungera så effektivt som möjligt under höjd beredskap.</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sv-SE"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r>
              <a:rPr lang="sv-SE" sz="1200" b="1" i="0" kern="1200" dirty="0">
                <a:solidFill>
                  <a:schemeClr val="tx1"/>
                </a:solidFill>
                <a:effectLst/>
                <a:latin typeface="+mn-lt"/>
                <a:ea typeface="+mn-ea"/>
                <a:cs typeface="+mn-cs"/>
              </a:rPr>
              <a:t>Lag (1992:1403) om totalförsvar och höjd beredskap</a:t>
            </a:r>
          </a:p>
          <a:p>
            <a:r>
              <a:rPr lang="sv-SE" sz="1200" b="1" i="0" u="none" strike="noStrike" kern="1200" dirty="0">
                <a:solidFill>
                  <a:schemeClr val="tx1"/>
                </a:solidFill>
                <a:effectLst/>
                <a:latin typeface="+mn-lt"/>
                <a:ea typeface="+mn-ea"/>
                <a:cs typeface="+mn-cs"/>
              </a:rPr>
              <a:t>Av lagen framgår: 1 §</a:t>
            </a:r>
            <a:r>
              <a:rPr lang="sv-SE" sz="1200" b="0" i="0" kern="1200" dirty="0">
                <a:solidFill>
                  <a:schemeClr val="tx1"/>
                </a:solidFill>
                <a:effectLst/>
                <a:latin typeface="+mn-lt"/>
                <a:ea typeface="+mn-ea"/>
                <a:cs typeface="+mn-cs"/>
              </a:rPr>
              <a:t>   Totalförsvar är verksamhet som behövs för att förbereda Sverige för krig.</a:t>
            </a:r>
            <a:r>
              <a:rPr lang="sv-SE" sz="1200" b="0" i="0" kern="1200" baseline="0" dirty="0">
                <a:solidFill>
                  <a:schemeClr val="tx1"/>
                </a:solidFill>
                <a:effectLst/>
                <a:latin typeface="+mn-lt"/>
                <a:ea typeface="+mn-ea"/>
                <a:cs typeface="+mn-cs"/>
              </a:rPr>
              <a:t> </a:t>
            </a:r>
            <a:r>
              <a:rPr lang="sv-SE" sz="1200" b="0" i="0" kern="1200" dirty="0">
                <a:solidFill>
                  <a:schemeClr val="tx1"/>
                </a:solidFill>
                <a:effectLst/>
                <a:latin typeface="+mn-lt"/>
                <a:ea typeface="+mn-ea"/>
                <a:cs typeface="+mn-cs"/>
              </a:rPr>
              <a:t>För att stärka landets försvarsförmåga kan beredskapen höjas. Höjd beredskap är antingen skärpt beredskap eller högsta beredskap. Under högsta beredskap är totalförsvar all samhällsverksamhet som då skall bedrivas.</a:t>
            </a:r>
            <a:r>
              <a:rPr lang="sv-SE" sz="1200" b="0" i="0" kern="1200" baseline="0" dirty="0">
                <a:solidFill>
                  <a:schemeClr val="tx1"/>
                </a:solidFill>
                <a:effectLst/>
                <a:latin typeface="+mn-lt"/>
                <a:ea typeface="+mn-ea"/>
                <a:cs typeface="+mn-cs"/>
              </a:rPr>
              <a:t> </a:t>
            </a:r>
            <a:r>
              <a:rPr lang="sv-SE" sz="1200" b="0" i="0" kern="1200" dirty="0">
                <a:solidFill>
                  <a:schemeClr val="tx1"/>
                </a:solidFill>
                <a:effectLst/>
                <a:latin typeface="+mn-lt"/>
                <a:ea typeface="+mn-ea"/>
                <a:cs typeface="+mn-cs"/>
              </a:rPr>
              <a:t>Totalförsvar består av militär verksamhet (militärt försvar) och civil verksamhet (civilt försvar). </a:t>
            </a:r>
            <a:r>
              <a:rPr lang="sv-SE" sz="1200" b="0" i="1" kern="1200" dirty="0">
                <a:solidFill>
                  <a:schemeClr val="tx1"/>
                </a:solidFill>
                <a:effectLst/>
                <a:latin typeface="+mn-lt"/>
                <a:ea typeface="+mn-ea"/>
                <a:cs typeface="+mn-cs"/>
              </a:rPr>
              <a:t>Lag (1996:1470)</a:t>
            </a:r>
            <a:r>
              <a:rPr lang="sv-SE" sz="1200" b="0" i="0" kern="1200" dirty="0">
                <a:solidFill>
                  <a:schemeClr val="tx1"/>
                </a:solidFill>
                <a:effectLst/>
                <a:latin typeface="+mn-lt"/>
                <a:ea typeface="+mn-ea"/>
                <a:cs typeface="+mn-cs"/>
              </a:rPr>
              <a:t>.</a:t>
            </a:r>
            <a:endParaRPr lang="sv-SE"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Lag om totalförsvarsplikt</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Totalförsvarsplikt gäller för varje svensk medborgare mellan 16-70 år oavsett kön. Totalförsvarsplikten gäller också under motsvarande tid för var och en som utan att</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vara svensk medborgare är bosatt i Sverige. Som namnet antyder gäller den alla delar av landets försvar - inte bara det militära. Det kan alltså handla om allt från att bära vapen i strid, traditionell militärtjänst, till att rensa upp efter stora olyckor.</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Det finns tre typer av totalförsvarsplikt:</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värnplikt inom militären</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civilplikt inom till exempel räddningstjänsten</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allmän tjänsteplikt som bara gäller vid höjd beredskap</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Minderåriga, alltså medborgare mellan 16 och 18 år, är undantagna frän väpnad strid och kan till exempel tilldelas uppgifter som att visa vägen till skyddsrum.</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Förfogandelagen</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Av förfogandelagen framgår bland annat att totalförsvaret kan ta i besittning eller förfoga över fastigheter, verksamheter, fordon, utrustning och annan egendom som är nödvändig för totalförsvarets eller folkförsörjningens behov om det inte kan tillgodoses på annat sätt. Hur detta ska ske förbereds redan i fred genom avtal och överenskommelser.</a:t>
            </a:r>
          </a:p>
          <a:p>
            <a:pPr>
              <a:spcAft>
                <a:spcPts val="0"/>
              </a:spcAft>
            </a:pPr>
            <a:endPar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Ransoneringslagen</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Om det är nödvändigt för totalförsvaret och folkförsörjningen får regeringen bestämma att vissa förnödenheter under en begränsad tid inte får säljas</a:t>
            </a:r>
            <a:r>
              <a:rPr lang="sv-SE" sz="1200" dirty="0">
                <a:solidFill>
                  <a:schemeClr val="tx1"/>
                </a:solidFill>
                <a:latin typeface="Calibri" panose="020F0502020204030204" pitchFamily="34" charset="0"/>
                <a:ea typeface="Calibri" panose="020F0502020204030204" pitchFamily="34" charset="0"/>
                <a:cs typeface="Times New Roman" panose="02020603050405020304" pitchFamily="18" charset="0"/>
              </a:rPr>
              <a:t>.</a:t>
            </a:r>
            <a:r>
              <a:rPr lang="sv-SE" sz="1200" baseline="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Regeringen eller den myndighet som regeringen delegerar frågan till kan också bestämma att vissa förnödenheter bara får användas för de ändamål, på de villkor och med de begränsningar som regeringen bestämt.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Arbetsrättsliga beredskapslagen</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Den arbetsrättsliga beredskapslagen innehåller</a:t>
            </a:r>
            <a:r>
              <a:rPr lang="sv-SE"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bestämmelser om arbetsrätten vid höjd beredskap som bland annat innebär att arbetsplikten utökas och reglerna på arbetsmarknaden förändras.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Under den tid den arbetsrättsliga beredskapslagen ska tillämpas är det en rad lagar på arbetsrättens område som inte gäller, bland annat lagen om arbetstagarens</a:t>
            </a:r>
            <a:r>
              <a:rPr lang="sv-SE" sz="1200" baseline="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rätt till ledighet för utbildning, lagen om rätt till ledighet för visa föreningsuppdrag i skolan, och lagen om rätt till ledighet för utbildning i svenska för invandrare.</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Regeringen kan också föreskriva förbud mot fackliga stridsåtgärder.</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Lagen om förfarandet hos kommunerna, förvaltningsmyndigheterna och domstolarna</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under krig eller krigsfara m.m.</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Lagen blir tillämplig vid höjd beredskap och innehåller särskilda regler om beslutsfattande med mera under krig eller om regeringen beslutat att krigsfara föreligger.</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Vid krig eller krigsfara ger lagen regeringen möjlighet att förenkla formerna för beslutsfattande inom det offentliga. Lagen ger också regeringen möjlighet att delegera regeringens uppgifter till länsstyrelsen inom dess geografiska område. Det kan till exempel bli aktuellt om Sverige befinner sig krig och förbindelserna mellan en del av landet och regeringen inte kan upprätthållas.</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49</a:t>
            </a:fld>
            <a:endParaRPr lang="sv-SE"/>
          </a:p>
        </p:txBody>
      </p:sp>
    </p:spTree>
    <p:extLst>
      <p:ext uri="{BB962C8B-B14F-4D97-AF65-F5344CB8AC3E}">
        <p14:creationId xmlns:p14="http://schemas.microsoft.com/office/powerpoint/2010/main" val="32398145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0" dirty="0">
                <a:ea typeface="Calibri" panose="020F0502020204030204" pitchFamily="34" charset="0"/>
                <a:cs typeface="Times New Roman" panose="02020603050405020304" pitchFamily="18" charset="0"/>
              </a:rPr>
              <a:t>I</a:t>
            </a:r>
            <a:r>
              <a:rPr lang="sv-SE" sz="1200" b="0" baseline="0" dirty="0">
                <a:ea typeface="Calibri" panose="020F0502020204030204" pitchFamily="34" charset="0"/>
                <a:cs typeface="Times New Roman" panose="02020603050405020304" pitchFamily="18" charset="0"/>
              </a:rPr>
              <a:t> ett beredskapssystem finns det ofta en uppdelning i perspektiv som : före – under – och efter en händelse.</a:t>
            </a:r>
          </a:p>
          <a:p>
            <a:pPr>
              <a:spcAft>
                <a:spcPts val="0"/>
              </a:spcAft>
            </a:pPr>
            <a:endParaRPr lang="sv-SE" sz="1200" b="0" baseline="0" dirty="0">
              <a:ea typeface="Calibri" panose="020F0502020204030204" pitchFamily="34" charset="0"/>
              <a:cs typeface="Times New Roman" panose="02020603050405020304" pitchFamily="18" charset="0"/>
            </a:endParaRPr>
          </a:p>
          <a:p>
            <a:pPr>
              <a:spcAft>
                <a:spcPts val="0"/>
              </a:spcAft>
            </a:pPr>
            <a:r>
              <a:rPr lang="sv-SE" sz="1200" b="0" baseline="0" dirty="0">
                <a:ea typeface="Calibri" panose="020F0502020204030204" pitchFamily="34" charset="0"/>
                <a:cs typeface="Times New Roman" panose="02020603050405020304" pitchFamily="18" charset="0"/>
              </a:rPr>
              <a:t>”Föreperspektivet” delas i sin tur ofta in i att </a:t>
            </a:r>
            <a:r>
              <a:rPr lang="sv-SE" sz="1200" b="1" baseline="0" dirty="0">
                <a:ea typeface="Calibri" panose="020F0502020204030204" pitchFamily="34" charset="0"/>
                <a:cs typeface="Times New Roman" panose="02020603050405020304" pitchFamily="18" charset="0"/>
              </a:rPr>
              <a:t>förebygga</a:t>
            </a:r>
            <a:r>
              <a:rPr lang="sv-SE" sz="1200" b="0" baseline="0" dirty="0">
                <a:ea typeface="Calibri" panose="020F0502020204030204" pitchFamily="34" charset="0"/>
                <a:cs typeface="Times New Roman" panose="02020603050405020304" pitchFamily="18" charset="0"/>
              </a:rPr>
              <a:t> att något inträffar och att </a:t>
            </a:r>
            <a:r>
              <a:rPr lang="sv-SE" sz="1200" b="1" baseline="0" dirty="0">
                <a:ea typeface="Calibri" panose="020F0502020204030204" pitchFamily="34" charset="0"/>
                <a:cs typeface="Times New Roman" panose="02020603050405020304" pitchFamily="18" charset="0"/>
              </a:rPr>
              <a:t>förbereda</a:t>
            </a:r>
            <a:r>
              <a:rPr lang="sv-SE" sz="1200" b="0" baseline="0" dirty="0">
                <a:ea typeface="Calibri" panose="020F0502020204030204" pitchFamily="34" charset="0"/>
                <a:cs typeface="Times New Roman" panose="02020603050405020304" pitchFamily="18" charset="0"/>
              </a:rPr>
              <a:t> sig för att något kanske kommer inträffa.</a:t>
            </a:r>
          </a:p>
          <a:p>
            <a:pPr>
              <a:spcAft>
                <a:spcPts val="0"/>
              </a:spcAft>
            </a:pPr>
            <a:endParaRPr lang="sv-SE" sz="1200" b="0" baseline="0" dirty="0">
              <a:ea typeface="Calibri" panose="020F0502020204030204" pitchFamily="34" charset="0"/>
              <a:cs typeface="Times New Roman" panose="02020603050405020304" pitchFamily="18" charset="0"/>
            </a:endParaRPr>
          </a:p>
          <a:p>
            <a:pPr>
              <a:spcAft>
                <a:spcPts val="0"/>
              </a:spcAft>
            </a:pPr>
            <a:r>
              <a:rPr lang="sv-SE" sz="1200" b="1" baseline="0" dirty="0">
                <a:ea typeface="Calibri" panose="020F0502020204030204" pitchFamily="34" charset="0"/>
                <a:cs typeface="Times New Roman" panose="02020603050405020304" pitchFamily="18" charset="0"/>
              </a:rPr>
              <a:t>Efter en händelse </a:t>
            </a:r>
            <a:r>
              <a:rPr lang="sv-SE" sz="1200" b="0" baseline="0" dirty="0">
                <a:ea typeface="Calibri" panose="020F0502020204030204" pitchFamily="34" charset="0"/>
                <a:cs typeface="Times New Roman" panose="02020603050405020304" pitchFamily="18" charset="0"/>
              </a:rPr>
              <a:t>kan det finnas behov av att återuppbygga/återställa funktioner/samhälle samt att lära sig av det inträffade.</a:t>
            </a:r>
            <a:endParaRPr lang="sv-SE" sz="1200" b="0" dirty="0">
              <a:ea typeface="Calibri" panose="020F0502020204030204" pitchFamily="34" charset="0"/>
              <a:cs typeface="Times New Roman" panose="02020603050405020304" pitchFamily="18" charset="0"/>
            </a:endParaRPr>
          </a:p>
          <a:p>
            <a:pPr>
              <a:spcAft>
                <a:spcPts val="0"/>
              </a:spcAft>
            </a:pPr>
            <a:endParaRPr lang="sv-SE" sz="1200" b="0" dirty="0">
              <a:ea typeface="Calibri" panose="020F0502020204030204" pitchFamily="34" charset="0"/>
              <a:cs typeface="Times New Roman" panose="02020603050405020304" pitchFamily="18" charset="0"/>
            </a:endParaRPr>
          </a:p>
          <a:p>
            <a:pPr>
              <a:spcAft>
                <a:spcPts val="0"/>
              </a:spcAft>
            </a:pPr>
            <a:r>
              <a:rPr lang="sv-SE" sz="1200" b="0" dirty="0">
                <a:ea typeface="Calibri" panose="020F0502020204030204" pitchFamily="34" charset="0"/>
                <a:cs typeface="Times New Roman" panose="02020603050405020304" pitchFamily="18" charset="0"/>
              </a:rPr>
              <a:t>Att</a:t>
            </a:r>
            <a:r>
              <a:rPr lang="sv-SE" sz="1200" b="0" baseline="0" dirty="0">
                <a:ea typeface="Calibri" panose="020F0502020204030204" pitchFamily="34" charset="0"/>
                <a:cs typeface="Times New Roman" panose="02020603050405020304" pitchFamily="18" charset="0"/>
              </a:rPr>
              <a:t> bygga motståndskraft (</a:t>
            </a:r>
            <a:r>
              <a:rPr lang="sv-SE" sz="1200" b="0" baseline="0" dirty="0" err="1">
                <a:ea typeface="Calibri" panose="020F0502020204030204" pitchFamily="34" charset="0"/>
                <a:cs typeface="Times New Roman" panose="02020603050405020304" pitchFamily="18" charset="0"/>
              </a:rPr>
              <a:t>resiliens</a:t>
            </a:r>
            <a:r>
              <a:rPr lang="sv-SE" sz="1200" b="0" baseline="0" dirty="0">
                <a:ea typeface="Calibri" panose="020F0502020204030204" pitchFamily="34" charset="0"/>
                <a:cs typeface="Times New Roman" panose="02020603050405020304" pitchFamily="18" charset="0"/>
              </a:rPr>
              <a:t>) handlar om att </a:t>
            </a:r>
            <a:r>
              <a:rPr lang="sv-SE" sz="1200" b="0" dirty="0">
                <a:ea typeface="Calibri" panose="020F0502020204030204" pitchFamily="34" charset="0"/>
                <a:cs typeface="Times New Roman" panose="02020603050405020304" pitchFamily="18" charset="0"/>
              </a:rPr>
              <a:t>minska sårbarheten men också att utveckla en</a:t>
            </a:r>
          </a:p>
          <a:p>
            <a:pPr>
              <a:spcAft>
                <a:spcPts val="0"/>
              </a:spcAft>
            </a:pPr>
            <a:r>
              <a:rPr lang="sv-SE" sz="1200" b="0" dirty="0">
                <a:ea typeface="Calibri" panose="020F0502020204030204" pitchFamily="34" charset="0"/>
                <a:cs typeface="Times New Roman" panose="02020603050405020304" pitchFamily="18" charset="0"/>
              </a:rPr>
              <a:t>god förmåga att hantera sina uppgifter vid fredstida krissituationer och höjd</a:t>
            </a:r>
          </a:p>
          <a:p>
            <a:pPr>
              <a:spcAft>
                <a:spcPts val="0"/>
              </a:spcAft>
            </a:pPr>
            <a:r>
              <a:rPr lang="sv-SE" sz="1200" b="0" dirty="0">
                <a:ea typeface="Calibri" panose="020F0502020204030204" pitchFamily="34" charset="0"/>
                <a:cs typeface="Times New Roman" panose="02020603050405020304" pitchFamily="18" charset="0"/>
              </a:rPr>
              <a:t>beredskap.</a:t>
            </a:r>
          </a:p>
          <a:p>
            <a:pPr>
              <a:spcAft>
                <a:spcPts val="0"/>
              </a:spcAft>
            </a:pPr>
            <a:endParaRPr lang="sv-SE" sz="1200" b="0" dirty="0">
              <a:ea typeface="Calibri" panose="020F0502020204030204" pitchFamily="34" charset="0"/>
              <a:cs typeface="Times New Roman" panose="02020603050405020304" pitchFamily="18" charset="0"/>
            </a:endParaRPr>
          </a:p>
          <a:p>
            <a:pPr>
              <a:spcAft>
                <a:spcPts val="0"/>
              </a:spcAft>
            </a:pPr>
            <a:r>
              <a:rPr lang="sv-SE" sz="1200" b="0" dirty="0">
                <a:ea typeface="Calibri" panose="020F0502020204030204" pitchFamily="34" charset="0"/>
                <a:cs typeface="Times New Roman" panose="02020603050405020304" pitchFamily="18" charset="0"/>
              </a:rPr>
              <a:t>För att kunna förebygga och förbereda sig krävs ofta olika former</a:t>
            </a:r>
            <a:r>
              <a:rPr lang="sv-SE" sz="1200" b="0" baseline="0" dirty="0">
                <a:ea typeface="Calibri" panose="020F0502020204030204" pitchFamily="34" charset="0"/>
                <a:cs typeface="Times New Roman" panose="02020603050405020304" pitchFamily="18" charset="0"/>
              </a:rPr>
              <a:t> av analyser. Det kan vara exempelvis risk- och sårbarhetsanalyser, beroendeanalyser eller försörjningsanalyser. Därefter vidtar ofta ett planeringsarbete som leder fram till att konkreta åtgärder vidtas.</a:t>
            </a:r>
          </a:p>
          <a:p>
            <a:pPr>
              <a:spcAft>
                <a:spcPts val="0"/>
              </a:spcAft>
            </a:pPr>
            <a:endParaRPr lang="sv-SE" sz="1200" b="0" baseline="0" dirty="0">
              <a:ea typeface="Calibri" panose="020F0502020204030204" pitchFamily="34" charset="0"/>
              <a:cs typeface="Times New Roman" panose="02020603050405020304" pitchFamily="18" charset="0"/>
            </a:endParaRPr>
          </a:p>
          <a:p>
            <a:pPr>
              <a:spcAft>
                <a:spcPts val="0"/>
              </a:spcAft>
            </a:pPr>
            <a:r>
              <a:rPr lang="sv-SE" sz="1200" b="0" baseline="0" dirty="0">
                <a:ea typeface="Calibri" panose="020F0502020204030204" pitchFamily="34" charset="0"/>
                <a:cs typeface="Times New Roman" panose="02020603050405020304" pitchFamily="18" charset="0"/>
              </a:rPr>
              <a:t>På efterföljande bilder finns exempel på viktiga komponenter för att kunna förebygga och förbereda samhället för fredstida kriser eller ytterst krig.</a:t>
            </a:r>
            <a:endParaRPr lang="sv-SE" sz="1200" b="0" dirty="0">
              <a:ea typeface="Calibri" panose="020F0502020204030204" pitchFamily="34" charset="0"/>
              <a:cs typeface="Times New Roman" panose="02020603050405020304" pitchFamily="18" charset="0"/>
            </a:endParaRPr>
          </a:p>
          <a:p>
            <a:pPr>
              <a:spcAft>
                <a:spcPts val="0"/>
              </a:spcAft>
            </a:pPr>
            <a:endParaRPr lang="sv-SE" sz="1200" b="1" dirty="0">
              <a:ea typeface="Calibri" panose="020F0502020204030204" pitchFamily="34" charset="0"/>
              <a:cs typeface="Times New Roman" panose="02020603050405020304" pitchFamily="18" charset="0"/>
            </a:endParaRPr>
          </a:p>
          <a:p>
            <a:pPr>
              <a:spcAft>
                <a:spcPts val="0"/>
              </a:spcAft>
            </a:pPr>
            <a:r>
              <a:rPr lang="sv-SE" sz="1200" b="1" dirty="0">
                <a:ea typeface="Calibri" panose="020F0502020204030204" pitchFamily="34" charset="0"/>
                <a:cs typeface="Times New Roman" panose="02020603050405020304" pitchFamily="18" charset="0"/>
              </a:rPr>
              <a:t>Fördjupning:</a:t>
            </a:r>
          </a:p>
          <a:p>
            <a:pPr>
              <a:spcAft>
                <a:spcPts val="0"/>
              </a:spcAft>
            </a:pPr>
            <a:r>
              <a:rPr lang="sv-SE" sz="1200" b="0" dirty="0">
                <a:ea typeface="Calibri" panose="020F0502020204030204" pitchFamily="34" charset="0"/>
                <a:cs typeface="Times New Roman" panose="02020603050405020304" pitchFamily="18" charset="0"/>
              </a:rPr>
              <a:t>Förmågan att hantera fredstida kriser i samhället också ger en grundläggande uthållighet och förmåga att hantera krigssituationer. Samtidigt stärker utvecklingen av det civila försvaret också samhällets förmåga att hantera svåra påfrestningar i fredstid. En robust krisberedskap gör att det finns förutsättningar för grundläggande uthållighet och motståndskraft i samhället. Totalförsvarsresurser ska utformas så att de även kan stärka samhällets förmåga att förebygga och hantera svåra påfrestningar på samhälle. (Prop. 2020/21:30)</a:t>
            </a: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50</a:t>
            </a:fld>
            <a:endParaRPr lang="sv-SE"/>
          </a:p>
        </p:txBody>
      </p:sp>
    </p:spTree>
    <p:extLst>
      <p:ext uri="{BB962C8B-B14F-4D97-AF65-F5344CB8AC3E}">
        <p14:creationId xmlns:p14="http://schemas.microsoft.com/office/powerpoint/2010/main" val="10618271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Följande är definitionen på samhällsviktig</a:t>
            </a:r>
            <a:r>
              <a:rPr lang="sv-SE" baseline="0" dirty="0"/>
              <a:t> verksamhet: </a:t>
            </a:r>
            <a:r>
              <a:rPr lang="sv-SE" sz="1200" i="1" noProof="0" dirty="0"/>
              <a:t>verksamhet, tjänst eller infrastruktur som upprätthåller eller säkerställer samhällsfunktioner som är nödvändiga för samhällets grundläggande behov, värden eller säkerhet.</a:t>
            </a:r>
            <a:endParaRPr lang="sv-SE" i="1" dirty="0"/>
          </a:p>
          <a:p>
            <a:endParaRPr lang="sv-SE" dirty="0"/>
          </a:p>
        </p:txBody>
      </p:sp>
      <p:sp>
        <p:nvSpPr>
          <p:cNvPr id="4" name="Platshållare för bildnummer 3"/>
          <p:cNvSpPr>
            <a:spLocks noGrp="1"/>
          </p:cNvSpPr>
          <p:nvPr>
            <p:ph type="sldNum" sz="quarter" idx="10"/>
          </p:nvPr>
        </p:nvSpPr>
        <p:spPr/>
        <p:txBody>
          <a:bodyPr/>
          <a:lstStyle/>
          <a:p>
            <a:fld id="{BE020DAA-7346-4896-8C53-2426603ADE6A}" type="slidenum">
              <a:rPr lang="sv-SE" smtClean="0"/>
              <a:t>51</a:t>
            </a:fld>
            <a:endParaRPr lang="sv-SE"/>
          </a:p>
        </p:txBody>
      </p:sp>
    </p:spTree>
    <p:extLst>
      <p:ext uri="{BB962C8B-B14F-4D97-AF65-F5344CB8AC3E}">
        <p14:creationId xmlns:p14="http://schemas.microsoft.com/office/powerpoint/2010/main" val="3881208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I Sverige finns det inte en särskild krisorganisation som tar över hanteringen när en samhällsstörning inträffar. Alla som berörs av händelsen och kan bidra till att hantera konsekvenserna ansvarar och bidrar utifrån sitt ansvarsområde. Detta förväntas även av</a:t>
            </a:r>
            <a:r>
              <a:rPr lang="sv-SE" sz="1200" baseline="0" dirty="0">
                <a:latin typeface="Calibri" panose="020F0502020204030204" pitchFamily="34" charset="0"/>
                <a:ea typeface="Calibri" panose="020F0502020204030204" pitchFamily="34" charset="0"/>
                <a:cs typeface="Times New Roman" panose="02020603050405020304" pitchFamily="18" charset="0"/>
              </a:rPr>
              <a:t> </a:t>
            </a:r>
            <a:r>
              <a:rPr lang="sv-SE" sz="1200" dirty="0">
                <a:latin typeface="Calibri" panose="020F0502020204030204" pitchFamily="34" charset="0"/>
                <a:ea typeface="Calibri" panose="020F0502020204030204" pitchFamily="34" charset="0"/>
                <a:cs typeface="Times New Roman" panose="02020603050405020304" pitchFamily="18" charset="0"/>
              </a:rPr>
              <a:t>företag och privatpersoner. Det är grunden för svensk krisberedskap.</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Krisberedskap</a:t>
            </a:r>
            <a:r>
              <a:rPr lang="sv-SE" sz="1200" dirty="0">
                <a:latin typeface="Calibri" panose="020F0502020204030204" pitchFamily="34" charset="0"/>
                <a:ea typeface="Calibri" panose="020F0502020204030204" pitchFamily="34" charset="0"/>
                <a:cs typeface="Times New Roman" panose="02020603050405020304" pitchFamily="18" charset="0"/>
              </a:rPr>
              <a:t> handlar om att minska sårbarheten i samhället och att utveckla förmågan att hantera krissituationer. Den bygger på att samhällets ordinarie, dagliga verksamheter förebygger och hanterar händelser.</a:t>
            </a:r>
          </a:p>
          <a:p>
            <a:pPr>
              <a:spcAft>
                <a:spcPts val="0"/>
              </a:spcAft>
            </a:pP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ea typeface="Calibri" panose="020F0502020204030204" pitchFamily="34" charset="0"/>
                <a:cs typeface="Times New Roman" panose="02020603050405020304" pitchFamily="18" charset="0"/>
              </a:rPr>
              <a:t>Med civilt försvar </a:t>
            </a:r>
            <a:r>
              <a:rPr lang="sv-SE" sz="1200" dirty="0">
                <a:ea typeface="Calibri" panose="020F0502020204030204" pitchFamily="34" charset="0"/>
                <a:cs typeface="Times New Roman" panose="02020603050405020304" pitchFamily="18" charset="0"/>
              </a:rPr>
              <a:t>avses den civila verksamhet som myndigheter, kommuner, regioner, enskilds, företag, frivilliga försvarsorganisationer och det civila samhället med flera vidtar för att förbereda Sverige för krig.</a:t>
            </a:r>
          </a:p>
          <a:p>
            <a:pPr>
              <a:spcAft>
                <a:spcPts val="0"/>
              </a:spcAft>
            </a:pPr>
            <a:r>
              <a:rPr lang="sv-SE" sz="1200" dirty="0">
                <a:ea typeface="Calibri" panose="020F0502020204030204" pitchFamily="34" charset="0"/>
                <a:cs typeface="Times New Roman" panose="02020603050405020304" pitchFamily="18" charset="0"/>
              </a:rPr>
              <a:t>För att använda samhällets samlade resurser så effektivt som möjligt behöver befintliga aktörsgemensamma processer för samordning, planering och förberedelser inom krisberedskapen och civilt försvar förstärkas och struktureras. </a:t>
            </a:r>
          </a:p>
          <a:p>
            <a:pPr>
              <a:spcAft>
                <a:spcPts val="0"/>
              </a:spcAft>
            </a:pPr>
            <a:r>
              <a:rPr lang="sv-SE" sz="1200" dirty="0">
                <a:ea typeface="Calibri" panose="020F0502020204030204" pitchFamily="34" charset="0"/>
                <a:cs typeface="Times New Roman" panose="02020603050405020304" pitchFamily="18" charset="0"/>
              </a:rPr>
              <a:t> Den ömsesidigt förstärkande effekten av de åtgärder som vidtas inom det civila försvaret och krisberedskapen samordnas och inordnas därför under termen civil beredskap.</a:t>
            </a:r>
          </a:p>
          <a:p>
            <a:pPr>
              <a:spcAft>
                <a:spcPts val="0"/>
              </a:spcAft>
            </a:pPr>
            <a:endParaRPr lang="sv-SE" sz="1200" dirty="0">
              <a:ea typeface="Calibri" panose="020F0502020204030204" pitchFamily="34" charset="0"/>
              <a:cs typeface="Times New Roman" panose="02020603050405020304" pitchFamily="18" charset="0"/>
            </a:endParaRPr>
          </a:p>
          <a:p>
            <a:r>
              <a:rPr lang="sv-SE" sz="1200" b="1" i="0" kern="1200" dirty="0">
                <a:solidFill>
                  <a:schemeClr val="tx1"/>
                </a:solidFill>
                <a:effectLst/>
                <a:latin typeface="+mn-lt"/>
                <a:ea typeface="+mn-ea"/>
                <a:cs typeface="+mn-cs"/>
              </a:rPr>
              <a:t>Återupptagen totalförsvarsplanering sedan 2015</a:t>
            </a:r>
          </a:p>
          <a:p>
            <a:r>
              <a:rPr lang="sv-SE" sz="1200" b="0" i="0" kern="1200" dirty="0">
                <a:solidFill>
                  <a:schemeClr val="tx1"/>
                </a:solidFill>
                <a:effectLst/>
                <a:latin typeface="+mn-lt"/>
                <a:ea typeface="+mn-ea"/>
                <a:cs typeface="+mn-cs"/>
              </a:rPr>
              <a:t>Med anledning av den säkerhetspolitiska utvecklingen i Sveriges närområde beslutade regeringen den 10 december 2015 att Försvarsmakten, MSB och övriga berörda civila myndigheter ska återuppta en sammanhängande planering för totalförsvaret. Totalförsvarsplaneringen har återupptagits, men behöver fortsatt förstärkas. Detta konstaterade regeringen i totalförsvarsproposition 2021-2025 där ett nytt mål för totalförsvaret och nya mål för det militära respektive civila försvaret föreslogs. Målen har därefter beslutats av riksdagen.</a:t>
            </a:r>
          </a:p>
          <a:p>
            <a:endParaRPr lang="sv-SE" dirty="0"/>
          </a:p>
          <a:p>
            <a:endParaRPr lang="sv-SE" dirty="0"/>
          </a:p>
        </p:txBody>
      </p:sp>
      <p:sp>
        <p:nvSpPr>
          <p:cNvPr id="4" name="Platshållare för bildnummer 3"/>
          <p:cNvSpPr>
            <a:spLocks noGrp="1"/>
          </p:cNvSpPr>
          <p:nvPr>
            <p:ph type="sldNum" sz="quarter" idx="10"/>
          </p:nvPr>
        </p:nvSpPr>
        <p:spPr/>
        <p:txBody>
          <a:bodyPr/>
          <a:lstStyle/>
          <a:p>
            <a:fld id="{A73B8932-A6BD-45E8-86AE-4AC561ADC4EB}" type="slidenum">
              <a:rPr lang="sv-SE" smtClean="0"/>
              <a:t>5</a:t>
            </a:fld>
            <a:endParaRPr lang="sv-SE"/>
          </a:p>
        </p:txBody>
      </p:sp>
    </p:spTree>
    <p:extLst>
      <p:ext uri="{BB962C8B-B14F-4D97-AF65-F5344CB8AC3E}">
        <p14:creationId xmlns:p14="http://schemas.microsoft.com/office/powerpoint/2010/main" val="16470622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På bilden ser ni olika</a:t>
            </a:r>
            <a:r>
              <a:rPr lang="sv-SE" sz="1200" kern="1200" baseline="0" dirty="0">
                <a:solidFill>
                  <a:schemeClr val="tx1"/>
                </a:solidFill>
                <a:latin typeface="+mn-lt"/>
                <a:ea typeface="+mn-ea"/>
                <a:cs typeface="+mn-cs"/>
              </a:rPr>
              <a:t> viktiga samhällsfunktioner som täcker in flertalet områden så som, energi, transport, hälso- och sjukvård, handel och industri osv. Dessa viktiga samhällsfunktioner är nödvändiga för samhällets grundläggande behov, värden eller säkerhet och upprätthålls eller säkerställs av samhällsviktiga verksamheter. </a:t>
            </a:r>
          </a:p>
          <a:p>
            <a:endParaRPr lang="sv-SE" sz="1200" kern="1200" baseline="0" dirty="0">
              <a:solidFill>
                <a:schemeClr val="tx1"/>
              </a:solidFill>
              <a:latin typeface="+mn-lt"/>
              <a:ea typeface="+mn-ea"/>
              <a:cs typeface="+mn-cs"/>
            </a:endParaRPr>
          </a:p>
          <a:p>
            <a:r>
              <a:rPr lang="sv-SE" sz="1200" kern="1200" baseline="0" dirty="0">
                <a:solidFill>
                  <a:schemeClr val="tx1"/>
                </a:solidFill>
                <a:latin typeface="+mn-lt"/>
                <a:ea typeface="+mn-ea"/>
                <a:cs typeface="+mn-cs"/>
              </a:rPr>
              <a:t>Källa: www.msb.se/samhällsviktigverksamhet</a:t>
            </a:r>
          </a:p>
          <a:p>
            <a:endParaRPr lang="sv-SE" sz="1200" kern="1200" baseline="0" dirty="0">
              <a:solidFill>
                <a:schemeClr val="tx1"/>
              </a:solidFill>
              <a:latin typeface="+mn-lt"/>
              <a:ea typeface="+mn-ea"/>
              <a:cs typeface="+mn-cs"/>
            </a:endParaRPr>
          </a:p>
          <a:p>
            <a:endParaRPr lang="sv-SE" sz="1200" kern="1200" baseline="0" dirty="0">
              <a:solidFill>
                <a:schemeClr val="tx1"/>
              </a:solidFill>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BE020DAA-7346-4896-8C53-2426603ADE6A}" type="slidenum">
              <a:rPr lang="sv-SE" smtClean="0"/>
              <a:t>52</a:t>
            </a:fld>
            <a:endParaRPr lang="sv-SE"/>
          </a:p>
        </p:txBody>
      </p:sp>
    </p:spTree>
    <p:extLst>
      <p:ext uri="{BB962C8B-B14F-4D97-AF65-F5344CB8AC3E}">
        <p14:creationId xmlns:p14="http://schemas.microsoft.com/office/powerpoint/2010/main" val="496762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solidFill>
                  <a:srgbClr val="333333"/>
                </a:solidFill>
              </a:rPr>
              <a:t>Kontinuitetshantering handlar om att planera för att upprätthålla sin verksamhet på en tolerabel nivå. Oavsett vilken störning den utsätts för, till exempel när personalen inte kommer till jobbet, lokalerna inte går att använda, leveranser av viktiga varor och tjänster inte når oss eller vi drabbas av ett strömavbrott.</a:t>
            </a:r>
          </a:p>
          <a:p>
            <a:endParaRPr lang="sv-SE" sz="1200" b="1" dirty="0"/>
          </a:p>
          <a:p>
            <a:r>
              <a:rPr lang="sv-SE" sz="1200" b="1" dirty="0"/>
              <a:t>Ha en plan B för din verksamhet</a:t>
            </a:r>
          </a:p>
          <a:p>
            <a:r>
              <a:rPr lang="sv-SE" sz="1200" dirty="0"/>
              <a:t>Med kontinuitetshantering  din organisation snabbare återhämta sig från och mildra konsekvenserna av en händelse. Det innebär kortare störningsperioder och minskar förlust av personella, ekonomiska, funktionella eller informationsrelaterade värden. Exempel på aktiviteter i kontinuitetshantering:</a:t>
            </a:r>
          </a:p>
          <a:p>
            <a:pPr marL="171450" indent="-171450">
              <a:buFont typeface="Arial" panose="020B0604020202020204" pitchFamily="34" charset="0"/>
              <a:buChar char="•"/>
            </a:pPr>
            <a:r>
              <a:rPr lang="sv-SE" sz="1200" dirty="0"/>
              <a:t>Kartlägga viktiga verksamheter och processer.</a:t>
            </a:r>
          </a:p>
          <a:p>
            <a:pPr marL="171450" indent="-171450">
              <a:buFont typeface="Arial" panose="020B0604020202020204" pitchFamily="34" charset="0"/>
              <a:buChar char="•"/>
            </a:pPr>
            <a:r>
              <a:rPr lang="sv-SE" sz="1200" dirty="0"/>
              <a:t>Identifiera beroenden av resurser.</a:t>
            </a:r>
          </a:p>
          <a:p>
            <a:pPr marL="171450" indent="-171450">
              <a:buFont typeface="Arial" panose="020B0604020202020204" pitchFamily="34" charset="0"/>
              <a:buChar char="•"/>
            </a:pPr>
            <a:r>
              <a:rPr lang="sv-SE" sz="1200" dirty="0"/>
              <a:t>Bestämma vad som är acceptabla avbrottstider.</a:t>
            </a:r>
          </a:p>
          <a:p>
            <a:pPr marL="171450" indent="-171450">
              <a:buFont typeface="Arial" panose="020B0604020202020204" pitchFamily="34" charset="0"/>
              <a:buChar char="•"/>
            </a:pPr>
            <a:r>
              <a:rPr lang="sv-SE" sz="1200" dirty="0"/>
              <a:t>Genomföra åtgärder som minskar risken för störningar.</a:t>
            </a:r>
          </a:p>
          <a:p>
            <a:pPr marL="171450" indent="-171450">
              <a:buFont typeface="Arial" panose="020B0604020202020204" pitchFamily="34" charset="0"/>
              <a:buChar char="•"/>
            </a:pPr>
            <a:r>
              <a:rPr lang="sv-SE" sz="1200" dirty="0"/>
              <a:t>Skapa planer för att hantera de störningar som ändå kan uppstå.</a:t>
            </a:r>
          </a:p>
          <a:p>
            <a:endParaRPr lang="sv-SE" sz="1200" b="1" dirty="0"/>
          </a:p>
          <a:p>
            <a:r>
              <a:rPr lang="sv-SE" sz="1200" b="1" dirty="0"/>
              <a:t>På </a:t>
            </a:r>
            <a:r>
              <a:rPr lang="sv-SE" sz="1200" b="1" dirty="0" err="1"/>
              <a:t>msb.se</a:t>
            </a:r>
            <a:r>
              <a:rPr lang="sv-SE" sz="1200" b="1" dirty="0"/>
              <a:t>/kontinuitetshantering finns en Verktygslåda för kontinuitetshantering: </a:t>
            </a:r>
          </a:p>
          <a:p>
            <a:pPr marL="285750" indent="-285750">
              <a:buFont typeface="Arial" panose="020B0604020202020204" pitchFamily="34" charset="0"/>
              <a:buChar char="•"/>
            </a:pPr>
            <a:r>
              <a:rPr lang="sv-SE" sz="1200" dirty="0"/>
              <a:t>Stöd om kontinuitetshantering: Stöd om varför kontinuitetshantering är viktigt och hur det hänger ihop med områden som samhällsviktig verksamhet, informationssäkerhet och upphandling. Här finns presentationer som du kan använda för att beskriva nyttan med arbetet och använda scenarier för diskussion.</a:t>
            </a:r>
          </a:p>
          <a:p>
            <a:pPr marL="285750" indent="-285750">
              <a:buFont typeface="Arial" panose="020B0604020202020204" pitchFamily="34" charset="0"/>
              <a:buChar char="•"/>
            </a:pPr>
            <a:r>
              <a:rPr lang="sv-SE" sz="1200" b="1" dirty="0"/>
              <a:t>Metod: </a:t>
            </a:r>
            <a:r>
              <a:rPr lang="sv-SE" sz="1200" dirty="0"/>
              <a:t>Stöd för att genomföra metodens samtliga delar med vägledningstext, hänvisning till standarden, mallar, exempel och fördjupningsmaterial. Till lathunden finns också en dokumentationsmall. Workshopmaterial med konkreta tips, checklistor, ifyllbara mallar och exempel på vad som kan ingå i en policy, åtgärdsplan och kontinuitetsplan.</a:t>
            </a:r>
          </a:p>
          <a:p>
            <a:pPr marL="285750" indent="-285750">
              <a:buFont typeface="Arial" panose="020B0604020202020204" pitchFamily="34" charset="0"/>
              <a:buChar char="•"/>
            </a:pPr>
            <a:r>
              <a:rPr lang="sv-SE" sz="1200" b="1" dirty="0"/>
              <a:t>Förenklade exempel: </a:t>
            </a:r>
            <a:r>
              <a:rPr lang="sv-SE" sz="1200" dirty="0"/>
              <a:t>för verksamheterna sjukresor, akutmottagning, vattenverk, räddningsinsats och boende. Det finns också en mall som kan användas för att ta fram egna exempel.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i="0" dirty="0">
              <a:solidFill>
                <a:srgbClr val="CC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0" dirty="0">
                <a:solidFill>
                  <a:srgbClr val="CC0000"/>
                </a:solidFill>
              </a:rPr>
              <a:t>Källa: </a:t>
            </a:r>
            <a:r>
              <a:rPr lang="sv-SE" sz="1200" i="0" dirty="0" err="1">
                <a:solidFill>
                  <a:srgbClr val="CC0000"/>
                </a:solidFill>
              </a:rPr>
              <a:t>https</a:t>
            </a:r>
            <a:r>
              <a:rPr lang="sv-SE" sz="1200" i="0" dirty="0">
                <a:solidFill>
                  <a:srgbClr val="CC0000"/>
                </a:solidFill>
              </a:rPr>
              <a:t>://</a:t>
            </a:r>
            <a:r>
              <a:rPr lang="sv-SE" sz="1200" i="0" dirty="0" err="1">
                <a:solidFill>
                  <a:srgbClr val="CC0000"/>
                </a:solidFill>
              </a:rPr>
              <a:t>www.msb.se</a:t>
            </a:r>
            <a:r>
              <a:rPr lang="sv-SE" sz="1200" i="0" dirty="0">
                <a:solidFill>
                  <a:srgbClr val="CC0000"/>
                </a:solidFill>
              </a:rPr>
              <a:t>/kontinuitetshantering</a:t>
            </a:r>
            <a:endParaRPr lang="sv-SE" sz="1200" i="0" dirty="0">
              <a:solidFill>
                <a:srgbClr val="333333"/>
              </a:solidFill>
            </a:endParaRPr>
          </a:p>
        </p:txBody>
      </p:sp>
      <p:sp>
        <p:nvSpPr>
          <p:cNvPr id="4" name="Platshållare för bildnummer 3"/>
          <p:cNvSpPr>
            <a:spLocks noGrp="1"/>
          </p:cNvSpPr>
          <p:nvPr>
            <p:ph type="sldNum" sz="quarter" idx="5"/>
          </p:nvPr>
        </p:nvSpPr>
        <p:spPr/>
        <p:txBody>
          <a:bodyPr/>
          <a:lstStyle/>
          <a:p>
            <a:fld id="{BE020DAA-7346-4896-8C53-2426603ADE6A}" type="slidenum">
              <a:rPr lang="sv-SE" smtClean="0"/>
              <a:t>53</a:t>
            </a:fld>
            <a:endParaRPr lang="sv-SE"/>
          </a:p>
        </p:txBody>
      </p:sp>
    </p:spTree>
    <p:extLst>
      <p:ext uri="{BB962C8B-B14F-4D97-AF65-F5344CB8AC3E}">
        <p14:creationId xmlns:p14="http://schemas.microsoft.com/office/powerpoint/2010/main" val="40308826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solidFill>
                  <a:srgbClr val="333333"/>
                </a:solidFill>
                <a:latin typeface="poppins"/>
              </a:rPr>
              <a:t>En risk- och sårbarhetsanalys är ett första steg i en kedja för att reducera risker, minska sårbarheter och förbättra vår förmåga att förebygga, motstå och hantera kriser och extraordinära händelser.</a:t>
            </a:r>
          </a:p>
          <a:p>
            <a:r>
              <a:rPr lang="sv-SE" sz="1200" dirty="0">
                <a:solidFill>
                  <a:srgbClr val="333333"/>
                </a:solidFill>
                <a:latin typeface="Open Sans"/>
              </a:rPr>
              <a:t>Samtliga statliga myndigheter, kommuner och regioner ska enligt lagar och förordningar göra en risk- och sårbarhetsanalys (RSA).</a:t>
            </a:r>
          </a:p>
          <a:p>
            <a:r>
              <a:rPr lang="sv-SE" sz="1200" dirty="0">
                <a:solidFill>
                  <a:srgbClr val="333333"/>
                </a:solidFill>
                <a:latin typeface="Open Sans"/>
              </a:rPr>
              <a:t>Vissa myndigheter och samtliga kommuner och regioner ska rapportera sina </a:t>
            </a:r>
            <a:r>
              <a:rPr lang="sv-SE" sz="1200" dirty="0" err="1">
                <a:solidFill>
                  <a:srgbClr val="333333"/>
                </a:solidFill>
                <a:latin typeface="Open Sans"/>
              </a:rPr>
              <a:t>RSA:er</a:t>
            </a:r>
            <a:r>
              <a:rPr lang="sv-SE" sz="1200" dirty="0">
                <a:solidFill>
                  <a:srgbClr val="333333"/>
                </a:solidFill>
                <a:latin typeface="Open Sans"/>
              </a:rPr>
              <a:t> enligt MSB:s föreskrifter.</a:t>
            </a:r>
          </a:p>
          <a:p>
            <a:endParaRPr lang="sv-SE" sz="1200" dirty="0">
              <a:solidFill>
                <a:srgbClr val="333333"/>
              </a:solidFill>
              <a:latin typeface="Open Sans"/>
            </a:endParaRPr>
          </a:p>
          <a:p>
            <a:r>
              <a:rPr lang="sv-SE" sz="1200" b="1" dirty="0">
                <a:solidFill>
                  <a:srgbClr val="333333"/>
                </a:solidFill>
                <a:latin typeface="Poppins"/>
              </a:rPr>
              <a:t>Flera användningsområden</a:t>
            </a:r>
          </a:p>
          <a:p>
            <a:r>
              <a:rPr lang="sv-SE" sz="1200" dirty="0">
                <a:solidFill>
                  <a:srgbClr val="333333"/>
                </a:solidFill>
                <a:latin typeface="Open Sans"/>
              </a:rPr>
              <a:t>Att göra en RSA bidrar till</a:t>
            </a:r>
          </a:p>
          <a:p>
            <a:pPr marL="171450" indent="-171450">
              <a:buFont typeface="Arial" panose="020B0604020202020204" pitchFamily="34" charset="0"/>
              <a:buChar char="•"/>
            </a:pPr>
            <a:r>
              <a:rPr lang="sv-SE" sz="1200" dirty="0">
                <a:solidFill>
                  <a:srgbClr val="333333"/>
                </a:solidFill>
                <a:latin typeface="Open Sans"/>
              </a:rPr>
              <a:t>beslutsunderlag för beslutsfattare och verksamhetsansvariga,</a:t>
            </a:r>
          </a:p>
          <a:p>
            <a:pPr marL="171450" indent="-171450">
              <a:buFont typeface="Arial" panose="020B0604020202020204" pitchFamily="34" charset="0"/>
              <a:buChar char="•"/>
            </a:pPr>
            <a:r>
              <a:rPr lang="sv-SE" sz="1200" dirty="0">
                <a:solidFill>
                  <a:srgbClr val="333333"/>
                </a:solidFill>
                <a:latin typeface="Open Sans"/>
              </a:rPr>
              <a:t>underlag för kommunikation om samhällets risker till allmänheten och anställda,</a:t>
            </a:r>
          </a:p>
          <a:p>
            <a:pPr marL="171450" indent="-171450">
              <a:buFont typeface="Arial" panose="020B0604020202020204" pitchFamily="34" charset="0"/>
              <a:buChar char="•"/>
            </a:pPr>
            <a:r>
              <a:rPr lang="sv-SE" sz="1200" dirty="0">
                <a:solidFill>
                  <a:srgbClr val="333333"/>
                </a:solidFill>
                <a:latin typeface="Open Sans"/>
              </a:rPr>
              <a:t>underlag för samhällsplanering.</a:t>
            </a:r>
          </a:p>
          <a:p>
            <a:pPr>
              <a:buFont typeface="Arial" panose="020B0604020202020204" pitchFamily="34" charset="0"/>
              <a:buChar char="•"/>
            </a:pPr>
            <a:endParaRPr lang="sv-SE" sz="1200" dirty="0">
              <a:solidFill>
                <a:srgbClr val="333333"/>
              </a:solidFill>
              <a:latin typeface="Open Sans"/>
            </a:endParaRPr>
          </a:p>
          <a:p>
            <a:r>
              <a:rPr lang="sv-SE" sz="1200" dirty="0">
                <a:solidFill>
                  <a:srgbClr val="333333"/>
                </a:solidFill>
                <a:latin typeface="Open Sans"/>
              </a:rPr>
              <a:t>De bidrar även till samlade regionala lägesbilder och en nationell bild av samhällets förmåga i den årliga Nationella risk- och förmågebedömningen (NRFB). </a:t>
            </a:r>
          </a:p>
          <a:p>
            <a:r>
              <a:rPr lang="sv-SE" sz="1200" dirty="0">
                <a:solidFill>
                  <a:srgbClr val="333333"/>
                </a:solidFill>
                <a:latin typeface="Open Sans"/>
              </a:rPr>
              <a:t>Den ligger i sin tur ligger bland annat till grund för den strategiska inriktningen på krisberedskap och civilt försvar, hur medel i anslag 2:4 Krisberedskap ska användas samt inriktning för övning och utbildning.</a:t>
            </a:r>
          </a:p>
          <a:p>
            <a:endParaRPr lang="sv-SE" sz="1200" b="0" i="0" dirty="0">
              <a:solidFill>
                <a:srgbClr val="333333"/>
              </a:solidFill>
              <a:effectLst/>
              <a:latin typeface="Open Sans"/>
            </a:endParaRPr>
          </a:p>
          <a:p>
            <a:r>
              <a:rPr lang="sv-SE" sz="1200" b="0" i="0" dirty="0">
                <a:solidFill>
                  <a:srgbClr val="333333"/>
                </a:solidFill>
                <a:effectLst/>
                <a:latin typeface="Open Sans"/>
              </a:rPr>
              <a:t>PÅ MSB:s webbplats finns en riskkatalog som stöd till kommuner och andra aktörer i att identifiera</a:t>
            </a:r>
            <a:r>
              <a:rPr lang="sv-SE" sz="1200" b="0" i="0" baseline="0" dirty="0">
                <a:solidFill>
                  <a:srgbClr val="333333"/>
                </a:solidFill>
                <a:effectLst/>
                <a:latin typeface="Open Sans"/>
              </a:rPr>
              <a:t> risker och sårbarheter. </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0" dirty="0">
                <a:solidFill>
                  <a:srgbClr val="CC0000"/>
                </a:solidFill>
                <a:latin typeface="poppins"/>
              </a:rPr>
              <a:t>KÄLLA: </a:t>
            </a:r>
            <a:r>
              <a:rPr lang="sv-SE" sz="1200" i="0" dirty="0" err="1">
                <a:solidFill>
                  <a:srgbClr val="CC0000"/>
                </a:solidFill>
                <a:latin typeface="poppins"/>
              </a:rPr>
              <a:t>https</a:t>
            </a:r>
            <a:r>
              <a:rPr lang="sv-SE" sz="1200" i="0" dirty="0">
                <a:solidFill>
                  <a:srgbClr val="CC0000"/>
                </a:solidFill>
                <a:latin typeface="poppins"/>
              </a:rPr>
              <a:t>://</a:t>
            </a:r>
            <a:r>
              <a:rPr lang="sv-SE" sz="1200" i="0" dirty="0" err="1">
                <a:solidFill>
                  <a:srgbClr val="CC0000"/>
                </a:solidFill>
                <a:latin typeface="poppins"/>
              </a:rPr>
              <a:t>www.msb.se</a:t>
            </a:r>
            <a:r>
              <a:rPr lang="sv-SE" sz="1200" i="0" dirty="0">
                <a:solidFill>
                  <a:srgbClr val="CC0000"/>
                </a:solidFill>
                <a:latin typeface="poppins"/>
              </a:rPr>
              <a:t>/</a:t>
            </a:r>
            <a:r>
              <a:rPr lang="sv-SE" sz="1200" i="0" dirty="0" err="1">
                <a:solidFill>
                  <a:srgbClr val="CC0000"/>
                </a:solidFill>
                <a:latin typeface="poppins"/>
              </a:rPr>
              <a:t>rsa</a:t>
            </a:r>
            <a:endParaRPr lang="sv-SE" sz="1200" i="0" dirty="0">
              <a:solidFill>
                <a:srgbClr val="333333"/>
              </a:solidFill>
              <a:latin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0" dirty="0">
                <a:solidFill>
                  <a:srgbClr val="CC0000"/>
                </a:solidFill>
                <a:latin typeface="poppins"/>
              </a:rPr>
              <a:t>KÄLLA: </a:t>
            </a:r>
            <a:r>
              <a:rPr lang="sv-SE" sz="1200" i="0" dirty="0" err="1">
                <a:solidFill>
                  <a:srgbClr val="CC0000"/>
                </a:solidFill>
                <a:latin typeface="poppins"/>
              </a:rPr>
              <a:t>https</a:t>
            </a:r>
            <a:r>
              <a:rPr lang="sv-SE" sz="1200" i="0" dirty="0">
                <a:solidFill>
                  <a:srgbClr val="CC0000"/>
                </a:solidFill>
                <a:latin typeface="poppins"/>
              </a:rPr>
              <a:t>://</a:t>
            </a:r>
            <a:r>
              <a:rPr lang="sv-SE" sz="1200" i="0" dirty="0" err="1">
                <a:solidFill>
                  <a:srgbClr val="CC0000"/>
                </a:solidFill>
                <a:latin typeface="poppins"/>
              </a:rPr>
              <a:t>www.msb.se</a:t>
            </a:r>
            <a:r>
              <a:rPr lang="sv-SE" sz="1200" i="0" dirty="0">
                <a:solidFill>
                  <a:srgbClr val="CC0000"/>
                </a:solidFill>
                <a:latin typeface="poppins"/>
              </a:rPr>
              <a:t>/</a:t>
            </a:r>
            <a:r>
              <a:rPr lang="sv-SE" sz="1200" i="0" dirty="0" err="1">
                <a:solidFill>
                  <a:srgbClr val="CC0000"/>
                </a:solidFill>
                <a:latin typeface="poppins"/>
              </a:rPr>
              <a:t>handboki</a:t>
            </a:r>
            <a:r>
              <a:rPr lang="sv-SE" sz="1200" i="0" baseline="0" dirty="0" err="1">
                <a:solidFill>
                  <a:srgbClr val="CC0000"/>
                </a:solidFill>
                <a:latin typeface="poppins"/>
              </a:rPr>
              <a:t>kommunalkrisberedskap</a:t>
            </a:r>
            <a:endParaRPr lang="sv-SE" sz="1200" i="0" dirty="0">
              <a:solidFill>
                <a:srgbClr val="333333"/>
              </a:solidFill>
              <a:latin typeface="poppins"/>
            </a:endParaRPr>
          </a:p>
          <a:p>
            <a:endParaRPr lang="sv-SE" dirty="0"/>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54</a:t>
            </a:fld>
            <a:endParaRPr lang="sv-SE"/>
          </a:p>
        </p:txBody>
      </p:sp>
    </p:spTree>
    <p:extLst>
      <p:ext uri="{BB962C8B-B14F-4D97-AF65-F5344CB8AC3E}">
        <p14:creationId xmlns:p14="http://schemas.microsoft.com/office/powerpoint/2010/main" val="2532362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a:latin typeface="Poppins"/>
              </a:rPr>
              <a:t>Systematisk övningsverksamhet</a:t>
            </a:r>
          </a:p>
          <a:p>
            <a:r>
              <a:rPr lang="sv-SE" sz="1200" dirty="0">
                <a:solidFill>
                  <a:srgbClr val="333333"/>
                </a:solidFill>
              </a:rPr>
              <a:t>För att upprätthålla, utveckla och pröva samhällets förmåga att hantera både kriser och krig är det viktigt att öva. Förutom verkliga händelser är övningar ett av de bästa verktyg vi har för att förbereda oss på att hantera samhällsstörningar.</a:t>
            </a:r>
          </a:p>
          <a:p>
            <a:endParaRPr lang="sv-SE" sz="1200" dirty="0">
              <a:solidFill>
                <a:srgbClr val="333333"/>
              </a:solidFill>
            </a:endParaRPr>
          </a:p>
          <a:p>
            <a:r>
              <a:rPr lang="sv-SE" sz="1200" dirty="0">
                <a:solidFill>
                  <a:srgbClr val="333333"/>
                </a:solidFill>
                <a:latin typeface="Open Sans"/>
              </a:rPr>
              <a:t>Många av de hot som samhället möter idag och i framtiden kräver samverkan mellan aktörer på olika nivåer och inom olika sektorer. Därför måste aktörer inom krisberedskap och civilt försvar öva både enskilt och i samverkan med andra.</a:t>
            </a:r>
          </a:p>
          <a:p>
            <a:endParaRPr lang="sv-SE" sz="1200" dirty="0">
              <a:solidFill>
                <a:srgbClr val="333333"/>
              </a:solidFill>
              <a:latin typeface="Open Sans"/>
            </a:endParaRPr>
          </a:p>
          <a:p>
            <a:r>
              <a:rPr lang="sv-SE" sz="1200" dirty="0">
                <a:solidFill>
                  <a:srgbClr val="333333"/>
                </a:solidFill>
                <a:latin typeface="Open Sans"/>
              </a:rPr>
              <a:t>MSB har i uppdrag att se till att övningar kommer till stånd inom myndighetens ansvarsområde och verka för samordning mellan aktörer för att förebygga och hantera samhällsstörningar. I dialog med andra aktörer har MSB tagit fram en nationell strategi för systematisk övningsverksamhet. Med utgångspunkt i strategin kan aktörer som övar krisberedskap och civilt försvar hitta samarbetsparter, utveckla gemensamma arbetssätt, kostnadseffektiva lösningar och dra lärdom genom att dela kunskap och erfarenhet.</a:t>
            </a:r>
          </a:p>
          <a:p>
            <a:endParaRPr lang="sv-SE" sz="1200" dirty="0">
              <a:solidFill>
                <a:srgbClr val="333333"/>
              </a:solidFill>
              <a:latin typeface="Open Sans"/>
            </a:endParaRPr>
          </a:p>
          <a:p>
            <a:r>
              <a:rPr lang="sv-SE" sz="1200" kern="1200" dirty="0">
                <a:solidFill>
                  <a:schemeClr val="tx1"/>
                </a:solidFill>
                <a:effectLst/>
                <a:latin typeface="+mn-lt"/>
                <a:ea typeface="+mn-ea"/>
                <a:cs typeface="+mn-cs"/>
              </a:rPr>
              <a:t>Det finns en mängd verktyg, metodstöd och utbildningar på </a:t>
            </a:r>
            <a:r>
              <a:rPr lang="sv-SE" sz="1200" kern="1200" dirty="0" err="1">
                <a:solidFill>
                  <a:schemeClr val="tx1"/>
                </a:solidFill>
                <a:effectLst/>
                <a:latin typeface="+mn-lt"/>
                <a:ea typeface="+mn-ea"/>
                <a:cs typeface="+mn-cs"/>
              </a:rPr>
              <a:t>msb.se</a:t>
            </a:r>
            <a:r>
              <a:rPr lang="sv-SE" sz="1200" kern="1200" dirty="0">
                <a:solidFill>
                  <a:schemeClr val="tx1"/>
                </a:solidFill>
                <a:effectLst/>
                <a:latin typeface="+mn-lt"/>
                <a:ea typeface="+mn-ea"/>
                <a:cs typeface="+mn-cs"/>
              </a:rPr>
              <a:t>. Det är lämpligt att börja med webbkursen ”Öva tillsammans!”</a:t>
            </a:r>
          </a:p>
          <a:p>
            <a:r>
              <a:rPr lang="sv-SE" sz="1200" kern="1200" dirty="0">
                <a:solidFill>
                  <a:schemeClr val="tx1"/>
                </a:solidFill>
                <a:effectLst/>
                <a:latin typeface="+mn-lt"/>
                <a:ea typeface="+mn-ea"/>
                <a:cs typeface="+mn-cs"/>
              </a:rPr>
              <a:t>Länk övningsstöd och verktyg: </a:t>
            </a:r>
            <a:r>
              <a:rPr lang="sv-SE" sz="1200" u="sng" kern="1200" dirty="0">
                <a:solidFill>
                  <a:schemeClr val="tx1"/>
                </a:solidFill>
                <a:effectLst/>
                <a:latin typeface="+mn-lt"/>
                <a:ea typeface="+mn-ea"/>
                <a:cs typeface="+mn-cs"/>
                <a:hlinkClick r:id="rId3"/>
              </a:rPr>
              <a:t>https://www.msb.se/sv/utbildning--ovning/ovningsstod-och-verktyg/</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Källa: </a:t>
            </a:r>
            <a:r>
              <a:rPr lang="sv-SE" sz="1200" u="sng" kern="1200" dirty="0">
                <a:solidFill>
                  <a:schemeClr val="tx1"/>
                </a:solidFill>
                <a:effectLst/>
                <a:latin typeface="+mn-lt"/>
                <a:ea typeface="+mn-ea"/>
                <a:cs typeface="+mn-cs"/>
                <a:hlinkClick r:id="rId4"/>
              </a:rPr>
              <a:t>https://www.msb.se/sv/utbildning--ovning/systematisk-ovningsverksamhet/</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BE020DAA-7346-4896-8C53-2426603ADE6A}" type="slidenum">
              <a:rPr lang="sv-SE" smtClean="0"/>
              <a:t>55</a:t>
            </a:fld>
            <a:endParaRPr lang="sv-SE"/>
          </a:p>
        </p:txBody>
      </p:sp>
    </p:spTree>
    <p:extLst>
      <p:ext uri="{BB962C8B-B14F-4D97-AF65-F5344CB8AC3E}">
        <p14:creationId xmlns:p14="http://schemas.microsoft.com/office/powerpoint/2010/main" val="40296795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Förutom övning är utbildning ett viktigt verktyg för att stärka förmåga hos den enskilde aktören och i beredskapssystemet i stort. </a:t>
            </a:r>
          </a:p>
          <a:p>
            <a:r>
              <a:rPr lang="sv-SE" sz="1200" kern="1200" dirty="0">
                <a:solidFill>
                  <a:schemeClr val="tx1"/>
                </a:solidFill>
                <a:effectLst/>
                <a:latin typeface="+mn-lt"/>
                <a:ea typeface="+mn-ea"/>
                <a:cs typeface="+mn-cs"/>
              </a:rPr>
              <a:t>MSB erbjuder flera utbildningar inom krisberedskap, civilt försvar och totalförsvar.</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Den senaste listan finns på</a:t>
            </a:r>
            <a:r>
              <a:rPr lang="sv-SE" sz="1200" kern="1200" baseline="0" dirty="0">
                <a:solidFill>
                  <a:schemeClr val="tx1"/>
                </a:solidFill>
                <a:effectLst/>
                <a:latin typeface="+mn-lt"/>
                <a:ea typeface="+mn-ea"/>
                <a:cs typeface="+mn-cs"/>
              </a:rPr>
              <a:t> </a:t>
            </a:r>
            <a:r>
              <a:rPr lang="sv-SE" sz="1200" u="sng" kern="1200" dirty="0">
                <a:solidFill>
                  <a:schemeClr val="tx1"/>
                </a:solidFill>
                <a:effectLst/>
                <a:latin typeface="+mn-lt"/>
                <a:ea typeface="+mn-ea"/>
                <a:cs typeface="+mn-cs"/>
                <a:hlinkClick r:id="rId3"/>
              </a:rPr>
              <a:t>https://www.msb.se/sv/utbildning--ovning/alla-utbildningar/</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Exempel:</a:t>
            </a:r>
            <a:endParaRPr lang="sv-SE" sz="1200" dirty="0">
              <a:hlinkClick r:id="" action="ppaction://noaction"/>
            </a:endParaRPr>
          </a:p>
          <a:p>
            <a:pPr marL="171450" indent="-171450">
              <a:lnSpc>
                <a:spcPct val="107000"/>
              </a:lnSpc>
              <a:spcAft>
                <a:spcPts val="800"/>
              </a:spcAft>
              <a:buFont typeface="Arial" panose="020B0604020202020204" pitchFamily="34" charset="0"/>
              <a:buChar char="•"/>
            </a:pPr>
            <a:r>
              <a:rPr lang="sv-SE" sz="1200" dirty="0">
                <a:hlinkClick r:id="" action="ppaction://noaction"/>
              </a:rPr>
              <a:t>Webbkurs: Introduktion till totalförsvar – ett gemensamt ansvar</a:t>
            </a:r>
            <a:r>
              <a:rPr lang="sv-SE" sz="1200" dirty="0"/>
              <a:t>: Kursen ger grundläggande kunskap om området totalförsvar. Gratis. Cirka 45–60 minuter.</a:t>
            </a:r>
          </a:p>
          <a:p>
            <a:pPr marL="171450" indent="-171450">
              <a:lnSpc>
                <a:spcPct val="107000"/>
              </a:lnSpc>
              <a:spcAft>
                <a:spcPts val="800"/>
              </a:spcAft>
              <a:buFont typeface="Arial" panose="020B0604020202020204" pitchFamily="34" charset="0"/>
              <a:buChar char="•"/>
            </a:pPr>
            <a:r>
              <a:rPr lang="sv-SE" sz="1200" dirty="0">
                <a:hlinkClick r:id="rId4"/>
              </a:rPr>
              <a:t>Webbkurs: Kontinuitetshantering</a:t>
            </a:r>
            <a:r>
              <a:rPr lang="sv-SE" sz="1200" dirty="0"/>
              <a:t>: Kursen lär ut hur du kan arbeta med kontinuitetshantering, en plan B, för att hjälpa företaget att stå emot eller klara av både mindre och mer allvarliga störningar. Gratis. Cirka 90 minuter. </a:t>
            </a:r>
          </a:p>
          <a:p>
            <a:pPr marL="171450" indent="-171450">
              <a:lnSpc>
                <a:spcPct val="107000"/>
              </a:lnSpc>
              <a:spcAft>
                <a:spcPts val="800"/>
              </a:spcAft>
              <a:buFont typeface="Arial" panose="020B0604020202020204" pitchFamily="34" charset="0"/>
              <a:buChar char="•"/>
            </a:pPr>
            <a:r>
              <a:rPr lang="sv-SE" sz="1200" dirty="0">
                <a:hlinkClick r:id="rId5"/>
              </a:rPr>
              <a:t>Webbutbildning: Informationssäkerhet (DISA)</a:t>
            </a:r>
            <a:r>
              <a:rPr lang="sv-SE" sz="1200" dirty="0"/>
              <a:t>: Grundutbildningen i informationssäkerhet består av korta filmer på 1–2 minuter, fördjupande texter, frågor och en checklista som knyter an utbildningens innehåll till reglerna i er egen organisation. Gratis.</a:t>
            </a:r>
          </a:p>
          <a:p>
            <a:pPr marL="171450" indent="-171450">
              <a:lnSpc>
                <a:spcPct val="107000"/>
              </a:lnSpc>
              <a:spcAft>
                <a:spcPts val="800"/>
              </a:spcAft>
              <a:buFont typeface="Arial" panose="020B0604020202020204" pitchFamily="34" charset="0"/>
              <a:buChar char="•"/>
            </a:pPr>
            <a:r>
              <a:rPr lang="sv-SE" sz="1200" dirty="0"/>
              <a:t>Försvarshögskolans grundläggande säkerhetsskyddsutbildning: Webbutbildningen lotsar dig igenom säkerhetsskyddets olika delar, bland annat personalsäkerhet, informationssäkerhet och fysisk säkerhet. Du får kunskap om din egen viktiga roll för att stärka arbetsplatsens säkerhetsskyddsarbete. Kostnadsfri. Cirka 45 minuter. </a:t>
            </a:r>
          </a:p>
          <a:p>
            <a:pPr>
              <a:lnSpc>
                <a:spcPct val="107000"/>
              </a:lnSpc>
              <a:spcAft>
                <a:spcPts val="800"/>
              </a:spcAft>
            </a:pPr>
            <a:endParaRPr lang="sv-SE" sz="1200" dirty="0"/>
          </a:p>
          <a:p>
            <a:pPr>
              <a:lnSpc>
                <a:spcPct val="107000"/>
              </a:lnSpc>
              <a:spcAft>
                <a:spcPts val="800"/>
              </a:spcAft>
            </a:pPr>
            <a:r>
              <a:rPr lang="sv-SE" sz="1200" b="1" dirty="0"/>
              <a:t>Kurser som MSB ger, sorterade på ämne. </a:t>
            </a:r>
          </a:p>
          <a:p>
            <a:pPr marL="171450" indent="-171450">
              <a:lnSpc>
                <a:spcPct val="107000"/>
              </a:lnSpc>
              <a:spcAft>
                <a:spcPts val="800"/>
              </a:spcAft>
              <a:buFont typeface="Arial" panose="020B0604020202020204" pitchFamily="34" charset="0"/>
              <a:buChar char="•"/>
            </a:pPr>
            <a:r>
              <a:rPr lang="sv-SE" sz="1200" dirty="0">
                <a:hlinkClick r:id="rId6"/>
              </a:rPr>
              <a:t>Metodstöd för systematiskt informationssäkerhetsarbete – en översikt</a:t>
            </a:r>
            <a:r>
              <a:rPr lang="sv-SE" sz="1200" dirty="0"/>
              <a:t>:  Stödet utgår från att ni ska påbörja ett arbete med att implementera ett systematiskt informationssäkerhetsarbete.</a:t>
            </a:r>
          </a:p>
          <a:p>
            <a:pPr marL="171450" indent="-171450">
              <a:lnSpc>
                <a:spcPct val="107000"/>
              </a:lnSpc>
              <a:spcAft>
                <a:spcPts val="800"/>
              </a:spcAft>
              <a:buFont typeface="Arial" panose="020B0604020202020204" pitchFamily="34" charset="0"/>
              <a:buChar char="•"/>
            </a:pPr>
            <a:r>
              <a:rPr lang="sv-SE" sz="1200" dirty="0">
                <a:hlinkClick r:id="rId7"/>
              </a:rPr>
              <a:t>Klimatanpassning.se</a:t>
            </a:r>
            <a:r>
              <a:rPr lang="sv-SE" sz="1200" dirty="0"/>
              <a:t>: Här samlas utbildningar och underlag för klimatanpassning från statliga myndigheter.</a:t>
            </a:r>
          </a:p>
          <a:p>
            <a:pPr marL="171450" indent="-171450">
              <a:lnSpc>
                <a:spcPct val="107000"/>
              </a:lnSpc>
              <a:spcAft>
                <a:spcPts val="800"/>
              </a:spcAft>
              <a:buFont typeface="Arial" panose="020B0604020202020204" pitchFamily="34" charset="0"/>
              <a:buChar char="•"/>
            </a:pPr>
            <a:r>
              <a:rPr lang="sv-SE" sz="1200" b="1" dirty="0"/>
              <a:t>Utbildningar</a:t>
            </a:r>
          </a:p>
          <a:p>
            <a:pPr marL="171450" indent="-171450">
              <a:lnSpc>
                <a:spcPct val="107000"/>
              </a:lnSpc>
              <a:spcAft>
                <a:spcPts val="800"/>
              </a:spcAft>
              <a:buFont typeface="Arial" panose="020B0604020202020204" pitchFamily="34" charset="0"/>
              <a:buChar char="•"/>
            </a:pPr>
            <a:r>
              <a:rPr lang="sv-SE" sz="1200" dirty="0">
                <a:hlinkClick r:id="rId8"/>
              </a:rPr>
              <a:t>Regelverk och ansvar i totalförsvaret</a:t>
            </a:r>
            <a:r>
              <a:rPr lang="sv-SE" sz="1200" dirty="0"/>
              <a:t>: Kursen ger kunskap om totalförsvaret i Sverige, utifrån både ett systemperspektiv och ett lagstiftningsperspektiv. Några av syftena med kursen är att bidra till utvecklingen av det civila försvaret och att öka deltagarnas förmåga att bidra till totalförsvarsplaneringen.</a:t>
            </a:r>
          </a:p>
          <a:p>
            <a:pPr marL="171450" indent="-171450">
              <a:lnSpc>
                <a:spcPct val="107000"/>
              </a:lnSpc>
              <a:spcAft>
                <a:spcPts val="800"/>
              </a:spcAft>
              <a:buFont typeface="Arial" panose="020B0604020202020204" pitchFamily="34" charset="0"/>
              <a:buChar char="•"/>
            </a:pPr>
            <a:r>
              <a:rPr lang="sv-SE" sz="1200" dirty="0">
                <a:hlinkClick r:id="rId9" tooltip="Högre kurs i samhällets krisberedskap och totalförsvar 1"/>
              </a:rPr>
              <a:t>Högre kurs i samhällets krisberedskap och totalförsvar steg 1</a:t>
            </a:r>
            <a:r>
              <a:rPr lang="sv-SE" sz="1200" dirty="0"/>
              <a:t>, </a:t>
            </a:r>
            <a:r>
              <a:rPr lang="sv-SE" sz="1200" dirty="0">
                <a:hlinkClick r:id="rId10" tooltip="Högre kurs i samhällets krisberedskap och totalförsvar steg 2"/>
              </a:rPr>
              <a:t>Högre kurs i samhällets krisberedskap och totalförsvar steg 2</a:t>
            </a:r>
            <a:r>
              <a:rPr lang="sv-SE" sz="1200" dirty="0"/>
              <a:t>: Utbildningen vänder sig till högre chefer och tjänstemän inom offentlig och privat sektor. Den innehåller både teoretiska moment om den svenska krisberedskapen och praktiska övningar inom </a:t>
            </a:r>
            <a:r>
              <a:rPr lang="sv-SE" sz="1200" dirty="0" err="1"/>
              <a:t>krisberedskap.</a:t>
            </a:r>
            <a:r>
              <a:rPr lang="sv-SE" sz="1200" dirty="0" err="1">
                <a:hlinkClick r:id="rId11"/>
              </a:rPr>
              <a:t>Kriberedskap</a:t>
            </a:r>
            <a:r>
              <a:rPr lang="sv-SE" sz="1200" dirty="0">
                <a:hlinkClick r:id="rId11"/>
              </a:rPr>
              <a:t> för yrkesverksamma specialister</a:t>
            </a:r>
            <a:endParaRPr lang="sv-SE" sz="1200" dirty="0"/>
          </a:p>
          <a:p>
            <a:pPr marL="0" indent="0">
              <a:lnSpc>
                <a:spcPct val="107000"/>
              </a:lnSpc>
              <a:spcAft>
                <a:spcPts val="800"/>
              </a:spcAft>
              <a:buFont typeface="Arial" panose="020B0604020202020204" pitchFamily="34" charset="0"/>
              <a:buNone/>
            </a:pPr>
            <a:endParaRPr lang="sv-SE" sz="1200" dirty="0"/>
          </a:p>
          <a:p>
            <a:pPr>
              <a:lnSpc>
                <a:spcPct val="107000"/>
              </a:lnSpc>
              <a:spcAft>
                <a:spcPts val="800"/>
              </a:spcAft>
            </a:pPr>
            <a:r>
              <a:rPr lang="sv-SE" sz="1200" dirty="0"/>
              <a:t>Lunds universitet har olika kurser för yrkesverksamma specialister inom krisberedskap, civilt försvar och skydd mot olyckor som vill utveckla sin kompetens.</a:t>
            </a: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56</a:t>
            </a:fld>
            <a:endParaRPr lang="sv-SE"/>
          </a:p>
        </p:txBody>
      </p:sp>
    </p:spTree>
    <p:extLst>
      <p:ext uri="{BB962C8B-B14F-4D97-AF65-F5344CB8AC3E}">
        <p14:creationId xmlns:p14="http://schemas.microsoft.com/office/powerpoint/2010/main" val="10242331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Totalförsvarsplanering</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Totalförsvarsplanering består av militär planering, civil planering och totalförsvarssamordning. Den sammanhängande totalförsvarsplaneringen åstadkoms</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genom en process för samordning av beroenden och särskilda satsningar mellan militärt och civilt försvar.</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Övningar bidrar också till utvecklingen inom totalförsvaret och kan engagera både offentliga och privata aktörer i stora delar av samhället på såväl nationell, regional och lokal nivå. </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Militär planering</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Försvarsmakten har en etablerad process för militär planering och uppföljning där planeringen bedrivs i tre tidsperspektiv:</a:t>
            </a:r>
          </a:p>
          <a:p>
            <a:pPr marL="342900" lvl="0" indent="-342900">
              <a:spcAft>
                <a:spcPts val="0"/>
              </a:spcAft>
              <a:buFont typeface="Symbol" panose="05050102010706020507" pitchFamily="18" charset="2"/>
              <a:buChar char=""/>
            </a:pPr>
            <a:r>
              <a:rPr lang="sv-SE" sz="1200" dirty="0">
                <a:latin typeface="Calibri" panose="020F0502020204030204" pitchFamily="34" charset="0"/>
                <a:ea typeface="Calibri" panose="020F0502020204030204" pitchFamily="34" charset="0"/>
                <a:cs typeface="Times New Roman" panose="02020603050405020304" pitchFamily="18" charset="0"/>
              </a:rPr>
              <a:t>befintlig försvarsförmåga, nuläge - ett år</a:t>
            </a:r>
          </a:p>
          <a:p>
            <a:pPr marL="342900" lvl="0" indent="-342900">
              <a:spcAft>
                <a:spcPts val="0"/>
              </a:spcAft>
              <a:buFont typeface="Symbol" panose="05050102010706020507" pitchFamily="18" charset="2"/>
              <a:buChar char=""/>
            </a:pPr>
            <a:r>
              <a:rPr lang="sv-SE" sz="1200" dirty="0">
                <a:latin typeface="Calibri" panose="020F0502020204030204" pitchFamily="34" charset="0"/>
                <a:ea typeface="Calibri" panose="020F0502020204030204" pitchFamily="34" charset="0"/>
                <a:cs typeface="Times New Roman" panose="02020603050405020304" pitchFamily="18" charset="0"/>
              </a:rPr>
              <a:t>beslutad och finansierad försvarsförmåga, försvarsbeslut fem år</a:t>
            </a:r>
          </a:p>
          <a:p>
            <a:pPr marL="342900" lvl="0" indent="-342900">
              <a:spcAft>
                <a:spcPts val="0"/>
              </a:spcAft>
              <a:buFont typeface="Symbol" panose="05050102010706020507" pitchFamily="18" charset="2"/>
              <a:buChar char=""/>
            </a:pPr>
            <a:r>
              <a:rPr lang="sv-SE" sz="1200" dirty="0">
                <a:latin typeface="Calibri" panose="020F0502020204030204" pitchFamily="34" charset="0"/>
                <a:ea typeface="Calibri" panose="020F0502020204030204" pitchFamily="34" charset="0"/>
                <a:cs typeface="Times New Roman" panose="02020603050405020304" pitchFamily="18" charset="0"/>
              </a:rPr>
              <a:t>planering på lång sikt, 20 år.</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Civil planering</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Civil planering innefattar en sammanhängande planering av civilt försvar och krisberedskap, med syfte att samhällets samlade resurser ska ha förutsättningar att komma till bästa möjliga användning under kris och krig.</a:t>
            </a:r>
          </a:p>
          <a:p>
            <a:pPr>
              <a:spcAft>
                <a:spcPts val="0"/>
              </a:spcAft>
            </a:pP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Berörda aktörer ska arbeta i en årlig cykel med att omsätta ingångsvärden till planering av</a:t>
            </a:r>
            <a:r>
              <a:rPr lang="sv-SE" sz="1200" baseline="0" dirty="0">
                <a:latin typeface="Calibri" panose="020F0502020204030204" pitchFamily="34" charset="0"/>
                <a:ea typeface="Calibri" panose="020F0502020204030204" pitchFamily="34" charset="0"/>
                <a:cs typeface="Times New Roman" panose="02020603050405020304" pitchFamily="18" charset="0"/>
              </a:rPr>
              <a:t> </a:t>
            </a:r>
            <a:r>
              <a:rPr lang="sv-SE" sz="1200" dirty="0">
                <a:latin typeface="Calibri" panose="020F0502020204030204" pitchFamily="34" charset="0"/>
                <a:ea typeface="Calibri" panose="020F0502020204030204" pitchFamily="34" charset="0"/>
                <a:cs typeface="Times New Roman" panose="02020603050405020304" pitchFamily="18" charset="0"/>
              </a:rPr>
              <a:t>beredskapshöjande åtgärder i en tioårig planeringshorisont. MSB är drivande och sammanhållande i arbetet.</a:t>
            </a: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57</a:t>
            </a:fld>
            <a:endParaRPr lang="sv-SE"/>
          </a:p>
        </p:txBody>
      </p:sp>
    </p:spTree>
    <p:extLst>
      <p:ext uri="{BB962C8B-B14F-4D97-AF65-F5344CB8AC3E}">
        <p14:creationId xmlns:p14="http://schemas.microsoft.com/office/powerpoint/2010/main" val="37324017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ea typeface="Calibri" panose="020F0502020204030204" pitchFamily="34" charset="0"/>
                <a:cs typeface="Times New Roman" panose="02020603050405020304" pitchFamily="18" charset="0"/>
              </a:rPr>
              <a:t>Krigsorganisation och krigsplacering</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Utpekade aktörer som har en viktig roll för samhällets funktionalitet har ansvar och skyldighet att</a:t>
            </a:r>
            <a:r>
              <a:rPr lang="sv-SE" sz="1200" baseline="0" dirty="0">
                <a:ea typeface="Calibri" panose="020F0502020204030204" pitchFamily="34" charset="0"/>
                <a:cs typeface="Times New Roman" panose="02020603050405020304" pitchFamily="18" charset="0"/>
              </a:rPr>
              <a:t> </a:t>
            </a:r>
            <a:r>
              <a:rPr lang="sv-SE" sz="1200" dirty="0" err="1">
                <a:ea typeface="Calibri" panose="020F0502020204030204" pitchFamily="34" charset="0"/>
                <a:cs typeface="Times New Roman" panose="02020603050405020304" pitchFamily="18" charset="0"/>
              </a:rPr>
              <a:t>beredskapsplanera</a:t>
            </a:r>
            <a:r>
              <a:rPr lang="sv-SE" sz="1200" dirty="0">
                <a:ea typeface="Calibri" panose="020F0502020204030204" pitchFamily="34" charset="0"/>
                <a:cs typeface="Times New Roman" panose="02020603050405020304" pitchFamily="18" charset="0"/>
              </a:rPr>
              <a:t>. Aktörerna ska anpassa den egna verksamheten och organisationen så att den fungerar vid allvarliga störningar och vid höjd beredskap.</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En del i arbetet handlar om att skapa en krigsorganisation utifrån identifierat behov, samt</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bemanna den. Omställning till krigsorganisation ska kunna göras om regeringen beslutar om höjd beredskap.</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Krigsorganisation</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Aktörerna ska ha en planering för att ställa om till krigsorganisation.</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Varje aktör bör identifiera och beskriva viktiga funktioner och befattningar i krigsorganisationen och koppla kompetenser och namngiven personal till befattningarna.</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Det finns risk för att delar av personalen av olika anledningar inte kan ta sig till arbetsplatsen och det ska därför finnas en plan för hur bortfallet ska hanteras. Aktörerna behöver också se över om det finns verksamhet som ska bedrivas vid höjd beredskap men som sköts av extern personal. För de externa resurserna behöver organisationen upprätta särskilda planer, rutiner och/eller checklistor samt öva med de tilltänkta resurserna.</a:t>
            </a:r>
          </a:p>
          <a:p>
            <a:pPr>
              <a:spcAft>
                <a:spcPts val="0"/>
              </a:spcAft>
            </a:pPr>
            <a:r>
              <a:rPr lang="sv-SE" sz="1200" b="1" dirty="0">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ea typeface="Calibri" panose="020F0502020204030204" pitchFamily="34" charset="0"/>
                <a:cs typeface="Times New Roman" panose="02020603050405020304" pitchFamily="18" charset="0"/>
              </a:rPr>
              <a:t>Delar som kan ingå i beskrivningen av krigsorganisationen:</a:t>
            </a:r>
            <a:endParaRPr lang="sv-SE" sz="1200" dirty="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ea typeface="Calibri" panose="020F0502020204030204" pitchFamily="34" charset="0"/>
                <a:cs typeface="Times New Roman" panose="02020603050405020304" pitchFamily="18" charset="0"/>
              </a:rPr>
              <a:t>Krigsorganisationens ledningsorganisation</a:t>
            </a:r>
            <a:endParaRPr lang="sv-SE" sz="1200" dirty="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ea typeface="Calibri" panose="020F0502020204030204" pitchFamily="34" charset="0"/>
                <a:cs typeface="Times New Roman" panose="02020603050405020304" pitchFamily="18" charset="0"/>
              </a:rPr>
              <a:t>De verksamheter som ingår i krigsorganisationen och prioriteringsordning samt de funktioner som ska läggas till</a:t>
            </a:r>
            <a:endParaRPr lang="sv-SE" sz="1200" dirty="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ea typeface="Calibri" panose="020F0502020204030204" pitchFamily="34" charset="0"/>
                <a:cs typeface="Times New Roman" panose="02020603050405020304" pitchFamily="18" charset="0"/>
              </a:rPr>
              <a:t>Bemanning </a:t>
            </a:r>
            <a:endParaRPr lang="sv-SE" sz="1200" dirty="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ea typeface="Calibri" panose="020F0502020204030204" pitchFamily="34" charset="0"/>
                <a:cs typeface="Times New Roman" panose="02020603050405020304" pitchFamily="18" charset="0"/>
              </a:rPr>
              <a:t>Processen för att nå önskad förmåga, till exempel utbildnings- och övningsplan</a:t>
            </a:r>
          </a:p>
          <a:p>
            <a:pPr marL="342900" lvl="0" indent="-342900">
              <a:spcAft>
                <a:spcPts val="0"/>
              </a:spcAft>
              <a:buFont typeface="Symbol" panose="05050102010706020507" pitchFamily="18" charset="2"/>
              <a:buChar char=""/>
            </a:pPr>
            <a:endParaRPr lang="sv-SE" sz="1200" dirty="0">
              <a:solidFill>
                <a:srgbClr val="000000"/>
              </a:solidFill>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ea typeface="Calibri" panose="020F0502020204030204" pitchFamily="34" charset="0"/>
                <a:cs typeface="Times New Roman" panose="02020603050405020304" pitchFamily="18" charset="0"/>
              </a:rPr>
              <a:t>Krigsplacering</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Den allmänna tjänsteplikten innebär att personal som på frivillig grund redan tjänstgör på en plats, normalt genom anställning, kan tvingas att kvarstå vid sin tjänst. Tjänsteplikt är ett viktigt verktyg för att säkerställa att krigsorganisationen kan bemannas. Plikt- och prövningsverket sammanställer uppgifter om alla krigsplacerade och säkerställer att personerna är placerade i den verksamhet där de gör störst nytta för totalförsvaret.</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Aktörer med ansvar i totalförsvaret har ett ansvar för att krigsplacera sin personal. Många arbetsplatser har medarbetare som är krigsplacerade inom Försvarsmakten. Om organisationen inte klarar sig utan dessa medarbetare behöver aktören tillsammans med Försvarsmakten utreda var personerna gör störst nytta.</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ea typeface="Calibri" panose="020F0502020204030204" pitchFamily="34" charset="0"/>
                <a:cs typeface="Times New Roman" panose="02020603050405020304" pitchFamily="18" charset="0"/>
              </a:rPr>
              <a:t>Utbildning och övning</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Anställda som är krigsplacerade ska vara utbildade och övade för sina uppgifter i krigsorganisationen och varje enskild aktör bör säkerställa att så sker genom intern</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övningsverksamhet och deltagande i relevant utbildning.</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Statliga myndigheter har ett större ansvar för att öva och utbilda sina medarbetare, men även privata företag, frivilligorganisationer och privatpersoner bör ha förståelse för vad totalförsvaret innebär. MSB erbjuder utbildningar för att systematiskt sprida kunskap och information om totalförsvaret. MSB stödjer också övningsverksamhet exempelvis med</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vägledningar, metodik och spelstöd.</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ea typeface="Calibri" panose="020F0502020204030204" pitchFamily="34" charset="0"/>
                <a:cs typeface="Times New Roman" panose="02020603050405020304" pitchFamily="18" charset="0"/>
              </a:rPr>
              <a:t>Vägledningar</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MSB har tillsammans med andra aktörer tagit fram vägledningar för krigsorganisation och krigsplacering för offentliga aktörer. </a:t>
            </a:r>
          </a:p>
          <a:p>
            <a:pPr>
              <a:spcAft>
                <a:spcPts val="0"/>
              </a:spcAft>
            </a:pPr>
            <a:r>
              <a:rPr lang="sv-SE" sz="1200" dirty="0">
                <a:solidFill>
                  <a:srgbClr val="000000"/>
                </a:solidFill>
                <a:ea typeface="Calibri" panose="020F0502020204030204" pitchFamily="34" charset="0"/>
                <a:cs typeface="Times New Roman" panose="02020603050405020304" pitchFamily="18" charset="0"/>
              </a:rPr>
              <a:t>https://www.msb.se/krigsplacering</a:t>
            </a:r>
          </a:p>
          <a:p>
            <a:pPr>
              <a:spcAft>
                <a:spcPts val="0"/>
              </a:spcAft>
            </a:pPr>
            <a:endParaRPr lang="sv-SE" sz="1200" dirty="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58</a:t>
            </a:fld>
            <a:endParaRPr lang="sv-SE"/>
          </a:p>
        </p:txBody>
      </p:sp>
    </p:spTree>
    <p:extLst>
      <p:ext uri="{BB962C8B-B14F-4D97-AF65-F5344CB8AC3E}">
        <p14:creationId xmlns:p14="http://schemas.microsoft.com/office/powerpoint/2010/main" val="39884187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Informationssäkerhet går ut på att säkra information oavsett var den finns, och se till att enbart rätt personer har tillgång till den. Det handlar också om att göra information tillgänglig där och när den behövs, samt säkerställa att den är tillförlitlig. Bristande informationssäkerhet innebär en stor risk för samhället och totalförsvaret. </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Samhället behöver även i fredstid ha förmåga att möta olika former av destabiliserande handlingar som syftar till att påverka Sverige politiskt, ekonomiskt och militärt. Det kan till exempel röra sig om sabotage, underrättelseoperationer och cyberattacker. Avsikten med de här handlingarna behöver inte vara förberedelser för ett väpnat angrepp på Sverige. Syftet kan även vara att skapa förvirring, osäkerhet och kaos.</a:t>
            </a:r>
          </a:p>
        </p:txBody>
      </p:sp>
      <p:sp>
        <p:nvSpPr>
          <p:cNvPr id="4" name="Platshållare för bildnummer 3"/>
          <p:cNvSpPr>
            <a:spLocks noGrp="1"/>
          </p:cNvSpPr>
          <p:nvPr>
            <p:ph type="sldNum" sz="quarter" idx="5"/>
          </p:nvPr>
        </p:nvSpPr>
        <p:spPr/>
        <p:txBody>
          <a:bodyPr/>
          <a:lstStyle/>
          <a:p>
            <a:fld id="{BE020DAA-7346-4896-8C53-2426603ADE6A}" type="slidenum">
              <a:rPr lang="sv-SE" smtClean="0"/>
              <a:t>59</a:t>
            </a:fld>
            <a:endParaRPr lang="sv-SE"/>
          </a:p>
        </p:txBody>
      </p:sp>
    </p:spTree>
    <p:extLst>
      <p:ext uri="{BB962C8B-B14F-4D97-AF65-F5344CB8AC3E}">
        <p14:creationId xmlns:p14="http://schemas.microsoft.com/office/powerpoint/2010/main" val="32912432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solidFill>
                  <a:srgbClr val="000000"/>
                </a:solidFill>
                <a:ea typeface="Calibri" panose="020F0502020204030204" pitchFamily="34" charset="0"/>
                <a:cs typeface="Times New Roman" panose="02020603050405020304" pitchFamily="18" charset="0"/>
              </a:rPr>
              <a:t>Systematiskt informationssäkerhetsarbete</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Alla organisationer behöver bedriva ett systematiskt informationssäkerhetsarbete för att säkra konfidentialitet, riktighet och tillgänglighet för sin information.</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ea typeface="Calibri" panose="020F0502020204030204" pitchFamily="34" charset="0"/>
                <a:cs typeface="Times New Roman" panose="02020603050405020304" pitchFamily="18" charset="0"/>
              </a:rPr>
              <a:t>Systematiskt och riskbaserat arbete</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Informationssäkerhetsarbetet ska utformas och samordnas utifrån organisationens behov. Baserat på riskbedömningen ska informationshanteringen styras genom olika säkerhetsåtgärder. För att upprätthålla en god informationssäkerhet över tid behöver detta arbete ständigt följas upp och förbättras.</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Ledningens målsättning och inriktning ligger till grund för informationssäkerhetsarbetet som verkställs bland annat genom utbildning och ökade resurser. Interna rutiner och annat stöd skapar förutsättningar för att alla medarbetare ska kunna hantera informationen säkert.</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ea typeface="Calibri" panose="020F0502020204030204" pitchFamily="34" charset="0"/>
                <a:cs typeface="Times New Roman" panose="02020603050405020304" pitchFamily="18" charset="0"/>
              </a:rPr>
              <a:t>Informationsklassning</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Utgångspunkten för informationssäkerhet är vilket värde informationen har. Informationen ska därför klassas. Målet är att identifiera behov av skydd av:</a:t>
            </a:r>
            <a:endParaRPr lang="sv-SE" sz="1200" dirty="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ea typeface="Calibri" panose="020F0502020204030204" pitchFamily="34" charset="0"/>
                <a:cs typeface="Times New Roman" panose="02020603050405020304" pitchFamily="18" charset="0"/>
              </a:rPr>
              <a:t>Konfidentialitet (att den inte tillgängliggörs eller delges obehörig)</a:t>
            </a:r>
            <a:endParaRPr lang="sv-SE" sz="1200" dirty="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ea typeface="Calibri" panose="020F0502020204030204" pitchFamily="34" charset="0"/>
                <a:cs typeface="Times New Roman" panose="02020603050405020304" pitchFamily="18" charset="0"/>
              </a:rPr>
              <a:t>Riktighet (att den skyddas mot oönskad och obehörig förändring eller förstörelse)</a:t>
            </a:r>
            <a:endParaRPr lang="sv-SE" sz="1200" dirty="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ea typeface="Calibri" panose="020F0502020204030204" pitchFamily="34" charset="0"/>
                <a:cs typeface="Times New Roman" panose="02020603050405020304" pitchFamily="18" charset="0"/>
              </a:rPr>
              <a:t>Tillgänglighet (att den är tillgänglig i förväntad utsträckning och inom önskad tid)</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Klassningen ska spegla hur allvarliga konsekvenserna blir om informationen inte skyddas. Den synliggör också vilken information som måste skyddas och på vilken nivå det ska ske.</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ea typeface="Calibri" panose="020F0502020204030204" pitchFamily="34" charset="0"/>
                <a:cs typeface="Times New Roman" panose="02020603050405020304" pitchFamily="18" charset="0"/>
              </a:rPr>
              <a:t>Risker och hot</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Hotbilden förändras hela tiden och alla förändringar som sker i verksamheter och system öppnar nya vägar för att komma åt informationen. Hot kan komma från olika håll, förutom antagonistiska hot kan naturkatastrofer och omedvetna medarbetare hota informationen.</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Genom att analysera vilka hot som finns, vilka sårbarheter som omger informationen och vilka konsekvenser det skulle få om något inträffar blir riskerna synliga och det blir tydligt var</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säkerhetsåtgärderna behöver sättas in.</a:t>
            </a:r>
            <a:endParaRPr lang="sv-SE" sz="1200" b="1" dirty="0">
              <a:solidFill>
                <a:srgbClr val="000000"/>
              </a:solidFill>
              <a:ea typeface="Calibri" panose="020F0502020204030204" pitchFamily="34" charset="0"/>
              <a:cs typeface="Times New Roman" panose="02020603050405020304" pitchFamily="18" charset="0"/>
            </a:endParaRPr>
          </a:p>
          <a:p>
            <a:pPr>
              <a:spcAft>
                <a:spcPts val="0"/>
              </a:spcAft>
            </a:pPr>
            <a:endParaRPr lang="sv-SE" sz="1200" b="1" dirty="0">
              <a:solidFill>
                <a:srgbClr val="000000"/>
              </a:solidFill>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ea typeface="Calibri" panose="020F0502020204030204" pitchFamily="34" charset="0"/>
                <a:cs typeface="Times New Roman" panose="02020603050405020304" pitchFamily="18" charset="0"/>
              </a:rPr>
              <a:t>Skydd av information</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Utifrån genomförd informationsklassning och riskbedömning ska organisationen införa</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ändamålsenliga och proportionerliga säkerhetsåtgärder. Dessa säkerhetsåtgärder kan vara:</a:t>
            </a:r>
            <a:endParaRPr lang="sv-SE" sz="1200" dirty="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ea typeface="Calibri" panose="020F0502020204030204" pitchFamily="34" charset="0"/>
                <a:cs typeface="Times New Roman" panose="02020603050405020304" pitchFamily="18" charset="0"/>
              </a:rPr>
              <a:t>administrativa (till exempel rutiner och arbetssätt)</a:t>
            </a:r>
            <a:endParaRPr lang="sv-SE" sz="1200" dirty="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ea typeface="Calibri" panose="020F0502020204030204" pitchFamily="34" charset="0"/>
                <a:cs typeface="Times New Roman" panose="02020603050405020304" pitchFamily="18" charset="0"/>
              </a:rPr>
              <a:t>fysiska (till exempel lås och larm)</a:t>
            </a:r>
            <a:endParaRPr lang="sv-SE" sz="1200" dirty="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ea typeface="Calibri" panose="020F0502020204030204" pitchFamily="34" charset="0"/>
                <a:cs typeface="Times New Roman" panose="02020603050405020304" pitchFamily="18" charset="0"/>
              </a:rPr>
              <a:t>tekniska (till exempel krypterade hårddiskar och inloggning med smarta kort)</a:t>
            </a:r>
            <a:endParaRPr lang="sv-SE" sz="1200" dirty="0">
              <a:ea typeface="Calibri" panose="020F0502020204030204" pitchFamily="34" charset="0"/>
              <a:cs typeface="Times New Roman" panose="02020603050405020304" pitchFamily="18" charset="0"/>
            </a:endParaRPr>
          </a:p>
          <a:p>
            <a:pPr>
              <a:spcAft>
                <a:spcPts val="0"/>
              </a:spcAft>
            </a:pPr>
            <a:br>
              <a:rPr lang="sv-SE" sz="1200" dirty="0">
                <a:solidFill>
                  <a:srgbClr val="000000"/>
                </a:solidFill>
                <a:ea typeface="Calibri" panose="020F0502020204030204" pitchFamily="34" charset="0"/>
                <a:cs typeface="Times New Roman" panose="02020603050405020304" pitchFamily="18" charset="0"/>
              </a:rPr>
            </a:br>
            <a:r>
              <a:rPr lang="sv-SE" sz="1200" dirty="0">
                <a:solidFill>
                  <a:srgbClr val="000000"/>
                </a:solidFill>
                <a:ea typeface="Calibri" panose="020F0502020204030204" pitchFamily="34" charset="0"/>
                <a:cs typeface="Times New Roman" panose="02020603050405020304" pitchFamily="18" charset="0"/>
              </a:rPr>
              <a:t>Skyddsåtgärderna samspelar på olika sätt och ofta krävs åtgärder av flera slag för att uppnå god informationssäkerhet.</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ea typeface="Calibri" panose="020F0502020204030204" pitchFamily="34" charset="0"/>
                <a:cs typeface="Times New Roman" panose="02020603050405020304" pitchFamily="18" charset="0"/>
              </a:rPr>
              <a:t>Sekretess och säkerhetsskydd</a:t>
            </a:r>
            <a:endParaRPr lang="sv-SE" sz="1200" dirty="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ea typeface="Calibri" panose="020F0502020204030204" pitchFamily="34" charset="0"/>
                <a:cs typeface="Times New Roman" panose="02020603050405020304" pitchFamily="18" charset="0"/>
              </a:rPr>
              <a:t>Sekretess innebär förbud mot att röja en uppgift och regleras av offentlighets- och sekretesslagen.</a:t>
            </a:r>
            <a:endParaRPr lang="sv-SE" sz="1200" dirty="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ea typeface="Calibri" panose="020F0502020204030204" pitchFamily="34" charset="0"/>
                <a:cs typeface="Times New Roman" panose="02020603050405020304" pitchFamily="18" charset="0"/>
              </a:rPr>
              <a:t>Säkerhetsskydd innebär skydd av säkerhetskänslig verksamhet samt skydd av säkerhetsskyddsklassificerade uppgifter i syfte att skydda Sveriges säkerhet.</a:t>
            </a:r>
            <a:endParaRPr lang="sv-SE" sz="1200" dirty="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ea typeface="Calibri" panose="020F0502020204030204" pitchFamily="34" charset="0"/>
                <a:cs typeface="Times New Roman" panose="02020603050405020304" pitchFamily="18" charset="0"/>
              </a:rPr>
              <a:t>Signalskydd är åtgärder som syftar till att förhindra obehörig insyn i och påverkan av telekommunikations- och IT-system.</a:t>
            </a:r>
            <a:endParaRPr lang="sv-SE" sz="1200" dirty="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BE020DAA-7346-4896-8C53-2426603ADE6A}" type="slidenum">
              <a:rPr lang="sv-SE" smtClean="0"/>
              <a:t>60</a:t>
            </a:fld>
            <a:endParaRPr lang="sv-SE"/>
          </a:p>
        </p:txBody>
      </p:sp>
    </p:spTree>
    <p:extLst>
      <p:ext uri="{BB962C8B-B14F-4D97-AF65-F5344CB8AC3E}">
        <p14:creationId xmlns:p14="http://schemas.microsoft.com/office/powerpoint/2010/main" val="16986169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Informationspåverkan genomförs i syfte att påverka olika gruppers uppfattningar, beteenden eller beslutsfattande. Informationspåverkan kan bryta ned människors förtroende för myndigheter och politiker samt skapa motsättningar mellan grupper.</a:t>
            </a:r>
            <a:r>
              <a:rPr lang="sv-SE" sz="1200" baseline="0" dirty="0">
                <a:latin typeface="Calibri" panose="020F0502020204030204" pitchFamily="34" charset="0"/>
                <a:ea typeface="Calibri" panose="020F0502020204030204" pitchFamily="34" charset="0"/>
                <a:cs typeface="Times New Roman" panose="02020603050405020304" pitchFamily="18" charset="0"/>
              </a:rPr>
              <a:t> </a:t>
            </a:r>
            <a:r>
              <a:rPr lang="sv-SE" sz="1200" dirty="0">
                <a:latin typeface="Calibri" panose="020F0502020204030204" pitchFamily="34" charset="0"/>
                <a:ea typeface="Calibri" panose="020F0502020204030204" pitchFamily="34" charset="0"/>
                <a:cs typeface="Times New Roman" panose="02020603050405020304" pitchFamily="18" charset="0"/>
              </a:rPr>
              <a:t>Genom att känna igen några metoder och tekniker som ofta används, kan aktörer bidra till ett motståndskraftigt samhälle.</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Öppna och dolda påtryckningar</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Sverige kan utsättas för öppna eller dolda påtryckningar med olika politiska, psykologiska,</a:t>
            </a:r>
            <a:r>
              <a:rPr lang="sv-SE" sz="1200" baseline="0" dirty="0">
                <a:latin typeface="Calibri" panose="020F0502020204030204" pitchFamily="34" charset="0"/>
                <a:ea typeface="Calibri" panose="020F0502020204030204" pitchFamily="34" charset="0"/>
                <a:cs typeface="Times New Roman" panose="02020603050405020304" pitchFamily="18" charset="0"/>
              </a:rPr>
              <a:t> </a:t>
            </a:r>
            <a:r>
              <a:rPr lang="sv-SE" sz="1200" dirty="0">
                <a:latin typeface="Calibri" panose="020F0502020204030204" pitchFamily="34" charset="0"/>
                <a:ea typeface="Calibri" panose="020F0502020204030204" pitchFamily="34" charset="0"/>
                <a:cs typeface="Times New Roman" panose="02020603050405020304" pitchFamily="18" charset="0"/>
              </a:rPr>
              <a:t>ekonomiska och militära medel. Utökad underrättelseverksamhet, intensifierade cyberattacker och påverkansoperationer är andra medel som motståndare kan använda för att nå strategiska mål och utöka sin handlingsfrihet. Sådana handlingar behöver inte vara förberedelser för ett väpnat angrepp, men kan ändå innebära ett hot mot Sveriges suveränitet. Samhället behöver klara av att hantera den här typen av försök till påverkan och påtryckning.</a:t>
            </a: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Underrättelseverksamhet</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Säkerhetspolisen bedömer att hotet från främmande makts säkerhets- och underrättelsetjänster har breddats och antagit nya former. Begreppet hybridhot</a:t>
            </a:r>
            <a:r>
              <a:rPr lang="sv-SE" sz="1200" baseline="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beskriver ett tillstånd mellan fred och krig. Myndigheter och företag måste då inom ramen för den fredstida lagstiftningen hantera påverkan som kan innebära större hot och störningar mot samhällets funktioner.</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Underrättelsehotet mot Sverige är mer omfattande än på flera år. Den tekniska utvecklingen har gjort cyberinhämtningen mer avancerad, samtidigt som den traditionella informationsinhämtningen fortsätter. Det ger både bredd och djup i främmande makters</a:t>
            </a:r>
            <a:r>
              <a:rPr lang="sv-SE" sz="1200" baseline="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inhämtning av hemlig information.</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Cyberattacker</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Olovlig underrättelseverksamhet i form av elektroniska attacker och cyberspionage har ökat de senaste åren. Säkerhetspolisen bedömer det som ett problem att andra stater eller enskilda aktörer tar sig in i svenska företag och myndigheters IT-system.</a:t>
            </a:r>
            <a:r>
              <a:rPr lang="sv-SE" sz="1200" baseline="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En mängd cyberattacker upptäcks varje månad. Ett starkt säkerhetsskydd och brett samarbete mellan myndigheter är avgörande för att stå emot cyberattacker.</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Informationsoperationer</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Informationsoperationer är beteckningen på icke-traditionell krigföring där målet är att kontrollera vilken information motståndaren har tillgång till. Syftet med en informationsoperation är att påverka motståndarens agerande genom en koordinerad data- och informationsinsats samtidigt som den egna verksamheten på informationsarenan skyddas. Det kan bland annat handla om psykologisk krigföring,</a:t>
            </a:r>
            <a:r>
              <a:rPr lang="sv-SE" sz="1200" baseline="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elektronisk krigföring och vilseledning.</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dirty="0" err="1">
                <a:latin typeface="Calibri" panose="020F0502020204030204" pitchFamily="34" charset="0"/>
                <a:ea typeface="Calibri" panose="020F0502020204030204" pitchFamily="34" charset="0"/>
                <a:cs typeface="Times New Roman" panose="02020603050405020304" pitchFamily="18" charset="0"/>
              </a:rPr>
              <a:t>https</a:t>
            </a:r>
            <a:r>
              <a:rPr lang="sv-SE" sz="1200" dirty="0">
                <a:latin typeface="Calibri" panose="020F0502020204030204" pitchFamily="34" charset="0"/>
                <a:ea typeface="Calibri" panose="020F0502020204030204" pitchFamily="34" charset="0"/>
                <a:cs typeface="Times New Roman" panose="02020603050405020304" pitchFamily="18" charset="0"/>
              </a:rPr>
              <a:t>://</a:t>
            </a:r>
            <a:r>
              <a:rPr lang="sv-SE" sz="1200" dirty="0" err="1">
                <a:latin typeface="Calibri" panose="020F0502020204030204" pitchFamily="34" charset="0"/>
                <a:ea typeface="Calibri" panose="020F0502020204030204" pitchFamily="34" charset="0"/>
                <a:cs typeface="Times New Roman" panose="02020603050405020304" pitchFamily="18" charset="0"/>
              </a:rPr>
              <a:t>www.msb.se</a:t>
            </a:r>
            <a:r>
              <a:rPr lang="sv-SE" sz="1200" dirty="0">
                <a:latin typeface="Calibri" panose="020F0502020204030204" pitchFamily="34" charset="0"/>
                <a:ea typeface="Calibri" panose="020F0502020204030204" pitchFamily="34" charset="0"/>
                <a:cs typeface="Times New Roman" panose="02020603050405020304" pitchFamily="18" charset="0"/>
              </a:rPr>
              <a:t>/</a:t>
            </a:r>
            <a:r>
              <a:rPr lang="sv-SE" sz="1200" dirty="0" err="1">
                <a:latin typeface="Calibri" panose="020F0502020204030204" pitchFamily="34" charset="0"/>
                <a:ea typeface="Calibri" panose="020F0502020204030204" pitchFamily="34" charset="0"/>
                <a:cs typeface="Times New Roman" panose="02020603050405020304" pitchFamily="18" charset="0"/>
              </a:rPr>
              <a:t>sv</a:t>
            </a:r>
            <a:r>
              <a:rPr lang="sv-SE" sz="1200" dirty="0">
                <a:latin typeface="Calibri" panose="020F0502020204030204" pitchFamily="34" charset="0"/>
                <a:ea typeface="Calibri" panose="020F0502020204030204" pitchFamily="34" charset="0"/>
                <a:cs typeface="Times New Roman" panose="02020603050405020304" pitchFamily="18" charset="0"/>
              </a:rPr>
              <a:t>/</a:t>
            </a:r>
            <a:r>
              <a:rPr lang="sv-SE" sz="1200" dirty="0" err="1">
                <a:latin typeface="Calibri" panose="020F0502020204030204" pitchFamily="34" charset="0"/>
                <a:ea typeface="Calibri" panose="020F0502020204030204" pitchFamily="34" charset="0"/>
                <a:cs typeface="Times New Roman" panose="02020603050405020304" pitchFamily="18" charset="0"/>
              </a:rPr>
              <a:t>amnesomraden</a:t>
            </a:r>
            <a:r>
              <a:rPr lang="sv-SE" sz="1200" dirty="0">
                <a:latin typeface="Calibri" panose="020F0502020204030204" pitchFamily="34" charset="0"/>
                <a:ea typeface="Calibri" panose="020F0502020204030204" pitchFamily="34" charset="0"/>
                <a:cs typeface="Times New Roman" panose="02020603050405020304" pitchFamily="18" charset="0"/>
              </a:rPr>
              <a:t>/</a:t>
            </a:r>
            <a:r>
              <a:rPr lang="sv-SE" sz="1200" dirty="0" err="1">
                <a:latin typeface="Calibri" panose="020F0502020204030204" pitchFamily="34" charset="0"/>
                <a:ea typeface="Calibri" panose="020F0502020204030204" pitchFamily="34" charset="0"/>
                <a:cs typeface="Times New Roman" panose="02020603050405020304" pitchFamily="18" charset="0"/>
              </a:rPr>
              <a:t>msbs</a:t>
            </a:r>
            <a:r>
              <a:rPr lang="sv-SE" sz="1200" dirty="0">
                <a:latin typeface="Calibri" panose="020F0502020204030204" pitchFamily="34" charset="0"/>
                <a:ea typeface="Calibri" panose="020F0502020204030204" pitchFamily="34" charset="0"/>
                <a:cs typeface="Times New Roman" panose="02020603050405020304" pitchFamily="18" charset="0"/>
              </a:rPr>
              <a:t>-arbete-vid-olyckor-kriser-och-krig/psykologiskt-</a:t>
            </a:r>
            <a:r>
              <a:rPr lang="sv-SE" sz="1200" dirty="0" err="1">
                <a:latin typeface="Calibri" panose="020F0502020204030204" pitchFamily="34" charset="0"/>
                <a:ea typeface="Calibri" panose="020F0502020204030204" pitchFamily="34" charset="0"/>
                <a:cs typeface="Times New Roman" panose="02020603050405020304" pitchFamily="18" charset="0"/>
              </a:rPr>
              <a:t>forsvar</a:t>
            </a:r>
            <a:r>
              <a:rPr lang="sv-SE" sz="1200" dirty="0">
                <a:latin typeface="Calibri" panose="020F0502020204030204" pitchFamily="34" charset="0"/>
                <a:ea typeface="Calibri" panose="020F0502020204030204" pitchFamily="34" charset="0"/>
                <a:cs typeface="Times New Roman" panose="02020603050405020304" pitchFamily="18" charset="0"/>
              </a:rPr>
              <a:t>/</a:t>
            </a:r>
            <a:r>
              <a:rPr lang="sv-SE" sz="1200" dirty="0" err="1">
                <a:latin typeface="Calibri" panose="020F0502020204030204" pitchFamily="34" charset="0"/>
                <a:ea typeface="Calibri" panose="020F0502020204030204" pitchFamily="34" charset="0"/>
                <a:cs typeface="Times New Roman" panose="02020603050405020304" pitchFamily="18" charset="0"/>
              </a:rPr>
              <a:t>msbs</a:t>
            </a:r>
            <a:r>
              <a:rPr lang="sv-SE" sz="1200" dirty="0">
                <a:latin typeface="Calibri" panose="020F0502020204030204" pitchFamily="34" charset="0"/>
                <a:ea typeface="Calibri" panose="020F0502020204030204" pitchFamily="34" charset="0"/>
                <a:cs typeface="Times New Roman" panose="02020603050405020304" pitchFamily="18" charset="0"/>
              </a:rPr>
              <a:t>-arbete-inom-ramen-for-psykologiskt-</a:t>
            </a:r>
            <a:r>
              <a:rPr lang="sv-SE" sz="1200" dirty="0" err="1">
                <a:latin typeface="Calibri" panose="020F0502020204030204" pitchFamily="34" charset="0"/>
                <a:ea typeface="Calibri" panose="020F0502020204030204" pitchFamily="34" charset="0"/>
                <a:cs typeface="Times New Roman" panose="02020603050405020304" pitchFamily="18" charset="0"/>
              </a:rPr>
              <a:t>forsvar</a:t>
            </a:r>
            <a:r>
              <a:rPr lang="sv-SE" sz="1200" dirty="0">
                <a:latin typeface="Calibri" panose="020F0502020204030204" pitchFamily="34" charset="0"/>
                <a:ea typeface="Calibri" panose="020F0502020204030204" pitchFamily="34" charset="0"/>
                <a:cs typeface="Times New Roman" panose="02020603050405020304" pitchFamily="18" charset="0"/>
              </a:rPr>
              <a:t>/</a:t>
            </a:r>
          </a:p>
          <a:p>
            <a:pPr>
              <a:spcAft>
                <a:spcPts val="0"/>
              </a:spcAft>
            </a:pPr>
            <a:endParaRPr lang="sv-SE" sz="1200" dirty="0">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61</a:t>
            </a:fld>
            <a:endParaRPr lang="sv-SE"/>
          </a:p>
        </p:txBody>
      </p:sp>
    </p:spTree>
    <p:extLst>
      <p:ext uri="{BB962C8B-B14F-4D97-AF65-F5344CB8AC3E}">
        <p14:creationId xmlns:p14="http://schemas.microsoft.com/office/powerpoint/2010/main" val="2906027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ea typeface="Calibri" panose="020F0502020204030204" pitchFamily="34" charset="0"/>
                <a:cs typeface="Times New Roman" panose="02020603050405020304" pitchFamily="18" charset="0"/>
              </a:rPr>
              <a:t>En förändrad hotbild</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Sverige är i många avseenden ett tryggt land att leva i, men det finns hot mot vår säkerhet. </a:t>
            </a:r>
          </a:p>
          <a:p>
            <a:pPr>
              <a:spcAft>
                <a:spcPts val="0"/>
              </a:spcAft>
            </a:pPr>
            <a:r>
              <a:rPr lang="sv-SE" sz="1200" dirty="0">
                <a:ea typeface="Calibri" panose="020F0502020204030204" pitchFamily="34" charset="0"/>
                <a:cs typeface="Times New Roman" panose="02020603050405020304" pitchFamily="18" charset="0"/>
              </a:rPr>
              <a:t>Tryggheten ställs inför olika typer av hot som militära hot, påverkansoperationer, terrorism och olyckor.</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Globaliseringen och digitaliseringen gör att Sverige i större utsträckning än tidigare påverkas av händelser utanför våra gränser. En cyberattack kan slå ut viktiga IT-system och sabotage kan förstöra viktig infrastruktur.</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En konflikt någonstans i världen kan påverka Sverige och leda till brist på livsmedel, mediciner eller andra förnödenheter. </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Det försämrade säkerhetspolitiska läget i Sveriges närområde och i Europa som helhet har ökat risken för att vi ska dras in i en väpnad konflikt eller utsättas för olika former av psykologisk krigföring eller påverkanskampanjer.</a:t>
            </a:r>
          </a:p>
          <a:p>
            <a:pPr>
              <a:spcAft>
                <a:spcPts val="0"/>
              </a:spcAft>
            </a:pPr>
            <a:r>
              <a:rPr lang="sv-SE" sz="1200" b="1"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Hybridhot</a:t>
            </a:r>
          </a:p>
          <a:p>
            <a:pPr>
              <a:spcAft>
                <a:spcPts val="0"/>
              </a:spcAft>
            </a:pPr>
            <a:r>
              <a:rPr lang="sv-SE" sz="1200" dirty="0">
                <a:ea typeface="Calibri" panose="020F0502020204030204" pitchFamily="34" charset="0"/>
                <a:cs typeface="Times New Roman" panose="02020603050405020304" pitchFamily="18" charset="0"/>
              </a:rPr>
              <a:t>Den osäkerhet som kan uppstå i gränslandet mellan fred och krig kallas ofta gråzonsproblematik. I internationella samarbeten används ofta begreppet hybridhot. Med det avses en blandning av aktiviteter, tekniker och procedurer som används systematiserat</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för angrepp på ett lands suveränitet.</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Hybridhot är angrepp som kan genomföras med en kombination av militära och icke-militära medel.</a:t>
            </a:r>
          </a:p>
          <a:p>
            <a:endParaRPr lang="sv-SE" dirty="0"/>
          </a:p>
          <a:p>
            <a:pPr>
              <a:spcAft>
                <a:spcPts val="0"/>
              </a:spcAft>
            </a:pPr>
            <a:r>
              <a:rPr lang="sv-SE" sz="1200" b="1" dirty="0">
                <a:ea typeface="Calibri" panose="020F0502020204030204" pitchFamily="34" charset="0"/>
                <a:cs typeface="Times New Roman" panose="02020603050405020304" pitchFamily="18" charset="0"/>
              </a:rPr>
              <a:t> Militärstrategiskt läge</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Östersjön är en strategisk transportled. Om fartygstrafiken på Östersjön begränsas får det snabbt allvarliga konsekvenser för Sveriges ekonomi och försörjning. Det säkerhetspolitiska läget i Östersjöområdet har försämrats den senaste tiden.</a:t>
            </a:r>
          </a:p>
          <a:p>
            <a:pPr>
              <a:spcAft>
                <a:spcPts val="0"/>
              </a:spcAft>
            </a:pPr>
            <a:r>
              <a:rPr lang="sv-SE" sz="1200" dirty="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ea typeface="Calibri" panose="020F0502020204030204" pitchFamily="34" charset="0"/>
                <a:cs typeface="Times New Roman" panose="02020603050405020304" pitchFamily="18" charset="0"/>
              </a:rPr>
              <a:t>Sverige säkerhetspolitiska läge/ Sverige säkerhetspolitik och solidaritetsförklaring</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Sveriges geografiska läge påverkar vår säkerhetspolitiska situation. Vi är sedan 1995 med i</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EU. De flesta av våra grannländer är också med i EU och/eller försvarsalliansen Nato. </a:t>
            </a:r>
          </a:p>
          <a:p>
            <a:pPr>
              <a:spcAft>
                <a:spcPts val="0"/>
              </a:spcAft>
            </a:pPr>
            <a:r>
              <a:rPr lang="sv-SE" sz="1200" dirty="0">
                <a:ea typeface="Calibri" panose="020F0502020204030204" pitchFamily="34" charset="0"/>
                <a:cs typeface="Times New Roman" panose="02020603050405020304" pitchFamily="18" charset="0"/>
              </a:rPr>
              <a:t>Sverige har ett fördjupat samarbete med Nato och har precis som Finland</a:t>
            </a:r>
            <a:r>
              <a:rPr lang="sv-SE" sz="1200" baseline="0" dirty="0">
                <a:ea typeface="Calibri" panose="020F0502020204030204" pitchFamily="34" charset="0"/>
                <a:cs typeface="Times New Roman" panose="02020603050405020304" pitchFamily="18" charset="0"/>
              </a:rPr>
              <a:t> under senvåren 2022 ansökt om medlemskap.</a:t>
            </a:r>
          </a:p>
          <a:p>
            <a:pPr>
              <a:spcAft>
                <a:spcPts val="0"/>
              </a:spcAft>
            </a:pPr>
            <a:endParaRPr lang="sv-SE" sz="1200" strike="sngStrike" baseline="0" dirty="0">
              <a:ea typeface="Calibri" panose="020F0502020204030204" pitchFamily="34" charset="0"/>
              <a:cs typeface="Times New Roman" panose="02020603050405020304" pitchFamily="18" charset="0"/>
            </a:endParaRPr>
          </a:p>
          <a:p>
            <a:pPr>
              <a:spcAft>
                <a:spcPts val="0"/>
              </a:spcAft>
            </a:pPr>
            <a:r>
              <a:rPr lang="sv-SE" sz="1200" strike="noStrike" dirty="0">
                <a:ea typeface="Calibri" panose="020F0502020204030204" pitchFamily="34" charset="0"/>
                <a:cs typeface="Times New Roman" panose="02020603050405020304" pitchFamily="18" charset="0"/>
              </a:rPr>
              <a:t>Genom</a:t>
            </a:r>
            <a:r>
              <a:rPr lang="sv-SE" sz="1200" strike="noStrike" baseline="0" dirty="0">
                <a:ea typeface="Calibri" panose="020F0502020204030204" pitchFamily="34" charset="0"/>
                <a:cs typeface="Times New Roman" panose="02020603050405020304" pitchFamily="18" charset="0"/>
              </a:rPr>
              <a:t> vårt </a:t>
            </a:r>
            <a:r>
              <a:rPr lang="sv-SE" sz="1200" dirty="0">
                <a:ea typeface="Calibri" panose="020F0502020204030204" pitchFamily="34" charset="0"/>
                <a:cs typeface="Times New Roman" panose="02020603050405020304" pitchFamily="18" charset="0"/>
              </a:rPr>
              <a:t>partnerskap med Nato har vi</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ett fördjupat samarbete med Nato sedan 1994. Vi har också ett samförståndsavtal med Nato om värdlandsstöd som skapar förutsättningar för att ge</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och ta emot civilt och militärt stöd. Dessa samarbeten innebär dock inte några ömsesidiga</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försvarsförpliktelser.</a:t>
            </a:r>
          </a:p>
          <a:p>
            <a:pPr>
              <a:spcAft>
                <a:spcPts val="0"/>
              </a:spcAft>
            </a:pP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Inom EU finns också en uttalad solidaritetsförklaring om att medlemsländerna ska hjälpa varandra vid katastrofer, terroristattacker eller väpnat angrepp. Med USA har Sverige ett särskilt avtal om samarbete på försvarsområdet. Med Finland har Sverige ett försvarssamarbete, som innefattar operativ planering och förberedelser för ett gemensamt användande av civila och militära resurser i olika scenarier.</a:t>
            </a:r>
          </a:p>
          <a:p>
            <a:pPr>
              <a:spcAft>
                <a:spcPts val="0"/>
              </a:spcAft>
            </a:pPr>
            <a:endParaRPr lang="sv-SE" sz="1200" dirty="0">
              <a:ea typeface="Calibri" panose="020F0502020204030204" pitchFamily="34" charset="0"/>
              <a:cs typeface="Times New Roman" panose="02020603050405020304" pitchFamily="18" charset="0"/>
            </a:endParaRPr>
          </a:p>
          <a:p>
            <a:endParaRPr lang="sv-SE" dirty="0"/>
          </a:p>
          <a:p>
            <a:endParaRPr lang="sv-SE" dirty="0"/>
          </a:p>
          <a:p>
            <a:endParaRPr lang="sv-SE" dirty="0"/>
          </a:p>
        </p:txBody>
      </p:sp>
      <p:sp>
        <p:nvSpPr>
          <p:cNvPr id="4" name="Platshållare för bildnummer 3"/>
          <p:cNvSpPr>
            <a:spLocks noGrp="1"/>
          </p:cNvSpPr>
          <p:nvPr>
            <p:ph type="sldNum" sz="quarter" idx="10"/>
          </p:nvPr>
        </p:nvSpPr>
        <p:spPr/>
        <p:txBody>
          <a:bodyPr/>
          <a:lstStyle/>
          <a:p>
            <a:fld id="{A73B8932-A6BD-45E8-86AE-4AC561ADC4EB}" type="slidenum">
              <a:rPr lang="sv-SE" smtClean="0"/>
              <a:t>6</a:t>
            </a:fld>
            <a:endParaRPr lang="sv-SE"/>
          </a:p>
        </p:txBody>
      </p:sp>
    </p:spTree>
    <p:extLst>
      <p:ext uri="{BB962C8B-B14F-4D97-AF65-F5344CB8AC3E}">
        <p14:creationId xmlns:p14="http://schemas.microsoft.com/office/powerpoint/2010/main" val="22122241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solidFill>
                  <a:srgbClr val="000000"/>
                </a:solidFill>
                <a:ea typeface="Calibri" panose="020F0502020204030204" pitchFamily="34" charset="0"/>
                <a:cs typeface="Times New Roman" panose="02020603050405020304" pitchFamily="18" charset="0"/>
              </a:rPr>
              <a:t>Säkerhetsskydd</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Verksamheter som är viktiga för totalförsvaret behöver ett fungerande säkerhetsskydd.</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Digitaliseringen innebär en större sårbarhet samtidigt som hotnivån har höjts. För att åtgärda bristerna krävs en bred insats.</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De civil myndigheternas säkerhetsskyddsarbete utgår från säkerhetsskyddslagen, säkerhets-</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skyddsförordningen och Säkerhetspolisens föreskrifter. Syftet med regleringen är att skydda verksamhet av betydelse för Sverige säkerhet (säkerhetskänslig verksamhet) mot till exempel spioneri, sabotage och terrorangrepp. Regleringen ska också skydda uppgifter</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från att röjas, förändras, göras otillgängliga eller förstöras.</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ea typeface="Calibri" panose="020F0502020204030204" pitchFamily="34" charset="0"/>
                <a:cs typeface="Times New Roman" panose="02020603050405020304" pitchFamily="18" charset="0"/>
              </a:rPr>
              <a:t>Informationssäkerhet</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Säkerhetsskyddsklassificerad information behöver skyddas så att den inte läcker ut, ändras eller förstörs. För att uppnå det behövs bland annat tydliga rutiner för informationshantering så att att det finns godkända säkerhetsskåp och informationssystem för fysiska respektive digital säkerhetsskyddsklassificerade handlingar.</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ea typeface="Calibri" panose="020F0502020204030204" pitchFamily="34" charset="0"/>
                <a:cs typeface="Times New Roman" panose="02020603050405020304" pitchFamily="18" charset="0"/>
              </a:rPr>
              <a:t>Personalsäkerhet</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Personer som ska delta i säkerhetskänslig verksamhet måste </a:t>
            </a:r>
            <a:r>
              <a:rPr lang="sv-SE" sz="1200" dirty="0" err="1">
                <a:solidFill>
                  <a:srgbClr val="000000"/>
                </a:solidFill>
                <a:ea typeface="Calibri" panose="020F0502020204030204" pitchFamily="34" charset="0"/>
                <a:cs typeface="Times New Roman" panose="02020603050405020304" pitchFamily="18" charset="0"/>
              </a:rPr>
              <a:t>säkerhetsprövas</a:t>
            </a:r>
            <a:r>
              <a:rPr lang="sv-SE" sz="1200" dirty="0">
                <a:solidFill>
                  <a:srgbClr val="000000"/>
                </a:solidFill>
                <a:ea typeface="Calibri" panose="020F0502020204030204" pitchFamily="34" charset="0"/>
                <a:cs typeface="Times New Roman" panose="02020603050405020304" pitchFamily="18" charset="0"/>
              </a:rPr>
              <a:t>, och få utbildning i säkerhetsskydd. Genom säkerhetsprövning som består av säkerhetsprövningsintervju och eventuell registerkontroll kartläggs om personen är lojal mot de intressen som ska skyddas.</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ea typeface="Calibri" panose="020F0502020204030204" pitchFamily="34" charset="0"/>
                <a:cs typeface="Times New Roman" panose="02020603050405020304" pitchFamily="18" charset="0"/>
              </a:rPr>
              <a:t>Fysisk säkerhet</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För att få vistas på vissa platser och lokaler krävs av säkerhetsskäl rätt behörighet. Det kan till exempel innebära att bara vissa anställda har tillträde till det rum där säkerhetsskåpen står, tillgång till ett vattentorn eller ett rum där man har krypteringsutrustning.</a:t>
            </a:r>
            <a:endParaRPr lang="sv-SE" sz="1200" dirty="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BE020DAA-7346-4896-8C53-2426603ADE6A}" type="slidenum">
              <a:rPr lang="sv-SE" smtClean="0"/>
              <a:t>62</a:t>
            </a:fld>
            <a:endParaRPr lang="sv-SE"/>
          </a:p>
        </p:txBody>
      </p:sp>
    </p:spTree>
    <p:extLst>
      <p:ext uri="{BB962C8B-B14F-4D97-AF65-F5344CB8AC3E}">
        <p14:creationId xmlns:p14="http://schemas.microsoft.com/office/powerpoint/2010/main" val="11957524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ea typeface="Calibri" panose="020F0502020204030204" pitchFamily="34" charset="0"/>
                <a:cs typeface="Times New Roman" panose="02020603050405020304" pitchFamily="18" charset="0"/>
              </a:rPr>
              <a:t>System och metod för informationsdelning</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För att kunna dela uppgifter säkert både internt och externt behöver varje organisation vidta lämpliga säkerhetsåtgärder. Olika informationsklasser kräver olika nivåer av skydd.</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Det finns olika system och metoder som kan användas för säker delning av information och val sker utifrån det identifierade behovet.</a:t>
            </a:r>
          </a:p>
          <a:p>
            <a:pPr>
              <a:spcAft>
                <a:spcPts val="0"/>
              </a:spcAft>
            </a:pPr>
            <a:r>
              <a:rPr lang="sv-SE" sz="1200" dirty="0">
                <a:ea typeface="Calibri" panose="020F0502020204030204" pitchFamily="34" charset="0"/>
                <a:cs typeface="Times New Roman" panose="02020603050405020304" pitchFamily="18" charset="0"/>
              </a:rPr>
              <a:t> Några exempel: </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Rakel</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SGSI</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Kryptering</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Rakel</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MSB ansvarar för Rakel, Sveriges nationella kommunikationssystem för samverkan och Rakel används för informationsdelning mellan aktörer, både i det dagliga arbetet och vid större händelser.</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Rakel är ett robust system med god reservkraft som fungerar även när andra system, som mobilnät och internet, drabbats av överbelastningar, elavbrott eller andra störningar.</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Radiokommunikationen i Rakel har skydd mot obehörig avlyssning. Med tilläggstjänsten "Rakel sekretess" finns möjlighet till kryptering hela vägen från radioterminal till</a:t>
            </a:r>
          </a:p>
          <a:p>
            <a:pPr>
              <a:spcAft>
                <a:spcPts val="0"/>
              </a:spcAft>
            </a:pPr>
            <a:r>
              <a:rPr lang="sv-SE" sz="1200" dirty="0">
                <a:ea typeface="Calibri" panose="020F0502020204030204" pitchFamily="34" charset="0"/>
                <a:cs typeface="Times New Roman" panose="02020603050405020304" pitchFamily="18" charset="0"/>
              </a:rPr>
              <a:t>radioterminal genom nätet.</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Vilka får använda Rakel?</a:t>
            </a:r>
          </a:p>
          <a:p>
            <a:pPr>
              <a:spcAft>
                <a:spcPts val="0"/>
              </a:spcAft>
            </a:pPr>
            <a:r>
              <a:rPr lang="sv-SE" sz="1200" dirty="0">
                <a:ea typeface="Calibri" panose="020F0502020204030204" pitchFamily="34" charset="0"/>
                <a:cs typeface="Times New Roman" panose="02020603050405020304" pitchFamily="18" charset="0"/>
              </a:rPr>
              <a:t>Grundkravet för att ansluta till Rakel är att organisationen tillhör den behöriga användarkrets som finns angiven i 20 a § förordningen om elektronisk kommunikation (FEK). Organisationen ska ha ett författningsreglerat ansvar inom allmän ordning, säkerhet, hälsa eller försvar.</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SGSI</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SGSI (Swedish </a:t>
            </a:r>
            <a:r>
              <a:rPr lang="sv-SE" sz="1200" dirty="0" err="1">
                <a:ea typeface="Calibri" panose="020F0502020204030204" pitchFamily="34" charset="0"/>
                <a:cs typeface="Times New Roman" panose="02020603050405020304" pitchFamily="18" charset="0"/>
              </a:rPr>
              <a:t>Government</a:t>
            </a:r>
            <a:r>
              <a:rPr lang="sv-SE" sz="1200" dirty="0">
                <a:ea typeface="Calibri" panose="020F0502020204030204" pitchFamily="34" charset="0"/>
                <a:cs typeface="Times New Roman" panose="02020603050405020304" pitchFamily="18" charset="0"/>
              </a:rPr>
              <a:t> </a:t>
            </a:r>
            <a:r>
              <a:rPr lang="sv-SE" sz="1200" dirty="0" err="1">
                <a:ea typeface="Calibri" panose="020F0502020204030204" pitchFamily="34" charset="0"/>
                <a:cs typeface="Times New Roman" panose="02020603050405020304" pitchFamily="18" charset="0"/>
              </a:rPr>
              <a:t>Secure</a:t>
            </a:r>
            <a:r>
              <a:rPr lang="sv-SE" sz="1200" dirty="0">
                <a:ea typeface="Calibri" panose="020F0502020204030204" pitchFamily="34" charset="0"/>
                <a:cs typeface="Times New Roman" panose="02020603050405020304" pitchFamily="18" charset="0"/>
              </a:rPr>
              <a:t> </a:t>
            </a:r>
            <a:r>
              <a:rPr lang="sv-SE" sz="1200" dirty="0" err="1">
                <a:ea typeface="Calibri" panose="020F0502020204030204" pitchFamily="34" charset="0"/>
                <a:cs typeface="Times New Roman" panose="02020603050405020304" pitchFamily="18" charset="0"/>
              </a:rPr>
              <a:t>Intranet</a:t>
            </a:r>
            <a:r>
              <a:rPr lang="sv-SE" sz="1200" dirty="0">
                <a:ea typeface="Calibri" panose="020F0502020204030204" pitchFamily="34" charset="0"/>
                <a:cs typeface="Times New Roman" panose="02020603050405020304" pitchFamily="18" charset="0"/>
              </a:rPr>
              <a:t>) är ett intranät, skiljt från internet, för säker och krypterad kommunikation mellan myndigheter i Sverige och Europa. Nätet är utformat för att klara höga krav på tillgänglighet och driftsäkerhet. MSB ansvarar för SGSI. En ackreditering krävs för att få ansluta.</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Vilka får använda SGSI?</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Myndigheter</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Kommuner</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Regioner</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Andra aktörer som enligt författning eller genom avtal har ålagts ett särskilt ansvar för beredskap vid olyckor, kriser eller höjd beredskap.</a:t>
            </a: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ea typeface="Calibri" panose="020F0502020204030204" pitchFamily="34" charset="0"/>
                <a:cs typeface="Times New Roman" panose="02020603050405020304" pitchFamily="18" charset="0"/>
              </a:rPr>
              <a:t>Kryptering</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Kryptering är en viktig säkerhetsåtgärd för att skydda information när den lagras eller överförs. För att kunna läsa eller ändra i information som har krypterats krävs tillgång till rätt nyckel. Dessutom möjliggör kryptering verifiering av avsändaren (som måste ha rätt</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kryptonyckel).</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Korrekt hantering av krypteringslösningar är viktig för att uppnå avsett skydd.</a:t>
            </a:r>
            <a:endParaRPr lang="sv-SE" sz="1200" dirty="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BE020DAA-7346-4896-8C53-2426603ADE6A}" type="slidenum">
              <a:rPr lang="sv-SE" smtClean="0"/>
              <a:t>63</a:t>
            </a:fld>
            <a:endParaRPr lang="sv-SE"/>
          </a:p>
        </p:txBody>
      </p:sp>
    </p:spTree>
    <p:extLst>
      <p:ext uri="{BB962C8B-B14F-4D97-AF65-F5344CB8AC3E}">
        <p14:creationId xmlns:p14="http://schemas.microsoft.com/office/powerpoint/2010/main" val="25449965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000" dirty="0"/>
              <a:t>Det här är de </a:t>
            </a:r>
            <a:r>
              <a:rPr lang="sv-SE" sz="1000" b="1" dirty="0"/>
              <a:t>fem förhållningssätten</a:t>
            </a:r>
            <a:r>
              <a:rPr lang="sv-SE" sz="1000" dirty="0"/>
              <a:t> som skapar den </a:t>
            </a:r>
            <a:r>
              <a:rPr lang="sv-SE" sz="1000" b="1" dirty="0"/>
              <a:t>gemensamma grundplattan</a:t>
            </a:r>
            <a:r>
              <a:rPr lang="sv-SE" sz="1000" dirty="0"/>
              <a:t> när vi ska hantera samhällsstörningar tillsammans.</a:t>
            </a:r>
          </a:p>
          <a:p>
            <a:pPr marL="0" indent="0">
              <a:buFont typeface="Arial" panose="020B0604020202020204" pitchFamily="34" charset="0"/>
              <a:buNone/>
            </a:pPr>
            <a:endParaRPr lang="sv-SE" sz="10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dirty="0"/>
              <a:t>Ju fler som </a:t>
            </a:r>
            <a:r>
              <a:rPr lang="sv-SE" sz="1000" b="1" dirty="0"/>
              <a:t>känner till och agerar</a:t>
            </a:r>
            <a:r>
              <a:rPr lang="sv-SE" sz="1000" dirty="0"/>
              <a:t> utifrån förhållningssätten, desto större är sannolikheten att vi </a:t>
            </a:r>
            <a:r>
              <a:rPr lang="sv-SE" sz="1000" b="1" dirty="0"/>
              <a:t>förstår varandra och agerar tillsammans</a:t>
            </a:r>
            <a:r>
              <a:rPr lang="sv-SE" sz="1000" dirty="0"/>
              <a:t> på ett </a:t>
            </a:r>
            <a:r>
              <a:rPr lang="sv-SE" sz="1000" b="1" dirty="0"/>
              <a:t>effektivt</a:t>
            </a:r>
            <a:r>
              <a:rPr lang="sv-SE" sz="1000" dirty="0"/>
              <a:t> sätt.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dirty="0"/>
              <a:t>Materialet kring förhållningssätten riktar sig till en </a:t>
            </a:r>
            <a:r>
              <a:rPr lang="sv-SE" sz="1000" b="1" dirty="0"/>
              <a:t>bred målgrupp</a:t>
            </a:r>
            <a:r>
              <a:rPr lang="sv-SE" sz="1000" b="0" dirty="0"/>
              <a:t> – till alla som kan bli involverade i hanteringen av samhällsstörningar</a:t>
            </a:r>
            <a:r>
              <a:rPr lang="sv-SE" sz="100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dirty="0"/>
              <a:t>Särskilt viktiga målgrupper är bland annat </a:t>
            </a:r>
            <a:r>
              <a:rPr lang="sv-SE" sz="1000" b="1" dirty="0"/>
              <a:t>beslutsfattare</a:t>
            </a:r>
            <a:r>
              <a:rPr lang="sv-SE" sz="1000" dirty="0"/>
              <a:t> eller personer som ingår i en </a:t>
            </a:r>
            <a:r>
              <a:rPr lang="sv-SE" sz="1000" b="1" dirty="0"/>
              <a:t>krisledningsorganisation, inriktnings- och samordningsfunktion, kriskommunikationsfunktion, stab</a:t>
            </a:r>
            <a:r>
              <a:rPr lang="sv-SE" sz="1000" dirty="0"/>
              <a:t> eller motsvarande.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dirty="0"/>
              <a:t>Andra viktiga målgrupper är de som arbetar med att utveckla olika arbetssätt och förmågor kopplat till hanteringen av samhällsstörningar och till de som har den viktiga rollen att </a:t>
            </a:r>
            <a:r>
              <a:rPr lang="sv-SE" sz="1000" b="1" dirty="0"/>
              <a:t>utbilda, öva och utvärdera</a:t>
            </a:r>
            <a:r>
              <a:rPr lang="sv-SE" sz="1000" dirty="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000" dirty="0"/>
          </a:p>
          <a:p>
            <a:r>
              <a:rPr lang="sv-SE" b="1" dirty="0"/>
              <a:t>Ha helhetssyn</a:t>
            </a:r>
          </a:p>
          <a:p>
            <a:pPr defTabSz="966612">
              <a:defRPr/>
            </a:pPr>
            <a:r>
              <a:rPr lang="sv-SE" sz="1200" dirty="0"/>
              <a:t>Vi kan ta i princip vilken händelse som helst, så blir det snabbt ganska många aktörer involverade. Snöoväder, större bränder, långvariga/större </a:t>
            </a:r>
            <a:r>
              <a:rPr lang="sv-SE" sz="1200" dirty="0" err="1"/>
              <a:t>elbortfall</a:t>
            </a:r>
            <a:r>
              <a:rPr lang="sv-SE" sz="1200" dirty="0"/>
              <a:t>, störda leveranskedjor som påverkar samhällsviktig verksamhet. Vid samhällsstörningar bildas </a:t>
            </a:r>
            <a:r>
              <a:rPr lang="sv-SE" sz="1200" b="1" dirty="0"/>
              <a:t>system av aktörer </a:t>
            </a:r>
            <a:r>
              <a:rPr lang="sv-SE" sz="1200" dirty="0"/>
              <a:t>som på olika sätt blir involverade i hanteringen och som har </a:t>
            </a:r>
            <a:r>
              <a:rPr lang="sv-SE" sz="1200" b="1" dirty="0"/>
              <a:t>ömsesidiga beroenden till varandra</a:t>
            </a:r>
            <a:r>
              <a:rPr lang="sv-SE" sz="1200" dirty="0"/>
              <a:t>. Alla har </a:t>
            </a:r>
            <a:r>
              <a:rPr lang="sv-SE" sz="1200" b="1" dirty="0"/>
              <a:t>olika ansvar och roller </a:t>
            </a:r>
            <a:r>
              <a:rPr lang="sv-SE" sz="1200" dirty="0"/>
              <a:t>och bidrar med </a:t>
            </a:r>
            <a:r>
              <a:rPr lang="sv-SE" sz="1200" b="1" dirty="0"/>
              <a:t>olika resurser </a:t>
            </a:r>
            <a:r>
              <a:rPr lang="sv-SE" sz="1200" dirty="0"/>
              <a:t>till hanteringen i stort.</a:t>
            </a:r>
          </a:p>
          <a:p>
            <a:pPr defTabSz="966612">
              <a:defRPr/>
            </a:pPr>
            <a:endParaRPr lang="sv-SE" sz="1200" dirty="0">
              <a:ea typeface="Garamond" panose="02020404030301010803" pitchFamily="18" charset="0"/>
              <a:cs typeface="Times New Roman" panose="02020603050405020304" pitchFamily="18" charset="0"/>
            </a:endParaRPr>
          </a:p>
          <a:p>
            <a:pPr defTabSz="966612">
              <a:defRPr/>
            </a:pPr>
            <a:r>
              <a:rPr lang="sv-SE" sz="1200" dirty="0">
                <a:ea typeface="Garamond" panose="02020404030301010803" pitchFamily="18" charset="0"/>
                <a:cs typeface="Times New Roman" panose="02020603050405020304" pitchFamily="18" charset="0"/>
              </a:rPr>
              <a:t>För att hanteringen i stort ska bli så bra som möjligt är det viktigt att </a:t>
            </a:r>
            <a:r>
              <a:rPr lang="sv-SE" sz="1200" b="1" dirty="0">
                <a:ea typeface="Garamond" panose="02020404030301010803" pitchFamily="18" charset="0"/>
                <a:cs typeface="Times New Roman" panose="02020603050405020304" pitchFamily="18" charset="0"/>
              </a:rPr>
              <a:t>tänka bortom vår egen organisations uppdrag. </a:t>
            </a:r>
            <a:r>
              <a:rPr lang="sv-SE" sz="1200" dirty="0"/>
              <a:t>Att </a:t>
            </a:r>
            <a:r>
              <a:rPr lang="sv-SE" sz="1200" b="1" dirty="0"/>
              <a:t>skapa en överblick </a:t>
            </a:r>
            <a:r>
              <a:rPr lang="sv-SE" sz="1200" dirty="0"/>
              <a:t>över </a:t>
            </a:r>
            <a:r>
              <a:rPr lang="sv-SE" sz="1200" b="1" dirty="0"/>
              <a:t>behov, resurser </a:t>
            </a:r>
            <a:r>
              <a:rPr lang="sv-SE" sz="1200" dirty="0"/>
              <a:t>och </a:t>
            </a:r>
            <a:r>
              <a:rPr lang="sv-SE" sz="1200" b="1" dirty="0"/>
              <a:t>åtgärder</a:t>
            </a:r>
            <a:r>
              <a:rPr lang="sv-SE" sz="1200" dirty="0"/>
              <a:t>. </a:t>
            </a:r>
            <a:r>
              <a:rPr lang="sv-SE" sz="1200" dirty="0">
                <a:ea typeface="Garamond" panose="02020404030301010803" pitchFamily="18" charset="0"/>
                <a:cs typeface="Times New Roman" panose="02020603050405020304" pitchFamily="18" charset="0"/>
              </a:rPr>
              <a:t>Då kan vi bättre förstå hur hela samhället har drabbats, vilka åtgärder olika aktörer har vidtagit, förstå behovet av ytterligare åtgärder och hur vi framåt behöver hantera situationen tillsammans. </a:t>
            </a:r>
            <a:r>
              <a:rPr lang="sv-SE" sz="1200" dirty="0"/>
              <a:t>Att arbeta utifrån en helhetssyn kräver att vi </a:t>
            </a:r>
            <a:r>
              <a:rPr lang="sv-SE" sz="1200" b="1" dirty="0"/>
              <a:t>förstår hur olika delar av hanteringen hänger samman i olika beroenden</a:t>
            </a:r>
            <a:r>
              <a:rPr lang="sv-SE" sz="1200" dirty="0"/>
              <a:t>. </a:t>
            </a:r>
          </a:p>
          <a:p>
            <a:endParaRPr lang="sv-SE" dirty="0"/>
          </a:p>
          <a:p>
            <a:r>
              <a:rPr lang="sv-SE" b="1" dirty="0"/>
              <a:t>Ha perspektivförståelse</a:t>
            </a:r>
          </a:p>
          <a:p>
            <a:r>
              <a:rPr lang="sv-SE" sz="1200" dirty="0">
                <a:ea typeface="Garamond" panose="02020404030301010803" pitchFamily="18" charset="0"/>
                <a:cs typeface="Times New Roman" panose="02020603050405020304" pitchFamily="18" charset="0"/>
              </a:rPr>
              <a:t>Tätt kopplat till att se helheten, är förhållningssättet att </a:t>
            </a:r>
            <a:r>
              <a:rPr lang="sv-SE" sz="1200" b="1" dirty="0">
                <a:ea typeface="Garamond" panose="02020404030301010803" pitchFamily="18" charset="0"/>
                <a:cs typeface="Times New Roman" panose="02020603050405020304" pitchFamily="18" charset="0"/>
              </a:rPr>
              <a:t>ha perspektivförståelse</a:t>
            </a:r>
            <a:r>
              <a:rPr lang="sv-SE" sz="1200" dirty="0">
                <a:ea typeface="Garamond" panose="02020404030301010803" pitchFamily="18" charset="0"/>
                <a:cs typeface="Times New Roman" panose="02020603050405020304" pitchFamily="18" charset="0"/>
              </a:rPr>
              <a:t>. Vad innebär då det? Varje individ och aktör ser det som händer ur just sin synvinkel. En utmaning blir då att andra perspektiv lätt trängs undan, eller att vi helt enkelt inte förstår andras perspektiv. </a:t>
            </a:r>
            <a:r>
              <a:rPr lang="sv-SE" sz="1200" b="1" dirty="0">
                <a:ea typeface="Garamond" panose="02020404030301010803" pitchFamily="18" charset="0"/>
                <a:cs typeface="Times New Roman" panose="02020603050405020304" pitchFamily="18" charset="0"/>
              </a:rPr>
              <a:t>Ett alltför ensidigt perspektiv kan leda till vi missar olika behov och till en ineffektiv hantering av samhällsstörningar</a:t>
            </a:r>
            <a:r>
              <a:rPr lang="sv-SE" sz="1200" dirty="0">
                <a:ea typeface="Garamond" panose="02020404030301010803" pitchFamily="18" charset="0"/>
                <a:cs typeface="Times New Roman" panose="02020603050405020304" pitchFamily="18" charset="0"/>
              </a:rPr>
              <a:t>.</a:t>
            </a:r>
          </a:p>
          <a:p>
            <a:endParaRPr lang="sv-SE" sz="1200" dirty="0">
              <a:cs typeface="Times New Roman" panose="02020603050405020304" pitchFamily="18" charset="0"/>
            </a:endParaRPr>
          </a:p>
          <a:p>
            <a:pPr marL="0" marR="0" lvl="0" indent="0" algn="l" defTabSz="966612" rtl="0" eaLnBrk="1" fontAlgn="auto" latinLnBrk="0" hangingPunct="1">
              <a:lnSpc>
                <a:spcPct val="100000"/>
              </a:lnSpc>
              <a:spcBef>
                <a:spcPts val="0"/>
              </a:spcBef>
              <a:spcAft>
                <a:spcPts val="0"/>
              </a:spcAft>
              <a:buClrTx/>
              <a:buSzTx/>
              <a:buFontTx/>
              <a:buNone/>
              <a:tabLst/>
              <a:defRPr/>
            </a:pPr>
            <a:r>
              <a:rPr lang="sv-SE" sz="1200" dirty="0">
                <a:ea typeface="Garamond" panose="02020404030301010803" pitchFamily="18" charset="0"/>
                <a:cs typeface="Times New Roman" panose="02020603050405020304" pitchFamily="18" charset="0"/>
              </a:rPr>
              <a:t>Vi brukar prata om att kunna växla mellan olika glasögon, där vi </a:t>
            </a:r>
            <a:r>
              <a:rPr lang="sv-SE" sz="1200" b="1" dirty="0">
                <a:ea typeface="Garamond" panose="02020404030301010803" pitchFamily="18" charset="0"/>
                <a:cs typeface="Times New Roman" panose="02020603050405020304" pitchFamily="18" charset="0"/>
              </a:rPr>
              <a:t>betraktar händelseutvecklingen </a:t>
            </a:r>
            <a:r>
              <a:rPr lang="sv-SE" sz="1200" dirty="0">
                <a:ea typeface="Garamond" panose="02020404030301010803" pitchFamily="18" charset="0"/>
                <a:cs typeface="Times New Roman" panose="02020603050405020304" pitchFamily="18" charset="0"/>
              </a:rPr>
              <a:t>och förstår situationen utifrån olika perspektiv. Vi får en </a:t>
            </a:r>
            <a:r>
              <a:rPr lang="sv-SE" sz="1200" b="1" dirty="0">
                <a:ea typeface="Garamond" panose="02020404030301010803" pitchFamily="18" charset="0"/>
                <a:cs typeface="Times New Roman" panose="02020603050405020304" pitchFamily="18" charset="0"/>
              </a:rPr>
              <a:t>mer heltäckande bild av konsekvenser och hjälpbehov</a:t>
            </a:r>
            <a:r>
              <a:rPr lang="sv-SE" sz="1200" dirty="0">
                <a:ea typeface="Garamond" panose="02020404030301010803" pitchFamily="18" charset="0"/>
                <a:cs typeface="Times New Roman" panose="02020603050405020304" pitchFamily="18" charset="0"/>
              </a:rPr>
              <a:t>, och bättre underlag för att kunna identifiera relevanta åtgärder. Det här är inte alltid lätt. Det kan till exempel finnas motsättningar i perspektiv mellan olika aktörer, eller inom en och samma organisation. Men för att olika perspektiv ska bli en tillgång för helheten behöver det finnas förståelse för att andra aktörer kan ha andra värdegrunder, kulturer, attityder, normer och ansvarsområden som påverkar deras perspektiv och prioriteringar. Den här förståelsen för varandras perspektiv utvecklas sedan bäst genom utbildning, övning och samverkan i vardagen. </a:t>
            </a:r>
          </a:p>
          <a:p>
            <a:pPr defTabSz="966612">
              <a:defRPr/>
            </a:pPr>
            <a:endParaRPr lang="sv-SE" sz="1200" dirty="0">
              <a:ea typeface="Garamond" panose="02020404030301010803" pitchFamily="18" charset="0"/>
              <a:cs typeface="Times New Roman" panose="02020603050405020304" pitchFamily="18" charset="0"/>
            </a:endParaRPr>
          </a:p>
          <a:p>
            <a:r>
              <a:rPr lang="sv-SE" sz="1200" b="1" dirty="0"/>
              <a:t>Lyssna och kommunicera aktivt</a:t>
            </a:r>
          </a:p>
          <a:p>
            <a:pPr marL="0" indent="0" defTabSz="966612">
              <a:buFont typeface="Arial" panose="020B0604020202020204" pitchFamily="34" charset="0"/>
              <a:buNone/>
              <a:defRPr/>
            </a:pPr>
            <a:r>
              <a:rPr lang="sv-SE" sz="1200" dirty="0">
                <a:solidFill>
                  <a:srgbClr val="000000"/>
                </a:solidFill>
                <a:latin typeface="+mn-lt"/>
                <a:ea typeface="Times New Roman" panose="02020603050405020304" pitchFamily="18" charset="0"/>
                <a:cs typeface="Times New Roman" panose="02020603050405020304" pitchFamily="18" charset="0"/>
              </a:rPr>
              <a:t>Genom att genom </a:t>
            </a:r>
            <a:r>
              <a:rPr lang="sv-SE" sz="1200" b="1" dirty="0">
                <a:solidFill>
                  <a:srgbClr val="000000"/>
                </a:solidFill>
                <a:latin typeface="+mn-lt"/>
                <a:ea typeface="Times New Roman" panose="02020603050405020304" pitchFamily="18" charset="0"/>
                <a:cs typeface="Times New Roman" panose="02020603050405020304" pitchFamily="18" charset="0"/>
              </a:rPr>
              <a:t>hanteringens alla steg </a:t>
            </a:r>
            <a:r>
              <a:rPr lang="sv-SE" sz="1200" dirty="0">
                <a:solidFill>
                  <a:srgbClr val="000000"/>
                </a:solidFill>
                <a:latin typeface="+mn-lt"/>
                <a:ea typeface="Times New Roman" panose="02020603050405020304" pitchFamily="18" charset="0"/>
                <a:cs typeface="Times New Roman" panose="02020603050405020304" pitchFamily="18" charset="0"/>
              </a:rPr>
              <a:t>aktivt </a:t>
            </a:r>
            <a:r>
              <a:rPr lang="sv-SE" sz="1200" b="1" dirty="0">
                <a:solidFill>
                  <a:srgbClr val="000000"/>
                </a:solidFill>
                <a:latin typeface="+mn-lt"/>
                <a:ea typeface="Times New Roman" panose="02020603050405020304" pitchFamily="18" charset="0"/>
                <a:cs typeface="Times New Roman" panose="02020603050405020304" pitchFamily="18" charset="0"/>
              </a:rPr>
              <a:t>lyssna in, reflektera över och möta informationsbehov hos varandra </a:t>
            </a:r>
            <a:r>
              <a:rPr lang="sv-SE" sz="1200" dirty="0">
                <a:solidFill>
                  <a:srgbClr val="000000"/>
                </a:solidFill>
                <a:latin typeface="+mn-lt"/>
                <a:ea typeface="Times New Roman" panose="02020603050405020304" pitchFamily="18" charset="0"/>
                <a:cs typeface="Times New Roman" panose="02020603050405020304" pitchFamily="18" charset="0"/>
              </a:rPr>
              <a:t>skapar vi en grund för att effektivt hantera samhällsstörningar. Det </a:t>
            </a:r>
            <a:r>
              <a:rPr lang="sv-SE" sz="1200" b="1" dirty="0">
                <a:solidFill>
                  <a:srgbClr val="000000"/>
                </a:solidFill>
                <a:latin typeface="+mn-lt"/>
                <a:ea typeface="Times New Roman" panose="02020603050405020304" pitchFamily="18" charset="0"/>
                <a:cs typeface="Times New Roman" panose="02020603050405020304" pitchFamily="18" charset="0"/>
              </a:rPr>
              <a:t>gäller på alla nivåer </a:t>
            </a:r>
            <a:r>
              <a:rPr lang="sv-SE" sz="1200" dirty="0">
                <a:solidFill>
                  <a:srgbClr val="000000"/>
                </a:solidFill>
                <a:latin typeface="+mn-lt"/>
                <a:ea typeface="Times New Roman" panose="02020603050405020304" pitchFamily="18" charset="0"/>
                <a:cs typeface="Times New Roman" panose="02020603050405020304" pitchFamily="18" charset="0"/>
              </a:rPr>
              <a:t>- när vi kommunicerar inom verksamheter, mellan aktörer och när vi kommunicerar med allmänheten. </a:t>
            </a:r>
          </a:p>
          <a:p>
            <a:pPr marL="171450" indent="-171450">
              <a:lnSpc>
                <a:spcPct val="110000"/>
              </a:lnSpc>
              <a:spcAft>
                <a:spcPts val="634"/>
              </a:spcAft>
              <a:buFont typeface="Arial" panose="020B0604020202020204" pitchFamily="34" charset="0"/>
              <a:buChar char="•"/>
            </a:pPr>
            <a:endParaRPr lang="sv-SE" sz="1200" dirty="0">
              <a:latin typeface="+mn-lt"/>
              <a:ea typeface="Garamond" panose="02020404030301010803" pitchFamily="18" charset="0"/>
              <a:cs typeface="Times New Roman" panose="02020603050405020304" pitchFamily="18" charset="0"/>
            </a:endParaRPr>
          </a:p>
          <a:p>
            <a:pPr marL="0" indent="0">
              <a:lnSpc>
                <a:spcPct val="110000"/>
              </a:lnSpc>
              <a:spcAft>
                <a:spcPts val="634"/>
              </a:spcAft>
              <a:buFont typeface="Arial" panose="020B0604020202020204" pitchFamily="34" charset="0"/>
              <a:buNone/>
            </a:pPr>
            <a:r>
              <a:rPr lang="sv-SE" sz="1200" dirty="0">
                <a:latin typeface="+mn-lt"/>
                <a:ea typeface="Garamond" panose="02020404030301010803" pitchFamily="18" charset="0"/>
                <a:cs typeface="Times New Roman" panose="02020603050405020304" pitchFamily="18" charset="0"/>
              </a:rPr>
              <a:t>Hur vi </a:t>
            </a:r>
            <a:r>
              <a:rPr lang="sv-SE" sz="1200" b="1" dirty="0">
                <a:latin typeface="+mn-lt"/>
                <a:ea typeface="Garamond" panose="02020404030301010803" pitchFamily="18" charset="0"/>
                <a:cs typeface="Times New Roman" panose="02020603050405020304" pitchFamily="18" charset="0"/>
              </a:rPr>
              <a:t>kommunicerar och formulerar våra budskap </a:t>
            </a:r>
            <a:r>
              <a:rPr lang="sv-SE" sz="1200" dirty="0">
                <a:latin typeface="+mn-lt"/>
                <a:ea typeface="Garamond" panose="02020404030301010803" pitchFamily="18" charset="0"/>
                <a:cs typeface="Times New Roman" panose="02020603050405020304" pitchFamily="18" charset="0"/>
              </a:rPr>
              <a:t>– såväl muntligt som skriftligt – kan ha en enorm kraft i hanteringen av samhällsstörningar. Att vara kommunikativ handlar </a:t>
            </a:r>
            <a:r>
              <a:rPr lang="sv-SE" sz="1200" b="1" dirty="0">
                <a:latin typeface="+mn-lt"/>
                <a:ea typeface="Garamond" panose="02020404030301010803" pitchFamily="18" charset="0"/>
                <a:cs typeface="Times New Roman" panose="02020603050405020304" pitchFamily="18" charset="0"/>
              </a:rPr>
              <a:t>både om att lyssna och att tala</a:t>
            </a:r>
            <a:r>
              <a:rPr lang="sv-SE" sz="1200" dirty="0">
                <a:latin typeface="+mn-lt"/>
                <a:ea typeface="Garamond" panose="02020404030301010803" pitchFamily="18" charset="0"/>
                <a:cs typeface="Times New Roman" panose="02020603050405020304" pitchFamily="18" charset="0"/>
              </a:rPr>
              <a:t>. Det innebär också att inte ta för givet att alla har samma kunskaper, förutsättningar, insikter och informationsbas som du och därför eftersträva att ha meningsutbyten som leder fram till förståelse och förtroende. Det bidrar till en </a:t>
            </a:r>
            <a:r>
              <a:rPr lang="sv-SE" sz="1200" b="1" dirty="0">
                <a:latin typeface="+mn-lt"/>
                <a:ea typeface="Garamond" panose="02020404030301010803" pitchFamily="18" charset="0"/>
                <a:cs typeface="Times New Roman" panose="02020603050405020304" pitchFamily="18" charset="0"/>
              </a:rPr>
              <a:t>samarbetskultur </a:t>
            </a:r>
            <a:r>
              <a:rPr lang="sv-SE" sz="1200" dirty="0">
                <a:latin typeface="+mn-lt"/>
                <a:ea typeface="Garamond" panose="02020404030301010803" pitchFamily="18" charset="0"/>
                <a:cs typeface="Times New Roman" panose="02020603050405020304" pitchFamily="18" charset="0"/>
              </a:rPr>
              <a:t>som bygger på </a:t>
            </a:r>
            <a:r>
              <a:rPr lang="sv-SE" sz="1200" b="1" dirty="0">
                <a:latin typeface="+mn-lt"/>
                <a:ea typeface="Garamond" panose="02020404030301010803" pitchFamily="18" charset="0"/>
                <a:cs typeface="Times New Roman" panose="02020603050405020304" pitchFamily="18" charset="0"/>
              </a:rPr>
              <a:t>prestigelöshet</a:t>
            </a:r>
            <a:r>
              <a:rPr lang="sv-SE" sz="1200" dirty="0">
                <a:latin typeface="+mn-lt"/>
                <a:ea typeface="Garamond" panose="02020404030301010803" pitchFamily="18" charset="0"/>
                <a:cs typeface="Times New Roman" panose="02020603050405020304" pitchFamily="18" charset="0"/>
              </a:rPr>
              <a:t>. Det gäller att </a:t>
            </a:r>
            <a:r>
              <a:rPr lang="sv-SE" sz="1200" b="1" dirty="0">
                <a:latin typeface="+mn-lt"/>
                <a:ea typeface="Garamond" panose="02020404030301010803" pitchFamily="18" charset="0"/>
                <a:cs typeface="Times New Roman" panose="02020603050405020304" pitchFamily="18" charset="0"/>
              </a:rPr>
              <a:t>intressera sig f</a:t>
            </a:r>
            <a:r>
              <a:rPr lang="sv-SE" sz="1200" b="1" dirty="0">
                <a:latin typeface="+mn-lt"/>
                <a:ea typeface="Garamond" panose="02020404030301010803" pitchFamily="18" charset="0"/>
                <a:cs typeface="Aptos" panose="020B0004020202020204" pitchFamily="34" charset="0"/>
              </a:rPr>
              <a:t>ö</a:t>
            </a:r>
            <a:r>
              <a:rPr lang="sv-SE" sz="1200" b="1" dirty="0">
                <a:latin typeface="+mn-lt"/>
                <a:ea typeface="Garamond" panose="02020404030301010803" pitchFamily="18" charset="0"/>
                <a:cs typeface="Times New Roman" panose="02020603050405020304" pitchFamily="18" charset="0"/>
              </a:rPr>
              <a:t>r</a:t>
            </a:r>
            <a:r>
              <a:rPr lang="sv-SE" sz="1200" dirty="0">
                <a:latin typeface="+mn-lt"/>
                <a:ea typeface="Garamond" panose="02020404030301010803" pitchFamily="18" charset="0"/>
                <a:cs typeface="Times New Roman" panose="02020603050405020304" pitchFamily="18" charset="0"/>
              </a:rPr>
              <a:t>, </a:t>
            </a:r>
            <a:r>
              <a:rPr lang="sv-SE" sz="1200" b="1" dirty="0">
                <a:latin typeface="+mn-lt"/>
                <a:ea typeface="Garamond" panose="02020404030301010803" pitchFamily="18" charset="0"/>
                <a:cs typeface="Times New Roman" panose="02020603050405020304" pitchFamily="18" charset="0"/>
              </a:rPr>
              <a:t>lyssna</a:t>
            </a:r>
            <a:r>
              <a:rPr lang="sv-SE" sz="1200" dirty="0">
                <a:latin typeface="+mn-lt"/>
                <a:ea typeface="Garamond" panose="02020404030301010803" pitchFamily="18" charset="0"/>
                <a:cs typeface="Times New Roman" panose="02020603050405020304" pitchFamily="18" charset="0"/>
              </a:rPr>
              <a:t> och </a:t>
            </a:r>
            <a:r>
              <a:rPr lang="sv-SE" sz="1200" b="1" dirty="0">
                <a:latin typeface="+mn-lt"/>
                <a:ea typeface="Garamond" panose="02020404030301010803" pitchFamily="18" charset="0"/>
                <a:cs typeface="Times New Roman" panose="02020603050405020304" pitchFamily="18" charset="0"/>
              </a:rPr>
              <a:t>förstå</a:t>
            </a:r>
            <a:r>
              <a:rPr lang="sv-SE" sz="1200" b="1" dirty="0">
                <a:latin typeface="+mn-lt"/>
                <a:ea typeface="Garamond" panose="02020404030301010803" pitchFamily="18" charset="0"/>
                <a:cs typeface="Aptos" panose="020B0004020202020204" pitchFamily="34" charset="0"/>
              </a:rPr>
              <a:t> </a:t>
            </a:r>
            <a:r>
              <a:rPr lang="sv-SE" sz="1200" b="1" dirty="0">
                <a:latin typeface="+mn-lt"/>
                <a:ea typeface="Garamond" panose="02020404030301010803" pitchFamily="18" charset="0"/>
                <a:cs typeface="Times New Roman" panose="02020603050405020304" pitchFamily="18" charset="0"/>
              </a:rPr>
              <a:t>hur informationen tolkas och tas emot</a:t>
            </a:r>
            <a:r>
              <a:rPr lang="sv-SE" sz="1200" dirty="0">
                <a:latin typeface="+mn-lt"/>
                <a:ea typeface="Garamond" panose="02020404030301010803" pitchFamily="18" charset="0"/>
                <a:cs typeface="Times New Roman" panose="02020603050405020304" pitchFamily="18" charset="0"/>
              </a:rPr>
              <a:t>. Med andra ord: att förstå andra perspektiv än det egna. I praktiken innebär det att </a:t>
            </a:r>
            <a:r>
              <a:rPr lang="sv-SE" sz="1200" b="1" dirty="0">
                <a:latin typeface="+mn-lt"/>
                <a:ea typeface="Garamond" panose="02020404030301010803" pitchFamily="18" charset="0"/>
                <a:cs typeface="Times New Roman" panose="02020603050405020304" pitchFamily="18" charset="0"/>
              </a:rPr>
              <a:t>kontinuerligt anpassa, forma och sprida information </a:t>
            </a:r>
            <a:r>
              <a:rPr lang="sv-SE" sz="1200" dirty="0">
                <a:latin typeface="+mn-lt"/>
                <a:ea typeface="Garamond" panose="02020404030301010803" pitchFamily="18" charset="0"/>
                <a:cs typeface="Times New Roman" panose="02020603050405020304" pitchFamily="18" charset="0"/>
              </a:rPr>
              <a:t>så att den </a:t>
            </a:r>
            <a:r>
              <a:rPr lang="sv-SE" sz="1200" b="1" dirty="0">
                <a:latin typeface="+mn-lt"/>
                <a:ea typeface="Garamond" panose="02020404030301010803" pitchFamily="18" charset="0"/>
                <a:cs typeface="Times New Roman" panose="02020603050405020304" pitchFamily="18" charset="0"/>
              </a:rPr>
              <a:t>både når ut och når fram</a:t>
            </a:r>
            <a:r>
              <a:rPr lang="sv-SE" sz="1200" dirty="0">
                <a:latin typeface="+mn-lt"/>
                <a:ea typeface="Garamond" panose="02020404030301010803" pitchFamily="18" charset="0"/>
                <a:cs typeface="Times New Roman" panose="02020603050405020304" pitchFamily="18" charset="0"/>
              </a:rPr>
              <a:t>, samt att ha en förståelse för hur samma information tas emot, tolkas och används. Det här gäller alla, inte bara kommunikationsfunktioner.</a:t>
            </a:r>
          </a:p>
          <a:p>
            <a:pPr marL="0" indent="0">
              <a:lnSpc>
                <a:spcPct val="110000"/>
              </a:lnSpc>
              <a:spcAft>
                <a:spcPts val="634"/>
              </a:spcAft>
              <a:buFont typeface="Arial" panose="020B0604020202020204" pitchFamily="34" charset="0"/>
              <a:buNone/>
            </a:pPr>
            <a:endParaRPr lang="sv-SE" sz="1200" dirty="0">
              <a:latin typeface="+mn-lt"/>
              <a:ea typeface="Garamond" panose="02020404030301010803" pitchFamily="18" charset="0"/>
              <a:cs typeface="Times New Roman" panose="02020603050405020304" pitchFamily="18" charset="0"/>
            </a:endParaRPr>
          </a:p>
          <a:p>
            <a:pPr marL="0" indent="0">
              <a:lnSpc>
                <a:spcPct val="110000"/>
              </a:lnSpc>
              <a:spcAft>
                <a:spcPts val="634"/>
              </a:spcAft>
              <a:buFont typeface="Arial" panose="020B0604020202020204" pitchFamily="34" charset="0"/>
              <a:buNone/>
            </a:pPr>
            <a:r>
              <a:rPr lang="sv-SE" sz="1200" b="1" dirty="0">
                <a:latin typeface="+mn-lt"/>
                <a:ea typeface="Garamond" panose="02020404030301010803" pitchFamily="18" charset="0"/>
                <a:cs typeface="Times New Roman" panose="02020603050405020304" pitchFamily="18" charset="0"/>
              </a:rPr>
              <a:t>Var proaktiv</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Fånga upp tidiga signaler på händelser i omvärlden och </a:t>
            </a:r>
            <a:r>
              <a:rPr lang="sv-SE" sz="1200" b="1" dirty="0"/>
              <a:t>skapa utrymme</a:t>
            </a:r>
            <a:r>
              <a:rPr lang="sv-SE" sz="1200" dirty="0"/>
              <a:t> för att sätta in </a:t>
            </a:r>
            <a:r>
              <a:rPr lang="sv-SE" sz="1200" b="1" dirty="0"/>
              <a:t>tidiga åtgärder</a:t>
            </a:r>
            <a:r>
              <a:rPr lang="sv-SE" sz="1200" dirty="0"/>
              <a:t>. Vi har då bättre möjligheter </a:t>
            </a:r>
            <a:r>
              <a:rPr lang="sv-SE" sz="1200" b="1" dirty="0"/>
              <a:t>att minska de negativa konsekvenserna</a:t>
            </a:r>
            <a:r>
              <a:rPr lang="sv-SE" sz="1200" dirty="0"/>
              <a:t> av samhällsstörningar. </a:t>
            </a:r>
            <a:r>
              <a:rPr lang="sv-SE" dirty="0"/>
              <a:t>Att vara förebyggande och förutseende. </a:t>
            </a:r>
            <a:r>
              <a:rPr lang="sv-SE" sz="1200" dirty="0">
                <a:solidFill>
                  <a:srgbClr val="000000"/>
                </a:solidFill>
                <a:ea typeface="Times New Roman" panose="02020603050405020304" pitchFamily="18" charset="0"/>
                <a:cs typeface="Times New Roman" panose="02020603050405020304" pitchFamily="18" charset="0"/>
              </a:rPr>
              <a:t>En utmärkande faktor för många samhällsstörningar är </a:t>
            </a:r>
            <a:r>
              <a:rPr lang="sv-SE" sz="1200" b="1" dirty="0">
                <a:solidFill>
                  <a:srgbClr val="000000"/>
                </a:solidFill>
                <a:ea typeface="Times New Roman" panose="02020603050405020304" pitchFamily="18" charset="0"/>
                <a:cs typeface="Times New Roman" panose="02020603050405020304" pitchFamily="18" charset="0"/>
              </a:rPr>
              <a:t>kampen mot tiden</a:t>
            </a:r>
            <a:r>
              <a:rPr lang="sv-SE" sz="1200" dirty="0">
                <a:solidFill>
                  <a:srgbClr val="000000"/>
                </a:solidFill>
                <a:ea typeface="Times New Roman" panose="02020603050405020304" pitchFamily="18" charset="0"/>
                <a:cs typeface="Times New Roman" panose="02020603050405020304" pitchFamily="18" charset="0"/>
              </a:rPr>
              <a:t>. Om samhällsstörningar ska hanteras effektivt behöver vi vara proaktiva snarare än avvaktande. </a:t>
            </a:r>
            <a:r>
              <a:rPr lang="sv-SE" dirty="0"/>
              <a:t>Det innebär att vara inriktad på att i förväg vidta lämpliga åtgärder till exempel för att förhindra oönskade händelser eller skadlig utveckling eller för att främja önskvärd utveckling. Motsatsen är reaktivitet. Det innebär att vänta tills något händer och sedan reagera på det, snarare än att ta initiativ för att förutse och hantera situationer i förväg. Att svara på problem och utmaningar när de uppstår, istället för att planera och agera för att undvika dem. </a:t>
            </a:r>
          </a:p>
          <a:p>
            <a:pPr marL="0" indent="0">
              <a:buNone/>
            </a:pPr>
            <a:endParaRPr lang="sv-SE" sz="1200" dirty="0"/>
          </a:p>
          <a:p>
            <a:pPr marL="0" indent="0">
              <a:lnSpc>
                <a:spcPct val="110000"/>
              </a:lnSpc>
              <a:spcAft>
                <a:spcPts val="634"/>
              </a:spcAft>
              <a:buFont typeface="Arial" panose="020B0604020202020204" pitchFamily="34" charset="0"/>
              <a:buNone/>
            </a:pPr>
            <a:r>
              <a:rPr lang="sv-SE" sz="1200" dirty="0">
                <a:latin typeface="+mn-lt"/>
              </a:rPr>
              <a:t>Under hanteringen av samhällsstörningar handlar ett proaktivt förhållningssätt om att vara </a:t>
            </a:r>
            <a:r>
              <a:rPr lang="sv-SE" sz="1200" b="1" dirty="0">
                <a:latin typeface="+mn-lt"/>
              </a:rPr>
              <a:t>förutseende, flexibel</a:t>
            </a:r>
            <a:r>
              <a:rPr lang="sv-SE" sz="1200" b="0" dirty="0">
                <a:latin typeface="+mn-lt"/>
              </a:rPr>
              <a:t> och</a:t>
            </a:r>
            <a:r>
              <a:rPr lang="sv-SE" sz="1200" b="1" dirty="0">
                <a:latin typeface="+mn-lt"/>
              </a:rPr>
              <a:t> initiativrik</a:t>
            </a:r>
            <a:r>
              <a:rPr lang="sv-SE" sz="1200" dirty="0">
                <a:latin typeface="+mn-lt"/>
              </a:rPr>
              <a:t>. </a:t>
            </a:r>
          </a:p>
          <a:p>
            <a:r>
              <a:rPr lang="sv-SE" sz="1200" dirty="0">
                <a:latin typeface="+mn-lt"/>
              </a:rPr>
              <a:t>Hur gör vi det här i praktiken? Här följer några exempel på proaktivt agerande:</a:t>
            </a:r>
          </a:p>
          <a:p>
            <a:endParaRPr lang="sv-SE" sz="1200" dirty="0">
              <a:latin typeface="+mn-lt"/>
            </a:endParaRPr>
          </a:p>
          <a:p>
            <a:pPr marL="171450" indent="-171450">
              <a:buFont typeface="Arial" panose="020B0604020202020204" pitchFamily="34" charset="0"/>
              <a:buChar char="•"/>
            </a:pPr>
            <a:r>
              <a:rPr lang="sv-SE" sz="1200" b="1" dirty="0">
                <a:latin typeface="+mn-lt"/>
              </a:rPr>
              <a:t>Skapa en förmåga att upptäcka signaler i ett tidigt skede. </a:t>
            </a:r>
            <a:r>
              <a:rPr lang="sv-SE" sz="1200" b="0" dirty="0">
                <a:latin typeface="+mn-lt"/>
              </a:rPr>
              <a:t>Omvärldsbevakning i vardagen gör det enklare att identifiera avvikelser från det normala och kunna upptäcka händelser med ett långsamt eller smygande händelseförlopp. </a:t>
            </a:r>
          </a:p>
          <a:p>
            <a:pPr marL="171450" indent="-171450">
              <a:buFont typeface="Arial" panose="020B0604020202020204" pitchFamily="34" charset="0"/>
              <a:buChar char="•"/>
            </a:pPr>
            <a:r>
              <a:rPr lang="sv-SE" sz="1200" b="1" dirty="0">
                <a:latin typeface="+mn-lt"/>
              </a:rPr>
              <a:t>Ta initiativ och agera utifrån det egna uppdraget. </a:t>
            </a:r>
            <a:r>
              <a:rPr lang="sv-SE" sz="1200" dirty="0">
                <a:effectLst/>
                <a:latin typeface="+mn-lt"/>
                <a:ea typeface="Garamond" panose="02020404030301010803" pitchFamily="18" charset="0"/>
                <a:cs typeface="Times New Roman" panose="02020603050405020304" pitchFamily="18" charset="0"/>
              </a:rPr>
              <a:t>Varje aktör behöver i den specifika situationen analysera sin egen roll och ta ansvar utifrån sitt eget uppdrag. Vi startar upp hanteringen utan att vänta på att någon annan ska signalera till oss att det är dags.</a:t>
            </a:r>
            <a:endParaRPr lang="sv-SE" sz="1200" b="1" dirty="0">
              <a:latin typeface="+mn-lt"/>
            </a:endParaRPr>
          </a:p>
          <a:p>
            <a:pPr marL="171450" indent="-171450">
              <a:buFont typeface="Arial" panose="020B0604020202020204" pitchFamily="34" charset="0"/>
              <a:buChar char="•"/>
            </a:pPr>
            <a:r>
              <a:rPr lang="sv-SE" sz="1200" dirty="0">
                <a:effectLst/>
                <a:latin typeface="+mn-lt"/>
                <a:ea typeface="Garamond" panose="02020404030301010803" pitchFamily="18" charset="0"/>
                <a:cs typeface="Times New Roman" panose="02020603050405020304" pitchFamily="18" charset="0"/>
              </a:rPr>
              <a:t>Vi är ofta beroende av information och resurser från varandra under hanteringen av samhällsstörningar och åtgärder behöver samordnas. </a:t>
            </a:r>
            <a:r>
              <a:rPr lang="sv-SE" sz="1200" b="1" dirty="0">
                <a:latin typeface="+mn-lt"/>
              </a:rPr>
              <a:t>Kontakta därför andra aktörer i ett tidigt skede.</a:t>
            </a:r>
          </a:p>
          <a:p>
            <a:pPr marL="171450" indent="-171450">
              <a:buFont typeface="Arial" panose="020B0604020202020204" pitchFamily="34" charset="0"/>
              <a:buChar char="•"/>
            </a:pPr>
            <a:r>
              <a:rPr lang="sv-SE" sz="1200" b="1" dirty="0">
                <a:latin typeface="+mn-lt"/>
              </a:rPr>
              <a:t>Våga fatta beslut utifrån ofullständig information. </a:t>
            </a:r>
            <a:r>
              <a:rPr lang="sv-SE" sz="1200" dirty="0">
                <a:effectLst/>
                <a:latin typeface="+mn-lt"/>
                <a:ea typeface="Garamond" panose="02020404030301010803" pitchFamily="18" charset="0"/>
                <a:cs typeface="Times New Roman" panose="02020603050405020304" pitchFamily="18" charset="0"/>
              </a:rPr>
              <a:t>Vi behöver ofta göra antaganden om hur situationen kommer att utvecklas och om vilka behov som kan uppstå längre fram i tiden. </a:t>
            </a:r>
            <a:endParaRPr lang="sv-SE" sz="1200" b="1" dirty="0">
              <a:latin typeface="+mn-lt"/>
            </a:endParaRPr>
          </a:p>
          <a:p>
            <a:pPr marL="171450" indent="-171450">
              <a:buFont typeface="Arial" panose="020B0604020202020204" pitchFamily="34" charset="0"/>
              <a:buChar char="•"/>
            </a:pPr>
            <a:r>
              <a:rPr lang="sv-SE" sz="1200" b="1" dirty="0">
                <a:latin typeface="+mn-lt"/>
              </a:rPr>
              <a:t>Hantera och planera samtidigt. </a:t>
            </a:r>
            <a:r>
              <a:rPr lang="sv-SE" sz="1200" dirty="0">
                <a:effectLst/>
                <a:latin typeface="+mn-lt"/>
                <a:ea typeface="Garamond" panose="02020404030301010803" pitchFamily="18" charset="0"/>
                <a:cs typeface="Times New Roman" panose="02020603050405020304" pitchFamily="18" charset="0"/>
              </a:rPr>
              <a:t>Det krävs en organisation som kan hantera de omedelbara åtgärderna, samtidigt som den också kan planera för det som kommer längre fram.</a:t>
            </a:r>
            <a:endParaRPr lang="sv-SE" sz="1200" b="1" dirty="0">
              <a:latin typeface="+mn-lt"/>
            </a:endParaRPr>
          </a:p>
          <a:p>
            <a:pPr marL="0" indent="0">
              <a:lnSpc>
                <a:spcPct val="110000"/>
              </a:lnSpc>
              <a:spcAft>
                <a:spcPts val="634"/>
              </a:spcAft>
              <a:buFont typeface="Arial" panose="020B0604020202020204" pitchFamily="34" charset="0"/>
              <a:buNone/>
            </a:pPr>
            <a:endParaRPr lang="sv-SE" sz="1200" dirty="0">
              <a:latin typeface="+mn-lt"/>
              <a:ea typeface="Garamond" panose="02020404030301010803" pitchFamily="18" charset="0"/>
              <a:cs typeface="Times New Roman" panose="02020603050405020304" pitchFamily="18" charset="0"/>
            </a:endParaRPr>
          </a:p>
          <a:p>
            <a:pPr marL="0" indent="0">
              <a:lnSpc>
                <a:spcPct val="110000"/>
              </a:lnSpc>
              <a:spcAft>
                <a:spcPts val="634"/>
              </a:spcAft>
              <a:buFont typeface="Arial" panose="020B0604020202020204" pitchFamily="34" charset="0"/>
              <a:buNone/>
            </a:pPr>
            <a:endParaRPr lang="sv-SE" sz="1200" b="1" dirty="0">
              <a:latin typeface="+mn-lt"/>
              <a:ea typeface="Garamond" panose="02020404030301010803" pitchFamily="18" charset="0"/>
              <a:cs typeface="Times New Roman" panose="02020603050405020304" pitchFamily="18" charset="0"/>
            </a:endParaRPr>
          </a:p>
          <a:p>
            <a:pPr marL="0" indent="0">
              <a:lnSpc>
                <a:spcPct val="110000"/>
              </a:lnSpc>
              <a:spcAft>
                <a:spcPts val="634"/>
              </a:spcAft>
              <a:buFont typeface="Arial" panose="020B0604020202020204" pitchFamily="34" charset="0"/>
              <a:buNone/>
            </a:pPr>
            <a:r>
              <a:rPr lang="sv-SE" sz="1200" b="1" dirty="0">
                <a:latin typeface="+mn-lt"/>
                <a:ea typeface="Garamond" panose="02020404030301010803" pitchFamily="18" charset="0"/>
                <a:cs typeface="Times New Roman" panose="02020603050405020304" pitchFamily="18" charset="0"/>
              </a:rPr>
              <a:t>Ta medvetna beslut</a:t>
            </a:r>
          </a:p>
          <a:p>
            <a:r>
              <a:rPr lang="sv-SE" sz="1200" dirty="0"/>
              <a:t>Beslutsfattande är en </a:t>
            </a:r>
            <a:r>
              <a:rPr lang="sv-SE" sz="1200" b="1" dirty="0"/>
              <a:t>central del i hanteringen </a:t>
            </a:r>
            <a:r>
              <a:rPr lang="sv-SE" sz="1200" dirty="0"/>
              <a:t>av samhällsstörningar. Vi behöver fatta beslut om inriktning, göra prioriteringar och besluta om åtgärder. Förhållningssättet om att ta medvetna beslut handlar om två saker: Dels att vara medveten om </a:t>
            </a:r>
            <a:r>
              <a:rPr lang="sv-SE" sz="1200" b="1" dirty="0"/>
              <a:t>hur vi människor fattar beslut</a:t>
            </a:r>
            <a:r>
              <a:rPr lang="sv-SE" sz="1200" dirty="0"/>
              <a:t>, dels att </a:t>
            </a:r>
            <a:r>
              <a:rPr lang="sv-SE" sz="1200" b="1" dirty="0"/>
              <a:t>fatta beslut på ett mer medvetet sätt</a:t>
            </a:r>
            <a:r>
              <a:rPr lang="sv-SE" sz="1200" dirty="0"/>
              <a:t>. </a:t>
            </a:r>
            <a:r>
              <a:rPr lang="sv-SE" sz="1200" dirty="0">
                <a:ea typeface="Garamond" panose="02020404030301010803" pitchFamily="18" charset="0"/>
                <a:cs typeface="Times New Roman" panose="02020603050405020304" pitchFamily="18" charset="0"/>
              </a:rPr>
              <a:t>Att fatta beslut kan enkelt beskrivas som att </a:t>
            </a:r>
            <a:r>
              <a:rPr lang="sv-SE" sz="1200" b="1" dirty="0">
                <a:ea typeface="Garamond" panose="02020404030301010803" pitchFamily="18" charset="0"/>
                <a:cs typeface="Times New Roman" panose="02020603050405020304" pitchFamily="18" charset="0"/>
              </a:rPr>
              <a:t>välja mellan två eller flera alternativ</a:t>
            </a:r>
            <a:r>
              <a:rPr lang="sv-SE" sz="1200" dirty="0">
                <a:ea typeface="Garamond" panose="02020404030301010803" pitchFamily="18" charset="0"/>
                <a:cs typeface="Times New Roman" panose="02020603050405020304" pitchFamily="18" charset="0"/>
              </a:rPr>
              <a:t>. Vi människor fattar en mängd beslut varje dag och ofta sker det omedvetet. Många av dessa omedvetna beslut bygger på automatiska kognitiva processer och tidigare erfarenhet. Det är ett bekvämt och effektivt sätt att hantera många av de beslutssituationer som vi ställs inför i vår vardag.</a:t>
            </a:r>
          </a:p>
          <a:p>
            <a:pPr marL="0" indent="0">
              <a:lnSpc>
                <a:spcPct val="110000"/>
              </a:lnSpc>
              <a:spcAft>
                <a:spcPts val="634"/>
              </a:spcAft>
              <a:buFont typeface="Arial" panose="020B0604020202020204" pitchFamily="34" charset="0"/>
              <a:buNone/>
            </a:pPr>
            <a:endParaRPr lang="sv-SE" sz="1200" dirty="0">
              <a:ea typeface="Garamond" panose="02020404030301010803" pitchFamily="18" charset="0"/>
              <a:cs typeface="Times New Roman" panose="02020603050405020304" pitchFamily="18" charset="0"/>
            </a:endParaRPr>
          </a:p>
          <a:p>
            <a:pPr marL="0" indent="0">
              <a:lnSpc>
                <a:spcPct val="110000"/>
              </a:lnSpc>
              <a:spcAft>
                <a:spcPts val="634"/>
              </a:spcAft>
              <a:buFont typeface="Arial" panose="020B0604020202020204" pitchFamily="34" charset="0"/>
              <a:buNone/>
            </a:pPr>
            <a:r>
              <a:rPr lang="sv-SE" sz="1200" dirty="0">
                <a:ea typeface="Garamond" panose="02020404030301010803" pitchFamily="18" charset="0"/>
                <a:cs typeface="Times New Roman" panose="02020603050405020304" pitchFamily="18" charset="0"/>
              </a:rPr>
              <a:t>Samhällsstörningar är ofta både unika och komplexa, vilket gör att </a:t>
            </a:r>
            <a:r>
              <a:rPr lang="sv-SE" sz="1200" b="1" dirty="0">
                <a:ea typeface="Garamond" panose="02020404030301010803" pitchFamily="18" charset="0"/>
                <a:cs typeface="Times New Roman" panose="02020603050405020304" pitchFamily="18" charset="0"/>
              </a:rPr>
              <a:t>vi inte i samma utsträckning kan förlita oss på tidigare erfarenheter</a:t>
            </a:r>
            <a:r>
              <a:rPr lang="sv-SE" sz="1200" dirty="0">
                <a:ea typeface="Garamond" panose="02020404030301010803" pitchFamily="18" charset="0"/>
                <a:cs typeface="Times New Roman" panose="02020603050405020304" pitchFamily="18" charset="0"/>
              </a:rPr>
              <a:t>. Många offentliga aktörer har också en skyldighet att vara </a:t>
            </a:r>
            <a:r>
              <a:rPr lang="sv-SE" sz="1200" b="1" dirty="0">
                <a:ea typeface="Garamond" panose="02020404030301010803" pitchFamily="18" charset="0"/>
                <a:cs typeface="Times New Roman" panose="02020603050405020304" pitchFamily="18" charset="0"/>
              </a:rPr>
              <a:t>transparenta och spårbara </a:t>
            </a:r>
            <a:r>
              <a:rPr lang="sv-SE" sz="1200" dirty="0">
                <a:ea typeface="Garamond" panose="02020404030301010803" pitchFamily="18" charset="0"/>
                <a:cs typeface="Times New Roman" panose="02020603050405020304" pitchFamily="18" charset="0"/>
              </a:rPr>
              <a:t>i sitt beslutsfattande. Därför behöver vårt beslutsfattande vara </a:t>
            </a:r>
            <a:r>
              <a:rPr lang="sv-SE" sz="1200" b="1" dirty="0">
                <a:ea typeface="Garamond" panose="02020404030301010803" pitchFamily="18" charset="0"/>
                <a:cs typeface="Times New Roman" panose="02020603050405020304" pitchFamily="18" charset="0"/>
              </a:rPr>
              <a:t>mer medvetet och analytiskt</a:t>
            </a:r>
            <a:r>
              <a:rPr lang="sv-SE" sz="1200" dirty="0">
                <a:ea typeface="Garamond" panose="02020404030301010803" pitchFamily="18" charset="0"/>
                <a:cs typeface="Times New Roman" panose="02020603050405020304" pitchFamily="18" charset="0"/>
              </a:rPr>
              <a:t> vid hanteringen av olika samhälls­störningar. </a:t>
            </a:r>
          </a:p>
          <a:p>
            <a:r>
              <a:rPr lang="sv-SE" sz="1200" dirty="0">
                <a:ea typeface="Garamond" panose="02020404030301010803" pitchFamily="18" charset="0"/>
                <a:cs typeface="Times New Roman" panose="02020603050405020304" pitchFamily="18" charset="0"/>
              </a:rPr>
              <a:t>Hur kan vi göra för att fatta beslut på ett mer medvetet sätt? </a:t>
            </a:r>
          </a:p>
          <a:p>
            <a:endParaRPr lang="sv-SE" sz="1200" dirty="0">
              <a:cs typeface="Times New Roman" panose="02020603050405020304" pitchFamily="18" charset="0"/>
            </a:endParaRPr>
          </a:p>
          <a:p>
            <a:pPr marL="181240" indent="-181240" defTabSz="966612">
              <a:buFont typeface="Arial" panose="020B0604020202020204" pitchFamily="34" charset="0"/>
              <a:buChar char="•"/>
              <a:defRPr/>
            </a:pPr>
            <a:r>
              <a:rPr lang="sv-SE" sz="1200" b="1" dirty="0">
                <a:ea typeface="Garamond" panose="02020404030301010803" pitchFamily="18" charset="0"/>
                <a:cs typeface="Times New Roman" panose="02020603050405020304" pitchFamily="18" charset="0"/>
              </a:rPr>
              <a:t>Använd analys i beslutsfattandet. </a:t>
            </a:r>
            <a:r>
              <a:rPr lang="sv-SE" sz="1200" dirty="0">
                <a:ea typeface="Garamond" panose="02020404030301010803" pitchFamily="18" charset="0"/>
                <a:cs typeface="Times New Roman" panose="02020603050405020304" pitchFamily="18" charset="0"/>
              </a:rPr>
              <a:t>Vid hantering av samhällsstörningar är rekommendationen att fatta beslut som även inbegriper analys i en medveten process, det vill säga att involvera system 2. Det blir extra viktigt i situationer där vi har begränsad erfarenhet eller står inför nya problem. </a:t>
            </a:r>
            <a:endParaRPr lang="sv-SE" sz="1200" dirty="0"/>
          </a:p>
          <a:p>
            <a:pPr marL="181240" indent="-181240" defTabSz="966612">
              <a:buFont typeface="Arial" panose="020B0604020202020204" pitchFamily="34" charset="0"/>
              <a:buChar char="•"/>
              <a:defRPr/>
            </a:pPr>
            <a:r>
              <a:rPr lang="sv-SE" sz="1200" b="1" dirty="0">
                <a:ea typeface="Garamond" panose="02020404030301010803" pitchFamily="18" charset="0"/>
                <a:cs typeface="Times New Roman" panose="02020603050405020304" pitchFamily="18" charset="0"/>
              </a:rPr>
              <a:t>Sträva efter ett tillräckligt bra beslut snarare än det perfekta. </a:t>
            </a:r>
            <a:r>
              <a:rPr lang="sv-SE" sz="1200" dirty="0">
                <a:ea typeface="Garamond" panose="02020404030301010803" pitchFamily="18" charset="0"/>
                <a:cs typeface="Times New Roman" panose="02020603050405020304" pitchFamily="18" charset="0"/>
              </a:rPr>
              <a:t>Under hanteringen av samhällsstörningar har vi inte alltid information eller tid för att ta fram möjliga alternativ. Det gör att optimalt beslutsfattande kan vara en orimlig målsättning.</a:t>
            </a:r>
          </a:p>
          <a:p>
            <a:pPr marL="181240" indent="-181240" defTabSz="966612">
              <a:buFont typeface="Arial" panose="020B0604020202020204" pitchFamily="34" charset="0"/>
              <a:buChar char="•"/>
              <a:defRPr/>
            </a:pPr>
            <a:r>
              <a:rPr lang="sv-SE" sz="1200" b="1" dirty="0">
                <a:ea typeface="Garamond" panose="02020404030301010803" pitchFamily="18" charset="0"/>
                <a:cs typeface="Times New Roman" panose="02020603050405020304" pitchFamily="18" charset="0"/>
              </a:rPr>
              <a:t>Fatta beslut tillsammans med andra. </a:t>
            </a:r>
            <a:r>
              <a:rPr lang="sv-SE" sz="1200" dirty="0">
                <a:ea typeface="Garamond" panose="02020404030301010803" pitchFamily="18" charset="0"/>
                <a:cs typeface="Times New Roman" panose="02020603050405020304" pitchFamily="18" charset="0"/>
              </a:rPr>
              <a:t>När vi fattar beslut på egen hand har vi bara vårt eget perspektiv jämfört med om vi fattar beslut tillsammans med andra. Det gör att vi är mer sårbara för psykologiska </a:t>
            </a:r>
            <a:r>
              <a:rPr lang="sv-SE" sz="1200" dirty="0" err="1">
                <a:ea typeface="Garamond" panose="02020404030301010803" pitchFamily="18" charset="0"/>
                <a:cs typeface="Times New Roman" panose="02020603050405020304" pitchFamily="18" charset="0"/>
              </a:rPr>
              <a:t>tankefällor</a:t>
            </a:r>
            <a:r>
              <a:rPr lang="sv-SE" sz="1200" dirty="0">
                <a:ea typeface="Garamond" panose="02020404030301010803" pitchFamily="18" charset="0"/>
                <a:cs typeface="Times New Roman" panose="02020603050405020304" pitchFamily="18" charset="0"/>
              </a:rPr>
              <a:t>. Med andra personers bidrag uppstår ofta synergier som kan ge ett bättre beslutsunderlag. </a:t>
            </a:r>
          </a:p>
          <a:p>
            <a:pPr marL="181240" indent="-181240" defTabSz="966612">
              <a:buFont typeface="Arial" panose="020B0604020202020204" pitchFamily="34" charset="0"/>
              <a:buChar char="•"/>
              <a:defRPr/>
            </a:pPr>
            <a:r>
              <a:rPr lang="sv-SE" sz="1200" b="1" dirty="0">
                <a:ea typeface="Garamond" panose="02020404030301010803" pitchFamily="18" charset="0"/>
                <a:cs typeface="Times New Roman" panose="02020603050405020304" pitchFamily="18" charset="0"/>
              </a:rPr>
              <a:t>Fatta beslut baserat på antaganden och scenarier. </a:t>
            </a:r>
            <a:r>
              <a:rPr lang="sv-SE" sz="1200" dirty="0">
                <a:ea typeface="Garamond" panose="02020404030301010803" pitchFamily="18" charset="0"/>
                <a:cs typeface="Times New Roman" panose="02020603050405020304" pitchFamily="18" charset="0"/>
              </a:rPr>
              <a:t>Att fatta proaktiva beslut om åtgärder betyder ofta att vi måste fatta beslut som vilar på antaganden. Om vi inte vill fatta beslut baserat på antaganden riskerar vi att hamna på efterkälken i hanteringen. Som alla antaganden kan de visa sig felaktiga, hur välgrundade de än kan te sig när vi står inför besluten. Därför är det viktigt att dokumentera beslut och vilken information som ligger till grund för beslutet. </a:t>
            </a:r>
          </a:p>
          <a:p>
            <a:pPr marL="0" indent="0">
              <a:lnSpc>
                <a:spcPct val="110000"/>
              </a:lnSpc>
              <a:spcAft>
                <a:spcPts val="634"/>
              </a:spcAft>
              <a:buFont typeface="Arial" panose="020B0604020202020204" pitchFamily="34" charset="0"/>
              <a:buNone/>
            </a:pPr>
            <a:endParaRPr lang="sv-SE" sz="1200" dirty="0">
              <a:ea typeface="Garamond" panose="02020404030301010803" pitchFamily="18" charset="0"/>
              <a:cs typeface="Times New Roman" panose="02020603050405020304" pitchFamily="18" charset="0"/>
            </a:endParaRPr>
          </a:p>
          <a:p>
            <a:pPr marL="0" indent="0">
              <a:lnSpc>
                <a:spcPct val="110000"/>
              </a:lnSpc>
              <a:spcAft>
                <a:spcPts val="634"/>
              </a:spcAft>
              <a:buFont typeface="Arial" panose="020B0604020202020204" pitchFamily="34" charset="0"/>
              <a:buNone/>
            </a:pPr>
            <a:endParaRPr lang="sv-SE" sz="1200" dirty="0">
              <a:latin typeface="+mn-lt"/>
              <a:ea typeface="Garamond" panose="02020404030301010803" pitchFamily="18" charset="0"/>
              <a:cs typeface="Times New Roman" panose="02020603050405020304" pitchFamily="18" charset="0"/>
            </a:endParaRPr>
          </a:p>
          <a:p>
            <a:pPr marL="0" indent="0">
              <a:lnSpc>
                <a:spcPct val="110000"/>
              </a:lnSpc>
              <a:spcAft>
                <a:spcPts val="634"/>
              </a:spcAft>
              <a:buFont typeface="Arial" panose="020B0604020202020204" pitchFamily="34" charset="0"/>
              <a:buNone/>
            </a:pPr>
            <a:endParaRPr lang="sv-SE" sz="1200" dirty="0">
              <a:latin typeface="+mn-lt"/>
              <a:ea typeface="Garamond" panose="02020404030301010803" pitchFamily="18" charset="0"/>
              <a:cs typeface="Times New Roman" panose="02020603050405020304" pitchFamily="18" charset="0"/>
            </a:endParaRPr>
          </a:p>
          <a:p>
            <a:endParaRPr lang="sv-SE" sz="1200"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30DDAA-2AE1-4833-BFD0-5BE488E762E5}" type="slidenum">
              <a:rPr kumimoji="0" lang="sv-S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sv-S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6306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15000"/>
              </a:lnSpc>
              <a:spcAft>
                <a:spcPts val="600"/>
              </a:spcAft>
            </a:pPr>
            <a:r>
              <a:rPr lang="sv-SE" sz="1800" b="1" dirty="0">
                <a:effectLst/>
                <a:latin typeface="Garamond" panose="02020404030301010803" pitchFamily="18" charset="0"/>
                <a:ea typeface="Garamond" panose="02020404030301010803" pitchFamily="18" charset="0"/>
                <a:cs typeface="Times New Roman" panose="02020603050405020304" pitchFamily="18" charset="0"/>
              </a:rPr>
              <a:t>Processen utgår från de generella aktiviteterna som beskrivs på nivån Konceptuell grund i ramverket: kommunicera, inhämta och bearbeta information, förstå situationen, ta fram eller justera inriktning och, åstadkomma samordning. </a:t>
            </a:r>
          </a:p>
          <a:p>
            <a:pPr>
              <a:lnSpc>
                <a:spcPct val="115000"/>
              </a:lnSpc>
              <a:spcAft>
                <a:spcPts val="600"/>
              </a:spcAft>
            </a:pPr>
            <a:endParaRPr lang="sv-SE" sz="1800" dirty="0">
              <a:effectLst/>
              <a:latin typeface="Garamond" panose="02020404030301010803" pitchFamily="18" charset="0"/>
              <a:ea typeface="Garamond" panose="02020404030301010803" pitchFamily="18" charset="0"/>
              <a:cs typeface="Times New Roman" panose="02020603050405020304" pitchFamily="18" charset="0"/>
            </a:endParaRPr>
          </a:p>
          <a:p>
            <a:pPr>
              <a:lnSpc>
                <a:spcPct val="115000"/>
              </a:lnSpc>
              <a:spcBef>
                <a:spcPts val="1200"/>
              </a:spcBef>
              <a:spcAft>
                <a:spcPts val="600"/>
              </a:spcAft>
            </a:pPr>
            <a:r>
              <a:rPr lang="sv-SE" sz="1800" dirty="0">
                <a:effectLst/>
                <a:latin typeface="Garamond" panose="02020404030301010803" pitchFamily="18" charset="0"/>
                <a:ea typeface="Garamond" panose="02020404030301010803" pitchFamily="18" charset="0"/>
                <a:cs typeface="Times New Roman" panose="02020603050405020304" pitchFamily="18" charset="0"/>
              </a:rPr>
              <a:t>De generella aktiviteterna operationaliseras, det vill säga omsätts i praktiken, genom sju olika moment som följer arbetet från uppstart till avslut. Momenten är: </a:t>
            </a:r>
          </a:p>
          <a:p>
            <a:pPr>
              <a:lnSpc>
                <a:spcPct val="115000"/>
              </a:lnSpc>
              <a:spcBef>
                <a:spcPts val="1200"/>
              </a:spcBef>
              <a:spcAft>
                <a:spcPts val="600"/>
              </a:spcAft>
            </a:pPr>
            <a:endParaRPr lang="sv-SE" sz="1800" dirty="0">
              <a:effectLst/>
              <a:latin typeface="Garamond" panose="02020404030301010803" pitchFamily="18" charset="0"/>
              <a:ea typeface="Garamond" panose="02020404030301010803" pitchFamily="18" charset="0"/>
              <a:cs typeface="Times New Roman" panose="02020603050405020304" pitchFamily="18" charset="0"/>
            </a:endParaRPr>
          </a:p>
          <a:p>
            <a:pPr marL="342900" lvl="0" indent="-342900">
              <a:lnSpc>
                <a:spcPct val="115000"/>
              </a:lnSpc>
              <a:spcBef>
                <a:spcPts val="400"/>
              </a:spcBef>
              <a:spcAft>
                <a:spcPts val="400"/>
              </a:spcAft>
              <a:buFont typeface="Symbol" panose="05050102010706020507" pitchFamily="18" charset="2"/>
              <a:buChar char=""/>
            </a:pPr>
            <a:r>
              <a:rPr lang="sv-SE" sz="1800" dirty="0">
                <a:effectLst/>
                <a:latin typeface="Garamond" panose="02020404030301010803" pitchFamily="18" charset="0"/>
                <a:ea typeface="Garamond" panose="02020404030301010803" pitchFamily="18" charset="0"/>
                <a:cs typeface="Times New Roman" panose="02020603050405020304" pitchFamily="18" charset="0"/>
              </a:rPr>
              <a:t>Dela information</a:t>
            </a:r>
          </a:p>
          <a:p>
            <a:pPr marL="342900" lvl="0" indent="-342900">
              <a:lnSpc>
                <a:spcPct val="115000"/>
              </a:lnSpc>
              <a:spcBef>
                <a:spcPts val="400"/>
              </a:spcBef>
              <a:spcAft>
                <a:spcPts val="400"/>
              </a:spcAft>
              <a:buFont typeface="Symbol" panose="05050102010706020507" pitchFamily="18" charset="2"/>
              <a:buChar char=""/>
            </a:pPr>
            <a:r>
              <a:rPr lang="sv-SE" sz="1800" dirty="0">
                <a:effectLst/>
                <a:latin typeface="Garamond" panose="02020404030301010803" pitchFamily="18" charset="0"/>
                <a:ea typeface="Garamond" panose="02020404030301010803" pitchFamily="18" charset="0"/>
                <a:cs typeface="Times New Roman" panose="02020603050405020304" pitchFamily="18" charset="0"/>
              </a:rPr>
              <a:t>Ta fram samlad lägesbild</a:t>
            </a:r>
          </a:p>
          <a:p>
            <a:pPr marL="342900" lvl="0" indent="-342900">
              <a:lnSpc>
                <a:spcPct val="115000"/>
              </a:lnSpc>
              <a:spcBef>
                <a:spcPts val="400"/>
              </a:spcBef>
              <a:spcAft>
                <a:spcPts val="400"/>
              </a:spcAft>
              <a:buFont typeface="Symbol" panose="05050102010706020507" pitchFamily="18" charset="2"/>
              <a:buChar char=""/>
            </a:pPr>
            <a:r>
              <a:rPr lang="sv-SE" sz="1800" dirty="0">
                <a:effectLst/>
                <a:latin typeface="Garamond" panose="02020404030301010803" pitchFamily="18" charset="0"/>
                <a:ea typeface="Garamond" panose="02020404030301010803" pitchFamily="18" charset="0"/>
                <a:cs typeface="Times New Roman" panose="02020603050405020304" pitchFamily="18" charset="0"/>
              </a:rPr>
              <a:t>Ta fram kompletterande analyser</a:t>
            </a:r>
          </a:p>
          <a:p>
            <a:pPr marL="342900" lvl="0" indent="-342900">
              <a:lnSpc>
                <a:spcPct val="115000"/>
              </a:lnSpc>
              <a:spcBef>
                <a:spcPts val="400"/>
              </a:spcBef>
              <a:spcAft>
                <a:spcPts val="400"/>
              </a:spcAft>
              <a:buFont typeface="Symbol" panose="05050102010706020507" pitchFamily="18" charset="2"/>
              <a:buChar char=""/>
            </a:pPr>
            <a:r>
              <a:rPr lang="sv-SE" sz="1800" dirty="0">
                <a:effectLst/>
                <a:latin typeface="Garamond" panose="02020404030301010803" pitchFamily="18" charset="0"/>
                <a:ea typeface="Garamond" panose="02020404030301010803" pitchFamily="18" charset="0"/>
                <a:cs typeface="Times New Roman" panose="02020603050405020304" pitchFamily="18" charset="0"/>
              </a:rPr>
              <a:t>Ta fram målbild</a:t>
            </a:r>
          </a:p>
          <a:p>
            <a:pPr marL="342900" lvl="0" indent="-342900">
              <a:lnSpc>
                <a:spcPct val="115000"/>
              </a:lnSpc>
              <a:spcBef>
                <a:spcPts val="400"/>
              </a:spcBef>
              <a:spcAft>
                <a:spcPts val="400"/>
              </a:spcAft>
              <a:buFont typeface="Symbol" panose="05050102010706020507" pitchFamily="18" charset="2"/>
              <a:buChar char=""/>
            </a:pPr>
            <a:r>
              <a:rPr lang="sv-SE" sz="1800" dirty="0">
                <a:effectLst/>
                <a:latin typeface="Garamond" panose="02020404030301010803" pitchFamily="18" charset="0"/>
                <a:ea typeface="Garamond" panose="02020404030301010803" pitchFamily="18" charset="0"/>
                <a:cs typeface="Times New Roman" panose="02020603050405020304" pitchFamily="18" charset="0"/>
              </a:rPr>
              <a:t>Ta fram åtgärdsplan</a:t>
            </a:r>
          </a:p>
          <a:p>
            <a:pPr marL="342900" lvl="0" indent="-342900">
              <a:lnSpc>
                <a:spcPct val="115000"/>
              </a:lnSpc>
              <a:spcBef>
                <a:spcPts val="400"/>
              </a:spcBef>
              <a:spcAft>
                <a:spcPts val="400"/>
              </a:spcAft>
              <a:buFont typeface="Symbol" panose="05050102010706020507" pitchFamily="18" charset="2"/>
              <a:buChar char=""/>
            </a:pPr>
            <a:r>
              <a:rPr lang="sv-SE" sz="1800" dirty="0">
                <a:effectLst/>
                <a:latin typeface="Garamond" panose="02020404030301010803" pitchFamily="18" charset="0"/>
                <a:ea typeface="Garamond" panose="02020404030301010803" pitchFamily="18" charset="0"/>
                <a:cs typeface="Times New Roman" panose="02020603050405020304" pitchFamily="18" charset="0"/>
              </a:rPr>
              <a:t>Genomför åtgärder</a:t>
            </a:r>
          </a:p>
          <a:p>
            <a:pPr marL="342900" lvl="0" indent="-342900">
              <a:lnSpc>
                <a:spcPct val="115000"/>
              </a:lnSpc>
              <a:spcBef>
                <a:spcPts val="400"/>
              </a:spcBef>
              <a:spcAft>
                <a:spcPts val="400"/>
              </a:spcAft>
              <a:buFont typeface="Symbol" panose="05050102010706020507" pitchFamily="18" charset="2"/>
              <a:buChar char=""/>
            </a:pPr>
            <a:r>
              <a:rPr lang="sv-SE" sz="1800" dirty="0">
                <a:effectLst/>
                <a:latin typeface="Garamond" panose="02020404030301010803" pitchFamily="18" charset="0"/>
                <a:ea typeface="Garamond" panose="02020404030301010803" pitchFamily="18" charset="0"/>
                <a:cs typeface="Times New Roman" panose="02020603050405020304" pitchFamily="18" charset="0"/>
              </a:rPr>
              <a:t>Följ upp åtgärder.</a:t>
            </a:r>
          </a:p>
          <a:p>
            <a:pPr marL="342900" lvl="0" indent="-342900">
              <a:lnSpc>
                <a:spcPct val="115000"/>
              </a:lnSpc>
              <a:spcBef>
                <a:spcPts val="400"/>
              </a:spcBef>
              <a:spcAft>
                <a:spcPts val="400"/>
              </a:spcAft>
              <a:buFont typeface="Symbol" panose="05050102010706020507" pitchFamily="18" charset="2"/>
              <a:buChar char=""/>
            </a:pPr>
            <a:endParaRPr lang="sv-SE" sz="1800" dirty="0">
              <a:effectLst/>
              <a:latin typeface="Garamond" panose="02020404030301010803" pitchFamily="18" charset="0"/>
              <a:ea typeface="Garamond" panose="02020404030301010803" pitchFamily="18" charset="0"/>
              <a:cs typeface="Times New Roman" panose="02020603050405020304" pitchFamily="18" charset="0"/>
            </a:endParaRPr>
          </a:p>
          <a:p>
            <a:pPr>
              <a:lnSpc>
                <a:spcPct val="115000"/>
              </a:lnSpc>
              <a:spcBef>
                <a:spcPts val="600"/>
              </a:spcBef>
              <a:spcAft>
                <a:spcPts val="600"/>
              </a:spcAft>
            </a:pPr>
            <a:r>
              <a:rPr lang="sv-SE" sz="1800" dirty="0">
                <a:effectLst/>
                <a:latin typeface="Garamond" panose="02020404030301010803" pitchFamily="18" charset="0"/>
                <a:ea typeface="Garamond" panose="02020404030301010803" pitchFamily="18" charset="0"/>
                <a:cs typeface="Times New Roman" panose="02020603050405020304" pitchFamily="18" charset="0"/>
              </a:rPr>
              <a:t>Dessa moment beskriver varsin del i arbetet för att åstadkomma aktörsgemensam inriktning och samordning. Momenten hör samman och bygger på varandra. Processen är därför avsedd att genomföras från början till slut och upprepas så länge det finns behov av aktörsgemensam inriktning och samordning. Till varje moment finns specifika stödmaterial i form av exempelvis checklistor och mallar.</a:t>
            </a:r>
          </a:p>
          <a:p>
            <a:pPr>
              <a:lnSpc>
                <a:spcPct val="115000"/>
              </a:lnSpc>
              <a:spcBef>
                <a:spcPts val="600"/>
              </a:spcBef>
              <a:spcAft>
                <a:spcPts val="600"/>
              </a:spcAft>
            </a:pPr>
            <a:endParaRPr lang="sv-SE" sz="1800" dirty="0">
              <a:effectLst/>
              <a:latin typeface="Garamond" panose="02020404030301010803" pitchFamily="18" charset="0"/>
              <a:ea typeface="Garamond" panose="02020404030301010803" pitchFamily="18" charset="0"/>
              <a:cs typeface="Times New Roman" panose="02020603050405020304" pitchFamily="18" charset="0"/>
            </a:endParaRPr>
          </a:p>
          <a:p>
            <a:pPr>
              <a:lnSpc>
                <a:spcPct val="115000"/>
              </a:lnSpc>
              <a:spcAft>
                <a:spcPts val="600"/>
              </a:spcAft>
            </a:pPr>
            <a:r>
              <a:rPr lang="sv-SE" sz="1800" dirty="0">
                <a:effectLst/>
                <a:latin typeface="Garamond" panose="02020404030301010803" pitchFamily="18" charset="0"/>
                <a:ea typeface="Garamond" panose="02020404030301010803" pitchFamily="18" charset="0"/>
                <a:cs typeface="Times New Roman" panose="02020603050405020304" pitchFamily="18" charset="0"/>
              </a:rPr>
              <a:t>Samtliga moment behöver gås igenom för att värdera i vilken omfattning de behöver genomföras. Med hänsyn till händelseutvecklingen, tillgängliga resurser och aktuella behov är det dock möjligt att anpassa processen genom att exempelvis slå ihop vissa moment eller genomföra dem parallellt. Det kan ibland också finnas behov av att gå tillbaka till ett tidigare moment innan det finns bra förutsättningar att fortsätta mot senare moment.</a:t>
            </a:r>
          </a:p>
          <a:p>
            <a:pPr>
              <a:lnSpc>
                <a:spcPct val="115000"/>
              </a:lnSpc>
              <a:spcAft>
                <a:spcPts val="600"/>
              </a:spcAft>
            </a:pPr>
            <a:endParaRPr lang="sv-SE" sz="1800" dirty="0">
              <a:effectLst/>
              <a:latin typeface="Garamond" panose="02020404030301010803" pitchFamily="18" charset="0"/>
              <a:ea typeface="Garamond" panose="02020404030301010803" pitchFamily="18" charset="0"/>
              <a:cs typeface="Times New Roman" panose="02020603050405020304" pitchFamily="18" charset="0"/>
            </a:endParaRPr>
          </a:p>
          <a:p>
            <a:pPr>
              <a:lnSpc>
                <a:spcPct val="115000"/>
              </a:lnSpc>
              <a:spcAft>
                <a:spcPts val="600"/>
              </a:spcAft>
            </a:pPr>
            <a:r>
              <a:rPr lang="sv-SE" sz="1800" dirty="0">
                <a:effectLst/>
                <a:latin typeface="Garamond" panose="02020404030301010803" pitchFamily="18" charset="0"/>
                <a:ea typeface="Garamond" panose="02020404030301010803" pitchFamily="18" charset="0"/>
                <a:cs typeface="Times New Roman" panose="02020603050405020304" pitchFamily="18" charset="0"/>
              </a:rPr>
              <a:t>Hur mycket tid och resurser som berörda aktörer lägger på varje moment beror på hur omfattande behovet är och i vilket tempo arbetet behöver ske. Ett moment kan exempelvis genomföras på fem minuter eller fem timmar och genomföras av en eller flera personer. Detta kan variera stort mellan olika samhällsstörningar, men också mellan olika faser av en och samma samhällsstörning.</a:t>
            </a:r>
          </a:p>
          <a:p>
            <a:r>
              <a:rPr lang="sv-SE" sz="1800" dirty="0">
                <a:effectLst/>
                <a:latin typeface="Garamond" panose="02020404030301010803" pitchFamily="18" charset="0"/>
                <a:ea typeface="Garamond" panose="02020404030301010803" pitchFamily="18" charset="0"/>
                <a:cs typeface="Times New Roman" panose="02020603050405020304" pitchFamily="18" charset="0"/>
              </a:rPr>
              <a:t>Resultatet av ett moment kan vara muntligt eller skriftligt, översiktligt eller detaljerat. Även det beror på vilka behov som finns och hur resultatet ska användas i kommande moment. </a:t>
            </a:r>
          </a:p>
          <a:p>
            <a:endParaRPr lang="sv-SE" sz="1800" dirty="0">
              <a:effectLst/>
              <a:latin typeface="Garamond" panose="02020404030301010803" pitchFamily="18" charset="0"/>
              <a:ea typeface="Garamond" panose="02020404030301010803"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i="0" dirty="0">
                <a:effectLst/>
                <a:latin typeface="Garamond" panose="02020404030301010803" pitchFamily="18" charset="0"/>
                <a:ea typeface="Garamond" panose="02020404030301010803" pitchFamily="18" charset="0"/>
                <a:cs typeface="Times New Roman" panose="02020603050405020304" pitchFamily="18" charset="0"/>
              </a:rPr>
              <a:t>Kommunikation har en avgörande roll vid hanteringen av samhällsstörningar eftersom effektiv kommunikation kan mildra, eller till och med förhindra, negativa konsekvenser av en händelse. Det gäller kommunikation både inom och mellan aktörer likväl som till samhällets olika målgrupper. Kommunikationskompetens ska inkluderas i de olika momenten av processen för aktörsgemensam inriktning och samordning så att det kommunikativa perspektivet läggs på hanteringens viktigaste frågor och stödjer målen i den övergripande hanteringen. </a:t>
            </a:r>
          </a:p>
          <a:p>
            <a:pPr marL="0" lvl="0" indent="0">
              <a:lnSpc>
                <a:spcPct val="115000"/>
              </a:lnSpc>
              <a:spcBef>
                <a:spcPts val="400"/>
              </a:spcBef>
              <a:spcAft>
                <a:spcPts val="400"/>
              </a:spcAft>
              <a:buFont typeface="Symbol" panose="05050102010706020507" pitchFamily="18" charset="2"/>
              <a:buNone/>
            </a:pPr>
            <a:endParaRPr lang="sv-SE" sz="1800" dirty="0">
              <a:effectLst/>
              <a:latin typeface="Garamond" panose="02020404030301010803" pitchFamily="18" charset="0"/>
              <a:ea typeface="Garamond" panose="02020404030301010803" pitchFamily="18"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76A31-D765-4C36-8695-045A1465731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16739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72</a:t>
            </a:fld>
            <a:endParaRPr lang="sv-SE" dirty="0"/>
          </a:p>
        </p:txBody>
      </p:sp>
    </p:spTree>
    <p:extLst>
      <p:ext uri="{BB962C8B-B14F-4D97-AF65-F5344CB8AC3E}">
        <p14:creationId xmlns:p14="http://schemas.microsoft.com/office/powerpoint/2010/main" val="3863502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sz="1200" b="1" dirty="0"/>
              <a:t>Det skyddsvärda i samhället</a:t>
            </a:r>
          </a:p>
          <a:p>
            <a:r>
              <a:rPr lang="sv-SE" sz="1200" dirty="0"/>
              <a:t>Vi måste vara förberedda på och kunna hantera alla slags samhällsstörningar som riskerar att skada oss, direkt eller indirekt. </a:t>
            </a:r>
          </a:p>
          <a:p>
            <a:endParaRPr lang="sv-SE" sz="1200" dirty="0"/>
          </a:p>
          <a:p>
            <a:r>
              <a:rPr lang="sv-SE" sz="1200" dirty="0"/>
              <a:t>Samhällets aktörer behöver förbereda sig för olika typer av händelser. Även händelser som kan verka otänkbara behöver en plan. </a:t>
            </a:r>
          </a:p>
          <a:p>
            <a:r>
              <a:rPr lang="sv-SE" sz="1200" dirty="0"/>
              <a:t>Anledningen är att det finns grundläggande värden som vi vill skydda. Vi kallar dem samhällets skyddsvärden</a:t>
            </a:r>
          </a:p>
          <a:p>
            <a:pPr>
              <a:defRPr/>
            </a:pPr>
            <a:endParaRPr lang="sv-SE" sz="1200" b="1" dirty="0"/>
          </a:p>
          <a:p>
            <a:r>
              <a:rPr lang="sv-SE" sz="1200" dirty="0"/>
              <a:t>Skyddsvärden är de värden vi ytterst ska hjälpas åt att skydda. </a:t>
            </a:r>
          </a:p>
          <a:p>
            <a:r>
              <a:rPr lang="sv-SE" sz="1200" dirty="0"/>
              <a:t>De värden som ska skyddas kopplar till mål formulerade av riksdag och regering. I grunden är alla värden likvärdiga och ska inte ställas mot varandra. </a:t>
            </a:r>
          </a:p>
          <a:p>
            <a:r>
              <a:rPr lang="sv-SE" sz="1200" dirty="0"/>
              <a:t>Men beroende på samhällsstörningens art och omfattning kan skyddsvärdena behöva vägas mot varandra och prioriteras på olika sätt. </a:t>
            </a:r>
          </a:p>
          <a:p>
            <a:r>
              <a:rPr lang="sv-SE" sz="1200" dirty="0"/>
              <a:t>Det är: </a:t>
            </a:r>
          </a:p>
          <a:p>
            <a:pPr marL="171450" indent="-171450">
              <a:buFont typeface="Arial" panose="020B0604020202020204" pitchFamily="34" charset="0"/>
              <a:buChar char="•"/>
              <a:defRPr/>
            </a:pPr>
            <a:r>
              <a:rPr lang="sv-SE" sz="1200" dirty="0"/>
              <a:t>Människors liv och hälsa</a:t>
            </a:r>
          </a:p>
          <a:p>
            <a:pPr marL="171450" indent="-171450">
              <a:buFont typeface="Arial" panose="020B0604020202020204" pitchFamily="34" charset="0"/>
              <a:buChar char="•"/>
              <a:defRPr/>
            </a:pPr>
            <a:r>
              <a:rPr lang="sv-SE" sz="1200" dirty="0"/>
              <a:t>Samhällets funktionalitet</a:t>
            </a:r>
          </a:p>
          <a:p>
            <a:pPr marL="171450" indent="-171450">
              <a:buFont typeface="Arial" panose="020B0604020202020204" pitchFamily="34" charset="0"/>
              <a:buChar char="•"/>
              <a:defRPr/>
            </a:pPr>
            <a:r>
              <a:rPr lang="sv-SE" sz="1200" dirty="0"/>
              <a:t>Demokrati, rättssäkerhet och mänskliga fri- och rättigheter</a:t>
            </a:r>
          </a:p>
          <a:p>
            <a:pPr marL="171450" indent="-171450">
              <a:buFont typeface="Arial" panose="020B0604020202020204" pitchFamily="34" charset="0"/>
              <a:buChar char="•"/>
              <a:defRPr/>
            </a:pPr>
            <a:r>
              <a:rPr lang="sv-SE" sz="1200" dirty="0"/>
              <a:t>Miljö och ekonomiska värden</a:t>
            </a:r>
          </a:p>
          <a:p>
            <a:pPr marL="171450" indent="-171450">
              <a:buFont typeface="Arial" panose="020B0604020202020204" pitchFamily="34" charset="0"/>
              <a:buChar char="•"/>
              <a:defRPr/>
            </a:pPr>
            <a:r>
              <a:rPr lang="sv-SE" sz="1200" dirty="0"/>
              <a:t>Nationell suveränitet. </a:t>
            </a:r>
          </a:p>
          <a:p>
            <a:pPr>
              <a:defRPr/>
            </a:pPr>
            <a:endParaRPr lang="sv-SE" sz="1200" dirty="0"/>
          </a:p>
          <a:p>
            <a:pPr>
              <a:defRPr/>
            </a:pPr>
            <a:r>
              <a:rPr lang="sv-SE" sz="1200" dirty="0"/>
              <a:t>Vi har alla ett ansvar, en skyldighet, att se till att vi på ett effektivt sätt samverkar för att skydda samhällets värden. </a:t>
            </a:r>
          </a:p>
          <a:p>
            <a:pPr>
              <a:defRPr/>
            </a:pPr>
            <a:endParaRPr lang="sv-SE" sz="1200" dirty="0"/>
          </a:p>
          <a:p>
            <a:pPr>
              <a:spcAft>
                <a:spcPts val="0"/>
              </a:spcAft>
            </a:pPr>
            <a:r>
              <a:rPr lang="sv-SE" sz="1200" b="1" dirty="0">
                <a:ea typeface="Calibri" panose="020F0502020204030204" pitchFamily="34" charset="0"/>
                <a:cs typeface="Times New Roman" panose="02020603050405020304" pitchFamily="18" charset="0"/>
              </a:rPr>
              <a:t>Människors liv och hälsa</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Människors liv och fysiska och psykiska hälsa är viktiga värden att skydda i samhället. Det gäller alla människor som har Sverige som hemvist eller uppehåller sig i Sverige samt svenska medborgare som befinner sig utomlands.</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Därför behöver samhället ha förutsättningar att skydda människor. Vi behöver också ha tänkt på hur människor indirekt kan komma till skada vid olika händelser.</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Samhällets funktionalitet</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För att kunna upprätthålla samhällets funktionalitet i alla lägen är vissa verksamheter viktigare än andra - de är samhällsviktiga. Det kan handla om verksamheter som till exempel säkerställer vår tillgång till el, dricksvatten, livsmedel, transporter och sjukvård. Vårt samhälle är komplext och många verksamheter är beroende av varandra och påverkas vid samhällsstörningar. Det kan få stora konsekvenser för individ och samhälle.</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Miljö och ekonomiska värden</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I samhället finns ekonomiska värden i form av privat och offentlig egendom samt värdet av produktion av varor och tjänster. Dessa måste värnas för att samhället ska fungera. Vi är även beroende av att skydda vår miljö. Utan vatten, mark, luft, biologisk mångfald och värdefull natur- och kulturmiljö kan vi inte existera.</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Nationell suveränitet</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Nationell suveränitet innebär att vi bestämmer över vårt eget land och de politiska beslutsprocesserna. Det betyder också att vi kan säkra Sveriges behov av nödvändiga resurser som till exempel mat, vatten och el. Utan nationell suveränitet kan vi inte skydda övriga värden, så detta skyddsvärde kan ses som en förutsättning för att garantera de andra.</a:t>
            </a:r>
          </a:p>
          <a:p>
            <a:pPr>
              <a:spcAft>
                <a:spcPts val="0"/>
              </a:spcAft>
            </a:pPr>
            <a:r>
              <a:rPr lang="sv-SE" sz="1200" b="1" dirty="0">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ea typeface="Calibri" panose="020F0502020204030204" pitchFamily="34" charset="0"/>
                <a:cs typeface="Times New Roman" panose="02020603050405020304" pitchFamily="18" charset="0"/>
              </a:rPr>
              <a:t>Demokrati, rättssäkerhet och mänskliga fri- och rättigheter</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Dessa värden är grundläggande för att människor i ett samhälle ska kunna leva i frihet och bestämma över sina liv. Det handlar om rätten att få uttrycka sina åsikter, uttrycka kärlek till vem en vill och skyddas från brott och övergrepp. I detta skyddsvärde ingår även förtroendet för samhällets institutioner, det politiska beslutsfattandet och att samhället ska motarbeta korruption och rättsövergrepp.</a:t>
            </a:r>
          </a:p>
          <a:p>
            <a:pPr eaLnBrk="1" fontAlgn="auto" hangingPunct="1">
              <a:spcBef>
                <a:spcPts val="0"/>
              </a:spcBef>
              <a:spcAft>
                <a:spcPts val="0"/>
              </a:spcAft>
              <a:defRPr/>
            </a:pP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Källa: MSBs övergripande inriktning för samhällsskydd och  beredskap, MSB publikation 708. </a:t>
            </a:r>
            <a:r>
              <a:rPr lang="sv-SE" sz="1200" u="sng" dirty="0">
                <a:hlinkClick r:id="rId3"/>
              </a:rPr>
              <a:t>https://www.msb.se/sv/Om-MSB/Inriktning-samhallsskydd-och-beredskap/</a:t>
            </a:r>
            <a:endParaRPr lang="sv-SE" sz="1200" dirty="0"/>
          </a:p>
          <a:p>
            <a:pPr eaLnBrk="1" fontAlgn="auto" hangingPunct="1">
              <a:spcBef>
                <a:spcPts val="0"/>
              </a:spcBef>
              <a:spcAft>
                <a:spcPts val="0"/>
              </a:spcAft>
              <a:defRPr/>
            </a:pPr>
            <a:endParaRPr lang="sv-SE" sz="1200" dirty="0"/>
          </a:p>
        </p:txBody>
      </p:sp>
      <p:sp>
        <p:nvSpPr>
          <p:cNvPr id="4" name="Platshållare för bildnummer 3"/>
          <p:cNvSpPr>
            <a:spLocks noGrp="1"/>
          </p:cNvSpPr>
          <p:nvPr>
            <p:ph type="sldNum" sz="quarter" idx="10"/>
          </p:nvPr>
        </p:nvSpPr>
        <p:spPr/>
        <p:txBody>
          <a:bodyPr/>
          <a:lstStyle/>
          <a:p>
            <a:fld id="{BE020DAA-7346-4896-8C53-2426603ADE6A}" type="slidenum">
              <a:rPr lang="sv-SE" smtClean="0"/>
              <a:t>7</a:t>
            </a:fld>
            <a:endParaRPr lang="sv-SE"/>
          </a:p>
        </p:txBody>
      </p:sp>
    </p:spTree>
    <p:extLst>
      <p:ext uri="{BB962C8B-B14F-4D97-AF65-F5344CB8AC3E}">
        <p14:creationId xmlns:p14="http://schemas.microsoft.com/office/powerpoint/2010/main" val="981037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Krisberedskap och totalförsvar utgår delvis från olika lagstiftning och mål, men handlar i praktiken om att samma typ av verksamhet ska bedrivas av samma aktörer och med samma resurser. </a:t>
            </a:r>
          </a:p>
          <a:p>
            <a:endParaRPr lang="sv-SE" sz="1200" dirty="0"/>
          </a:p>
          <a:p>
            <a:r>
              <a:rPr lang="sv-SE" sz="1200" dirty="0"/>
              <a:t>Samhällets krisberedskap handlar om förmågan att förebygga och hantera alla slags svåra samhällsstörningar. Vissa myndigheter har ett särskilt ansvar i planering och hantering, men alla verksamheter och individer har ett ansvar för att bygga upp motståndskraften.  </a:t>
            </a:r>
          </a:p>
          <a:p>
            <a:endParaRPr lang="sv-SE" sz="1200" dirty="0"/>
          </a:p>
          <a:p>
            <a:r>
              <a:rPr lang="sv-SE" sz="1200" dirty="0"/>
              <a:t>Totalförsvaret består av det civila försvaret och det militära försvaret och totalförsvarets uppgift är att förbereda Sverige för höjd beredskap och krig. Vid högsta beredskap är totalförsvar all verksamhet som då bedrivs. </a:t>
            </a:r>
          </a:p>
          <a:p>
            <a:endParaRPr lang="sv-SE" dirty="0"/>
          </a:p>
          <a:p>
            <a:pPr>
              <a:spcAft>
                <a:spcPts val="0"/>
              </a:spcAft>
            </a:pPr>
            <a:r>
              <a:rPr lang="sv-SE" sz="1200" b="1" dirty="0">
                <a:ea typeface="Calibri" panose="020F0502020204030204" pitchFamily="34" charset="0"/>
                <a:cs typeface="Times New Roman" panose="02020603050405020304" pitchFamily="18" charset="0"/>
              </a:rPr>
              <a:t>Totalförsvar</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Totalförsvar är verksamhet som behövs för att förbereda Sverige för krig. Under högsta beredskap är totalförsvar all verksamhet som då ska bedrivas.</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Totalförsvaret består av det militära försvaret och det civila försvaret. Det övergripande målet för totalförsvaret ska vara att ha förmåga att försvara Sverige mot väpnat angrepp och värna vår säkerhet, frihet, självständighet och handlingsfrihet. Verksamhet inom totalförsvaret ska kunna bedrivas enskilt och tillsammans med andra, inom och utom landet.</a:t>
            </a:r>
          </a:p>
          <a:p>
            <a:pPr>
              <a:spcAft>
                <a:spcPts val="0"/>
              </a:spcAft>
            </a:pP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Totalförsvar består av militär verksamhet (militärt försvar) och civil verksamhet (civilt försvar). Det civila och militära försvaret är ömsesidigt förstärkande. I fredstid utgörs totalförsvarets verksamhet av beredskapsplanering och förmågehöjande åtgärder,</a:t>
            </a:r>
          </a:p>
          <a:p>
            <a:pPr>
              <a:spcAft>
                <a:spcPts val="0"/>
              </a:spcAft>
            </a:pPr>
            <a:r>
              <a:rPr lang="sv-SE" sz="1200" dirty="0">
                <a:ea typeface="Calibri" panose="020F0502020204030204" pitchFamily="34" charset="0"/>
                <a:cs typeface="Times New Roman" panose="02020603050405020304" pitchFamily="18" charset="0"/>
              </a:rPr>
              <a:t>inklusive säkerhetsskyddsåtgärder.</a:t>
            </a:r>
          </a:p>
          <a:p>
            <a:pPr>
              <a:spcAft>
                <a:spcPts val="0"/>
              </a:spcAft>
            </a:pP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På uppdrag av regeringen har Försvarsmakten och MSB utarbetat en handlingsplan för att ytterligare stärka förmågan inom totalförsvaret: Handlingskraft</a:t>
            </a:r>
          </a:p>
          <a:p>
            <a:pPr>
              <a:spcAft>
                <a:spcPts val="0"/>
              </a:spcAft>
            </a:pPr>
            <a:endParaRPr lang="sv-SE" sz="1200" dirty="0">
              <a:ea typeface="Calibri" panose="020F0502020204030204" pitchFamily="34" charset="0"/>
              <a:cs typeface="Times New Roman" panose="02020603050405020304" pitchFamily="18" charset="0"/>
            </a:endParaRPr>
          </a:p>
          <a:p>
            <a:pPr>
              <a:spcAft>
                <a:spcPts val="0"/>
              </a:spcAft>
            </a:pPr>
            <a:r>
              <a:rPr lang="sv-SE" sz="1200" b="1" dirty="0">
                <a:ea typeface="Calibri" panose="020F0502020204030204" pitchFamily="34" charset="0"/>
                <a:cs typeface="Times New Roman" panose="02020603050405020304" pitchFamily="18" charset="0"/>
              </a:rPr>
              <a:t>MER OM DELARNA I BILDEN</a:t>
            </a:r>
          </a:p>
          <a:p>
            <a:pPr>
              <a:spcAft>
                <a:spcPts val="0"/>
              </a:spcAft>
            </a:pPr>
            <a:endParaRPr lang="sv-SE" sz="1200" b="1" dirty="0">
              <a:ea typeface="Calibri" panose="020F0502020204030204" pitchFamily="34" charset="0"/>
              <a:cs typeface="Times New Roman" panose="02020603050405020304" pitchFamily="18" charset="0"/>
            </a:endParaRPr>
          </a:p>
          <a:p>
            <a:pPr>
              <a:spcAft>
                <a:spcPts val="0"/>
              </a:spcAft>
            </a:pPr>
            <a:r>
              <a:rPr lang="sv-SE" sz="1200" b="1" dirty="0">
                <a:ea typeface="Calibri" panose="020F0502020204030204" pitchFamily="34" charset="0"/>
                <a:cs typeface="Times New Roman" panose="02020603050405020304" pitchFamily="18" charset="0"/>
              </a:rPr>
              <a:t>Krisberedskap</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Innebär samhällets samlade förmåga att förebygga och hantera samhällsstörningar.</a:t>
            </a:r>
          </a:p>
          <a:p>
            <a:pPr>
              <a:spcAft>
                <a:spcPts val="0"/>
              </a:spcAft>
            </a:pPr>
            <a:endParaRPr lang="sv-SE" sz="1200" dirty="0">
              <a:ea typeface="Calibri" panose="020F0502020204030204" pitchFamily="34" charset="0"/>
              <a:cs typeface="Times New Roman" panose="02020603050405020304" pitchFamily="18" charset="0"/>
            </a:endParaRPr>
          </a:p>
          <a:p>
            <a:pPr>
              <a:spcAft>
                <a:spcPts val="0"/>
              </a:spcAft>
            </a:pPr>
            <a:r>
              <a:rPr lang="sv-SE" sz="1200" b="1" dirty="0">
                <a:ea typeface="Calibri" panose="020F0502020204030204" pitchFamily="34" charset="0"/>
                <a:cs typeface="Times New Roman" panose="02020603050405020304" pitchFamily="18" charset="0"/>
              </a:rPr>
              <a:t>Höjd beredskap</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När Sverige är i krigsfara, eller om det råder svåra förhållanden som beror på att det är krig, utanför landets gränser, kan regeringen besluta om skärpt</a:t>
            </a:r>
          </a:p>
          <a:p>
            <a:pPr>
              <a:spcAft>
                <a:spcPts val="0"/>
              </a:spcAft>
            </a:pPr>
            <a:r>
              <a:rPr lang="sv-SE" sz="1200" dirty="0">
                <a:ea typeface="Calibri" panose="020F0502020204030204" pitchFamily="34" charset="0"/>
                <a:cs typeface="Times New Roman" panose="02020603050405020304" pitchFamily="18" charset="0"/>
              </a:rPr>
              <a:t>eller höjd beredskap. Om det råder krig, innebär det högsta beredskap. Under höjd beredskap är regeringens belägenheter och mandat utvidgade och Regeringsformen ger möjligheter till utökade befogenheter för enskilda myndigheter.</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Det civila försvaret</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Med civilt försvar avses den civila verksamhet som myndigheter, kommuner, regioner, enskilds, företag, frivilliga försvarsorganisationer och det civila samhället med flera vidtar för att förbereda Sverige för krig.</a:t>
            </a:r>
          </a:p>
          <a:p>
            <a:pPr>
              <a:spcAft>
                <a:spcPts val="0"/>
              </a:spcAft>
            </a:pPr>
            <a:r>
              <a:rPr lang="sv-SE" sz="1200" dirty="0">
                <a:ea typeface="Calibri" panose="020F0502020204030204" pitchFamily="34" charset="0"/>
                <a:cs typeface="Times New Roman" panose="02020603050405020304" pitchFamily="18" charset="0"/>
              </a:rPr>
              <a:t>Varje aktör måste kunna hålla igång sin verksamhet även vid händelser som exempelvis sabotage, it-attacker eller strömavbrott. Varje aktör måste tillsammans med andra se till helheten och bidra att samhället fungerar både i fred och vid höjd beredskap.</a:t>
            </a:r>
          </a:p>
          <a:p>
            <a:pPr>
              <a:spcAft>
                <a:spcPts val="0"/>
              </a:spcAft>
            </a:pPr>
            <a:endParaRPr lang="sv-SE" sz="1200" b="1"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Det civila försvaret omfattar hela samhället, där många aktörer måste samverka och arbeta utifrån målet för det civila försvaret. Att skapa ett starkt civilt försvar är därför en process som kommer att behöva fortgå under många år framåt.</a:t>
            </a:r>
          </a:p>
          <a:p>
            <a:pPr>
              <a:spcAft>
                <a:spcPts val="0"/>
              </a:spcAft>
            </a:pPr>
            <a:endParaRPr lang="sv-SE" sz="1200" b="0" dirty="0">
              <a:ea typeface="Calibri" panose="020F0502020204030204" pitchFamily="34" charset="0"/>
              <a:cs typeface="Times New Roman" panose="02020603050405020304" pitchFamily="18" charset="0"/>
            </a:endParaRPr>
          </a:p>
          <a:p>
            <a:pPr>
              <a:spcAft>
                <a:spcPts val="0"/>
              </a:spcAft>
            </a:pPr>
            <a:r>
              <a:rPr lang="sv-SE" sz="1200" b="0" dirty="0">
                <a:ea typeface="Calibri" panose="020F0502020204030204" pitchFamily="34" charset="0"/>
                <a:cs typeface="Times New Roman" panose="02020603050405020304" pitchFamily="18" charset="0"/>
              </a:rPr>
              <a:t>Målet för det civila försvaret är att:</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värna civilbefolkningen</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säkerställa de viktigaste samhällsfunktionerna</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upprätthålla en nödvändig försörjning</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bidra till det militära försvarets förmåga vid väpnat angrepp eller krig i vår omvärld</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upprätthålla samhällets motståndskraft mot externa påtryckningar och bidra till att stärka försvarsviljan</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bidra till att stärka samhällets förmåga att förebygga och hantera svåra påfrestningar på samhället i fred</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med tillgängliga resurser bidra till förmågan att delta i internationella fredsfrämjande och humanitära insatser.</a:t>
            </a:r>
          </a:p>
          <a:p>
            <a:pPr marL="0" lvl="0" indent="0">
              <a:spcAft>
                <a:spcPts val="0"/>
              </a:spcAft>
              <a:buFont typeface="Symbol" panose="05050102010706020507" pitchFamily="18" charset="2"/>
              <a:buNone/>
            </a:pPr>
            <a:endParaRPr lang="sv-SE" sz="1200" dirty="0">
              <a:ea typeface="Calibri" panose="020F0502020204030204" pitchFamily="34" charset="0"/>
              <a:cs typeface="Times New Roman" panose="02020603050405020304" pitchFamily="18" charset="0"/>
            </a:endParaRPr>
          </a:p>
          <a:p>
            <a:pPr>
              <a:spcAft>
                <a:spcPts val="0"/>
              </a:spcAft>
            </a:pPr>
            <a:r>
              <a:rPr lang="sv-SE" sz="1200" b="1" dirty="0">
                <a:ea typeface="Calibri" panose="020F0502020204030204" pitchFamily="34" charset="0"/>
                <a:cs typeface="Times New Roman" panose="02020603050405020304" pitchFamily="18" charset="0"/>
              </a:rPr>
              <a:t>Civil beredskap</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För att använda samhällets samlade resurser så effektivt som möjligt behöver befintliga aktörsgemensamma processer för samordning, planering och förberedelser inom krisberedskapen och civilt försvar förstärkas och struktureras. </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Den ömsesidigt förstärkande effekten av de åtgärder som vidtas inom det civila försvaret och krisberedskapen samordnas och inordnas därför under termen civil beredskap.</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Civil beredskap dimensioneras av de krav som ställs av det väpnade angreppet men omfattar hela hotskalan. Det betyder att civil beredskap ska kunna möta alla former av samhällsstörningar och den förmågan byggs genom beredskapshöjande åtgärder, såväl</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förebyggande som förberedande.</a:t>
            </a:r>
          </a:p>
          <a:p>
            <a:pPr marL="342900" lvl="0" indent="-342900">
              <a:spcAft>
                <a:spcPts val="0"/>
              </a:spcAft>
              <a:buFont typeface="Symbol" panose="05050102010706020507" pitchFamily="18" charset="2"/>
              <a:buChar char=""/>
            </a:pPr>
            <a:endParaRPr lang="sv-SE" sz="1200" dirty="0">
              <a:ea typeface="Calibri" panose="020F0502020204030204" pitchFamily="34" charset="0"/>
              <a:cs typeface="Times New Roman" panose="02020603050405020304" pitchFamily="18" charset="0"/>
            </a:endParaRPr>
          </a:p>
          <a:p>
            <a:pPr>
              <a:spcAft>
                <a:spcPts val="0"/>
              </a:spcAft>
            </a:pPr>
            <a:r>
              <a:rPr lang="sv-SE" sz="1200" b="1" dirty="0">
                <a:ea typeface="Calibri" panose="020F0502020204030204" pitchFamily="34" charset="0"/>
                <a:cs typeface="Times New Roman" panose="02020603050405020304" pitchFamily="18" charset="0"/>
              </a:rPr>
              <a:t>Det militära försvaret</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Med militärt försvar avses den verksamhet som bedrivs av Försvarsmakten med stöd av</a:t>
            </a:r>
          </a:p>
          <a:p>
            <a:pPr>
              <a:spcAft>
                <a:spcPts val="0"/>
              </a:spcAft>
            </a:pPr>
            <a:r>
              <a:rPr lang="sv-SE" sz="1200" dirty="0">
                <a:ea typeface="Calibri" panose="020F0502020204030204" pitchFamily="34" charset="0"/>
                <a:cs typeface="Times New Roman" panose="02020603050405020304" pitchFamily="18" charset="0"/>
              </a:rPr>
              <a:t>försvarsmyndigheter, delar av de frivilliga försvarsorganisationerna, delar av försvarsindustrin samt eventuella internationella samarbetspartners. </a:t>
            </a:r>
          </a:p>
          <a:p>
            <a:pPr>
              <a:spcAft>
                <a:spcPts val="0"/>
              </a:spcAft>
            </a:pPr>
            <a:r>
              <a:rPr lang="sv-SE" sz="1200" dirty="0">
                <a:ea typeface="Calibri" panose="020F0502020204030204" pitchFamily="34" charset="0"/>
                <a:cs typeface="Times New Roman" panose="02020603050405020304" pitchFamily="18" charset="0"/>
              </a:rPr>
              <a:t>Under det kalla kriget bestod det svenska försvaret av cirka 850 000 personer. Idag är Försvarsmakten betydligt mindre. Det militära försvaret är beroende av ett starkt och fungerande civilt försvar för att kunna försvara Sverige.</a:t>
            </a:r>
          </a:p>
          <a:p>
            <a:pPr>
              <a:spcAft>
                <a:spcPts val="0"/>
              </a:spcAft>
            </a:pPr>
            <a:endParaRPr lang="sv-SE" sz="1200" dirty="0">
              <a:ea typeface="Calibri" panose="020F0502020204030204" pitchFamily="34" charset="0"/>
              <a:cs typeface="Times New Roman" panose="02020603050405020304" pitchFamily="18" charset="0"/>
            </a:endParaRPr>
          </a:p>
          <a:p>
            <a:pPr>
              <a:spcAft>
                <a:spcPts val="0"/>
              </a:spcAft>
            </a:pPr>
            <a:r>
              <a:rPr lang="sv-SE" sz="1200" b="1" dirty="0">
                <a:ea typeface="Calibri" panose="020F0502020204030204" pitchFamily="34" charset="0"/>
                <a:cs typeface="Times New Roman" panose="02020603050405020304" pitchFamily="18" charset="0"/>
              </a:rPr>
              <a:t>En bakgrund om utvecklingen av totalförsvaret</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Efter kalla krigets slut i början av 1990-talet fattades en rad försvarspolitiska beslut som innebar en avveckling av totalförsvaret. De civila aktörerna fortsatte att arbeta med beredskap, men arbetet ändrade inriktning från krig till fredstida kriser. Erfarenheterna från stora samhällsstörningar som stormar och skogsbränder har bidragit till att utveckla krisberedskapen. Försvarsmaktens fokus har under många år varit att delta i internationella insatser. Planeringen för det nya totalförsvaret kan inte ta vid där det gamla lades ner, men det finns mycket att lära av det totalförsvar som Sverige hade under den senare delen av 1900-talet.</a:t>
            </a:r>
          </a:p>
          <a:p>
            <a:endParaRPr lang="sv-SE" dirty="0"/>
          </a:p>
        </p:txBody>
      </p:sp>
      <p:sp>
        <p:nvSpPr>
          <p:cNvPr id="4" name="Platshållare för bildnummer 3"/>
          <p:cNvSpPr>
            <a:spLocks noGrp="1"/>
          </p:cNvSpPr>
          <p:nvPr>
            <p:ph type="sldNum" sz="quarter" idx="10"/>
          </p:nvPr>
        </p:nvSpPr>
        <p:spPr/>
        <p:txBody>
          <a:bodyPr/>
          <a:lstStyle/>
          <a:p>
            <a:fld id="{BE020DAA-7346-4896-8C53-2426603ADE6A}" type="slidenum">
              <a:rPr lang="sv-SE" smtClean="0"/>
              <a:t>8</a:t>
            </a:fld>
            <a:endParaRPr lang="sv-SE"/>
          </a:p>
        </p:txBody>
      </p:sp>
    </p:spTree>
    <p:extLst>
      <p:ext uri="{BB962C8B-B14F-4D97-AF65-F5344CB8AC3E}">
        <p14:creationId xmlns:p14="http://schemas.microsoft.com/office/powerpoint/2010/main" val="3183688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ea typeface="Calibri" panose="020F0502020204030204" pitchFamily="34" charset="0"/>
                <a:cs typeface="Times New Roman" panose="02020603050405020304" pitchFamily="18" charset="0"/>
              </a:rPr>
              <a:t>Det civila försvaret</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Med civilt försvar avses den civila verksamhet som myndigheter, kommuner, regioner, enskilds, företag, frivilliga försvarsorganisationer och det civila samhället med flera vidtar för att förbereda Sverige för krig.</a:t>
            </a:r>
          </a:p>
          <a:p>
            <a:pPr>
              <a:spcAft>
                <a:spcPts val="0"/>
              </a:spcAft>
            </a:pPr>
            <a:r>
              <a:rPr lang="sv-SE" sz="1200" dirty="0">
                <a:ea typeface="Calibri" panose="020F0502020204030204" pitchFamily="34" charset="0"/>
                <a:cs typeface="Times New Roman" panose="02020603050405020304" pitchFamily="18" charset="0"/>
              </a:rPr>
              <a:t>Varje aktör måste kunna hålla igång sin verksamhet även vid händelser som exempelvis sabotage, it-attacker eller strömavbrott. Varje aktör måste tillsammans med andra se till helheten och bidra att samhället fungerar både i fred och vid höjd beredskap.</a:t>
            </a:r>
          </a:p>
          <a:p>
            <a:pPr>
              <a:spcAft>
                <a:spcPts val="0"/>
              </a:spcAft>
            </a:pPr>
            <a:endParaRPr lang="sv-SE" sz="1200" b="1"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Det civila försvaret omfattar hela samhället, där många aktörer måste samverka och arbeta utifrån målet för det civila försvaret. Att skapa ett starkt civilt försvar är därför en process som kommer att behöva fortgå under många år framåt.</a:t>
            </a:r>
          </a:p>
          <a:p>
            <a:pPr>
              <a:spcAft>
                <a:spcPts val="0"/>
              </a:spcAft>
            </a:pPr>
            <a:endParaRPr lang="sv-SE" sz="1200" b="0" dirty="0">
              <a:ea typeface="Calibri" panose="020F0502020204030204" pitchFamily="34" charset="0"/>
              <a:cs typeface="Times New Roman" panose="02020603050405020304" pitchFamily="18" charset="0"/>
            </a:endParaRPr>
          </a:p>
          <a:p>
            <a:pPr>
              <a:spcAft>
                <a:spcPts val="0"/>
              </a:spcAft>
            </a:pPr>
            <a:r>
              <a:rPr lang="sv-SE" sz="1200" b="0" dirty="0">
                <a:ea typeface="Calibri" panose="020F0502020204030204" pitchFamily="34" charset="0"/>
                <a:cs typeface="Times New Roman" panose="02020603050405020304" pitchFamily="18" charset="0"/>
              </a:rPr>
              <a:t>Målet för det civila försvaret är att:</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värna civilbefolkningen</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säkerställa de viktigaste samhällsfunktionerna</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upprätthålla en nödvändig försörjning</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bidra till det militära försvarets förmåga vid väpnat angrepp eller krig i vår omvärld</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upprätthålla samhällets motståndskraft mot externa påtryckningar och bidra till att stärka försvarsviljan</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bidra till att stärka samhällets förmåga att förebygga och hantera svåra påfrestningar på samhället i fred</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med tillgängliga resurser bidra till förmågan att delta i internationella fredsfrämjande och humanitära insatser.</a:t>
            </a:r>
          </a:p>
        </p:txBody>
      </p:sp>
      <p:sp>
        <p:nvSpPr>
          <p:cNvPr id="4" name="Platshållare för bildnummer 3"/>
          <p:cNvSpPr>
            <a:spLocks noGrp="1"/>
          </p:cNvSpPr>
          <p:nvPr>
            <p:ph type="sldNum" sz="quarter" idx="10"/>
          </p:nvPr>
        </p:nvSpPr>
        <p:spPr/>
        <p:txBody>
          <a:bodyPr/>
          <a:lstStyle/>
          <a:p>
            <a:fld id="{BE020DAA-7346-4896-8C53-2426603ADE6A}" type="slidenum">
              <a:rPr lang="sv-SE" smtClean="0"/>
              <a:t>9</a:t>
            </a:fld>
            <a:endParaRPr lang="sv-SE"/>
          </a:p>
        </p:txBody>
      </p:sp>
    </p:spTree>
    <p:extLst>
      <p:ext uri="{BB962C8B-B14F-4D97-AF65-F5344CB8AC3E}">
        <p14:creationId xmlns:p14="http://schemas.microsoft.com/office/powerpoint/2010/main" val="10325244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slideMaster" Target="../slideMasters/slideMaster1.xml"/><Relationship Id="rId4" Type="http://schemas.openxmlformats.org/officeDocument/2006/relationships/tags" Target="../tags/tag43.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4"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4.png"/><Relationship Id="rId5" Type="http://schemas.openxmlformats.org/officeDocument/2006/relationships/slideMaster" Target="../slideMasters/slideMaster1.xml"/><Relationship Id="rId4" Type="http://schemas.openxmlformats.org/officeDocument/2006/relationships/tags" Target="../tags/tag56.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59.xml"/><Relationship Id="rId7" Type="http://schemas.openxmlformats.org/officeDocument/2006/relationships/image" Target="../media/image7.pn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slideMaster" Target="../slideMasters/slideMaster1.xml"/><Relationship Id="rId5" Type="http://schemas.openxmlformats.org/officeDocument/2006/relationships/tags" Target="../tags/tag64.xml"/><Relationship Id="rId4" Type="http://schemas.openxmlformats.org/officeDocument/2006/relationships/tags" Target="../tags/tag63.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slideMaster" Target="../slideMasters/slideMaster1.xml"/><Relationship Id="rId5" Type="http://schemas.openxmlformats.org/officeDocument/2006/relationships/tags" Target="../tags/tag69.xml"/><Relationship Id="rId4" Type="http://schemas.openxmlformats.org/officeDocument/2006/relationships/tags" Target="../tags/tag68.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1.xml"/><Relationship Id="rId1" Type="http://schemas.openxmlformats.org/officeDocument/2006/relationships/tags" Target="../tags/tag70.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3.xml"/><Relationship Id="rId1" Type="http://schemas.openxmlformats.org/officeDocument/2006/relationships/tags" Target="../tags/tag7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image" Target="../media/image4.png"/><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slideMaster" Target="../slideMasters/slideMaster1.xml"/><Relationship Id="rId5" Type="http://schemas.openxmlformats.org/officeDocument/2006/relationships/tags" Target="../tags/tag78.xml"/><Relationship Id="rId4" Type="http://schemas.openxmlformats.org/officeDocument/2006/relationships/tags" Target="../tags/tag77.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10.png"/><Relationship Id="rId5" Type="http://schemas.openxmlformats.org/officeDocument/2006/relationships/slideMaster" Target="../slideMasters/slideMaster1.xml"/><Relationship Id="rId4" Type="http://schemas.openxmlformats.org/officeDocument/2006/relationships/tags" Target="../tags/tag8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85.xml"/><Relationship Id="rId7" Type="http://schemas.openxmlformats.org/officeDocument/2006/relationships/image" Target="../media/image10.pn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slideMaster" Target="../slideMasters/slideMaster1.xml"/><Relationship Id="rId5" Type="http://schemas.openxmlformats.org/officeDocument/2006/relationships/tags" Target="../tags/tag87.xml"/><Relationship Id="rId4" Type="http://schemas.openxmlformats.org/officeDocument/2006/relationships/tags" Target="../tags/tag86.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slideMaster" Target="../slideMasters/slideMaster1.xml"/><Relationship Id="rId5" Type="http://schemas.openxmlformats.org/officeDocument/2006/relationships/tags" Target="../tags/tag92.xml"/><Relationship Id="rId4" Type="http://schemas.openxmlformats.org/officeDocument/2006/relationships/tags" Target="../tags/tag91.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 Id="rId5" Type="http://schemas.openxmlformats.org/officeDocument/2006/relationships/image" Target="../media/image4.png"/><Relationship Id="rId4"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 Id="rId4"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tags" Target="../tags/tag105.xml"/><Relationship Id="rId4"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tags" Target="../tags/tag108.xml"/><Relationship Id="rId4"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tags" Target="../tags/tag111.xml"/><Relationship Id="rId4"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5.xml"/><Relationship Id="rId1" Type="http://schemas.openxmlformats.org/officeDocument/2006/relationships/tags" Target="../tags/tag114.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 Id="rId5" Type="http://schemas.openxmlformats.org/officeDocument/2006/relationships/slideMaster" Target="../slideMasters/slideMaster2.xml"/><Relationship Id="rId4" Type="http://schemas.openxmlformats.org/officeDocument/2006/relationships/tags" Target="../tags/tag119.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tags" Target="../tags/tag120.xml"/><Relationship Id="rId5" Type="http://schemas.openxmlformats.org/officeDocument/2006/relationships/slideMaster" Target="../slideMasters/slideMaster2.xml"/><Relationship Id="rId4" Type="http://schemas.openxmlformats.org/officeDocument/2006/relationships/tags" Target="../tags/tag123.xml"/></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5.xml"/><Relationship Id="rId1" Type="http://schemas.openxmlformats.org/officeDocument/2006/relationships/tags" Target="../tags/tag124.xml"/></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7.xml"/><Relationship Id="rId1" Type="http://schemas.openxmlformats.org/officeDocument/2006/relationships/tags" Target="../tags/tag126.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130.xml"/><Relationship Id="rId2" Type="http://schemas.openxmlformats.org/officeDocument/2006/relationships/tags" Target="../tags/tag129.xml"/><Relationship Id="rId1" Type="http://schemas.openxmlformats.org/officeDocument/2006/relationships/tags" Target="../tags/tag128.xml"/><Relationship Id="rId4"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1.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tags" Target="../tags/tag138.xml"/><Relationship Id="rId4"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tags" Target="../tags/tag141.xml"/><Relationship Id="rId4"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tags" Target="../tags/tag144.xml"/><Relationship Id="rId4"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tags" Target="../tags/tag147.xml"/><Relationship Id="rId4"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51.xml"/><Relationship Id="rId1" Type="http://schemas.openxmlformats.org/officeDocument/2006/relationships/tags" Target="../tags/tag150.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154.xml"/><Relationship Id="rId2" Type="http://schemas.openxmlformats.org/officeDocument/2006/relationships/tags" Target="../tags/tag153.xml"/><Relationship Id="rId1" Type="http://schemas.openxmlformats.org/officeDocument/2006/relationships/tags" Target="../tags/tag152.xml"/><Relationship Id="rId5" Type="http://schemas.openxmlformats.org/officeDocument/2006/relationships/slideMaster" Target="../slideMasters/slideMaster3.xml"/><Relationship Id="rId4" Type="http://schemas.openxmlformats.org/officeDocument/2006/relationships/tags" Target="../tags/tag155.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158.xml"/><Relationship Id="rId2" Type="http://schemas.openxmlformats.org/officeDocument/2006/relationships/tags" Target="../tags/tag157.xml"/><Relationship Id="rId1" Type="http://schemas.openxmlformats.org/officeDocument/2006/relationships/tags" Target="../tags/tag156.xml"/><Relationship Id="rId5" Type="http://schemas.openxmlformats.org/officeDocument/2006/relationships/slideMaster" Target="../slideMasters/slideMaster3.xml"/><Relationship Id="rId4" Type="http://schemas.openxmlformats.org/officeDocument/2006/relationships/tags" Target="../tags/tag159.xml"/></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61.xml"/><Relationship Id="rId1" Type="http://schemas.openxmlformats.org/officeDocument/2006/relationships/tags" Target="../tags/tag160.xml"/></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63.xml"/><Relationship Id="rId1" Type="http://schemas.openxmlformats.org/officeDocument/2006/relationships/tags" Target="../tags/tag162.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166.xml"/><Relationship Id="rId2" Type="http://schemas.openxmlformats.org/officeDocument/2006/relationships/tags" Target="../tags/tag165.xml"/><Relationship Id="rId1" Type="http://schemas.openxmlformats.org/officeDocument/2006/relationships/tags" Target="../tags/tag164.xml"/><Relationship Id="rId4"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67.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xml"/><Relationship Id="rId1" Type="http://schemas.openxmlformats.org/officeDocument/2006/relationships/tags" Target="../tags/tag19.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slideMaster" Target="../slideMasters/slideMaster1.xml"/><Relationship Id="rId4" Type="http://schemas.openxmlformats.org/officeDocument/2006/relationships/tags" Target="../tags/tag24.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slideMaster" Target="../slideMasters/slideMaster1.xml"/><Relationship Id="rId4" Type="http://schemas.openxmlformats.org/officeDocument/2006/relationships/tags" Target="../tags/tag28.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0.xml"/><Relationship Id="rId1" Type="http://schemas.openxmlformats.org/officeDocument/2006/relationships/tags" Target="../tags/tag29.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2.xml"/><Relationship Id="rId1" Type="http://schemas.openxmlformats.org/officeDocument/2006/relationships/tags" Target="../tags/tag3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Vit, 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835B8C-07AB-41CC-9E71-C4867F754040}"/>
              </a:ext>
            </a:extLst>
          </p:cNvPr>
          <p:cNvSpPr>
            <a:spLocks noGrp="1"/>
          </p:cNvSpPr>
          <p:nvPr>
            <p:ph type="title" hasCustomPrompt="1"/>
            <p:custDataLst>
              <p:tags r:id="rId1"/>
            </p:custDataLst>
          </p:nvPr>
        </p:nvSpPr>
        <p:spPr>
          <a:xfrm>
            <a:off x="1774800" y="2155032"/>
            <a:ext cx="8582400" cy="1273968"/>
          </a:xfrm>
        </p:spPr>
        <p:txBody>
          <a:bodyPr anchor="b"/>
          <a:lstStyle>
            <a:lvl1pPr>
              <a:defRPr sz="4000">
                <a:solidFill>
                  <a:srgbClr val="000000"/>
                </a:solidFill>
                <a:latin typeface="+mj-lt"/>
              </a:defRPr>
            </a:lvl1pPr>
          </a:lstStyle>
          <a:p>
            <a:r>
              <a:rPr lang="sv-SE" dirty="0"/>
              <a:t>Klicka här för att skriva rubrik</a:t>
            </a:r>
          </a:p>
        </p:txBody>
      </p:sp>
      <p:sp>
        <p:nvSpPr>
          <p:cNvPr id="3" name="Platshållare för text 2">
            <a:extLst>
              <a:ext uri="{FF2B5EF4-FFF2-40B4-BE49-F238E27FC236}">
                <a16:creationId xmlns:a16="http://schemas.microsoft.com/office/drawing/2014/main" id="{3C714B15-840F-4937-81D0-04D9058592A4}"/>
              </a:ext>
            </a:extLst>
          </p:cNvPr>
          <p:cNvSpPr>
            <a:spLocks noGrp="1"/>
          </p:cNvSpPr>
          <p:nvPr>
            <p:ph type="body" idx="1"/>
            <p:custDataLst>
              <p:tags r:id="rId2"/>
            </p:custDataLst>
          </p:nvPr>
        </p:nvSpPr>
        <p:spPr>
          <a:xfrm>
            <a:off x="1774800" y="3460777"/>
            <a:ext cx="8582400" cy="633743"/>
          </a:xfrm>
        </p:spPr>
        <p:txBody>
          <a:bodyPr/>
          <a:lstStyle>
            <a:lvl1pPr marL="0" indent="0">
              <a:buNone/>
              <a:defRPr sz="2400">
                <a:solidFill>
                  <a:srgbClr val="00000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Rektangel 3" descr="TagShapePrint">
            <a:extLst>
              <a:ext uri="{FF2B5EF4-FFF2-40B4-BE49-F238E27FC236}">
                <a16:creationId xmlns:a16="http://schemas.microsoft.com/office/drawing/2014/main" id="{696F1378-E97B-4E02-B8F4-8472610D4ECC}"/>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6736424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t, Avslut">
    <p:spTree>
      <p:nvGrpSpPr>
        <p:cNvPr id="1" name=""/>
        <p:cNvGrpSpPr/>
        <p:nvPr/>
      </p:nvGrpSpPr>
      <p:grpSpPr>
        <a:xfrm>
          <a:off x="0" y="0"/>
          <a:ext cx="0" cy="0"/>
          <a:chOff x="0" y="0"/>
          <a:chExt cx="0" cy="0"/>
        </a:xfrm>
      </p:grpSpPr>
      <p:sp>
        <p:nvSpPr>
          <p:cNvPr id="4" name="Rektangel 3" descr="TagShapePrint">
            <a:extLst>
              <a:ext uri="{FF2B5EF4-FFF2-40B4-BE49-F238E27FC236}">
                <a16:creationId xmlns:a16="http://schemas.microsoft.com/office/drawing/2014/main" id="{696F1378-E97B-4E02-B8F4-8472610D4ECC}"/>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ubrik 1">
            <a:extLst>
              <a:ext uri="{FF2B5EF4-FFF2-40B4-BE49-F238E27FC236}">
                <a16:creationId xmlns:a16="http://schemas.microsoft.com/office/drawing/2014/main" id="{9640C95B-F2BC-32A9-0896-15C0F7BE1437}"/>
              </a:ext>
            </a:extLst>
          </p:cNvPr>
          <p:cNvSpPr>
            <a:spLocks noGrp="1"/>
          </p:cNvSpPr>
          <p:nvPr>
            <p:ph type="ctrTitle" hasCustomPrompt="1"/>
            <p:custDataLst>
              <p:tags r:id="rId2"/>
            </p:custDataLst>
          </p:nvPr>
        </p:nvSpPr>
        <p:spPr>
          <a:xfrm>
            <a:off x="2019298" y="1362077"/>
            <a:ext cx="8100433" cy="633743"/>
          </a:xfrm>
        </p:spPr>
        <p:txBody>
          <a:bodyPr anchor="b">
            <a:noAutofit/>
          </a:bodyPr>
          <a:lstStyle>
            <a:lvl1pPr algn="l">
              <a:defRPr sz="4000">
                <a:solidFill>
                  <a:schemeClr val="tx1"/>
                </a:solidFill>
              </a:defRPr>
            </a:lvl1pPr>
          </a:lstStyle>
          <a:p>
            <a:r>
              <a:rPr lang="sv-SE" dirty="0"/>
              <a:t>Klicka här rubrik</a:t>
            </a:r>
          </a:p>
        </p:txBody>
      </p:sp>
      <p:sp>
        <p:nvSpPr>
          <p:cNvPr id="6" name="Underrubrik 2">
            <a:extLst>
              <a:ext uri="{FF2B5EF4-FFF2-40B4-BE49-F238E27FC236}">
                <a16:creationId xmlns:a16="http://schemas.microsoft.com/office/drawing/2014/main" id="{43E2F0D3-1190-2976-B593-417BC19BD8DC}"/>
              </a:ext>
            </a:extLst>
          </p:cNvPr>
          <p:cNvSpPr>
            <a:spLocks noGrp="1"/>
          </p:cNvSpPr>
          <p:nvPr>
            <p:ph type="subTitle" idx="1"/>
            <p:custDataLst>
              <p:tags r:id="rId3"/>
            </p:custDataLst>
          </p:nvPr>
        </p:nvSpPr>
        <p:spPr>
          <a:xfrm>
            <a:off x="2019298" y="2046494"/>
            <a:ext cx="8100433" cy="1382506"/>
          </a:xfrm>
        </p:spPr>
        <p:txBody>
          <a:bodyPr/>
          <a:lstStyle>
            <a:lvl1pPr marL="0" indent="0" algn="l">
              <a:buNone/>
              <a:defRPr sz="24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110445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it, Tom">
    <p:spTree>
      <p:nvGrpSpPr>
        <p:cNvPr id="1" name=""/>
        <p:cNvGrpSpPr/>
        <p:nvPr/>
      </p:nvGrpSpPr>
      <p:grpSpPr>
        <a:xfrm>
          <a:off x="0" y="0"/>
          <a:ext cx="0" cy="0"/>
          <a:chOff x="0" y="0"/>
          <a:chExt cx="0" cy="0"/>
        </a:xfrm>
      </p:grpSpPr>
      <p:sp>
        <p:nvSpPr>
          <p:cNvPr id="2" name="Rektangel 1" descr="TagShapePrint">
            <a:extLst>
              <a:ext uri="{FF2B5EF4-FFF2-40B4-BE49-F238E27FC236}">
                <a16:creationId xmlns:a16="http://schemas.microsoft.com/office/drawing/2014/main" id="{D2624664-E304-43C3-94AF-7C6457527487}"/>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324189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Rubrikbild 1">
    <p:bg>
      <p:bgPr>
        <a:solidFill>
          <a:srgbClr val="E4E4E1"/>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C31ADF9-861B-45D2-8503-265750D8498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flipV="1">
            <a:off x="0" y="3799155"/>
            <a:ext cx="7802235" cy="3068046"/>
          </a:xfrm>
          <a:prstGeom prst="rect">
            <a:avLst/>
          </a:prstGeom>
        </p:spPr>
      </p:pic>
      <p:sp>
        <p:nvSpPr>
          <p:cNvPr id="2" name="Rubrik 1">
            <a:extLst>
              <a:ext uri="{FF2B5EF4-FFF2-40B4-BE49-F238E27FC236}">
                <a16:creationId xmlns:a16="http://schemas.microsoft.com/office/drawing/2014/main" id="{EBE1865B-0552-40AF-8E28-A27FB0A9BD3F}"/>
              </a:ext>
            </a:extLst>
          </p:cNvPr>
          <p:cNvSpPr>
            <a:spLocks noGrp="1"/>
          </p:cNvSpPr>
          <p:nvPr>
            <p:ph type="ctrTitle" hasCustomPrompt="1"/>
            <p:custDataLst>
              <p:tags r:id="rId1"/>
            </p:custDataLst>
          </p:nvPr>
        </p:nvSpPr>
        <p:spPr>
          <a:xfrm>
            <a:off x="1416050" y="1368000"/>
            <a:ext cx="8941150" cy="1185077"/>
          </a:xfrm>
        </p:spPr>
        <p:txBody>
          <a:bodyPr anchor="b">
            <a:noAutofit/>
          </a:bodyPr>
          <a:lstStyle>
            <a:lvl1pPr algn="l">
              <a:defRPr sz="4000">
                <a:solidFill>
                  <a:srgbClr val="43433E"/>
                </a:solidFill>
              </a:defRPr>
            </a:lvl1pPr>
          </a:lstStyle>
          <a:p>
            <a:r>
              <a:rPr lang="sv-SE" dirty="0"/>
              <a:t>KLICKA HÄR FÖR ATT SKRIVA RUBRIK </a:t>
            </a:r>
          </a:p>
        </p:txBody>
      </p:sp>
      <p:sp>
        <p:nvSpPr>
          <p:cNvPr id="3" name="Underrubrik 2">
            <a:extLst>
              <a:ext uri="{FF2B5EF4-FFF2-40B4-BE49-F238E27FC236}">
                <a16:creationId xmlns:a16="http://schemas.microsoft.com/office/drawing/2014/main" id="{299A9531-F5BA-4E5C-BE21-C657CBE8E529}"/>
              </a:ext>
            </a:extLst>
          </p:cNvPr>
          <p:cNvSpPr>
            <a:spLocks noGrp="1"/>
          </p:cNvSpPr>
          <p:nvPr>
            <p:ph type="subTitle" idx="1"/>
            <p:custDataLst>
              <p:tags r:id="rId2"/>
            </p:custDataLst>
          </p:nvPr>
        </p:nvSpPr>
        <p:spPr>
          <a:xfrm>
            <a:off x="1416050" y="2627491"/>
            <a:ext cx="8941150" cy="760640"/>
          </a:xfrm>
        </p:spPr>
        <p:txBody>
          <a:bodyPr/>
          <a:lstStyle>
            <a:lvl1pPr marL="0" indent="0" algn="l">
              <a:buNone/>
              <a:defRPr sz="2400">
                <a:solidFill>
                  <a:srgbClr val="43433E"/>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om du vill redigera mall för underrubrikformat</a:t>
            </a:r>
          </a:p>
        </p:txBody>
      </p:sp>
      <p:sp>
        <p:nvSpPr>
          <p:cNvPr id="5" name="Rektangel 4" descr="TagShapePrint">
            <a:extLst>
              <a:ext uri="{FF2B5EF4-FFF2-40B4-BE49-F238E27FC236}">
                <a16:creationId xmlns:a16="http://schemas.microsoft.com/office/drawing/2014/main" id="{6652D206-1067-47B6-8FFE-1C2342F8F178}"/>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6" name="Bildobjekt 5" descr="MSB Logotyp">
            <a:extLst>
              <a:ext uri="{FF2B5EF4-FFF2-40B4-BE49-F238E27FC236}">
                <a16:creationId xmlns:a16="http://schemas.microsoft.com/office/drawing/2014/main" id="{ADD14288-81FE-5FAF-98B4-88E942FD4EF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117751318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ubrik och innehåll (sidhuvud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hasCustomPrompt="1"/>
            <p:custDataLst>
              <p:tags r:id="rId1"/>
            </p:custDataLst>
          </p:nvPr>
        </p:nvSpPr>
        <p:spPr>
          <a:xfrm>
            <a:off x="1183335" y="1089025"/>
            <a:ext cx="9825329" cy="483198"/>
          </a:xfrm>
        </p:spPr>
        <p:txBody>
          <a:bodyPr anchor="t"/>
          <a:lstStyle>
            <a:lvl1pPr>
              <a:defRPr>
                <a:solidFill>
                  <a:srgbClr val="43433E"/>
                </a:solidFill>
              </a:defRPr>
            </a:lvl1pPr>
          </a:lstStyle>
          <a:p>
            <a:r>
              <a:rPr lang="sv-SE" dirty="0"/>
              <a:t>KLICKA HÄR FÖR ATT ÄNDRA 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183335" y="1762522"/>
            <a:ext cx="9825329" cy="4114403"/>
          </a:xfrm>
        </p:spPr>
        <p:txBody>
          <a:bodyPr/>
          <a:lstStyle>
            <a:lvl1pPr>
              <a:defRPr sz="1800">
                <a:solidFill>
                  <a:srgbClr val="43433E"/>
                </a:solidFill>
                <a:latin typeface="+mj-lt"/>
              </a:defRPr>
            </a:lvl1pPr>
            <a:lvl2pPr>
              <a:defRPr sz="1800">
                <a:solidFill>
                  <a:srgbClr val="43433E"/>
                </a:solidFill>
                <a:latin typeface="+mj-lt"/>
              </a:defRPr>
            </a:lvl2pPr>
            <a:lvl3pPr>
              <a:defRPr sz="1800">
                <a:solidFill>
                  <a:srgbClr val="43433E"/>
                </a:solidFill>
                <a:latin typeface="+mj-lt"/>
              </a:defRPr>
            </a:lvl3pPr>
            <a:lvl4pPr>
              <a:defRPr sz="1800">
                <a:solidFill>
                  <a:srgbClr val="43433E"/>
                </a:solidFill>
                <a:latin typeface="+mj-lt"/>
              </a:defRPr>
            </a:lvl4pPr>
            <a:lvl5pPr>
              <a:defRPr sz="1800">
                <a:solidFill>
                  <a:srgbClr val="43433E"/>
                </a:solidFill>
                <a:latin typeface="+mj-lt"/>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Rektangel 3" descr="TagShapePrint">
            <a:extLst>
              <a:ext uri="{FF2B5EF4-FFF2-40B4-BE49-F238E27FC236}">
                <a16:creationId xmlns:a16="http://schemas.microsoft.com/office/drawing/2014/main" id="{32D0FF3B-541A-4046-ADC9-AA4ECAEB50A9}"/>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FFFFFF"/>
              </a:solidFill>
            </a:endParaRPr>
          </a:p>
        </p:txBody>
      </p:sp>
      <p:sp>
        <p:nvSpPr>
          <p:cNvPr id="7" name="Platshållare för text 2">
            <a:extLst>
              <a:ext uri="{FF2B5EF4-FFF2-40B4-BE49-F238E27FC236}">
                <a16:creationId xmlns:a16="http://schemas.microsoft.com/office/drawing/2014/main" id="{1AB4BFD9-D8F2-76EF-B04A-7EF7E61EB70D}"/>
              </a:ext>
            </a:extLst>
          </p:cNvPr>
          <p:cNvSpPr>
            <a:spLocks noGrp="1"/>
          </p:cNvSpPr>
          <p:nvPr>
            <p:ph type="body" idx="11" hasCustomPrompt="1"/>
            <p:custDataLst>
              <p:tags r:id="rId4"/>
            </p:custDataLst>
          </p:nvPr>
        </p:nvSpPr>
        <p:spPr>
          <a:xfrm>
            <a:off x="6096000" y="231728"/>
            <a:ext cx="5852241" cy="277558"/>
          </a:xfrm>
        </p:spPr>
        <p:txBody>
          <a:bodyPr/>
          <a:lstStyle>
            <a:lvl1pPr marL="0" marR="0" indent="0" algn="r" defTabSz="914400" rtl="0" eaLnBrk="1" fontAlgn="auto" latinLnBrk="0" hangingPunct="1">
              <a:lnSpc>
                <a:spcPct val="100000"/>
              </a:lnSpc>
              <a:spcBef>
                <a:spcPts val="0"/>
              </a:spcBef>
              <a:spcAft>
                <a:spcPts val="0"/>
              </a:spcAft>
              <a:buClrTx/>
              <a:buSzTx/>
              <a:buFontTx/>
              <a:buNone/>
              <a:tabLst/>
              <a:defRPr lang="sv-SE" sz="1200" kern="1200" spc="200" baseline="0">
                <a:solidFill>
                  <a:srgbClr val="4C4B45"/>
                </a:solidFill>
                <a:effectLst/>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Tree>
    <p:extLst>
      <p:ext uri="{BB962C8B-B14F-4D97-AF65-F5344CB8AC3E}">
        <p14:creationId xmlns:p14="http://schemas.microsoft.com/office/powerpoint/2010/main" val="2419861729"/>
      </p:ext>
    </p:extLst>
  </p:cSld>
  <p:clrMapOvr>
    <a:masterClrMapping/>
  </p:clrMapOvr>
  <p:hf sldNum="0" hdr="0" ftr="0"/>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Rubrikbild 2">
    <p:bg>
      <p:bgPr>
        <a:solidFill>
          <a:srgbClr val="E4E4E1"/>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C31ADF9-861B-45D2-8503-265750D8498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10800000" flipH="1" flipV="1">
            <a:off x="4389765" y="1"/>
            <a:ext cx="7802235" cy="3068046"/>
          </a:xfrm>
          <a:prstGeom prst="rect">
            <a:avLst/>
          </a:prstGeom>
        </p:spPr>
      </p:pic>
      <p:sp>
        <p:nvSpPr>
          <p:cNvPr id="2" name="Rubrik 1">
            <a:extLst>
              <a:ext uri="{FF2B5EF4-FFF2-40B4-BE49-F238E27FC236}">
                <a16:creationId xmlns:a16="http://schemas.microsoft.com/office/drawing/2014/main" id="{EBE1865B-0552-40AF-8E28-A27FB0A9BD3F}"/>
              </a:ext>
            </a:extLst>
          </p:cNvPr>
          <p:cNvSpPr>
            <a:spLocks noGrp="1"/>
          </p:cNvSpPr>
          <p:nvPr>
            <p:ph type="ctrTitle" hasCustomPrompt="1"/>
            <p:custDataLst>
              <p:tags r:id="rId1"/>
            </p:custDataLst>
          </p:nvPr>
        </p:nvSpPr>
        <p:spPr>
          <a:xfrm>
            <a:off x="1416049" y="4124093"/>
            <a:ext cx="8934781" cy="1185077"/>
          </a:xfrm>
        </p:spPr>
        <p:txBody>
          <a:bodyPr anchor="b">
            <a:noAutofit/>
          </a:bodyPr>
          <a:lstStyle>
            <a:lvl1pPr algn="l">
              <a:defRPr sz="4000">
                <a:solidFill>
                  <a:srgbClr val="43433E"/>
                </a:solidFill>
              </a:defRPr>
            </a:lvl1pPr>
          </a:lstStyle>
          <a:p>
            <a:r>
              <a:rPr lang="sv-SE" dirty="0"/>
              <a:t>KLICKA HÄR FÖR ATT SKRIVA RUBRIK </a:t>
            </a:r>
          </a:p>
        </p:txBody>
      </p:sp>
      <p:sp>
        <p:nvSpPr>
          <p:cNvPr id="5" name="Rektangel 4" descr="TagShapePrint">
            <a:extLst>
              <a:ext uri="{FF2B5EF4-FFF2-40B4-BE49-F238E27FC236}">
                <a16:creationId xmlns:a16="http://schemas.microsoft.com/office/drawing/2014/main" id="{6652D206-1067-47B6-8FFE-1C2342F8F178}"/>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3" name="Bildobjekt 2" descr="MSB Logotyp">
            <a:extLst>
              <a:ext uri="{FF2B5EF4-FFF2-40B4-BE49-F238E27FC236}">
                <a16:creationId xmlns:a16="http://schemas.microsoft.com/office/drawing/2014/main" id="{0272A7F6-B39A-9A2B-D51B-936009CBB61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068050" y="6296026"/>
            <a:ext cx="952500" cy="422519"/>
          </a:xfrm>
          <a:prstGeom prst="rect">
            <a:avLst/>
          </a:prstGeom>
        </p:spPr>
      </p:pic>
      <p:sp>
        <p:nvSpPr>
          <p:cNvPr id="4" name="Underrubrik 2">
            <a:extLst>
              <a:ext uri="{FF2B5EF4-FFF2-40B4-BE49-F238E27FC236}">
                <a16:creationId xmlns:a16="http://schemas.microsoft.com/office/drawing/2014/main" id="{214142E2-8C78-42BF-2B38-B2ED39F8ABB6}"/>
              </a:ext>
            </a:extLst>
          </p:cNvPr>
          <p:cNvSpPr>
            <a:spLocks noGrp="1"/>
          </p:cNvSpPr>
          <p:nvPr>
            <p:ph type="subTitle" idx="1"/>
            <p:custDataLst>
              <p:tags r:id="rId3"/>
            </p:custDataLst>
          </p:nvPr>
        </p:nvSpPr>
        <p:spPr>
          <a:xfrm>
            <a:off x="1416050" y="5381921"/>
            <a:ext cx="8941150" cy="760640"/>
          </a:xfrm>
        </p:spPr>
        <p:txBody>
          <a:bodyPr/>
          <a:lstStyle>
            <a:lvl1pPr marL="0" indent="0" algn="l">
              <a:buNone/>
              <a:defRPr sz="2400">
                <a:solidFill>
                  <a:srgbClr val="43433E"/>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om du vill redigera mall för underrubrikformat</a:t>
            </a:r>
          </a:p>
        </p:txBody>
      </p:sp>
    </p:spTree>
    <p:extLst>
      <p:ext uri="{BB962C8B-B14F-4D97-AF65-F5344CB8AC3E}">
        <p14:creationId xmlns:p14="http://schemas.microsoft.com/office/powerpoint/2010/main" val="3832630901"/>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akgrundbild med rubrik">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DC4CC64D-0556-4EE6-8C65-19C67B09D47C}"/>
              </a:ext>
            </a:extLst>
          </p:cNvPr>
          <p:cNvSpPr>
            <a:spLocks noGrp="1"/>
          </p:cNvSpPr>
          <p:nvPr>
            <p:ph type="pic" sz="quarter" idx="10"/>
            <p:custDataLst>
              <p:tags r:id="rId1"/>
            </p:custDataLst>
          </p:nvPr>
        </p:nvSpPr>
        <p:spPr>
          <a:xfrm>
            <a:off x="0" y="0"/>
            <a:ext cx="12192000" cy="6858000"/>
          </a:xfrm>
          <a:noFill/>
        </p:spPr>
        <p:txBody>
          <a:bodyPr>
            <a:normAutofit/>
          </a:bodyPr>
          <a:lstStyle>
            <a:lvl1pPr marL="0" indent="0" algn="ctr">
              <a:buNone/>
              <a:defRPr sz="1800">
                <a:solidFill>
                  <a:srgbClr val="000000"/>
                </a:solidFill>
              </a:defRPr>
            </a:lvl1pPr>
          </a:lstStyle>
          <a:p>
            <a:r>
              <a:rPr lang="sv-SE"/>
              <a:t>Klicka på ikonen för att lägga till en bild</a:t>
            </a:r>
          </a:p>
        </p:txBody>
      </p:sp>
      <p:sp>
        <p:nvSpPr>
          <p:cNvPr id="3" name="Rektangel 2" descr="TagShapePrint">
            <a:extLst>
              <a:ext uri="{FF2B5EF4-FFF2-40B4-BE49-F238E27FC236}">
                <a16:creationId xmlns:a16="http://schemas.microsoft.com/office/drawing/2014/main" id="{A15B28B4-2D13-4E26-ADD9-0E1AA3CC18C6}"/>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2" name="Rubrik 1">
            <a:extLst>
              <a:ext uri="{FF2B5EF4-FFF2-40B4-BE49-F238E27FC236}">
                <a16:creationId xmlns:a16="http://schemas.microsoft.com/office/drawing/2014/main" id="{3D944658-BA69-AB03-6BC2-FEAFF980A725}"/>
              </a:ext>
            </a:extLst>
          </p:cNvPr>
          <p:cNvSpPr>
            <a:spLocks noGrp="1"/>
          </p:cNvSpPr>
          <p:nvPr>
            <p:ph type="ctrTitle" hasCustomPrompt="1"/>
            <p:custDataLst>
              <p:tags r:id="rId3"/>
            </p:custDataLst>
          </p:nvPr>
        </p:nvSpPr>
        <p:spPr>
          <a:xfrm>
            <a:off x="1416049" y="4124093"/>
            <a:ext cx="8872549" cy="1185077"/>
          </a:xfrm>
        </p:spPr>
        <p:txBody>
          <a:bodyPr anchor="b">
            <a:noAutofit/>
          </a:bodyPr>
          <a:lstStyle>
            <a:lvl1pPr algn="l">
              <a:defRPr sz="4000">
                <a:solidFill>
                  <a:srgbClr val="4C4B45"/>
                </a:solidFill>
              </a:defRPr>
            </a:lvl1pPr>
          </a:lstStyle>
          <a:p>
            <a:r>
              <a:rPr lang="sv-SE" dirty="0"/>
              <a:t>KLICKA HÄR FÖR ATT SKRIVA RUBRIK </a:t>
            </a:r>
          </a:p>
        </p:txBody>
      </p:sp>
      <p:sp>
        <p:nvSpPr>
          <p:cNvPr id="6" name="Platshållare för text 5">
            <a:extLst>
              <a:ext uri="{FF2B5EF4-FFF2-40B4-BE49-F238E27FC236}">
                <a16:creationId xmlns:a16="http://schemas.microsoft.com/office/drawing/2014/main" id="{461F7371-6574-1E79-28AA-863A5B0EC91D}"/>
              </a:ext>
            </a:extLst>
          </p:cNvPr>
          <p:cNvSpPr>
            <a:spLocks noGrp="1"/>
          </p:cNvSpPr>
          <p:nvPr>
            <p:ph type="body" sz="quarter" idx="11" hasCustomPrompt="1"/>
          </p:nvPr>
        </p:nvSpPr>
        <p:spPr>
          <a:xfrm>
            <a:off x="9850438" y="6442959"/>
            <a:ext cx="2165350" cy="216259"/>
          </a:xfrm>
        </p:spPr>
        <p:txBody>
          <a:bodyPr/>
          <a:lstStyle>
            <a:lvl1pPr marL="0" indent="0" algn="r">
              <a:buNone/>
              <a:defRPr sz="8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sv-SE"/>
              <a:t>Foto:</a:t>
            </a:r>
          </a:p>
        </p:txBody>
      </p:sp>
    </p:spTree>
    <p:extLst>
      <p:ext uri="{BB962C8B-B14F-4D97-AF65-F5344CB8AC3E}">
        <p14:creationId xmlns:p14="http://schemas.microsoft.com/office/powerpoint/2010/main" val="1929049119"/>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Endast rubrik och sidhuvud">
    <p:spTree>
      <p:nvGrpSpPr>
        <p:cNvPr id="1" name=""/>
        <p:cNvGrpSpPr/>
        <p:nvPr/>
      </p:nvGrpSpPr>
      <p:grpSpPr>
        <a:xfrm>
          <a:off x="0" y="0"/>
          <a:ext cx="0" cy="0"/>
          <a:chOff x="0" y="0"/>
          <a:chExt cx="0" cy="0"/>
        </a:xfrm>
      </p:grpSpPr>
      <p:sp>
        <p:nvSpPr>
          <p:cNvPr id="3" name="Rektangel 2" descr="TagShapePrint">
            <a:extLst>
              <a:ext uri="{FF2B5EF4-FFF2-40B4-BE49-F238E27FC236}">
                <a16:creationId xmlns:a16="http://schemas.microsoft.com/office/drawing/2014/main" id="{4D234E2D-D23F-4A27-A025-571352EBCD41}"/>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ubrik 1">
            <a:extLst>
              <a:ext uri="{FF2B5EF4-FFF2-40B4-BE49-F238E27FC236}">
                <a16:creationId xmlns:a16="http://schemas.microsoft.com/office/drawing/2014/main" id="{56DB1072-6A2E-6F69-B2DA-3A9909E735E8}"/>
              </a:ext>
            </a:extLst>
          </p:cNvPr>
          <p:cNvSpPr>
            <a:spLocks noGrp="1"/>
          </p:cNvSpPr>
          <p:nvPr>
            <p:ph type="title" hasCustomPrompt="1"/>
            <p:custDataLst>
              <p:tags r:id="rId2"/>
            </p:custDataLst>
          </p:nvPr>
        </p:nvSpPr>
        <p:spPr>
          <a:xfrm>
            <a:off x="1211243" y="674596"/>
            <a:ext cx="9725698" cy="516224"/>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spc="200" baseline="0">
                <a:solidFill>
                  <a:srgbClr val="43433E"/>
                </a:solidFill>
              </a:defRPr>
            </a:lvl1pPr>
          </a:lstStyle>
          <a:p>
            <a:r>
              <a:rPr lang="sv-SE" dirty="0"/>
              <a:t>KLICKA HÄR FÖR ATT ÄNDRA FORMAT</a:t>
            </a:r>
          </a:p>
        </p:txBody>
      </p:sp>
      <p:sp>
        <p:nvSpPr>
          <p:cNvPr id="2" name="Platshållare för text 2">
            <a:extLst>
              <a:ext uri="{FF2B5EF4-FFF2-40B4-BE49-F238E27FC236}">
                <a16:creationId xmlns:a16="http://schemas.microsoft.com/office/drawing/2014/main" id="{2B86E423-08F7-DD1D-A229-99EF983B46DF}"/>
              </a:ext>
            </a:extLst>
          </p:cNvPr>
          <p:cNvSpPr>
            <a:spLocks noGrp="1"/>
          </p:cNvSpPr>
          <p:nvPr>
            <p:ph type="body" idx="1" hasCustomPrompt="1"/>
            <p:custDataLst>
              <p:tags r:id="rId3"/>
            </p:custDataLst>
          </p:nvPr>
        </p:nvSpPr>
        <p:spPr>
          <a:xfrm>
            <a:off x="225974" y="231728"/>
            <a:ext cx="5870026" cy="276999"/>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sv-SE" sz="1200" kern="1200" spc="200" baseline="0">
                <a:solidFill>
                  <a:srgbClr val="43433E"/>
                </a:solidFill>
                <a:effectLst/>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Redigera format för bakgrundstext</a:t>
            </a:r>
          </a:p>
        </p:txBody>
      </p:sp>
    </p:spTree>
    <p:extLst>
      <p:ext uri="{BB962C8B-B14F-4D97-AF65-F5344CB8AC3E}">
        <p14:creationId xmlns:p14="http://schemas.microsoft.com/office/powerpoint/2010/main" val="169196341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Rubrik, innehåll och sidhuvud/sidfot">
    <p:spTree>
      <p:nvGrpSpPr>
        <p:cNvPr id="1" name=""/>
        <p:cNvGrpSpPr/>
        <p:nvPr/>
      </p:nvGrpSpPr>
      <p:grpSpPr>
        <a:xfrm>
          <a:off x="0" y="0"/>
          <a:ext cx="0" cy="0"/>
          <a:chOff x="0" y="0"/>
          <a:chExt cx="0" cy="0"/>
        </a:xfrm>
      </p:grpSpPr>
      <p:sp>
        <p:nvSpPr>
          <p:cNvPr id="5" name="Rektangel 4" descr="TagShapePrint">
            <a:extLst>
              <a:ext uri="{FF2B5EF4-FFF2-40B4-BE49-F238E27FC236}">
                <a16:creationId xmlns:a16="http://schemas.microsoft.com/office/drawing/2014/main" id="{C44C2790-902A-4C19-85E0-C370F3EBD17A}"/>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6" name="Rubrik 1">
            <a:extLst>
              <a:ext uri="{FF2B5EF4-FFF2-40B4-BE49-F238E27FC236}">
                <a16:creationId xmlns:a16="http://schemas.microsoft.com/office/drawing/2014/main" id="{10A3CC36-20E0-8564-614B-DB0D1792040B}"/>
              </a:ext>
            </a:extLst>
          </p:cNvPr>
          <p:cNvSpPr>
            <a:spLocks noGrp="1"/>
          </p:cNvSpPr>
          <p:nvPr>
            <p:ph type="title" hasCustomPrompt="1"/>
            <p:custDataLst>
              <p:tags r:id="rId2"/>
            </p:custDataLst>
          </p:nvPr>
        </p:nvSpPr>
        <p:spPr>
          <a:xfrm>
            <a:off x="1211243" y="674596"/>
            <a:ext cx="9769513" cy="516224"/>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spc="200" baseline="0">
                <a:solidFill>
                  <a:srgbClr val="43433E"/>
                </a:solidFill>
              </a:defRPr>
            </a:lvl1pPr>
          </a:lstStyle>
          <a:p>
            <a:r>
              <a:rPr lang="sv-SE"/>
              <a:t>KLICKA HÄR FÖR ATT ÄNDRA FORMAT</a:t>
            </a:r>
          </a:p>
        </p:txBody>
      </p:sp>
      <p:sp>
        <p:nvSpPr>
          <p:cNvPr id="12" name="Platshållare för innehåll 2">
            <a:extLst>
              <a:ext uri="{FF2B5EF4-FFF2-40B4-BE49-F238E27FC236}">
                <a16:creationId xmlns:a16="http://schemas.microsoft.com/office/drawing/2014/main" id="{549CA478-895F-3927-5C6F-9C170F5FBA3D}"/>
              </a:ext>
            </a:extLst>
          </p:cNvPr>
          <p:cNvSpPr>
            <a:spLocks noGrp="1"/>
          </p:cNvSpPr>
          <p:nvPr>
            <p:ph sz="half" idx="1"/>
            <p:custDataLst>
              <p:tags r:id="rId3"/>
            </p:custDataLst>
          </p:nvPr>
        </p:nvSpPr>
        <p:spPr>
          <a:xfrm>
            <a:off x="1211243" y="1467530"/>
            <a:ext cx="9769513" cy="4105501"/>
          </a:xfrm>
        </p:spPr>
        <p:txBody>
          <a:bodyPr/>
          <a:lstStyle>
            <a:lvl1pPr>
              <a:defRPr>
                <a:solidFill>
                  <a:srgbClr val="43433E"/>
                </a:solidFill>
                <a:latin typeface="+mj-lt"/>
              </a:defRPr>
            </a:lvl1pPr>
            <a:lvl2pPr>
              <a:defRPr>
                <a:solidFill>
                  <a:srgbClr val="43433E"/>
                </a:solidFill>
                <a:latin typeface="+mj-lt"/>
              </a:defRPr>
            </a:lvl2pPr>
            <a:lvl3pPr>
              <a:defRPr>
                <a:solidFill>
                  <a:srgbClr val="43433E"/>
                </a:solidFill>
                <a:latin typeface="+mj-lt"/>
              </a:defRPr>
            </a:lvl3pPr>
            <a:lvl4pPr>
              <a:defRPr>
                <a:solidFill>
                  <a:srgbClr val="43433E"/>
                </a:solidFill>
                <a:latin typeface="+mj-lt"/>
              </a:defRPr>
            </a:lvl4pPr>
            <a:lvl5pPr>
              <a:defRPr>
                <a:solidFill>
                  <a:srgbClr val="43433E"/>
                </a:solidFill>
                <a:latin typeface="+mj-lt"/>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ektangel 1">
            <a:extLst>
              <a:ext uri="{FF2B5EF4-FFF2-40B4-BE49-F238E27FC236}">
                <a16:creationId xmlns:a16="http://schemas.microsoft.com/office/drawing/2014/main" id="{5331B8A8-090A-218D-32B1-0B2B47F8628D}"/>
              </a:ext>
            </a:extLst>
          </p:cNvPr>
          <p:cNvSpPr/>
          <p:nvPr userDrawn="1"/>
        </p:nvSpPr>
        <p:spPr>
          <a:xfrm>
            <a:off x="5232400" y="5892800"/>
            <a:ext cx="130810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43433E"/>
              </a:solidFill>
            </a:endParaRPr>
          </a:p>
        </p:txBody>
      </p:sp>
      <p:sp>
        <p:nvSpPr>
          <p:cNvPr id="3" name="Platshållare för text 2">
            <a:extLst>
              <a:ext uri="{FF2B5EF4-FFF2-40B4-BE49-F238E27FC236}">
                <a16:creationId xmlns:a16="http://schemas.microsoft.com/office/drawing/2014/main" id="{45018264-AEF9-C808-2364-D20DB0590801}"/>
              </a:ext>
            </a:extLst>
          </p:cNvPr>
          <p:cNvSpPr>
            <a:spLocks noGrp="1"/>
          </p:cNvSpPr>
          <p:nvPr>
            <p:ph type="body" idx="10" hasCustomPrompt="1"/>
            <p:custDataLst>
              <p:tags r:id="rId4"/>
            </p:custDataLst>
          </p:nvPr>
        </p:nvSpPr>
        <p:spPr>
          <a:xfrm>
            <a:off x="225974" y="231728"/>
            <a:ext cx="5870026" cy="276999"/>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sv-SE" sz="1200" kern="1200" spc="200" baseline="0">
                <a:solidFill>
                  <a:srgbClr val="43433E"/>
                </a:solidFill>
                <a:effectLst/>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pic>
        <p:nvPicPr>
          <p:cNvPr id="4" name="Bildobjekt 3">
            <a:extLst>
              <a:ext uri="{FF2B5EF4-FFF2-40B4-BE49-F238E27FC236}">
                <a16:creationId xmlns:a16="http://schemas.microsoft.com/office/drawing/2014/main" id="{3BB26FB1-6643-7446-2973-1C10CFC3C48C}"/>
              </a:ext>
              <a:ext uri="{C183D7F6-B498-43B3-948B-1728B52AA6E4}">
                <adec:decorative xmlns:adec="http://schemas.microsoft.com/office/drawing/2017/decorative" val="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0" y="5660571"/>
            <a:ext cx="9245941" cy="1197429"/>
          </a:xfrm>
          <a:prstGeom prst="rect">
            <a:avLst/>
          </a:prstGeom>
        </p:spPr>
      </p:pic>
    </p:spTree>
    <p:extLst>
      <p:ext uri="{BB962C8B-B14F-4D97-AF65-F5344CB8AC3E}">
        <p14:creationId xmlns:p14="http://schemas.microsoft.com/office/powerpoint/2010/main" val="1180433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Grå avsnittsrubrik med illustrationer">
    <p:bg>
      <p:bgPr>
        <a:solidFill>
          <a:srgbClr val="E4E4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835B8C-07AB-41CC-9E71-C4867F754040}"/>
              </a:ext>
            </a:extLst>
          </p:cNvPr>
          <p:cNvSpPr>
            <a:spLocks noGrp="1"/>
          </p:cNvSpPr>
          <p:nvPr>
            <p:ph type="title" hasCustomPrompt="1"/>
            <p:custDataLst>
              <p:tags r:id="rId1"/>
            </p:custDataLst>
          </p:nvPr>
        </p:nvSpPr>
        <p:spPr>
          <a:xfrm>
            <a:off x="1416050" y="2293181"/>
            <a:ext cx="8941150" cy="1273968"/>
          </a:xfrm>
        </p:spPr>
        <p:txBody>
          <a:bodyPr anchor="b"/>
          <a:lstStyle>
            <a:lvl1pPr>
              <a:defRPr sz="4000">
                <a:solidFill>
                  <a:srgbClr val="43433E"/>
                </a:solidFill>
              </a:defRPr>
            </a:lvl1pPr>
          </a:lstStyle>
          <a:p>
            <a:r>
              <a:rPr lang="sv-SE"/>
              <a:t>KLICKA HÄR FÖR ATT SKRIVA RUBRIK</a:t>
            </a:r>
          </a:p>
        </p:txBody>
      </p:sp>
      <p:sp>
        <p:nvSpPr>
          <p:cNvPr id="4" name="Rektangel 3" descr="TagShapePrint">
            <a:extLst>
              <a:ext uri="{FF2B5EF4-FFF2-40B4-BE49-F238E27FC236}">
                <a16:creationId xmlns:a16="http://schemas.microsoft.com/office/drawing/2014/main" id="{4A1CEAEA-19DE-4D04-BA56-BDA29032A8C8}"/>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5" name="Bildobjekt 4">
            <a:extLst>
              <a:ext uri="{FF2B5EF4-FFF2-40B4-BE49-F238E27FC236}">
                <a16:creationId xmlns:a16="http://schemas.microsoft.com/office/drawing/2014/main" id="{50DE5CA3-E2B3-7D9F-94DC-601F3B81C8CE}"/>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438" b="438"/>
          <a:stretch/>
        </p:blipFill>
        <p:spPr>
          <a:xfrm>
            <a:off x="0" y="413518"/>
            <a:ext cx="9489988" cy="810510"/>
          </a:xfrm>
          <a:prstGeom prst="rect">
            <a:avLst/>
          </a:prstGeom>
        </p:spPr>
      </p:pic>
      <p:pic>
        <p:nvPicPr>
          <p:cNvPr id="6" name="Bildobjekt 5">
            <a:extLst>
              <a:ext uri="{FF2B5EF4-FFF2-40B4-BE49-F238E27FC236}">
                <a16:creationId xmlns:a16="http://schemas.microsoft.com/office/drawing/2014/main" id="{B8BA38C1-F9B6-B264-6A6D-3D9EED9C56A2}"/>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1" y="5041557"/>
            <a:ext cx="8161635" cy="1816443"/>
          </a:xfrm>
          <a:prstGeom prst="rect">
            <a:avLst/>
          </a:prstGeom>
        </p:spPr>
      </p:pic>
      <p:sp>
        <p:nvSpPr>
          <p:cNvPr id="3" name="Underrubrik 2">
            <a:extLst>
              <a:ext uri="{FF2B5EF4-FFF2-40B4-BE49-F238E27FC236}">
                <a16:creationId xmlns:a16="http://schemas.microsoft.com/office/drawing/2014/main" id="{C7F6F94F-60FC-59E0-D203-5E736195C437}"/>
              </a:ext>
            </a:extLst>
          </p:cNvPr>
          <p:cNvSpPr>
            <a:spLocks noGrp="1"/>
          </p:cNvSpPr>
          <p:nvPr>
            <p:ph type="subTitle" idx="1"/>
            <p:custDataLst>
              <p:tags r:id="rId3"/>
            </p:custDataLst>
          </p:nvPr>
        </p:nvSpPr>
        <p:spPr>
          <a:xfrm>
            <a:off x="1416050" y="3637807"/>
            <a:ext cx="8941150" cy="760640"/>
          </a:xfrm>
        </p:spPr>
        <p:txBody>
          <a:bodyPr/>
          <a:lstStyle>
            <a:lvl1pPr marL="0" indent="0" algn="l">
              <a:buNone/>
              <a:defRPr sz="2400">
                <a:solidFill>
                  <a:srgbClr val="43433E"/>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om du vill redigera mall för underrubrikformat</a:t>
            </a:r>
          </a:p>
        </p:txBody>
      </p:sp>
    </p:spTree>
    <p:extLst>
      <p:ext uri="{BB962C8B-B14F-4D97-AF65-F5344CB8AC3E}">
        <p14:creationId xmlns:p14="http://schemas.microsoft.com/office/powerpoint/2010/main" val="699675932"/>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Foto vänster sida med text och sidhuvu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6994577" y="1140736"/>
            <a:ext cx="4300521" cy="943824"/>
          </a:xfrm>
        </p:spPr>
        <p:txBody>
          <a:bodyPr anchor="b"/>
          <a:lstStyle>
            <a:lvl1pPr>
              <a:defRPr sz="3200">
                <a:solidFill>
                  <a:srgbClr val="43433E"/>
                </a:solidFill>
              </a:defRPr>
            </a:lvl1pPr>
          </a:lstStyle>
          <a:p>
            <a:r>
              <a:rPr lang="sv-SE"/>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0" y="0"/>
            <a:ext cx="6096000" cy="6857999"/>
          </a:xfrm>
          <a:no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6994566" y="2258402"/>
            <a:ext cx="4300683" cy="3833813"/>
          </a:xfrm>
        </p:spPr>
        <p:txBody>
          <a:bodyPr/>
          <a:lstStyle>
            <a:lvl1pPr>
              <a:defRPr>
                <a:solidFill>
                  <a:srgbClr val="43433E"/>
                </a:solidFill>
                <a:latin typeface="+mj-lt"/>
              </a:defRPr>
            </a:lvl1pPr>
            <a:lvl2pPr>
              <a:defRPr>
                <a:solidFill>
                  <a:srgbClr val="43433E"/>
                </a:solidFill>
                <a:latin typeface="+mj-lt"/>
              </a:defRPr>
            </a:lvl2pPr>
            <a:lvl3pPr>
              <a:defRPr>
                <a:solidFill>
                  <a:srgbClr val="43433E"/>
                </a:solidFill>
                <a:latin typeface="+mj-lt"/>
              </a:defRPr>
            </a:lvl3pPr>
            <a:lvl4pPr>
              <a:defRPr>
                <a:solidFill>
                  <a:srgbClr val="43433E"/>
                </a:solidFill>
                <a:latin typeface="+mj-lt"/>
              </a:defRPr>
            </a:lvl4pPr>
            <a:lvl5pPr>
              <a:defRPr>
                <a:solidFill>
                  <a:srgbClr val="43433E"/>
                </a:solidFill>
                <a:latin typeface="+mj-lt"/>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Rektangel 3" descr="TagShapePrint">
            <a:extLst>
              <a:ext uri="{FF2B5EF4-FFF2-40B4-BE49-F238E27FC236}">
                <a16:creationId xmlns:a16="http://schemas.microsoft.com/office/drawing/2014/main" id="{4D010190-EDD4-48A5-B350-2AB1DBEFAA41}"/>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Platshållare för text 2">
            <a:extLst>
              <a:ext uri="{FF2B5EF4-FFF2-40B4-BE49-F238E27FC236}">
                <a16:creationId xmlns:a16="http://schemas.microsoft.com/office/drawing/2014/main" id="{AABEEE43-743E-D76B-9A3F-77E171BA2611}"/>
              </a:ext>
            </a:extLst>
          </p:cNvPr>
          <p:cNvSpPr>
            <a:spLocks noGrp="1"/>
          </p:cNvSpPr>
          <p:nvPr>
            <p:ph type="body" idx="11" hasCustomPrompt="1"/>
            <p:custDataLst>
              <p:tags r:id="rId5"/>
            </p:custDataLst>
          </p:nvPr>
        </p:nvSpPr>
        <p:spPr>
          <a:xfrm>
            <a:off x="6994566" y="231728"/>
            <a:ext cx="4953675" cy="277558"/>
          </a:xfrm>
        </p:spPr>
        <p:txBody>
          <a:bodyPr/>
          <a:lstStyle>
            <a:lvl1pPr marL="0" marR="0" indent="0" algn="r" defTabSz="914400" rtl="0" eaLnBrk="1" fontAlgn="auto" latinLnBrk="0" hangingPunct="1">
              <a:lnSpc>
                <a:spcPct val="100000"/>
              </a:lnSpc>
              <a:spcBef>
                <a:spcPts val="0"/>
              </a:spcBef>
              <a:spcAft>
                <a:spcPts val="0"/>
              </a:spcAft>
              <a:buClrTx/>
              <a:buSzTx/>
              <a:buFontTx/>
              <a:buNone/>
              <a:tabLst/>
              <a:defRPr lang="sv-SE" sz="1200" kern="1200" spc="200" baseline="0">
                <a:solidFill>
                  <a:srgbClr val="43433E"/>
                </a:solidFill>
                <a:effectLst/>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Tree>
    <p:extLst>
      <p:ext uri="{BB962C8B-B14F-4D97-AF65-F5344CB8AC3E}">
        <p14:creationId xmlns:p14="http://schemas.microsoft.com/office/powerpoint/2010/main" val="381925095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it, Rubrikbild med foto">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32D2BC56-E5BB-4706-884F-E550DFE216E3}"/>
              </a:ext>
            </a:extLst>
          </p:cNvPr>
          <p:cNvSpPr>
            <a:spLocks noGrp="1"/>
          </p:cNvSpPr>
          <p:nvPr>
            <p:ph type="pic" sz="quarter" idx="10"/>
            <p:custDataLst>
              <p:tags r:id="rId1"/>
            </p:custDataLst>
          </p:nvPr>
        </p:nvSpPr>
        <p:spPr>
          <a:xfrm>
            <a:off x="-1" y="0"/>
            <a:ext cx="12192001" cy="6151617"/>
          </a:xfrm>
          <a:solidFill>
            <a:srgbClr val="F7F7F7"/>
          </a:solidFill>
        </p:spPr>
        <p:txBody>
          <a:bodyPr>
            <a:normAutofit/>
          </a:bodyPr>
          <a:lstStyle>
            <a:lvl1pPr marL="0" indent="0" algn="ctr">
              <a:buNone/>
              <a:defRPr sz="1800">
                <a:solidFill>
                  <a:srgbClr val="000000"/>
                </a:solidFill>
              </a:defRPr>
            </a:lvl1pPr>
          </a:lstStyle>
          <a:p>
            <a:r>
              <a:rPr lang="sv-SE"/>
              <a:t>Klicka på ikonen för att lägga till en bild</a:t>
            </a:r>
            <a:endParaRPr lang="sv-SE" dirty="0"/>
          </a:p>
        </p:txBody>
      </p:sp>
      <p:sp>
        <p:nvSpPr>
          <p:cNvPr id="2" name="Rubrik 1">
            <a:extLst>
              <a:ext uri="{FF2B5EF4-FFF2-40B4-BE49-F238E27FC236}">
                <a16:creationId xmlns:a16="http://schemas.microsoft.com/office/drawing/2014/main" id="{EBE1865B-0552-40AF-8E28-A27FB0A9BD3F}"/>
              </a:ext>
            </a:extLst>
          </p:cNvPr>
          <p:cNvSpPr>
            <a:spLocks noGrp="1"/>
          </p:cNvSpPr>
          <p:nvPr>
            <p:ph type="ctrTitle" hasCustomPrompt="1"/>
            <p:custDataLst>
              <p:tags r:id="rId2"/>
            </p:custDataLst>
          </p:nvPr>
        </p:nvSpPr>
        <p:spPr>
          <a:xfrm>
            <a:off x="2700000" y="2502224"/>
            <a:ext cx="6552933" cy="1147167"/>
          </a:xfrm>
          <a:noFill/>
        </p:spPr>
        <p:txBody>
          <a:bodyPr anchor="b">
            <a:noAutofit/>
          </a:bodyPr>
          <a:lstStyle>
            <a:lvl1pPr algn="l">
              <a:defRPr sz="4000">
                <a:solidFill>
                  <a:srgbClr val="000000"/>
                </a:solidFill>
              </a:defRPr>
            </a:lvl1pPr>
          </a:lstStyle>
          <a:p>
            <a:r>
              <a:rPr lang="sv-SE" dirty="0"/>
              <a:t>Klicka här för att skriva rubrik</a:t>
            </a:r>
          </a:p>
        </p:txBody>
      </p:sp>
      <p:sp>
        <p:nvSpPr>
          <p:cNvPr id="3" name="Rektangel 2" descr="TagShapePrint">
            <a:extLst>
              <a:ext uri="{FF2B5EF4-FFF2-40B4-BE49-F238E27FC236}">
                <a16:creationId xmlns:a16="http://schemas.microsoft.com/office/drawing/2014/main" id="{61CD9792-B3DA-483F-864B-624F57AED9E0}"/>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830483724"/>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Foto höger sida med text och sidhuvud">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1"/>
            </p:custDataLst>
          </p:nvPr>
        </p:nvSpPr>
        <p:spPr>
          <a:xfrm>
            <a:off x="6096000" y="0"/>
            <a:ext cx="6096001" cy="6857999"/>
          </a:xfrm>
          <a:no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Rektangel 3" descr="TagShapePrint">
            <a:extLst>
              <a:ext uri="{FF2B5EF4-FFF2-40B4-BE49-F238E27FC236}">
                <a16:creationId xmlns:a16="http://schemas.microsoft.com/office/drawing/2014/main" id="{4D010190-EDD4-48A5-B350-2AB1DBEFAA41}"/>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9" name="Platshållare för text 2">
            <a:extLst>
              <a:ext uri="{FF2B5EF4-FFF2-40B4-BE49-F238E27FC236}">
                <a16:creationId xmlns:a16="http://schemas.microsoft.com/office/drawing/2014/main" id="{16AFE845-6A57-DD1A-7516-7AED7FC8FA1F}"/>
              </a:ext>
              <a:ext uri="{C183D7F6-B498-43B3-948B-1728B52AA6E4}">
                <adec:decorative xmlns:adec="http://schemas.microsoft.com/office/drawing/2017/decorative" val="1"/>
              </a:ext>
            </a:extLst>
          </p:cNvPr>
          <p:cNvSpPr>
            <a:spLocks noGrp="1"/>
          </p:cNvSpPr>
          <p:nvPr>
            <p:ph type="body" idx="12" hasCustomPrompt="1"/>
            <p:custDataLst>
              <p:tags r:id="rId3"/>
            </p:custDataLst>
          </p:nvPr>
        </p:nvSpPr>
        <p:spPr>
          <a:xfrm>
            <a:off x="225974" y="231728"/>
            <a:ext cx="4971459" cy="276999"/>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sv-SE" sz="1200" kern="1200" spc="200" baseline="0">
                <a:solidFill>
                  <a:srgbClr val="4C4B45"/>
                </a:solidFill>
                <a:effectLst/>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Redigera format för bakgrundstext</a:t>
            </a:r>
          </a:p>
        </p:txBody>
      </p:sp>
      <p:sp>
        <p:nvSpPr>
          <p:cNvPr id="5" name="Rubrik 1">
            <a:extLst>
              <a:ext uri="{FF2B5EF4-FFF2-40B4-BE49-F238E27FC236}">
                <a16:creationId xmlns:a16="http://schemas.microsoft.com/office/drawing/2014/main" id="{3A5614DF-677C-1786-4761-8E046EBA4474}"/>
              </a:ext>
            </a:extLst>
          </p:cNvPr>
          <p:cNvSpPr>
            <a:spLocks noGrp="1"/>
          </p:cNvSpPr>
          <p:nvPr>
            <p:ph type="title" hasCustomPrompt="1"/>
            <p:custDataLst>
              <p:tags r:id="rId4"/>
            </p:custDataLst>
          </p:nvPr>
        </p:nvSpPr>
        <p:spPr>
          <a:xfrm>
            <a:off x="1235072" y="708485"/>
            <a:ext cx="3962361" cy="943824"/>
          </a:xfrm>
        </p:spPr>
        <p:txBody>
          <a:bodyPr anchor="b"/>
          <a:lstStyle>
            <a:lvl1pPr>
              <a:defRPr sz="3200">
                <a:solidFill>
                  <a:srgbClr val="43433E"/>
                </a:solidFill>
              </a:defRPr>
            </a:lvl1pPr>
          </a:lstStyle>
          <a:p>
            <a:r>
              <a:rPr lang="sv-SE" dirty="0"/>
              <a:t>Klicka här för att skriva rubrik</a:t>
            </a:r>
          </a:p>
        </p:txBody>
      </p:sp>
      <p:sp>
        <p:nvSpPr>
          <p:cNvPr id="7" name="Platshållare för text 6">
            <a:extLst>
              <a:ext uri="{FF2B5EF4-FFF2-40B4-BE49-F238E27FC236}">
                <a16:creationId xmlns:a16="http://schemas.microsoft.com/office/drawing/2014/main" id="{F3224574-6649-C6C2-ED25-66AF96D27CB0}"/>
              </a:ext>
            </a:extLst>
          </p:cNvPr>
          <p:cNvSpPr>
            <a:spLocks noGrp="1"/>
          </p:cNvSpPr>
          <p:nvPr>
            <p:ph type="body" sz="quarter" idx="10"/>
            <p:custDataLst>
              <p:tags r:id="rId5"/>
            </p:custDataLst>
          </p:nvPr>
        </p:nvSpPr>
        <p:spPr>
          <a:xfrm>
            <a:off x="1235075" y="1826151"/>
            <a:ext cx="3962510" cy="4266674"/>
          </a:xfrm>
        </p:spPr>
        <p:txBody>
          <a:bodyPr/>
          <a:lstStyle>
            <a:lvl1pPr>
              <a:defRPr>
                <a:solidFill>
                  <a:srgbClr val="43433E"/>
                </a:solidFill>
                <a:latin typeface="+mj-lt"/>
              </a:defRPr>
            </a:lvl1pPr>
            <a:lvl2pPr>
              <a:defRPr>
                <a:solidFill>
                  <a:srgbClr val="43433E"/>
                </a:solidFill>
                <a:latin typeface="+mj-lt"/>
              </a:defRPr>
            </a:lvl2pPr>
            <a:lvl3pPr>
              <a:defRPr>
                <a:solidFill>
                  <a:srgbClr val="43433E"/>
                </a:solidFill>
                <a:latin typeface="+mj-lt"/>
              </a:defRPr>
            </a:lvl3pPr>
            <a:lvl4pPr>
              <a:defRPr>
                <a:solidFill>
                  <a:srgbClr val="43433E"/>
                </a:solidFill>
                <a:latin typeface="+mj-lt"/>
              </a:defRPr>
            </a:lvl4pPr>
            <a:lvl5pPr>
              <a:defRPr>
                <a:solidFill>
                  <a:srgbClr val="43433E"/>
                </a:solidFill>
                <a:latin typeface="+mj-lt"/>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112745326"/>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Rubrik med sidhuvud och sidfot">
    <p:spTree>
      <p:nvGrpSpPr>
        <p:cNvPr id="1" name=""/>
        <p:cNvGrpSpPr/>
        <p:nvPr/>
      </p:nvGrpSpPr>
      <p:grpSpPr>
        <a:xfrm>
          <a:off x="0" y="0"/>
          <a:ext cx="0" cy="0"/>
          <a:chOff x="0" y="0"/>
          <a:chExt cx="0" cy="0"/>
        </a:xfrm>
      </p:grpSpPr>
      <p:sp>
        <p:nvSpPr>
          <p:cNvPr id="3" name="Rektangel 2" descr="TagShapePrint">
            <a:extLst>
              <a:ext uri="{FF2B5EF4-FFF2-40B4-BE49-F238E27FC236}">
                <a16:creationId xmlns:a16="http://schemas.microsoft.com/office/drawing/2014/main" id="{4D234E2D-D23F-4A27-A025-571352EBCD41}"/>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5" name="Bildobjekt 4">
            <a:extLst>
              <a:ext uri="{FF2B5EF4-FFF2-40B4-BE49-F238E27FC236}">
                <a16:creationId xmlns:a16="http://schemas.microsoft.com/office/drawing/2014/main" id="{3702AC44-3DFB-0D10-A0D9-38D1CF558F03}"/>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 r="-504"/>
          <a:stretch/>
        </p:blipFill>
        <p:spPr>
          <a:xfrm>
            <a:off x="0" y="1356689"/>
            <a:ext cx="9489988" cy="810510"/>
          </a:xfrm>
          <a:prstGeom prst="rect">
            <a:avLst/>
          </a:prstGeom>
        </p:spPr>
      </p:pic>
      <p:sp>
        <p:nvSpPr>
          <p:cNvPr id="9" name="Rubrik 1">
            <a:extLst>
              <a:ext uri="{FF2B5EF4-FFF2-40B4-BE49-F238E27FC236}">
                <a16:creationId xmlns:a16="http://schemas.microsoft.com/office/drawing/2014/main" id="{C115D43C-C1F8-EB5B-385F-4FB6EC9D2A71}"/>
              </a:ext>
            </a:extLst>
          </p:cNvPr>
          <p:cNvSpPr>
            <a:spLocks noGrp="1"/>
          </p:cNvSpPr>
          <p:nvPr>
            <p:ph type="title" hasCustomPrompt="1"/>
            <p:custDataLst>
              <p:tags r:id="rId2"/>
            </p:custDataLst>
          </p:nvPr>
        </p:nvSpPr>
        <p:spPr>
          <a:xfrm>
            <a:off x="1211243" y="674596"/>
            <a:ext cx="9725698" cy="516224"/>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spc="200" baseline="0">
                <a:solidFill>
                  <a:srgbClr val="43433E"/>
                </a:solidFill>
              </a:defRPr>
            </a:lvl1pPr>
          </a:lstStyle>
          <a:p>
            <a:r>
              <a:rPr lang="sv-SE"/>
              <a:t>KLICKA HÄR FÖR ATT ÄNDRA FORMAT</a:t>
            </a:r>
          </a:p>
        </p:txBody>
      </p:sp>
      <p:pic>
        <p:nvPicPr>
          <p:cNvPr id="10" name="Bildobjekt 9">
            <a:extLst>
              <a:ext uri="{FF2B5EF4-FFF2-40B4-BE49-F238E27FC236}">
                <a16:creationId xmlns:a16="http://schemas.microsoft.com/office/drawing/2014/main" id="{86355B8C-8B24-6355-0397-2B16D7798BB8}"/>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l="460" r="1"/>
          <a:stretch/>
        </p:blipFill>
        <p:spPr>
          <a:xfrm>
            <a:off x="-1" y="5041557"/>
            <a:ext cx="8161635" cy="1816443"/>
          </a:xfrm>
          <a:prstGeom prst="rect">
            <a:avLst/>
          </a:prstGeom>
        </p:spPr>
      </p:pic>
      <p:sp>
        <p:nvSpPr>
          <p:cNvPr id="2" name="textruta 1">
            <a:extLst>
              <a:ext uri="{FF2B5EF4-FFF2-40B4-BE49-F238E27FC236}">
                <a16:creationId xmlns:a16="http://schemas.microsoft.com/office/drawing/2014/main" id="{160A005F-024E-CBEB-D49B-A079A3FDF9BE}"/>
              </a:ext>
            </a:extLst>
          </p:cNvPr>
          <p:cNvSpPr txBox="1"/>
          <p:nvPr userDrawn="1"/>
        </p:nvSpPr>
        <p:spPr>
          <a:xfrm>
            <a:off x="225974" y="231728"/>
            <a:ext cx="73761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spc="200" baseline="0" dirty="0">
                <a:solidFill>
                  <a:srgbClr val="43433E"/>
                </a:solidFill>
                <a:effectLst/>
                <a:latin typeface="+mj-lt"/>
                <a:ea typeface="+mn-ea"/>
                <a:cs typeface="+mn-cs"/>
              </a:rPr>
              <a:t>Civil beredskap – krisberedskap och civilt försvar</a:t>
            </a:r>
          </a:p>
        </p:txBody>
      </p:sp>
    </p:spTree>
    <p:extLst>
      <p:ext uri="{BB962C8B-B14F-4D97-AF65-F5344CB8AC3E}">
        <p14:creationId xmlns:p14="http://schemas.microsoft.com/office/powerpoint/2010/main" val="34738463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Endast rubrik (civil beredskap)">
    <p:spTree>
      <p:nvGrpSpPr>
        <p:cNvPr id="1" name=""/>
        <p:cNvGrpSpPr/>
        <p:nvPr/>
      </p:nvGrpSpPr>
      <p:grpSpPr>
        <a:xfrm>
          <a:off x="0" y="0"/>
          <a:ext cx="0" cy="0"/>
          <a:chOff x="0" y="0"/>
          <a:chExt cx="0" cy="0"/>
        </a:xfrm>
      </p:grpSpPr>
      <p:sp>
        <p:nvSpPr>
          <p:cNvPr id="3" name="Rektangel 2" descr="TagShapePrint">
            <a:extLst>
              <a:ext uri="{FF2B5EF4-FFF2-40B4-BE49-F238E27FC236}">
                <a16:creationId xmlns:a16="http://schemas.microsoft.com/office/drawing/2014/main" id="{4D234E2D-D23F-4A27-A025-571352EBCD41}"/>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ubrik 1">
            <a:extLst>
              <a:ext uri="{FF2B5EF4-FFF2-40B4-BE49-F238E27FC236}">
                <a16:creationId xmlns:a16="http://schemas.microsoft.com/office/drawing/2014/main" id="{56DB1072-6A2E-6F69-B2DA-3A9909E735E8}"/>
              </a:ext>
            </a:extLst>
          </p:cNvPr>
          <p:cNvSpPr>
            <a:spLocks noGrp="1"/>
          </p:cNvSpPr>
          <p:nvPr>
            <p:ph type="title" hasCustomPrompt="1"/>
            <p:custDataLst>
              <p:tags r:id="rId2"/>
            </p:custDataLst>
          </p:nvPr>
        </p:nvSpPr>
        <p:spPr>
          <a:xfrm>
            <a:off x="1211243" y="674596"/>
            <a:ext cx="9725698" cy="516224"/>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spc="200" baseline="0">
                <a:solidFill>
                  <a:srgbClr val="43433E"/>
                </a:solidFill>
              </a:defRPr>
            </a:lvl1pPr>
          </a:lstStyle>
          <a:p>
            <a:r>
              <a:rPr lang="sv-SE"/>
              <a:t>KLICKA HÄR FÖR ATT ÄNDRA FORMAT</a:t>
            </a:r>
          </a:p>
        </p:txBody>
      </p:sp>
      <p:sp>
        <p:nvSpPr>
          <p:cNvPr id="6" name="textruta 5">
            <a:extLst>
              <a:ext uri="{FF2B5EF4-FFF2-40B4-BE49-F238E27FC236}">
                <a16:creationId xmlns:a16="http://schemas.microsoft.com/office/drawing/2014/main" id="{A2A2BB34-70BE-AE5E-3AF6-753BC0A39302}"/>
              </a:ext>
            </a:extLst>
          </p:cNvPr>
          <p:cNvSpPr txBox="1"/>
          <p:nvPr userDrawn="1"/>
        </p:nvSpPr>
        <p:spPr>
          <a:xfrm>
            <a:off x="225974" y="231728"/>
            <a:ext cx="73761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spc="200" baseline="0" dirty="0">
                <a:solidFill>
                  <a:srgbClr val="43433E"/>
                </a:solidFill>
                <a:effectLst/>
                <a:latin typeface="+mj-lt"/>
                <a:ea typeface="+mn-ea"/>
                <a:cs typeface="+mn-cs"/>
              </a:rPr>
              <a:t>Civil beredskap – krisberedskap och civilt försvar</a:t>
            </a:r>
          </a:p>
        </p:txBody>
      </p:sp>
    </p:spTree>
    <p:extLst>
      <p:ext uri="{BB962C8B-B14F-4D97-AF65-F5344CB8AC3E}">
        <p14:creationId xmlns:p14="http://schemas.microsoft.com/office/powerpoint/2010/main" val="26578711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Rubrik, två delar och sidhuvud/sidfot">
    <p:spTree>
      <p:nvGrpSpPr>
        <p:cNvPr id="1" name=""/>
        <p:cNvGrpSpPr/>
        <p:nvPr/>
      </p:nvGrpSpPr>
      <p:grpSpPr>
        <a:xfrm>
          <a:off x="0" y="0"/>
          <a:ext cx="0" cy="0"/>
          <a:chOff x="0" y="0"/>
          <a:chExt cx="0" cy="0"/>
        </a:xfrm>
      </p:grpSpPr>
      <p:sp>
        <p:nvSpPr>
          <p:cNvPr id="2" name="Rektangel 1" descr="TagShapePrint">
            <a:extLst>
              <a:ext uri="{FF2B5EF4-FFF2-40B4-BE49-F238E27FC236}">
                <a16:creationId xmlns:a16="http://schemas.microsoft.com/office/drawing/2014/main" id="{D2624664-E304-43C3-94AF-7C6457527487}"/>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4" name="Rubrik 1">
            <a:extLst>
              <a:ext uri="{FF2B5EF4-FFF2-40B4-BE49-F238E27FC236}">
                <a16:creationId xmlns:a16="http://schemas.microsoft.com/office/drawing/2014/main" id="{6CDE60FF-4B50-3DB4-4D96-54B9F879D0FB}"/>
              </a:ext>
            </a:extLst>
          </p:cNvPr>
          <p:cNvSpPr>
            <a:spLocks noGrp="1"/>
          </p:cNvSpPr>
          <p:nvPr>
            <p:ph type="title" hasCustomPrompt="1"/>
            <p:custDataLst>
              <p:tags r:id="rId2"/>
            </p:custDataLst>
          </p:nvPr>
        </p:nvSpPr>
        <p:spPr>
          <a:xfrm>
            <a:off x="1211243" y="674596"/>
            <a:ext cx="9779445" cy="516224"/>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spc="200" baseline="0">
                <a:solidFill>
                  <a:srgbClr val="43433E"/>
                </a:solidFill>
              </a:defRPr>
            </a:lvl1pPr>
          </a:lstStyle>
          <a:p>
            <a:r>
              <a:rPr lang="sv-SE"/>
              <a:t>KLICKA HÄR FÖR ATT ÄNDRA FORMAT</a:t>
            </a:r>
          </a:p>
        </p:txBody>
      </p:sp>
      <p:sp>
        <p:nvSpPr>
          <p:cNvPr id="15" name="Platshållare för innehåll 2">
            <a:extLst>
              <a:ext uri="{FF2B5EF4-FFF2-40B4-BE49-F238E27FC236}">
                <a16:creationId xmlns:a16="http://schemas.microsoft.com/office/drawing/2014/main" id="{5C640361-E31D-D32C-8C71-273E3EE2253A}"/>
              </a:ext>
            </a:extLst>
          </p:cNvPr>
          <p:cNvSpPr>
            <a:spLocks noGrp="1"/>
          </p:cNvSpPr>
          <p:nvPr>
            <p:ph sz="half" idx="1"/>
            <p:custDataLst>
              <p:tags r:id="rId3"/>
            </p:custDataLst>
          </p:nvPr>
        </p:nvSpPr>
        <p:spPr>
          <a:xfrm>
            <a:off x="1212562" y="1467530"/>
            <a:ext cx="4759200" cy="4105501"/>
          </a:xfrm>
        </p:spPr>
        <p:txBody>
          <a:bodyPr/>
          <a:lstStyle>
            <a:lvl1pPr>
              <a:defRPr>
                <a:solidFill>
                  <a:srgbClr val="43433E"/>
                </a:solidFill>
                <a:latin typeface="+mj-lt"/>
              </a:defRPr>
            </a:lvl1pPr>
            <a:lvl2pPr>
              <a:defRPr>
                <a:solidFill>
                  <a:srgbClr val="43433E"/>
                </a:solidFill>
                <a:latin typeface="+mj-lt"/>
              </a:defRPr>
            </a:lvl2pPr>
            <a:lvl3pPr>
              <a:defRPr>
                <a:solidFill>
                  <a:srgbClr val="43433E"/>
                </a:solidFill>
                <a:latin typeface="+mj-lt"/>
              </a:defRPr>
            </a:lvl3pPr>
            <a:lvl4pPr>
              <a:defRPr>
                <a:solidFill>
                  <a:srgbClr val="43433E"/>
                </a:solidFill>
                <a:latin typeface="+mj-lt"/>
              </a:defRPr>
            </a:lvl4pPr>
            <a:lvl5pPr>
              <a:defRPr>
                <a:solidFill>
                  <a:srgbClr val="43433E"/>
                </a:solidFill>
                <a:latin typeface="+mj-lt"/>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16" name="Platshållare för innehåll 3">
            <a:extLst>
              <a:ext uri="{FF2B5EF4-FFF2-40B4-BE49-F238E27FC236}">
                <a16:creationId xmlns:a16="http://schemas.microsoft.com/office/drawing/2014/main" id="{C5CA4646-3D87-4C5A-3FFB-30376E7E3982}"/>
              </a:ext>
            </a:extLst>
          </p:cNvPr>
          <p:cNvSpPr>
            <a:spLocks noGrp="1"/>
          </p:cNvSpPr>
          <p:nvPr>
            <p:ph sz="half" idx="11"/>
            <p:custDataLst>
              <p:tags r:id="rId4"/>
            </p:custDataLst>
          </p:nvPr>
        </p:nvSpPr>
        <p:spPr>
          <a:xfrm>
            <a:off x="6226632" y="1467530"/>
            <a:ext cx="4759200" cy="4105501"/>
          </a:xfrm>
        </p:spPr>
        <p:txBody>
          <a:bodyPr/>
          <a:lstStyle>
            <a:lvl1pPr>
              <a:defRPr>
                <a:solidFill>
                  <a:srgbClr val="43433E"/>
                </a:solidFill>
                <a:latin typeface="+mj-lt"/>
              </a:defRPr>
            </a:lvl1pPr>
            <a:lvl2pPr>
              <a:defRPr>
                <a:solidFill>
                  <a:srgbClr val="43433E"/>
                </a:solidFill>
                <a:latin typeface="+mj-lt"/>
              </a:defRPr>
            </a:lvl2pPr>
            <a:lvl3pPr>
              <a:defRPr>
                <a:solidFill>
                  <a:srgbClr val="43433E"/>
                </a:solidFill>
                <a:latin typeface="+mj-lt"/>
              </a:defRPr>
            </a:lvl3pPr>
            <a:lvl4pPr>
              <a:defRPr>
                <a:solidFill>
                  <a:srgbClr val="43433E"/>
                </a:solidFill>
                <a:latin typeface="+mj-lt"/>
              </a:defRPr>
            </a:lvl4pPr>
            <a:lvl5pPr>
              <a:defRPr>
                <a:solidFill>
                  <a:srgbClr val="43433E"/>
                </a:solidFill>
                <a:latin typeface="+mj-lt"/>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Rektangel 5">
            <a:extLst>
              <a:ext uri="{FF2B5EF4-FFF2-40B4-BE49-F238E27FC236}">
                <a16:creationId xmlns:a16="http://schemas.microsoft.com/office/drawing/2014/main" id="{C375A683-87D7-9689-71C7-CA6422189595}"/>
              </a:ext>
            </a:extLst>
          </p:cNvPr>
          <p:cNvSpPr/>
          <p:nvPr userDrawn="1"/>
        </p:nvSpPr>
        <p:spPr>
          <a:xfrm>
            <a:off x="5232400" y="5892800"/>
            <a:ext cx="130810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text 2">
            <a:extLst>
              <a:ext uri="{FF2B5EF4-FFF2-40B4-BE49-F238E27FC236}">
                <a16:creationId xmlns:a16="http://schemas.microsoft.com/office/drawing/2014/main" id="{B370533A-0594-6CB0-2966-3524788DF1AD}"/>
              </a:ext>
            </a:extLst>
          </p:cNvPr>
          <p:cNvSpPr>
            <a:spLocks noGrp="1"/>
          </p:cNvSpPr>
          <p:nvPr>
            <p:ph type="body" idx="12" hasCustomPrompt="1"/>
            <p:custDataLst>
              <p:tags r:id="rId5"/>
            </p:custDataLst>
          </p:nvPr>
        </p:nvSpPr>
        <p:spPr>
          <a:xfrm>
            <a:off x="225974" y="231728"/>
            <a:ext cx="5870026" cy="276999"/>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sv-SE" sz="1200" kern="1200" spc="200" baseline="0">
                <a:solidFill>
                  <a:srgbClr val="43433E"/>
                </a:solidFill>
                <a:effectLst/>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pic>
        <p:nvPicPr>
          <p:cNvPr id="7" name="Bildobjekt 6">
            <a:extLst>
              <a:ext uri="{FF2B5EF4-FFF2-40B4-BE49-F238E27FC236}">
                <a16:creationId xmlns:a16="http://schemas.microsoft.com/office/drawing/2014/main" id="{D0BFB7AC-C02F-FD70-72C9-28B04DA2CE66}"/>
              </a:ext>
              <a:ext uri="{C183D7F6-B498-43B3-948B-1728B52AA6E4}">
                <adec:decorative xmlns:adec="http://schemas.microsoft.com/office/drawing/2017/decorative" val="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5660571"/>
            <a:ext cx="9245941" cy="1197429"/>
          </a:xfrm>
          <a:prstGeom prst="rect">
            <a:avLst/>
          </a:prstGeom>
        </p:spPr>
      </p:pic>
    </p:spTree>
    <p:extLst>
      <p:ext uri="{BB962C8B-B14F-4D97-AF65-F5344CB8AC3E}">
        <p14:creationId xmlns:p14="http://schemas.microsoft.com/office/powerpoint/2010/main" val="3572814374"/>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Endast rubrik och två delar">
    <p:spTree>
      <p:nvGrpSpPr>
        <p:cNvPr id="1" name=""/>
        <p:cNvGrpSpPr/>
        <p:nvPr/>
      </p:nvGrpSpPr>
      <p:grpSpPr>
        <a:xfrm>
          <a:off x="0" y="0"/>
          <a:ext cx="0" cy="0"/>
          <a:chOff x="0" y="0"/>
          <a:chExt cx="0" cy="0"/>
        </a:xfrm>
      </p:grpSpPr>
      <p:sp>
        <p:nvSpPr>
          <p:cNvPr id="5" name="Rektangel 4" descr="TagShapePrint">
            <a:extLst>
              <a:ext uri="{FF2B5EF4-FFF2-40B4-BE49-F238E27FC236}">
                <a16:creationId xmlns:a16="http://schemas.microsoft.com/office/drawing/2014/main" id="{C44C2790-902A-4C19-85E0-C370F3EBD17A}"/>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6" name="Rubrik 1">
            <a:extLst>
              <a:ext uri="{FF2B5EF4-FFF2-40B4-BE49-F238E27FC236}">
                <a16:creationId xmlns:a16="http://schemas.microsoft.com/office/drawing/2014/main" id="{10A3CC36-20E0-8564-614B-DB0D1792040B}"/>
              </a:ext>
            </a:extLst>
          </p:cNvPr>
          <p:cNvSpPr>
            <a:spLocks noGrp="1"/>
          </p:cNvSpPr>
          <p:nvPr>
            <p:ph type="title" hasCustomPrompt="1"/>
            <p:custDataLst>
              <p:tags r:id="rId2"/>
            </p:custDataLst>
          </p:nvPr>
        </p:nvSpPr>
        <p:spPr>
          <a:xfrm>
            <a:off x="1211243" y="674596"/>
            <a:ext cx="9769513" cy="516224"/>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spc="200" baseline="0">
                <a:solidFill>
                  <a:srgbClr val="43433E"/>
                </a:solidFill>
              </a:defRPr>
            </a:lvl1pPr>
          </a:lstStyle>
          <a:p>
            <a:r>
              <a:rPr lang="sv-SE"/>
              <a:t>KLICKA HÄR FÖR ATT ÄNDRA FORMAT</a:t>
            </a:r>
          </a:p>
        </p:txBody>
      </p:sp>
      <p:pic>
        <p:nvPicPr>
          <p:cNvPr id="11" name="Bildobjekt 10">
            <a:extLst>
              <a:ext uri="{FF2B5EF4-FFF2-40B4-BE49-F238E27FC236}">
                <a16:creationId xmlns:a16="http://schemas.microsoft.com/office/drawing/2014/main" id="{1F9623CC-6ECB-2FD2-706C-1285A6D011FD}"/>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6964" r="-1"/>
          <a:stretch/>
        </p:blipFill>
        <p:spPr>
          <a:xfrm>
            <a:off x="-1" y="5573031"/>
            <a:ext cx="9779445" cy="1284971"/>
          </a:xfrm>
          <a:prstGeom prst="rect">
            <a:avLst/>
          </a:prstGeom>
        </p:spPr>
      </p:pic>
      <p:sp>
        <p:nvSpPr>
          <p:cNvPr id="12" name="Platshållare för innehåll 2">
            <a:extLst>
              <a:ext uri="{FF2B5EF4-FFF2-40B4-BE49-F238E27FC236}">
                <a16:creationId xmlns:a16="http://schemas.microsoft.com/office/drawing/2014/main" id="{549CA478-895F-3927-5C6F-9C170F5FBA3D}"/>
              </a:ext>
            </a:extLst>
          </p:cNvPr>
          <p:cNvSpPr>
            <a:spLocks noGrp="1"/>
          </p:cNvSpPr>
          <p:nvPr>
            <p:ph sz="half" idx="1"/>
            <p:custDataLst>
              <p:tags r:id="rId3"/>
            </p:custDataLst>
          </p:nvPr>
        </p:nvSpPr>
        <p:spPr>
          <a:xfrm>
            <a:off x="1211243" y="1467530"/>
            <a:ext cx="9769513" cy="4105501"/>
          </a:xfrm>
        </p:spPr>
        <p:txBody>
          <a:bodyPr/>
          <a:lstStyle>
            <a:lvl1pPr>
              <a:defRPr>
                <a:solidFill>
                  <a:srgbClr val="43433E"/>
                </a:solidFill>
              </a:defRPr>
            </a:lvl1pPr>
            <a:lvl2pPr>
              <a:defRPr>
                <a:solidFill>
                  <a:srgbClr val="43433E"/>
                </a:solidFill>
              </a:defRPr>
            </a:lvl2pPr>
            <a:lvl3pPr>
              <a:defRPr>
                <a:solidFill>
                  <a:srgbClr val="43433E"/>
                </a:solidFill>
              </a:defRPr>
            </a:lvl3pPr>
            <a:lvl4pPr>
              <a:defRPr>
                <a:solidFill>
                  <a:srgbClr val="43433E"/>
                </a:solidFill>
              </a:defRPr>
            </a:lvl4pPr>
            <a:lvl5pPr>
              <a:defRPr>
                <a:solidFill>
                  <a:srgbClr val="43433E"/>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ektangel 1">
            <a:extLst>
              <a:ext uri="{FF2B5EF4-FFF2-40B4-BE49-F238E27FC236}">
                <a16:creationId xmlns:a16="http://schemas.microsoft.com/office/drawing/2014/main" id="{5331B8A8-090A-218D-32B1-0B2B47F8628D}"/>
              </a:ext>
            </a:extLst>
          </p:cNvPr>
          <p:cNvSpPr/>
          <p:nvPr userDrawn="1"/>
        </p:nvSpPr>
        <p:spPr>
          <a:xfrm>
            <a:off x="5232400" y="5892800"/>
            <a:ext cx="130810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text 2">
            <a:extLst>
              <a:ext uri="{FF2B5EF4-FFF2-40B4-BE49-F238E27FC236}">
                <a16:creationId xmlns:a16="http://schemas.microsoft.com/office/drawing/2014/main" id="{45018264-AEF9-C808-2364-D20DB0590801}"/>
              </a:ext>
            </a:extLst>
          </p:cNvPr>
          <p:cNvSpPr>
            <a:spLocks noGrp="1"/>
          </p:cNvSpPr>
          <p:nvPr>
            <p:ph type="body" idx="10" hasCustomPrompt="1"/>
            <p:custDataLst>
              <p:tags r:id="rId4"/>
            </p:custDataLst>
          </p:nvPr>
        </p:nvSpPr>
        <p:spPr>
          <a:xfrm>
            <a:off x="225974" y="231728"/>
            <a:ext cx="7702684" cy="276999"/>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sv-SE" sz="1200" kern="1200" spc="200" baseline="0">
                <a:solidFill>
                  <a:srgbClr val="43433E"/>
                </a:solidFill>
                <a:effectLst/>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Redigera format för bakgrundstext</a:t>
            </a:r>
          </a:p>
        </p:txBody>
      </p:sp>
    </p:spTree>
    <p:extLst>
      <p:ext uri="{BB962C8B-B14F-4D97-AF65-F5344CB8AC3E}">
        <p14:creationId xmlns:p14="http://schemas.microsoft.com/office/powerpoint/2010/main" val="35505492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Rubrik med två delar och sidfot">
    <p:spTree>
      <p:nvGrpSpPr>
        <p:cNvPr id="1" name=""/>
        <p:cNvGrpSpPr/>
        <p:nvPr/>
      </p:nvGrpSpPr>
      <p:grpSpPr>
        <a:xfrm>
          <a:off x="0" y="0"/>
          <a:ext cx="0" cy="0"/>
          <a:chOff x="0" y="0"/>
          <a:chExt cx="0" cy="0"/>
        </a:xfrm>
      </p:grpSpPr>
      <p:sp>
        <p:nvSpPr>
          <p:cNvPr id="2" name="Rektangel 1" descr="TagShapePrint">
            <a:extLst>
              <a:ext uri="{FF2B5EF4-FFF2-40B4-BE49-F238E27FC236}">
                <a16:creationId xmlns:a16="http://schemas.microsoft.com/office/drawing/2014/main" id="{D2624664-E304-43C3-94AF-7C6457527487}"/>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3" name="Bildobjekt 2">
            <a:extLst>
              <a:ext uri="{FF2B5EF4-FFF2-40B4-BE49-F238E27FC236}">
                <a16:creationId xmlns:a16="http://schemas.microsoft.com/office/drawing/2014/main" id="{A2990F98-77D1-78E9-B46E-989C83992EFE}"/>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t="-6964" r="-1"/>
          <a:stretch/>
        </p:blipFill>
        <p:spPr>
          <a:xfrm>
            <a:off x="-1" y="5573031"/>
            <a:ext cx="9779445" cy="1284971"/>
          </a:xfrm>
          <a:prstGeom prst="rect">
            <a:avLst/>
          </a:prstGeom>
        </p:spPr>
      </p:pic>
      <p:sp>
        <p:nvSpPr>
          <p:cNvPr id="4" name="Rubrik 1">
            <a:extLst>
              <a:ext uri="{FF2B5EF4-FFF2-40B4-BE49-F238E27FC236}">
                <a16:creationId xmlns:a16="http://schemas.microsoft.com/office/drawing/2014/main" id="{6CDE60FF-4B50-3DB4-4D96-54B9F879D0FB}"/>
              </a:ext>
            </a:extLst>
          </p:cNvPr>
          <p:cNvSpPr>
            <a:spLocks noGrp="1"/>
          </p:cNvSpPr>
          <p:nvPr>
            <p:ph type="title" hasCustomPrompt="1"/>
            <p:custDataLst>
              <p:tags r:id="rId2"/>
            </p:custDataLst>
          </p:nvPr>
        </p:nvSpPr>
        <p:spPr>
          <a:xfrm>
            <a:off x="1211243" y="674596"/>
            <a:ext cx="9779445" cy="516224"/>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spc="200" baseline="0">
                <a:solidFill>
                  <a:srgbClr val="43433E"/>
                </a:solidFill>
              </a:defRPr>
            </a:lvl1pPr>
          </a:lstStyle>
          <a:p>
            <a:r>
              <a:rPr lang="sv-SE"/>
              <a:t>KLICKA HÄR FÖR ATT ÄNDRA FORMAT</a:t>
            </a:r>
          </a:p>
        </p:txBody>
      </p:sp>
      <p:sp>
        <p:nvSpPr>
          <p:cNvPr id="15" name="Platshållare för innehåll 2">
            <a:extLst>
              <a:ext uri="{FF2B5EF4-FFF2-40B4-BE49-F238E27FC236}">
                <a16:creationId xmlns:a16="http://schemas.microsoft.com/office/drawing/2014/main" id="{5C640361-E31D-D32C-8C71-273E3EE2253A}"/>
              </a:ext>
            </a:extLst>
          </p:cNvPr>
          <p:cNvSpPr>
            <a:spLocks noGrp="1"/>
          </p:cNvSpPr>
          <p:nvPr>
            <p:ph sz="half" idx="1"/>
            <p:custDataLst>
              <p:tags r:id="rId3"/>
            </p:custDataLst>
          </p:nvPr>
        </p:nvSpPr>
        <p:spPr>
          <a:xfrm>
            <a:off x="1206168" y="1467530"/>
            <a:ext cx="4759200" cy="4105501"/>
          </a:xfrm>
        </p:spPr>
        <p:txBody>
          <a:bodyPr/>
          <a:lstStyle>
            <a:lvl1pPr>
              <a:defRPr>
                <a:solidFill>
                  <a:srgbClr val="43433E"/>
                </a:solidFill>
              </a:defRPr>
            </a:lvl1pPr>
            <a:lvl2pPr>
              <a:defRPr>
                <a:solidFill>
                  <a:srgbClr val="43433E"/>
                </a:solidFill>
              </a:defRPr>
            </a:lvl2pPr>
            <a:lvl3pPr>
              <a:defRPr>
                <a:solidFill>
                  <a:srgbClr val="43433E"/>
                </a:solidFill>
              </a:defRPr>
            </a:lvl3pPr>
            <a:lvl4pPr>
              <a:defRPr>
                <a:solidFill>
                  <a:srgbClr val="43433E"/>
                </a:solidFill>
              </a:defRPr>
            </a:lvl4pPr>
            <a:lvl5pPr>
              <a:defRPr>
                <a:solidFill>
                  <a:srgbClr val="43433E"/>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6" name="Platshållare för innehåll 3">
            <a:extLst>
              <a:ext uri="{FF2B5EF4-FFF2-40B4-BE49-F238E27FC236}">
                <a16:creationId xmlns:a16="http://schemas.microsoft.com/office/drawing/2014/main" id="{C5CA4646-3D87-4C5A-3FFB-30376E7E3982}"/>
              </a:ext>
            </a:extLst>
          </p:cNvPr>
          <p:cNvSpPr>
            <a:spLocks noGrp="1"/>
          </p:cNvSpPr>
          <p:nvPr>
            <p:ph sz="half" idx="11"/>
            <p:custDataLst>
              <p:tags r:id="rId4"/>
            </p:custDataLst>
          </p:nvPr>
        </p:nvSpPr>
        <p:spPr>
          <a:xfrm>
            <a:off x="6226632" y="1467530"/>
            <a:ext cx="4759200" cy="4105501"/>
          </a:xfrm>
        </p:spPr>
        <p:txBody>
          <a:bodyPr/>
          <a:lstStyle>
            <a:lvl1pPr>
              <a:defRPr>
                <a:solidFill>
                  <a:srgbClr val="43433E"/>
                </a:solidFill>
              </a:defRPr>
            </a:lvl1pPr>
            <a:lvl2pPr>
              <a:defRPr>
                <a:solidFill>
                  <a:srgbClr val="43433E"/>
                </a:solidFill>
              </a:defRPr>
            </a:lvl2pPr>
            <a:lvl3pPr>
              <a:defRPr>
                <a:solidFill>
                  <a:srgbClr val="43433E"/>
                </a:solidFill>
              </a:defRPr>
            </a:lvl3pPr>
            <a:lvl4pPr>
              <a:defRPr>
                <a:solidFill>
                  <a:srgbClr val="43433E"/>
                </a:solidFill>
              </a:defRPr>
            </a:lvl4pPr>
            <a:lvl5pPr>
              <a:defRPr>
                <a:solidFill>
                  <a:srgbClr val="43433E"/>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Rektangel 5">
            <a:extLst>
              <a:ext uri="{FF2B5EF4-FFF2-40B4-BE49-F238E27FC236}">
                <a16:creationId xmlns:a16="http://schemas.microsoft.com/office/drawing/2014/main" id="{C375A683-87D7-9689-71C7-CA6422189595}"/>
              </a:ext>
            </a:extLst>
          </p:cNvPr>
          <p:cNvSpPr/>
          <p:nvPr userDrawn="1"/>
        </p:nvSpPr>
        <p:spPr>
          <a:xfrm>
            <a:off x="5232400" y="5892800"/>
            <a:ext cx="130810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text 2">
            <a:extLst>
              <a:ext uri="{FF2B5EF4-FFF2-40B4-BE49-F238E27FC236}">
                <a16:creationId xmlns:a16="http://schemas.microsoft.com/office/drawing/2014/main" id="{B370533A-0594-6CB0-2966-3524788DF1AD}"/>
              </a:ext>
            </a:extLst>
          </p:cNvPr>
          <p:cNvSpPr>
            <a:spLocks noGrp="1"/>
          </p:cNvSpPr>
          <p:nvPr>
            <p:ph type="body" idx="12" hasCustomPrompt="1"/>
            <p:custDataLst>
              <p:tags r:id="rId5"/>
            </p:custDataLst>
          </p:nvPr>
        </p:nvSpPr>
        <p:spPr>
          <a:xfrm>
            <a:off x="225974" y="231728"/>
            <a:ext cx="7702684" cy="276999"/>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sv-SE" sz="1200" kern="1200" spc="200" baseline="0">
                <a:solidFill>
                  <a:srgbClr val="43433E"/>
                </a:solidFill>
                <a:effectLst/>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Redigera format för bakgrundstext</a:t>
            </a:r>
          </a:p>
        </p:txBody>
      </p:sp>
    </p:spTree>
    <p:extLst>
      <p:ext uri="{BB962C8B-B14F-4D97-AF65-F5344CB8AC3E}">
        <p14:creationId xmlns:p14="http://schemas.microsoft.com/office/powerpoint/2010/main" val="9018000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Rubrik, två delar och sidhuvud">
    <p:spTree>
      <p:nvGrpSpPr>
        <p:cNvPr id="1" name=""/>
        <p:cNvGrpSpPr/>
        <p:nvPr/>
      </p:nvGrpSpPr>
      <p:grpSpPr>
        <a:xfrm>
          <a:off x="0" y="0"/>
          <a:ext cx="0" cy="0"/>
          <a:chOff x="0" y="0"/>
          <a:chExt cx="0" cy="0"/>
        </a:xfrm>
      </p:grpSpPr>
      <p:sp>
        <p:nvSpPr>
          <p:cNvPr id="2" name="Rektangel 1" descr="TagShapePrint">
            <a:extLst>
              <a:ext uri="{FF2B5EF4-FFF2-40B4-BE49-F238E27FC236}">
                <a16:creationId xmlns:a16="http://schemas.microsoft.com/office/drawing/2014/main" id="{D2624664-E304-43C3-94AF-7C6457527487}"/>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4" name="Rubrik 1">
            <a:extLst>
              <a:ext uri="{FF2B5EF4-FFF2-40B4-BE49-F238E27FC236}">
                <a16:creationId xmlns:a16="http://schemas.microsoft.com/office/drawing/2014/main" id="{6CDE60FF-4B50-3DB4-4D96-54B9F879D0FB}"/>
              </a:ext>
            </a:extLst>
          </p:cNvPr>
          <p:cNvSpPr>
            <a:spLocks noGrp="1"/>
          </p:cNvSpPr>
          <p:nvPr>
            <p:ph type="title" hasCustomPrompt="1"/>
            <p:custDataLst>
              <p:tags r:id="rId2"/>
            </p:custDataLst>
          </p:nvPr>
        </p:nvSpPr>
        <p:spPr>
          <a:xfrm>
            <a:off x="1211243" y="674596"/>
            <a:ext cx="9779445" cy="516224"/>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spc="200" baseline="0">
                <a:solidFill>
                  <a:srgbClr val="43433E"/>
                </a:solidFill>
              </a:defRPr>
            </a:lvl1pPr>
          </a:lstStyle>
          <a:p>
            <a:r>
              <a:rPr lang="sv-SE"/>
              <a:t>KLICKA HÄR FÖR ATT ÄNDRA FORMAT</a:t>
            </a:r>
          </a:p>
        </p:txBody>
      </p:sp>
      <p:sp>
        <p:nvSpPr>
          <p:cNvPr id="15" name="Platshållare för innehåll 2">
            <a:extLst>
              <a:ext uri="{FF2B5EF4-FFF2-40B4-BE49-F238E27FC236}">
                <a16:creationId xmlns:a16="http://schemas.microsoft.com/office/drawing/2014/main" id="{5C640361-E31D-D32C-8C71-273E3EE2253A}"/>
              </a:ext>
            </a:extLst>
          </p:cNvPr>
          <p:cNvSpPr>
            <a:spLocks noGrp="1"/>
          </p:cNvSpPr>
          <p:nvPr>
            <p:ph sz="half" idx="1"/>
            <p:custDataLst>
              <p:tags r:id="rId3"/>
            </p:custDataLst>
          </p:nvPr>
        </p:nvSpPr>
        <p:spPr>
          <a:xfrm>
            <a:off x="1206168" y="1467530"/>
            <a:ext cx="4759200" cy="4105501"/>
          </a:xfrm>
        </p:spPr>
        <p:txBody>
          <a:bodyPr/>
          <a:lstStyle>
            <a:lvl1pPr>
              <a:defRPr>
                <a:solidFill>
                  <a:srgbClr val="43433E"/>
                </a:solidFill>
                <a:latin typeface="+mj-lt"/>
              </a:defRPr>
            </a:lvl1pPr>
            <a:lvl2pPr>
              <a:defRPr>
                <a:solidFill>
                  <a:srgbClr val="43433E"/>
                </a:solidFill>
                <a:latin typeface="+mj-lt"/>
              </a:defRPr>
            </a:lvl2pPr>
            <a:lvl3pPr>
              <a:defRPr>
                <a:solidFill>
                  <a:srgbClr val="43433E"/>
                </a:solidFill>
                <a:latin typeface="+mj-lt"/>
              </a:defRPr>
            </a:lvl3pPr>
            <a:lvl4pPr>
              <a:defRPr>
                <a:solidFill>
                  <a:srgbClr val="43433E"/>
                </a:solidFill>
                <a:latin typeface="+mj-lt"/>
              </a:defRPr>
            </a:lvl4pPr>
            <a:lvl5pPr>
              <a:defRPr>
                <a:solidFill>
                  <a:srgbClr val="43433E"/>
                </a:solidFill>
                <a:latin typeface="+mj-lt"/>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6" name="Platshållare för innehåll 3">
            <a:extLst>
              <a:ext uri="{FF2B5EF4-FFF2-40B4-BE49-F238E27FC236}">
                <a16:creationId xmlns:a16="http://schemas.microsoft.com/office/drawing/2014/main" id="{C5CA4646-3D87-4C5A-3FFB-30376E7E3982}"/>
              </a:ext>
            </a:extLst>
          </p:cNvPr>
          <p:cNvSpPr>
            <a:spLocks noGrp="1"/>
          </p:cNvSpPr>
          <p:nvPr>
            <p:ph sz="half" idx="11"/>
            <p:custDataLst>
              <p:tags r:id="rId4"/>
            </p:custDataLst>
          </p:nvPr>
        </p:nvSpPr>
        <p:spPr>
          <a:xfrm>
            <a:off x="6226632" y="1467530"/>
            <a:ext cx="4759200" cy="4105501"/>
          </a:xfrm>
        </p:spPr>
        <p:txBody>
          <a:bodyPr/>
          <a:lstStyle>
            <a:lvl1pPr>
              <a:defRPr>
                <a:solidFill>
                  <a:srgbClr val="43433E"/>
                </a:solidFill>
                <a:latin typeface="+mj-lt"/>
              </a:defRPr>
            </a:lvl1pPr>
            <a:lvl2pPr>
              <a:defRPr>
                <a:solidFill>
                  <a:srgbClr val="43433E"/>
                </a:solidFill>
                <a:latin typeface="+mj-lt"/>
              </a:defRPr>
            </a:lvl2pPr>
            <a:lvl3pPr>
              <a:defRPr>
                <a:solidFill>
                  <a:srgbClr val="43433E"/>
                </a:solidFill>
                <a:latin typeface="+mj-lt"/>
              </a:defRPr>
            </a:lvl3pPr>
            <a:lvl4pPr>
              <a:defRPr>
                <a:solidFill>
                  <a:srgbClr val="43433E"/>
                </a:solidFill>
                <a:latin typeface="+mj-lt"/>
              </a:defRPr>
            </a:lvl4pPr>
            <a:lvl5pPr>
              <a:defRPr>
                <a:solidFill>
                  <a:srgbClr val="43433E"/>
                </a:solidFill>
                <a:latin typeface="+mj-lt"/>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2">
            <a:extLst>
              <a:ext uri="{FF2B5EF4-FFF2-40B4-BE49-F238E27FC236}">
                <a16:creationId xmlns:a16="http://schemas.microsoft.com/office/drawing/2014/main" id="{B370533A-0594-6CB0-2966-3524788DF1AD}"/>
              </a:ext>
            </a:extLst>
          </p:cNvPr>
          <p:cNvSpPr>
            <a:spLocks noGrp="1"/>
          </p:cNvSpPr>
          <p:nvPr>
            <p:ph type="body" idx="12" hasCustomPrompt="1"/>
            <p:custDataLst>
              <p:tags r:id="rId5"/>
            </p:custDataLst>
          </p:nvPr>
        </p:nvSpPr>
        <p:spPr>
          <a:xfrm>
            <a:off x="225974" y="231728"/>
            <a:ext cx="5870026" cy="276999"/>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sv-SE" sz="1200" kern="1200" spc="200" baseline="0">
                <a:solidFill>
                  <a:srgbClr val="43433E"/>
                </a:solidFill>
                <a:effectLst/>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Tree>
    <p:extLst>
      <p:ext uri="{BB962C8B-B14F-4D97-AF65-F5344CB8AC3E}">
        <p14:creationId xmlns:p14="http://schemas.microsoft.com/office/powerpoint/2010/main" val="15362829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Endast rubrik och sidhuvud/sidfot">
    <p:spTree>
      <p:nvGrpSpPr>
        <p:cNvPr id="1" name=""/>
        <p:cNvGrpSpPr/>
        <p:nvPr/>
      </p:nvGrpSpPr>
      <p:grpSpPr>
        <a:xfrm>
          <a:off x="0" y="0"/>
          <a:ext cx="0" cy="0"/>
          <a:chOff x="0" y="0"/>
          <a:chExt cx="0" cy="0"/>
        </a:xfrm>
      </p:grpSpPr>
      <p:sp>
        <p:nvSpPr>
          <p:cNvPr id="5" name="Rektangel 4" descr="TagShapePrint">
            <a:extLst>
              <a:ext uri="{FF2B5EF4-FFF2-40B4-BE49-F238E27FC236}">
                <a16:creationId xmlns:a16="http://schemas.microsoft.com/office/drawing/2014/main" id="{C44C2790-902A-4C19-85E0-C370F3EBD17A}"/>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6" name="Rubrik 1">
            <a:extLst>
              <a:ext uri="{FF2B5EF4-FFF2-40B4-BE49-F238E27FC236}">
                <a16:creationId xmlns:a16="http://schemas.microsoft.com/office/drawing/2014/main" id="{10A3CC36-20E0-8564-614B-DB0D1792040B}"/>
              </a:ext>
            </a:extLst>
          </p:cNvPr>
          <p:cNvSpPr>
            <a:spLocks noGrp="1"/>
          </p:cNvSpPr>
          <p:nvPr>
            <p:ph type="title" hasCustomPrompt="1"/>
            <p:custDataLst>
              <p:tags r:id="rId2"/>
            </p:custDataLst>
          </p:nvPr>
        </p:nvSpPr>
        <p:spPr>
          <a:xfrm>
            <a:off x="1211243" y="674596"/>
            <a:ext cx="9769513" cy="516224"/>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spc="200" baseline="0">
                <a:solidFill>
                  <a:srgbClr val="43433E"/>
                </a:solidFill>
              </a:defRPr>
            </a:lvl1pPr>
          </a:lstStyle>
          <a:p>
            <a:r>
              <a:rPr lang="sv-SE"/>
              <a:t>KLICKA HÄR FÖR ATT ÄNDRA FORMAT</a:t>
            </a:r>
          </a:p>
        </p:txBody>
      </p:sp>
      <p:sp>
        <p:nvSpPr>
          <p:cNvPr id="2" name="Rektangel 1">
            <a:extLst>
              <a:ext uri="{FF2B5EF4-FFF2-40B4-BE49-F238E27FC236}">
                <a16:creationId xmlns:a16="http://schemas.microsoft.com/office/drawing/2014/main" id="{42E336C9-81F8-5152-B656-3C4F83B440E7}"/>
              </a:ext>
            </a:extLst>
          </p:cNvPr>
          <p:cNvSpPr/>
          <p:nvPr userDrawn="1"/>
        </p:nvSpPr>
        <p:spPr>
          <a:xfrm>
            <a:off x="5232400" y="5892800"/>
            <a:ext cx="130810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text 2">
            <a:extLst>
              <a:ext uri="{FF2B5EF4-FFF2-40B4-BE49-F238E27FC236}">
                <a16:creationId xmlns:a16="http://schemas.microsoft.com/office/drawing/2014/main" id="{B1EB7832-66CF-AAB8-1D20-DE40BFE75D3D}"/>
              </a:ext>
            </a:extLst>
          </p:cNvPr>
          <p:cNvSpPr>
            <a:spLocks noGrp="1"/>
          </p:cNvSpPr>
          <p:nvPr>
            <p:ph type="body" idx="1" hasCustomPrompt="1"/>
            <p:custDataLst>
              <p:tags r:id="rId3"/>
            </p:custDataLst>
          </p:nvPr>
        </p:nvSpPr>
        <p:spPr>
          <a:xfrm>
            <a:off x="225974" y="231728"/>
            <a:ext cx="5870026" cy="276999"/>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sv-SE" sz="1200" kern="1200" spc="200" baseline="0">
                <a:solidFill>
                  <a:srgbClr val="43433E"/>
                </a:solidFill>
                <a:effectLst/>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pic>
        <p:nvPicPr>
          <p:cNvPr id="4" name="Bildobjekt 3">
            <a:extLst>
              <a:ext uri="{FF2B5EF4-FFF2-40B4-BE49-F238E27FC236}">
                <a16:creationId xmlns:a16="http://schemas.microsoft.com/office/drawing/2014/main" id="{3538D0B8-7DF3-3FC4-18B2-D80CCF34997E}"/>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5660571"/>
            <a:ext cx="9245941" cy="1197429"/>
          </a:xfrm>
          <a:prstGeom prst="rect">
            <a:avLst/>
          </a:prstGeom>
        </p:spPr>
      </p:pic>
    </p:spTree>
    <p:extLst>
      <p:ext uri="{BB962C8B-B14F-4D97-AF65-F5344CB8AC3E}">
        <p14:creationId xmlns:p14="http://schemas.microsoft.com/office/powerpoint/2010/main" val="23707250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å, Rubrikbild">
    <p:spTree>
      <p:nvGrpSpPr>
        <p:cNvPr id="1" name=""/>
        <p:cNvGrpSpPr/>
        <p:nvPr/>
      </p:nvGrpSpPr>
      <p:grpSpPr>
        <a:xfrm>
          <a:off x="0" y="0"/>
          <a:ext cx="0" cy="0"/>
          <a:chOff x="0" y="0"/>
          <a:chExt cx="0" cy="0"/>
        </a:xfrm>
      </p:grpSpPr>
      <p:sp>
        <p:nvSpPr>
          <p:cNvPr id="4" name="Rektangel 3" descr="TagShapePrint">
            <a:extLst>
              <a:ext uri="{FF2B5EF4-FFF2-40B4-BE49-F238E27FC236}">
                <a16:creationId xmlns:a16="http://schemas.microsoft.com/office/drawing/2014/main" id="{696F1378-E97B-4E02-B8F4-8472610D4ECC}"/>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ubrik 1">
            <a:extLst>
              <a:ext uri="{FF2B5EF4-FFF2-40B4-BE49-F238E27FC236}">
                <a16:creationId xmlns:a16="http://schemas.microsoft.com/office/drawing/2014/main" id="{585D3525-C3B4-D48A-A3C8-1CD789E0E804}"/>
              </a:ext>
            </a:extLst>
          </p:cNvPr>
          <p:cNvSpPr>
            <a:spLocks noGrp="1"/>
          </p:cNvSpPr>
          <p:nvPr>
            <p:ph type="title" hasCustomPrompt="1"/>
            <p:custDataLst>
              <p:tags r:id="rId2"/>
            </p:custDataLst>
          </p:nvPr>
        </p:nvSpPr>
        <p:spPr>
          <a:xfrm>
            <a:off x="1774800" y="2155032"/>
            <a:ext cx="8582400" cy="1273968"/>
          </a:xfrm>
        </p:spPr>
        <p:txBody>
          <a:bodyPr anchor="b"/>
          <a:lstStyle>
            <a:lvl1pPr>
              <a:defRPr sz="4000">
                <a:solidFill>
                  <a:srgbClr val="000000"/>
                </a:solidFill>
                <a:latin typeface="+mj-lt"/>
              </a:defRPr>
            </a:lvl1pPr>
          </a:lstStyle>
          <a:p>
            <a:r>
              <a:rPr lang="sv-SE" dirty="0"/>
              <a:t>Klicka här för att skriva rubrik</a:t>
            </a:r>
          </a:p>
        </p:txBody>
      </p:sp>
      <p:sp>
        <p:nvSpPr>
          <p:cNvPr id="6" name="Platshållare för text 2">
            <a:extLst>
              <a:ext uri="{FF2B5EF4-FFF2-40B4-BE49-F238E27FC236}">
                <a16:creationId xmlns:a16="http://schemas.microsoft.com/office/drawing/2014/main" id="{EEA49DA0-6E04-D712-FB70-9D4D12C75348}"/>
              </a:ext>
            </a:extLst>
          </p:cNvPr>
          <p:cNvSpPr>
            <a:spLocks noGrp="1"/>
          </p:cNvSpPr>
          <p:nvPr>
            <p:ph type="body" idx="1"/>
            <p:custDataLst>
              <p:tags r:id="rId3"/>
            </p:custDataLst>
          </p:nvPr>
        </p:nvSpPr>
        <p:spPr>
          <a:xfrm>
            <a:off x="1774800" y="3460777"/>
            <a:ext cx="8582400" cy="633743"/>
          </a:xfrm>
        </p:spPr>
        <p:txBody>
          <a:bodyPr/>
          <a:lstStyle>
            <a:lvl1pPr marL="0" indent="0">
              <a:buNone/>
              <a:defRPr sz="2400">
                <a:solidFill>
                  <a:srgbClr val="00000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788397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å, Rubrikbild med foto">
    <p:spTree>
      <p:nvGrpSpPr>
        <p:cNvPr id="1" name=""/>
        <p:cNvGrpSpPr/>
        <p:nvPr/>
      </p:nvGrpSpPr>
      <p:grpSpPr>
        <a:xfrm>
          <a:off x="0" y="0"/>
          <a:ext cx="0" cy="0"/>
          <a:chOff x="0" y="0"/>
          <a:chExt cx="0" cy="0"/>
        </a:xfrm>
      </p:grpSpPr>
      <p:sp>
        <p:nvSpPr>
          <p:cNvPr id="3" name="Rektangel 2" descr="TagShapePrint">
            <a:extLst>
              <a:ext uri="{FF2B5EF4-FFF2-40B4-BE49-F238E27FC236}">
                <a16:creationId xmlns:a16="http://schemas.microsoft.com/office/drawing/2014/main" id="{61CD9792-B3DA-483F-864B-624F57AED9E0}"/>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4" name="Platshållare för bild 4">
            <a:extLst>
              <a:ext uri="{FF2B5EF4-FFF2-40B4-BE49-F238E27FC236}">
                <a16:creationId xmlns:a16="http://schemas.microsoft.com/office/drawing/2014/main" id="{A8E015CA-7E27-3711-EB6E-CDD90BCD0057}"/>
              </a:ext>
            </a:extLst>
          </p:cNvPr>
          <p:cNvSpPr>
            <a:spLocks noGrp="1"/>
          </p:cNvSpPr>
          <p:nvPr>
            <p:ph type="pic" sz="quarter" idx="10"/>
            <p:custDataLst>
              <p:tags r:id="rId2"/>
            </p:custDataLst>
          </p:nvPr>
        </p:nvSpPr>
        <p:spPr>
          <a:xfrm>
            <a:off x="-1" y="0"/>
            <a:ext cx="12192001" cy="6151617"/>
          </a:xfrm>
          <a:solidFill>
            <a:srgbClr val="F7F7F7"/>
          </a:solidFill>
        </p:spPr>
        <p:txBody>
          <a:bodyPr>
            <a:normAutofit/>
          </a:bodyPr>
          <a:lstStyle>
            <a:lvl1pPr marL="0" indent="0" algn="ctr">
              <a:buNone/>
              <a:defRPr sz="1800">
                <a:solidFill>
                  <a:srgbClr val="000000"/>
                </a:solidFill>
              </a:defRPr>
            </a:lvl1pPr>
          </a:lstStyle>
          <a:p>
            <a:r>
              <a:rPr lang="sv-SE"/>
              <a:t>Klicka på ikonen för att lägga till en bild</a:t>
            </a:r>
            <a:endParaRPr lang="sv-SE" dirty="0"/>
          </a:p>
        </p:txBody>
      </p:sp>
      <p:sp>
        <p:nvSpPr>
          <p:cNvPr id="6" name="Rubrik 1">
            <a:extLst>
              <a:ext uri="{FF2B5EF4-FFF2-40B4-BE49-F238E27FC236}">
                <a16:creationId xmlns:a16="http://schemas.microsoft.com/office/drawing/2014/main" id="{47EF5BBE-9255-0CF7-0BAF-ED68658B384A}"/>
              </a:ext>
            </a:extLst>
          </p:cNvPr>
          <p:cNvSpPr>
            <a:spLocks noGrp="1"/>
          </p:cNvSpPr>
          <p:nvPr>
            <p:ph type="ctrTitle" hasCustomPrompt="1"/>
            <p:custDataLst>
              <p:tags r:id="rId3"/>
            </p:custDataLst>
          </p:nvPr>
        </p:nvSpPr>
        <p:spPr>
          <a:xfrm>
            <a:off x="2700000" y="2502224"/>
            <a:ext cx="6552933" cy="1147167"/>
          </a:xfrm>
          <a:noFill/>
        </p:spPr>
        <p:txBody>
          <a:bodyPr anchor="b">
            <a:noAutofit/>
          </a:bodyPr>
          <a:lstStyle>
            <a:lvl1pPr algn="l">
              <a:defRPr sz="4000">
                <a:solidFill>
                  <a:srgbClr val="000000"/>
                </a:solidFill>
              </a:defRPr>
            </a:lvl1pPr>
          </a:lstStyle>
          <a:p>
            <a:r>
              <a:rPr lang="sv-SE" dirty="0"/>
              <a:t>Klicka här för att skriva rubrik</a:t>
            </a:r>
          </a:p>
        </p:txBody>
      </p:sp>
    </p:spTree>
    <p:extLst>
      <p:ext uri="{BB962C8B-B14F-4D97-AF65-F5344CB8AC3E}">
        <p14:creationId xmlns:p14="http://schemas.microsoft.com/office/powerpoint/2010/main" val="156287424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Vit, 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Rektangel 3" descr="TagShapePrint">
            <a:extLst>
              <a:ext uri="{FF2B5EF4-FFF2-40B4-BE49-F238E27FC236}">
                <a16:creationId xmlns:a16="http://schemas.microsoft.com/office/drawing/2014/main" id="{32D0FF3B-541A-4046-ADC9-AA4ECAEB50A9}"/>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89632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Grå, 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Rektangel 3" descr="TagShapePrint">
            <a:extLst>
              <a:ext uri="{FF2B5EF4-FFF2-40B4-BE49-F238E27FC236}">
                <a16:creationId xmlns:a16="http://schemas.microsoft.com/office/drawing/2014/main" id="{32D0FF3B-541A-4046-ADC9-AA4ECAEB50A9}"/>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0655534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Grå, 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835B8C-07AB-41CC-9E71-C4867F754040}"/>
              </a:ext>
            </a:extLst>
          </p:cNvPr>
          <p:cNvSpPr>
            <a:spLocks noGrp="1"/>
          </p:cNvSpPr>
          <p:nvPr>
            <p:ph type="title" hasCustomPrompt="1"/>
            <p:custDataLst>
              <p:tags r:id="rId1"/>
            </p:custDataLst>
          </p:nvPr>
        </p:nvSpPr>
        <p:spPr>
          <a:xfrm>
            <a:off x="1774800" y="1368000"/>
            <a:ext cx="8582400" cy="1273968"/>
          </a:xfrm>
        </p:spPr>
        <p:txBody>
          <a:bodyPr anchor="b"/>
          <a:lstStyle>
            <a:lvl1pPr>
              <a:defRPr sz="4000">
                <a:solidFill>
                  <a:srgbClr val="000000"/>
                </a:solidFill>
              </a:defRPr>
            </a:lvl1pPr>
          </a:lstStyle>
          <a:p>
            <a:r>
              <a:rPr lang="sv-SE" dirty="0"/>
              <a:t>Klicka här för att skriva rubrik</a:t>
            </a:r>
          </a:p>
        </p:txBody>
      </p:sp>
      <p:sp>
        <p:nvSpPr>
          <p:cNvPr id="3" name="Platshållare för text 2">
            <a:extLst>
              <a:ext uri="{FF2B5EF4-FFF2-40B4-BE49-F238E27FC236}">
                <a16:creationId xmlns:a16="http://schemas.microsoft.com/office/drawing/2014/main" id="{3C714B15-840F-4937-81D0-04D9058592A4}"/>
              </a:ext>
            </a:extLst>
          </p:cNvPr>
          <p:cNvSpPr>
            <a:spLocks noGrp="1"/>
          </p:cNvSpPr>
          <p:nvPr>
            <p:ph type="body" idx="1"/>
            <p:custDataLst>
              <p:tags r:id="rId2"/>
            </p:custDataLst>
          </p:nvPr>
        </p:nvSpPr>
        <p:spPr>
          <a:xfrm>
            <a:off x="1774800" y="2673745"/>
            <a:ext cx="8582400" cy="633743"/>
          </a:xfrm>
        </p:spPr>
        <p:txBody>
          <a:bodyPr/>
          <a:lstStyle>
            <a:lvl1pPr marL="0" indent="0">
              <a:buNone/>
              <a:defRPr sz="2400">
                <a:solidFill>
                  <a:srgbClr val="00000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Rektangel 3" descr="TagShapePrint">
            <a:extLst>
              <a:ext uri="{FF2B5EF4-FFF2-40B4-BE49-F238E27FC236}">
                <a16:creationId xmlns:a16="http://schemas.microsoft.com/office/drawing/2014/main" id="{696F1378-E97B-4E02-B8F4-8472610D4ECC}"/>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0980837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å, Avsnittsrubrik med foto">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DC4CC64D-0556-4EE6-8C65-19C67B09D47C}"/>
              </a:ext>
            </a:extLst>
          </p:cNvPr>
          <p:cNvSpPr>
            <a:spLocks noGrp="1"/>
          </p:cNvSpPr>
          <p:nvPr>
            <p:ph type="pic" sz="quarter" idx="10"/>
            <p:custDataLst>
              <p:tags r:id="rId1"/>
            </p:custDataLst>
          </p:nvPr>
        </p:nvSpPr>
        <p:spPr>
          <a:xfrm>
            <a:off x="0" y="0"/>
            <a:ext cx="12192000" cy="6858000"/>
          </a:xfrm>
          <a:solidFill>
            <a:srgbClr val="F7F7F7"/>
          </a:solidFill>
        </p:spPr>
        <p:txBody>
          <a:bodyPr>
            <a:normAutofit/>
          </a:bodyPr>
          <a:lstStyle>
            <a:lvl1pPr marL="0" indent="0" algn="ctr">
              <a:buNone/>
              <a:defRPr sz="1800">
                <a:solidFill>
                  <a:srgbClr val="000000"/>
                </a:solidFill>
              </a:defRPr>
            </a:lvl1pPr>
          </a:lstStyle>
          <a:p>
            <a:r>
              <a:rPr lang="sv-SE"/>
              <a:t>Klicka på ikonen för att lägga till en bild</a:t>
            </a:r>
            <a:endParaRPr lang="sv-SE" dirty="0"/>
          </a:p>
        </p:txBody>
      </p:sp>
      <p:sp>
        <p:nvSpPr>
          <p:cNvPr id="3" name="Rektangel 2" descr="TagShapePrint">
            <a:extLst>
              <a:ext uri="{FF2B5EF4-FFF2-40B4-BE49-F238E27FC236}">
                <a16:creationId xmlns:a16="http://schemas.microsoft.com/office/drawing/2014/main" id="{A15B28B4-2D13-4E26-ADD9-0E1AA3CC18C6}"/>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7" name="Rubrik 3">
            <a:extLst>
              <a:ext uri="{FF2B5EF4-FFF2-40B4-BE49-F238E27FC236}">
                <a16:creationId xmlns:a16="http://schemas.microsoft.com/office/drawing/2014/main" id="{A8BDF87C-08F3-AD50-6F57-EC4B9CBE388C}"/>
              </a:ext>
            </a:extLst>
          </p:cNvPr>
          <p:cNvSpPr>
            <a:spLocks noGrp="1"/>
          </p:cNvSpPr>
          <p:nvPr>
            <p:ph type="title"/>
          </p:nvPr>
        </p:nvSpPr>
        <p:spPr>
          <a:xfrm>
            <a:off x="2700652" y="1368000"/>
            <a:ext cx="6552000" cy="1273968"/>
          </a:xfrm>
        </p:spPr>
        <p:txBody>
          <a:bodyPr/>
          <a:lstStyle>
            <a:lvl1pPr>
              <a:defRPr sz="4000">
                <a:solidFill>
                  <a:schemeClr val="tx1"/>
                </a:solidFill>
              </a:defRPr>
            </a:lvl1pPr>
          </a:lstStyle>
          <a:p>
            <a:endParaRPr lang="sv-SE" dirty="0"/>
          </a:p>
        </p:txBody>
      </p:sp>
    </p:spTree>
    <p:extLst>
      <p:ext uri="{BB962C8B-B14F-4D97-AF65-F5344CB8AC3E}">
        <p14:creationId xmlns:p14="http://schemas.microsoft.com/office/powerpoint/2010/main" val="1384496154"/>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Grå,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B0D984-7330-426D-813B-46AAE15059F8}"/>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2A5FEE3-4F44-4EF8-BB58-7C6B9EE46DC0}"/>
              </a:ext>
            </a:extLst>
          </p:cNvPr>
          <p:cNvSpPr>
            <a:spLocks noGrp="1"/>
          </p:cNvSpPr>
          <p:nvPr>
            <p:ph sz="half" idx="1"/>
            <p:custDataLst>
              <p:tags r:id="rId2"/>
            </p:custDataLst>
          </p:nvPr>
        </p:nvSpPr>
        <p:spPr>
          <a:xfrm>
            <a:off x="1773387" y="2265118"/>
            <a:ext cx="4131654" cy="383400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D9E75873-11EA-475C-9688-F58B035842BF}"/>
              </a:ext>
            </a:extLst>
          </p:cNvPr>
          <p:cNvSpPr>
            <a:spLocks noGrp="1"/>
          </p:cNvSpPr>
          <p:nvPr>
            <p:ph sz="half" idx="2"/>
            <p:custDataLst>
              <p:tags r:id="rId3"/>
            </p:custDataLst>
          </p:nvPr>
        </p:nvSpPr>
        <p:spPr>
          <a:xfrm>
            <a:off x="6222316" y="2265118"/>
            <a:ext cx="4131654" cy="383400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ktangel 4" descr="TagShapePrint">
            <a:extLst>
              <a:ext uri="{FF2B5EF4-FFF2-40B4-BE49-F238E27FC236}">
                <a16:creationId xmlns:a16="http://schemas.microsoft.com/office/drawing/2014/main" id="{C44C2790-902A-4C19-85E0-C370F3EBD17A}"/>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8377482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Grå, Foto med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000000"/>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0" y="0"/>
            <a:ext cx="6096000"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ktangel 3" descr="TagShapePrint">
            <a:extLst>
              <a:ext uri="{FF2B5EF4-FFF2-40B4-BE49-F238E27FC236}">
                <a16:creationId xmlns:a16="http://schemas.microsoft.com/office/drawing/2014/main" id="{4D010190-EDD4-48A5-B350-2AB1DBEFAA41}"/>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4008488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Grå, 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000000"/>
                </a:solidFill>
              </a:defRPr>
            </a:lvl1pPr>
          </a:lstStyle>
          <a:p>
            <a:r>
              <a:rPr lang="sv-SE"/>
              <a:t>Klicka här för att ändra mall för rubrikformat</a:t>
            </a:r>
          </a:p>
        </p:txBody>
      </p:sp>
      <p:sp>
        <p:nvSpPr>
          <p:cNvPr id="3" name="Rektangel 2" descr="TagShapePrint">
            <a:extLst>
              <a:ext uri="{FF2B5EF4-FFF2-40B4-BE49-F238E27FC236}">
                <a16:creationId xmlns:a16="http://schemas.microsoft.com/office/drawing/2014/main" id="{4D234E2D-D23F-4A27-A025-571352EBCD41}"/>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40631330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å, Foto helsida">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DC4CC64D-0556-4EE6-8C65-19C67B09D47C}"/>
              </a:ext>
            </a:extLst>
          </p:cNvPr>
          <p:cNvSpPr>
            <a:spLocks noGrp="1"/>
          </p:cNvSpPr>
          <p:nvPr>
            <p:ph type="pic" sz="quarter" idx="10"/>
            <p:custDataLst>
              <p:tags r:id="rId1"/>
            </p:custDataLst>
          </p:nvPr>
        </p:nvSpPr>
        <p:spPr>
          <a:xfrm>
            <a:off x="0" y="0"/>
            <a:ext cx="12192000" cy="6858000"/>
          </a:xfrm>
          <a:solidFill>
            <a:srgbClr val="F7F7F7"/>
          </a:solidFill>
        </p:spPr>
        <p:txBody>
          <a:bodyPr>
            <a:normAutofit/>
          </a:bodyPr>
          <a:lstStyle>
            <a:lvl1pPr marL="0" indent="0" algn="ctr">
              <a:buNone/>
              <a:defRPr sz="1800">
                <a:solidFill>
                  <a:srgbClr val="000000"/>
                </a:solidFill>
              </a:defRPr>
            </a:lvl1pPr>
          </a:lstStyle>
          <a:p>
            <a:r>
              <a:rPr lang="sv-SE"/>
              <a:t>Klicka på ikonen för att lägga till en bild</a:t>
            </a:r>
            <a:endParaRPr lang="sv-SE" dirty="0"/>
          </a:p>
        </p:txBody>
      </p:sp>
      <p:sp>
        <p:nvSpPr>
          <p:cNvPr id="3" name="Rektangel 2" descr="TagShapePrint">
            <a:extLst>
              <a:ext uri="{FF2B5EF4-FFF2-40B4-BE49-F238E27FC236}">
                <a16:creationId xmlns:a16="http://schemas.microsoft.com/office/drawing/2014/main" id="{A15B28B4-2D13-4E26-ADD9-0E1AA3CC18C6}"/>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1088756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å, Avslut">
    <p:spTree>
      <p:nvGrpSpPr>
        <p:cNvPr id="1" name=""/>
        <p:cNvGrpSpPr/>
        <p:nvPr/>
      </p:nvGrpSpPr>
      <p:grpSpPr>
        <a:xfrm>
          <a:off x="0" y="0"/>
          <a:ext cx="0" cy="0"/>
          <a:chOff x="0" y="0"/>
          <a:chExt cx="0" cy="0"/>
        </a:xfrm>
      </p:grpSpPr>
      <p:sp>
        <p:nvSpPr>
          <p:cNvPr id="4" name="Rektangel 3" descr="TagShapePrint">
            <a:extLst>
              <a:ext uri="{FF2B5EF4-FFF2-40B4-BE49-F238E27FC236}">
                <a16:creationId xmlns:a16="http://schemas.microsoft.com/office/drawing/2014/main" id="{696F1378-E97B-4E02-B8F4-8472610D4ECC}"/>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ubrik 1">
            <a:extLst>
              <a:ext uri="{FF2B5EF4-FFF2-40B4-BE49-F238E27FC236}">
                <a16:creationId xmlns:a16="http://schemas.microsoft.com/office/drawing/2014/main" id="{9640C95B-F2BC-32A9-0896-15C0F7BE1437}"/>
              </a:ext>
            </a:extLst>
          </p:cNvPr>
          <p:cNvSpPr>
            <a:spLocks noGrp="1"/>
          </p:cNvSpPr>
          <p:nvPr>
            <p:ph type="ctrTitle" hasCustomPrompt="1"/>
            <p:custDataLst>
              <p:tags r:id="rId2"/>
            </p:custDataLst>
          </p:nvPr>
        </p:nvSpPr>
        <p:spPr>
          <a:xfrm>
            <a:off x="2019298" y="1362077"/>
            <a:ext cx="8100433" cy="633743"/>
          </a:xfrm>
        </p:spPr>
        <p:txBody>
          <a:bodyPr anchor="b">
            <a:noAutofit/>
          </a:bodyPr>
          <a:lstStyle>
            <a:lvl1pPr algn="l">
              <a:defRPr sz="4000">
                <a:solidFill>
                  <a:schemeClr val="tx1"/>
                </a:solidFill>
              </a:defRPr>
            </a:lvl1pPr>
          </a:lstStyle>
          <a:p>
            <a:r>
              <a:rPr lang="sv-SE" dirty="0"/>
              <a:t>Klicka här rubrik</a:t>
            </a:r>
          </a:p>
        </p:txBody>
      </p:sp>
      <p:sp>
        <p:nvSpPr>
          <p:cNvPr id="6" name="Underrubrik 2">
            <a:extLst>
              <a:ext uri="{FF2B5EF4-FFF2-40B4-BE49-F238E27FC236}">
                <a16:creationId xmlns:a16="http://schemas.microsoft.com/office/drawing/2014/main" id="{43E2F0D3-1190-2976-B593-417BC19BD8DC}"/>
              </a:ext>
            </a:extLst>
          </p:cNvPr>
          <p:cNvSpPr>
            <a:spLocks noGrp="1"/>
          </p:cNvSpPr>
          <p:nvPr>
            <p:ph type="subTitle" idx="1"/>
            <p:custDataLst>
              <p:tags r:id="rId3"/>
            </p:custDataLst>
          </p:nvPr>
        </p:nvSpPr>
        <p:spPr>
          <a:xfrm>
            <a:off x="2019298" y="2046494"/>
            <a:ext cx="8100433" cy="1382506"/>
          </a:xfrm>
        </p:spPr>
        <p:txBody>
          <a:bodyPr/>
          <a:lstStyle>
            <a:lvl1pPr marL="0" indent="0" algn="l">
              <a:buNone/>
              <a:defRPr sz="24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Tree>
    <p:extLst>
      <p:ext uri="{BB962C8B-B14F-4D97-AF65-F5344CB8AC3E}">
        <p14:creationId xmlns:p14="http://schemas.microsoft.com/office/powerpoint/2010/main" val="21933089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Grå, Tom">
    <p:spTree>
      <p:nvGrpSpPr>
        <p:cNvPr id="1" name=""/>
        <p:cNvGrpSpPr/>
        <p:nvPr/>
      </p:nvGrpSpPr>
      <p:grpSpPr>
        <a:xfrm>
          <a:off x="0" y="0"/>
          <a:ext cx="0" cy="0"/>
          <a:chOff x="0" y="0"/>
          <a:chExt cx="0" cy="0"/>
        </a:xfrm>
      </p:grpSpPr>
      <p:sp>
        <p:nvSpPr>
          <p:cNvPr id="2" name="Rektangel 1" descr="TagShapePrint">
            <a:extLst>
              <a:ext uri="{FF2B5EF4-FFF2-40B4-BE49-F238E27FC236}">
                <a16:creationId xmlns:a16="http://schemas.microsoft.com/office/drawing/2014/main" id="{D2624664-E304-43C3-94AF-7C6457527487}"/>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1028501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örkgrå, Rubrikbild">
    <p:spTree>
      <p:nvGrpSpPr>
        <p:cNvPr id="1" name=""/>
        <p:cNvGrpSpPr/>
        <p:nvPr/>
      </p:nvGrpSpPr>
      <p:grpSpPr>
        <a:xfrm>
          <a:off x="0" y="0"/>
          <a:ext cx="0" cy="0"/>
          <a:chOff x="0" y="0"/>
          <a:chExt cx="0" cy="0"/>
        </a:xfrm>
      </p:grpSpPr>
      <p:sp>
        <p:nvSpPr>
          <p:cNvPr id="4" name="Rektangel 3" descr="TagShapePrint">
            <a:extLst>
              <a:ext uri="{FF2B5EF4-FFF2-40B4-BE49-F238E27FC236}">
                <a16:creationId xmlns:a16="http://schemas.microsoft.com/office/drawing/2014/main" id="{696F1378-E97B-4E02-B8F4-8472610D4ECC}"/>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ubrik 1">
            <a:extLst>
              <a:ext uri="{FF2B5EF4-FFF2-40B4-BE49-F238E27FC236}">
                <a16:creationId xmlns:a16="http://schemas.microsoft.com/office/drawing/2014/main" id="{F47DF689-ACEB-849F-8E65-F43FCD974098}"/>
              </a:ext>
            </a:extLst>
          </p:cNvPr>
          <p:cNvSpPr>
            <a:spLocks noGrp="1"/>
          </p:cNvSpPr>
          <p:nvPr>
            <p:ph type="title" hasCustomPrompt="1"/>
            <p:custDataLst>
              <p:tags r:id="rId2"/>
            </p:custDataLst>
          </p:nvPr>
        </p:nvSpPr>
        <p:spPr>
          <a:xfrm>
            <a:off x="1774800" y="2155032"/>
            <a:ext cx="8582400" cy="1273968"/>
          </a:xfrm>
        </p:spPr>
        <p:txBody>
          <a:bodyPr anchor="b"/>
          <a:lstStyle>
            <a:lvl1pPr>
              <a:defRPr sz="4000">
                <a:solidFill>
                  <a:schemeClr val="bg1"/>
                </a:solidFill>
                <a:latin typeface="+mj-lt"/>
              </a:defRPr>
            </a:lvl1pPr>
          </a:lstStyle>
          <a:p>
            <a:r>
              <a:rPr lang="sv-SE" dirty="0"/>
              <a:t>Klicka här för att skriva rubrik</a:t>
            </a:r>
          </a:p>
        </p:txBody>
      </p:sp>
      <p:sp>
        <p:nvSpPr>
          <p:cNvPr id="6" name="Platshållare för text 2">
            <a:extLst>
              <a:ext uri="{FF2B5EF4-FFF2-40B4-BE49-F238E27FC236}">
                <a16:creationId xmlns:a16="http://schemas.microsoft.com/office/drawing/2014/main" id="{A162FC2A-DC5D-8F1E-C33E-CB9B08B4C2A8}"/>
              </a:ext>
            </a:extLst>
          </p:cNvPr>
          <p:cNvSpPr>
            <a:spLocks noGrp="1"/>
          </p:cNvSpPr>
          <p:nvPr>
            <p:ph type="body" idx="1"/>
            <p:custDataLst>
              <p:tags r:id="rId3"/>
            </p:custDataLst>
          </p:nvPr>
        </p:nvSpPr>
        <p:spPr>
          <a:xfrm>
            <a:off x="1774800" y="3460777"/>
            <a:ext cx="8582400" cy="633743"/>
          </a:xfrm>
        </p:spPr>
        <p:txBody>
          <a:bodyPr/>
          <a:lstStyle>
            <a:lvl1pPr marL="0" indent="0">
              <a:buNone/>
              <a:defRPr sz="24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7833887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Vit, 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835B8C-07AB-41CC-9E71-C4867F754040}"/>
              </a:ext>
            </a:extLst>
          </p:cNvPr>
          <p:cNvSpPr>
            <a:spLocks noGrp="1"/>
          </p:cNvSpPr>
          <p:nvPr>
            <p:ph type="title" hasCustomPrompt="1"/>
            <p:custDataLst>
              <p:tags r:id="rId1"/>
            </p:custDataLst>
          </p:nvPr>
        </p:nvSpPr>
        <p:spPr>
          <a:xfrm>
            <a:off x="1774800" y="1368000"/>
            <a:ext cx="8582400" cy="1273968"/>
          </a:xfrm>
        </p:spPr>
        <p:txBody>
          <a:bodyPr anchor="b"/>
          <a:lstStyle>
            <a:lvl1pPr>
              <a:defRPr sz="4000">
                <a:solidFill>
                  <a:srgbClr val="000000"/>
                </a:solidFill>
              </a:defRPr>
            </a:lvl1pPr>
          </a:lstStyle>
          <a:p>
            <a:r>
              <a:rPr lang="sv-SE" dirty="0"/>
              <a:t>Klicka här för att skriva rubrik</a:t>
            </a:r>
          </a:p>
        </p:txBody>
      </p:sp>
      <p:sp>
        <p:nvSpPr>
          <p:cNvPr id="3" name="Platshållare för text 2">
            <a:extLst>
              <a:ext uri="{FF2B5EF4-FFF2-40B4-BE49-F238E27FC236}">
                <a16:creationId xmlns:a16="http://schemas.microsoft.com/office/drawing/2014/main" id="{3C714B15-840F-4937-81D0-04D9058592A4}"/>
              </a:ext>
            </a:extLst>
          </p:cNvPr>
          <p:cNvSpPr>
            <a:spLocks noGrp="1"/>
          </p:cNvSpPr>
          <p:nvPr>
            <p:ph type="body" idx="1"/>
            <p:custDataLst>
              <p:tags r:id="rId2"/>
            </p:custDataLst>
          </p:nvPr>
        </p:nvSpPr>
        <p:spPr>
          <a:xfrm>
            <a:off x="1774800" y="2673745"/>
            <a:ext cx="8582400" cy="633743"/>
          </a:xfrm>
        </p:spPr>
        <p:txBody>
          <a:bodyPr/>
          <a:lstStyle>
            <a:lvl1pPr marL="0" indent="0">
              <a:buNone/>
              <a:defRPr sz="2400">
                <a:solidFill>
                  <a:srgbClr val="00000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Rektangel 3" descr="TagShapePrint">
            <a:extLst>
              <a:ext uri="{FF2B5EF4-FFF2-40B4-BE49-F238E27FC236}">
                <a16:creationId xmlns:a16="http://schemas.microsoft.com/office/drawing/2014/main" id="{696F1378-E97B-4E02-B8F4-8472610D4ECC}"/>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7113600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örkgrå, Rubrikbild med foto">
    <p:spTree>
      <p:nvGrpSpPr>
        <p:cNvPr id="1" name=""/>
        <p:cNvGrpSpPr/>
        <p:nvPr/>
      </p:nvGrpSpPr>
      <p:grpSpPr>
        <a:xfrm>
          <a:off x="0" y="0"/>
          <a:ext cx="0" cy="0"/>
          <a:chOff x="0" y="0"/>
          <a:chExt cx="0" cy="0"/>
        </a:xfrm>
      </p:grpSpPr>
      <p:sp>
        <p:nvSpPr>
          <p:cNvPr id="3" name="Rektangel 2" descr="TagShapePrint">
            <a:extLst>
              <a:ext uri="{FF2B5EF4-FFF2-40B4-BE49-F238E27FC236}">
                <a16:creationId xmlns:a16="http://schemas.microsoft.com/office/drawing/2014/main" id="{61CD9792-B3DA-483F-864B-624F57AED9E0}"/>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4" name="Platshållare för bild 4">
            <a:extLst>
              <a:ext uri="{FF2B5EF4-FFF2-40B4-BE49-F238E27FC236}">
                <a16:creationId xmlns:a16="http://schemas.microsoft.com/office/drawing/2014/main" id="{AB2469A7-3F79-8C45-1C4C-808E3E2F5B99}"/>
              </a:ext>
            </a:extLst>
          </p:cNvPr>
          <p:cNvSpPr>
            <a:spLocks noGrp="1"/>
          </p:cNvSpPr>
          <p:nvPr>
            <p:ph type="pic" sz="quarter" idx="10"/>
            <p:custDataLst>
              <p:tags r:id="rId2"/>
            </p:custDataLst>
          </p:nvPr>
        </p:nvSpPr>
        <p:spPr>
          <a:xfrm>
            <a:off x="-1" y="0"/>
            <a:ext cx="12192001" cy="6151617"/>
          </a:xfrm>
          <a:solidFill>
            <a:srgbClr val="F7F7F7"/>
          </a:solidFill>
        </p:spPr>
        <p:txBody>
          <a:bodyPr>
            <a:normAutofit/>
          </a:bodyPr>
          <a:lstStyle>
            <a:lvl1pPr marL="0" indent="0" algn="ctr">
              <a:buNone/>
              <a:defRPr sz="1800">
                <a:solidFill>
                  <a:srgbClr val="000000"/>
                </a:solidFill>
              </a:defRPr>
            </a:lvl1pPr>
          </a:lstStyle>
          <a:p>
            <a:r>
              <a:rPr lang="sv-SE"/>
              <a:t>Klicka på ikonen för att lägga till en bild</a:t>
            </a:r>
            <a:endParaRPr lang="sv-SE" dirty="0"/>
          </a:p>
        </p:txBody>
      </p:sp>
      <p:sp>
        <p:nvSpPr>
          <p:cNvPr id="6" name="Rubrik 1">
            <a:extLst>
              <a:ext uri="{FF2B5EF4-FFF2-40B4-BE49-F238E27FC236}">
                <a16:creationId xmlns:a16="http://schemas.microsoft.com/office/drawing/2014/main" id="{C407DEF7-9354-CD7C-6C38-7128F8F231B3}"/>
              </a:ext>
            </a:extLst>
          </p:cNvPr>
          <p:cNvSpPr>
            <a:spLocks noGrp="1"/>
          </p:cNvSpPr>
          <p:nvPr>
            <p:ph type="ctrTitle" hasCustomPrompt="1"/>
            <p:custDataLst>
              <p:tags r:id="rId3"/>
            </p:custDataLst>
          </p:nvPr>
        </p:nvSpPr>
        <p:spPr>
          <a:xfrm>
            <a:off x="2700000" y="2502224"/>
            <a:ext cx="6552933" cy="1147167"/>
          </a:xfrm>
          <a:noFill/>
        </p:spPr>
        <p:txBody>
          <a:bodyPr anchor="b">
            <a:noAutofit/>
          </a:bodyPr>
          <a:lstStyle>
            <a:lvl1pPr algn="l">
              <a:defRPr sz="4000">
                <a:solidFill>
                  <a:srgbClr val="000000"/>
                </a:solidFill>
              </a:defRPr>
            </a:lvl1pPr>
          </a:lstStyle>
          <a:p>
            <a:r>
              <a:rPr lang="sv-SE" dirty="0"/>
              <a:t>Klicka här för att skriva rubrik</a:t>
            </a:r>
          </a:p>
        </p:txBody>
      </p:sp>
    </p:spTree>
    <p:extLst>
      <p:ext uri="{BB962C8B-B14F-4D97-AF65-F5344CB8AC3E}">
        <p14:creationId xmlns:p14="http://schemas.microsoft.com/office/powerpoint/2010/main" val="1607186276"/>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Mörkgrå, 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chemeClr val="bg1"/>
                </a:solidFill>
              </a:defRPr>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Rektangel 3" descr="TagShapePrint">
            <a:extLst>
              <a:ext uri="{FF2B5EF4-FFF2-40B4-BE49-F238E27FC236}">
                <a16:creationId xmlns:a16="http://schemas.microsoft.com/office/drawing/2014/main" id="{32D0FF3B-541A-4046-ADC9-AA4ECAEB50A9}"/>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40088976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Mörkgrå, 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835B8C-07AB-41CC-9E71-C4867F754040}"/>
              </a:ext>
            </a:extLst>
          </p:cNvPr>
          <p:cNvSpPr>
            <a:spLocks noGrp="1"/>
          </p:cNvSpPr>
          <p:nvPr>
            <p:ph type="title" hasCustomPrompt="1"/>
            <p:custDataLst>
              <p:tags r:id="rId1"/>
            </p:custDataLst>
          </p:nvPr>
        </p:nvSpPr>
        <p:spPr>
          <a:xfrm>
            <a:off x="1774800" y="1368000"/>
            <a:ext cx="8582400" cy="1273968"/>
          </a:xfrm>
        </p:spPr>
        <p:txBody>
          <a:bodyPr anchor="b"/>
          <a:lstStyle>
            <a:lvl1pPr>
              <a:defRPr sz="4000">
                <a:solidFill>
                  <a:schemeClr val="bg1"/>
                </a:solidFill>
              </a:defRPr>
            </a:lvl1pPr>
          </a:lstStyle>
          <a:p>
            <a:r>
              <a:rPr lang="sv-SE" dirty="0"/>
              <a:t>Klicka här för att skriva rubrik</a:t>
            </a:r>
          </a:p>
        </p:txBody>
      </p:sp>
      <p:sp>
        <p:nvSpPr>
          <p:cNvPr id="3" name="Platshållare för text 2">
            <a:extLst>
              <a:ext uri="{FF2B5EF4-FFF2-40B4-BE49-F238E27FC236}">
                <a16:creationId xmlns:a16="http://schemas.microsoft.com/office/drawing/2014/main" id="{3C714B15-840F-4937-81D0-04D9058592A4}"/>
              </a:ext>
            </a:extLst>
          </p:cNvPr>
          <p:cNvSpPr>
            <a:spLocks noGrp="1"/>
          </p:cNvSpPr>
          <p:nvPr>
            <p:ph type="body" idx="1"/>
            <p:custDataLst>
              <p:tags r:id="rId2"/>
            </p:custDataLst>
          </p:nvPr>
        </p:nvSpPr>
        <p:spPr>
          <a:xfrm>
            <a:off x="1774800" y="2673745"/>
            <a:ext cx="8582400" cy="633743"/>
          </a:xfrm>
        </p:spPr>
        <p:txBody>
          <a:bodyPr/>
          <a:lstStyle>
            <a:lvl1pPr marL="0" indent="0">
              <a:buNone/>
              <a:defRPr sz="24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Rektangel 3" descr="TagShapePrint">
            <a:extLst>
              <a:ext uri="{FF2B5EF4-FFF2-40B4-BE49-F238E27FC236}">
                <a16:creationId xmlns:a16="http://schemas.microsoft.com/office/drawing/2014/main" id="{696F1378-E97B-4E02-B8F4-8472610D4ECC}"/>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5633122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örkgrå, Avsnittsrubrik med foto">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DC4CC64D-0556-4EE6-8C65-19C67B09D47C}"/>
              </a:ext>
            </a:extLst>
          </p:cNvPr>
          <p:cNvSpPr>
            <a:spLocks noGrp="1"/>
          </p:cNvSpPr>
          <p:nvPr>
            <p:ph type="pic" sz="quarter" idx="10"/>
            <p:custDataLst>
              <p:tags r:id="rId1"/>
            </p:custDataLst>
          </p:nvPr>
        </p:nvSpPr>
        <p:spPr>
          <a:xfrm>
            <a:off x="0" y="0"/>
            <a:ext cx="12192000" cy="6858000"/>
          </a:xfrm>
          <a:solidFill>
            <a:srgbClr val="F7F7F7"/>
          </a:solidFill>
        </p:spPr>
        <p:txBody>
          <a:bodyPr>
            <a:normAutofit/>
          </a:bodyPr>
          <a:lstStyle>
            <a:lvl1pPr marL="0" indent="0" algn="ctr">
              <a:buNone/>
              <a:defRPr sz="1800">
                <a:solidFill>
                  <a:srgbClr val="000000"/>
                </a:solidFill>
              </a:defRPr>
            </a:lvl1pPr>
          </a:lstStyle>
          <a:p>
            <a:r>
              <a:rPr lang="sv-SE" dirty="0"/>
              <a:t>Klicka på ikonen för att lägga till en bild</a:t>
            </a:r>
          </a:p>
        </p:txBody>
      </p:sp>
      <p:sp>
        <p:nvSpPr>
          <p:cNvPr id="3" name="Rektangel 2" descr="TagShapePrint">
            <a:extLst>
              <a:ext uri="{FF2B5EF4-FFF2-40B4-BE49-F238E27FC236}">
                <a16:creationId xmlns:a16="http://schemas.microsoft.com/office/drawing/2014/main" id="{A15B28B4-2D13-4E26-ADD9-0E1AA3CC18C6}"/>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7" name="Rubrik 3">
            <a:extLst>
              <a:ext uri="{FF2B5EF4-FFF2-40B4-BE49-F238E27FC236}">
                <a16:creationId xmlns:a16="http://schemas.microsoft.com/office/drawing/2014/main" id="{36FC76CE-7E2E-45B7-4811-DE02D3420FF0}"/>
              </a:ext>
            </a:extLst>
          </p:cNvPr>
          <p:cNvSpPr>
            <a:spLocks noGrp="1"/>
          </p:cNvSpPr>
          <p:nvPr>
            <p:ph type="title"/>
          </p:nvPr>
        </p:nvSpPr>
        <p:spPr>
          <a:xfrm>
            <a:off x="2700652" y="1368000"/>
            <a:ext cx="6552000" cy="1273968"/>
          </a:xfrm>
        </p:spPr>
        <p:txBody>
          <a:bodyPr/>
          <a:lstStyle>
            <a:lvl1pPr>
              <a:defRPr sz="4000">
                <a:solidFill>
                  <a:schemeClr val="tx1"/>
                </a:solidFill>
              </a:defRPr>
            </a:lvl1pPr>
          </a:lstStyle>
          <a:p>
            <a:endParaRPr lang="sv-SE" dirty="0"/>
          </a:p>
        </p:txBody>
      </p:sp>
    </p:spTree>
    <p:extLst>
      <p:ext uri="{BB962C8B-B14F-4D97-AF65-F5344CB8AC3E}">
        <p14:creationId xmlns:p14="http://schemas.microsoft.com/office/powerpoint/2010/main" val="3808922096"/>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Mörgrå,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B0D984-7330-426D-813B-46AAE15059F8}"/>
              </a:ext>
            </a:extLst>
          </p:cNvPr>
          <p:cNvSpPr>
            <a:spLocks noGrp="1"/>
          </p:cNvSpPr>
          <p:nvPr>
            <p:ph type="title"/>
            <p:custDataLst>
              <p:tags r:id="rId1"/>
            </p:custDataLst>
          </p:nvPr>
        </p:nvSpPr>
        <p:spPr>
          <a:xfrm>
            <a:off x="1773388" y="1108423"/>
            <a:ext cx="8580582" cy="966397"/>
          </a:xfrm>
        </p:spPr>
        <p:txBody>
          <a:bodyPr/>
          <a:lstStyle>
            <a:lvl1pPr>
              <a:defRPr>
                <a:solidFill>
                  <a:schemeClr val="bg1"/>
                </a:solidFill>
              </a:defRPr>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72A5FEE3-4F44-4EF8-BB58-7C6B9EE46DC0}"/>
              </a:ext>
            </a:extLst>
          </p:cNvPr>
          <p:cNvSpPr>
            <a:spLocks noGrp="1"/>
          </p:cNvSpPr>
          <p:nvPr>
            <p:ph sz="half" idx="1"/>
            <p:custDataLst>
              <p:tags r:id="rId2"/>
            </p:custDataLst>
          </p:nvPr>
        </p:nvSpPr>
        <p:spPr>
          <a:xfrm>
            <a:off x="1773387" y="2265118"/>
            <a:ext cx="4131654" cy="383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D9E75873-11EA-475C-9688-F58B035842BF}"/>
              </a:ext>
            </a:extLst>
          </p:cNvPr>
          <p:cNvSpPr>
            <a:spLocks noGrp="1"/>
          </p:cNvSpPr>
          <p:nvPr>
            <p:ph sz="half" idx="2"/>
            <p:custDataLst>
              <p:tags r:id="rId3"/>
            </p:custDataLst>
          </p:nvPr>
        </p:nvSpPr>
        <p:spPr>
          <a:xfrm>
            <a:off x="6222316" y="2265118"/>
            <a:ext cx="4131654" cy="383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ktangel 4" descr="TagShapePrint">
            <a:extLst>
              <a:ext uri="{FF2B5EF4-FFF2-40B4-BE49-F238E27FC236}">
                <a16:creationId xmlns:a16="http://schemas.microsoft.com/office/drawing/2014/main" id="{C44C2790-902A-4C19-85E0-C370F3EBD17A}"/>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5998704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Mörkgrå, Foto med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chemeClr val="bg1"/>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0" y="0"/>
            <a:ext cx="6096000"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Rektangel 3" descr="TagShapePrint">
            <a:extLst>
              <a:ext uri="{FF2B5EF4-FFF2-40B4-BE49-F238E27FC236}">
                <a16:creationId xmlns:a16="http://schemas.microsoft.com/office/drawing/2014/main" id="{4D010190-EDD4-48A5-B350-2AB1DBEFAA41}"/>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4871128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Mörkgrå, 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chemeClr val="bg1"/>
                </a:solidFill>
              </a:defRPr>
            </a:lvl1pPr>
          </a:lstStyle>
          <a:p>
            <a:r>
              <a:rPr lang="sv-SE" dirty="0"/>
              <a:t>Klicka här för att ändra mall för rubrikformat</a:t>
            </a:r>
          </a:p>
        </p:txBody>
      </p:sp>
      <p:sp>
        <p:nvSpPr>
          <p:cNvPr id="3" name="Rektangel 2" descr="TagShapePrint">
            <a:extLst>
              <a:ext uri="{FF2B5EF4-FFF2-40B4-BE49-F238E27FC236}">
                <a16:creationId xmlns:a16="http://schemas.microsoft.com/office/drawing/2014/main" id="{4D234E2D-D23F-4A27-A025-571352EBCD41}"/>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42239170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örkgrå, Foto helsida">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DC4CC64D-0556-4EE6-8C65-19C67B09D47C}"/>
              </a:ext>
            </a:extLst>
          </p:cNvPr>
          <p:cNvSpPr>
            <a:spLocks noGrp="1"/>
          </p:cNvSpPr>
          <p:nvPr>
            <p:ph type="pic" sz="quarter" idx="10"/>
            <p:custDataLst>
              <p:tags r:id="rId1"/>
            </p:custDataLst>
          </p:nvPr>
        </p:nvSpPr>
        <p:spPr>
          <a:xfrm>
            <a:off x="0" y="0"/>
            <a:ext cx="12192000" cy="6858000"/>
          </a:xfrm>
          <a:solidFill>
            <a:srgbClr val="F7F7F7"/>
          </a:solidFill>
        </p:spPr>
        <p:txBody>
          <a:bodyPr>
            <a:normAutofit/>
          </a:bodyPr>
          <a:lstStyle>
            <a:lvl1pPr marL="0" indent="0" algn="ctr">
              <a:buNone/>
              <a:defRPr sz="1800">
                <a:solidFill>
                  <a:srgbClr val="000000"/>
                </a:solidFill>
              </a:defRPr>
            </a:lvl1pPr>
          </a:lstStyle>
          <a:p>
            <a:r>
              <a:rPr lang="sv-SE"/>
              <a:t>Klicka på ikonen för att lägga till en bild</a:t>
            </a:r>
            <a:endParaRPr lang="sv-SE" dirty="0"/>
          </a:p>
        </p:txBody>
      </p:sp>
      <p:sp>
        <p:nvSpPr>
          <p:cNvPr id="3" name="Rektangel 2" descr="TagShapePrint">
            <a:extLst>
              <a:ext uri="{FF2B5EF4-FFF2-40B4-BE49-F238E27FC236}">
                <a16:creationId xmlns:a16="http://schemas.microsoft.com/office/drawing/2014/main" id="{A15B28B4-2D13-4E26-ADD9-0E1AA3CC18C6}"/>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028098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örkgrå, Avslut">
    <p:spTree>
      <p:nvGrpSpPr>
        <p:cNvPr id="1" name=""/>
        <p:cNvGrpSpPr/>
        <p:nvPr/>
      </p:nvGrpSpPr>
      <p:grpSpPr>
        <a:xfrm>
          <a:off x="0" y="0"/>
          <a:ext cx="0" cy="0"/>
          <a:chOff x="0" y="0"/>
          <a:chExt cx="0" cy="0"/>
        </a:xfrm>
      </p:grpSpPr>
      <p:sp>
        <p:nvSpPr>
          <p:cNvPr id="4" name="Rektangel 3" descr="TagShapePrint">
            <a:extLst>
              <a:ext uri="{FF2B5EF4-FFF2-40B4-BE49-F238E27FC236}">
                <a16:creationId xmlns:a16="http://schemas.microsoft.com/office/drawing/2014/main" id="{696F1378-E97B-4E02-B8F4-8472610D4ECC}"/>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ubrik 1">
            <a:extLst>
              <a:ext uri="{FF2B5EF4-FFF2-40B4-BE49-F238E27FC236}">
                <a16:creationId xmlns:a16="http://schemas.microsoft.com/office/drawing/2014/main" id="{9640C95B-F2BC-32A9-0896-15C0F7BE1437}"/>
              </a:ext>
            </a:extLst>
          </p:cNvPr>
          <p:cNvSpPr>
            <a:spLocks noGrp="1"/>
          </p:cNvSpPr>
          <p:nvPr>
            <p:ph type="ctrTitle" hasCustomPrompt="1"/>
            <p:custDataLst>
              <p:tags r:id="rId2"/>
            </p:custDataLst>
          </p:nvPr>
        </p:nvSpPr>
        <p:spPr>
          <a:xfrm>
            <a:off x="2019298" y="1362077"/>
            <a:ext cx="8100433" cy="633743"/>
          </a:xfrm>
        </p:spPr>
        <p:txBody>
          <a:bodyPr anchor="b">
            <a:noAutofit/>
          </a:bodyPr>
          <a:lstStyle>
            <a:lvl1pPr algn="l">
              <a:defRPr sz="4000">
                <a:solidFill>
                  <a:schemeClr val="bg1"/>
                </a:solidFill>
              </a:defRPr>
            </a:lvl1pPr>
          </a:lstStyle>
          <a:p>
            <a:r>
              <a:rPr lang="sv-SE" dirty="0"/>
              <a:t>Klicka här rubrik</a:t>
            </a:r>
          </a:p>
        </p:txBody>
      </p:sp>
      <p:sp>
        <p:nvSpPr>
          <p:cNvPr id="6" name="Underrubrik 2">
            <a:extLst>
              <a:ext uri="{FF2B5EF4-FFF2-40B4-BE49-F238E27FC236}">
                <a16:creationId xmlns:a16="http://schemas.microsoft.com/office/drawing/2014/main" id="{43E2F0D3-1190-2976-B593-417BC19BD8DC}"/>
              </a:ext>
            </a:extLst>
          </p:cNvPr>
          <p:cNvSpPr>
            <a:spLocks noGrp="1"/>
          </p:cNvSpPr>
          <p:nvPr>
            <p:ph type="subTitle" idx="1"/>
            <p:custDataLst>
              <p:tags r:id="rId3"/>
            </p:custDataLst>
          </p:nvPr>
        </p:nvSpPr>
        <p:spPr>
          <a:xfrm>
            <a:off x="2019298" y="2046494"/>
            <a:ext cx="8100433" cy="1382506"/>
          </a:xfrm>
        </p:spPr>
        <p:txBody>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Tree>
    <p:extLst>
      <p:ext uri="{BB962C8B-B14F-4D97-AF65-F5344CB8AC3E}">
        <p14:creationId xmlns:p14="http://schemas.microsoft.com/office/powerpoint/2010/main" val="40274615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Mörkgrå, Tom">
    <p:spTree>
      <p:nvGrpSpPr>
        <p:cNvPr id="1" name=""/>
        <p:cNvGrpSpPr/>
        <p:nvPr/>
      </p:nvGrpSpPr>
      <p:grpSpPr>
        <a:xfrm>
          <a:off x="0" y="0"/>
          <a:ext cx="0" cy="0"/>
          <a:chOff x="0" y="0"/>
          <a:chExt cx="0" cy="0"/>
        </a:xfrm>
      </p:grpSpPr>
      <p:sp>
        <p:nvSpPr>
          <p:cNvPr id="2" name="Rektangel 1" descr="TagShapePrint">
            <a:extLst>
              <a:ext uri="{FF2B5EF4-FFF2-40B4-BE49-F238E27FC236}">
                <a16:creationId xmlns:a16="http://schemas.microsoft.com/office/drawing/2014/main" id="{D2624664-E304-43C3-94AF-7C6457527487}"/>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468585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t, Avsnittsrubrik med foto">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DC4CC64D-0556-4EE6-8C65-19C67B09D47C}"/>
              </a:ext>
            </a:extLst>
          </p:cNvPr>
          <p:cNvSpPr>
            <a:spLocks noGrp="1"/>
          </p:cNvSpPr>
          <p:nvPr>
            <p:ph type="pic" sz="quarter" idx="10"/>
            <p:custDataLst>
              <p:tags r:id="rId1"/>
            </p:custDataLst>
          </p:nvPr>
        </p:nvSpPr>
        <p:spPr>
          <a:xfrm>
            <a:off x="0" y="0"/>
            <a:ext cx="12192000" cy="6858000"/>
          </a:xfrm>
          <a:solidFill>
            <a:srgbClr val="F7F7F7"/>
          </a:solidFill>
        </p:spPr>
        <p:txBody>
          <a:bodyPr>
            <a:normAutofit/>
          </a:bodyPr>
          <a:lstStyle>
            <a:lvl1pPr marL="0" indent="0" algn="ctr">
              <a:buNone/>
              <a:defRPr sz="1800">
                <a:solidFill>
                  <a:srgbClr val="000000"/>
                </a:solidFill>
              </a:defRPr>
            </a:lvl1pPr>
          </a:lstStyle>
          <a:p>
            <a:r>
              <a:rPr lang="sv-SE"/>
              <a:t>Klicka på ikonen för att lägga till en bild</a:t>
            </a:r>
            <a:endParaRPr lang="sv-SE" dirty="0"/>
          </a:p>
        </p:txBody>
      </p:sp>
      <p:sp>
        <p:nvSpPr>
          <p:cNvPr id="3" name="Rektangel 2" descr="TagShapePrint">
            <a:extLst>
              <a:ext uri="{FF2B5EF4-FFF2-40B4-BE49-F238E27FC236}">
                <a16:creationId xmlns:a16="http://schemas.microsoft.com/office/drawing/2014/main" id="{A15B28B4-2D13-4E26-ADD9-0E1AA3CC18C6}"/>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7" name="Rubrik 3">
            <a:extLst>
              <a:ext uri="{FF2B5EF4-FFF2-40B4-BE49-F238E27FC236}">
                <a16:creationId xmlns:a16="http://schemas.microsoft.com/office/drawing/2014/main" id="{493021F6-B639-5F69-C9AF-8466553D189F}"/>
              </a:ext>
            </a:extLst>
          </p:cNvPr>
          <p:cNvSpPr>
            <a:spLocks noGrp="1"/>
          </p:cNvSpPr>
          <p:nvPr>
            <p:ph type="title"/>
          </p:nvPr>
        </p:nvSpPr>
        <p:spPr>
          <a:xfrm>
            <a:off x="2700652" y="1368000"/>
            <a:ext cx="6552000" cy="1273968"/>
          </a:xfrm>
        </p:spPr>
        <p:txBody>
          <a:bodyPr/>
          <a:lstStyle>
            <a:lvl1pPr>
              <a:defRPr sz="4000">
                <a:solidFill>
                  <a:schemeClr val="tx1"/>
                </a:solidFill>
              </a:defRPr>
            </a:lvl1pPr>
          </a:lstStyle>
          <a:p>
            <a:r>
              <a:rPr lang="sv-SE"/>
              <a:t>Klicka här för att ändra mall för rubrikformat</a:t>
            </a:r>
            <a:endParaRPr lang="sv-SE" dirty="0"/>
          </a:p>
        </p:txBody>
      </p:sp>
    </p:spTree>
    <p:extLst>
      <p:ext uri="{BB962C8B-B14F-4D97-AF65-F5344CB8AC3E}">
        <p14:creationId xmlns:p14="http://schemas.microsoft.com/office/powerpoint/2010/main" val="2159535685"/>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Rubrikbild">
    <p:bg>
      <p:bgPr>
        <a:solidFill>
          <a:schemeClr val="accent1"/>
        </a:solidFill>
        <a:effectLst/>
      </p:bgPr>
    </p:bg>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628B7B89-8798-91F4-DD39-740AFA51D947}"/>
              </a:ext>
            </a:extLst>
          </p:cNvPr>
          <p:cNvSpPr>
            <a:spLocks noGrp="1"/>
          </p:cNvSpPr>
          <p:nvPr>
            <p:ph type="ctrTitle" hasCustomPrompt="1"/>
          </p:nvPr>
        </p:nvSpPr>
        <p:spPr>
          <a:xfrm>
            <a:off x="1524000" y="2883379"/>
            <a:ext cx="9144000" cy="480131"/>
          </a:xfrm>
          <a:prstGeom prst="rect">
            <a:avLst/>
          </a:prstGeom>
        </p:spPr>
        <p:txBody>
          <a:bodyPr anchor="t" anchorCtr="0">
            <a:spAutoFit/>
          </a:bodyPr>
          <a:lstStyle>
            <a:lvl1pPr algn="ctr">
              <a:defRPr sz="2800" b="0">
                <a:solidFill>
                  <a:schemeClr val="bg1"/>
                </a:solidFill>
              </a:defRPr>
            </a:lvl1pPr>
          </a:lstStyle>
          <a:p>
            <a:r>
              <a:rPr lang="sv-SE" dirty="0"/>
              <a:t>Namn på presentation</a:t>
            </a:r>
          </a:p>
        </p:txBody>
      </p:sp>
      <p:sp>
        <p:nvSpPr>
          <p:cNvPr id="10" name="Underrubrik 2">
            <a:extLst>
              <a:ext uri="{FF2B5EF4-FFF2-40B4-BE49-F238E27FC236}">
                <a16:creationId xmlns:a16="http://schemas.microsoft.com/office/drawing/2014/main" id="{CE747B5F-7AF9-7221-D486-4BC302C6DA08}"/>
              </a:ext>
            </a:extLst>
          </p:cNvPr>
          <p:cNvSpPr>
            <a:spLocks noGrp="1"/>
          </p:cNvSpPr>
          <p:nvPr>
            <p:ph type="subTitle" idx="1" hasCustomPrompt="1"/>
          </p:nvPr>
        </p:nvSpPr>
        <p:spPr>
          <a:xfrm>
            <a:off x="1524000" y="2156485"/>
            <a:ext cx="9144000" cy="701731"/>
          </a:xfrm>
          <a:prstGeom prst="rect">
            <a:avLst/>
          </a:prstGeom>
        </p:spPr>
        <p:txBody>
          <a:bodyPr anchor="b" anchorCtr="0">
            <a:spAutoFit/>
          </a:bodyPr>
          <a:lstStyle>
            <a:lvl1pPr marL="0" indent="0" algn="ctr">
              <a:buNone/>
              <a:defRPr sz="44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Gemensamma grunder</a:t>
            </a:r>
          </a:p>
        </p:txBody>
      </p:sp>
      <p:pic>
        <p:nvPicPr>
          <p:cNvPr id="18" name="Bild 17">
            <a:extLst>
              <a:ext uri="{FF2B5EF4-FFF2-40B4-BE49-F238E27FC236}">
                <a16:creationId xmlns:a16="http://schemas.microsoft.com/office/drawing/2014/main" id="{066AF227-618A-8177-585A-6F3ADB6230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8048" y="6299861"/>
            <a:ext cx="952501" cy="416720"/>
          </a:xfrm>
          <a:prstGeom prst="rect">
            <a:avLst/>
          </a:prstGeom>
        </p:spPr>
      </p:pic>
      <p:sp>
        <p:nvSpPr>
          <p:cNvPr id="2" name="Rektangel 1">
            <a:extLst>
              <a:ext uri="{FF2B5EF4-FFF2-40B4-BE49-F238E27FC236}">
                <a16:creationId xmlns:a16="http://schemas.microsoft.com/office/drawing/2014/main" id="{0E33EFE3-CB8B-734C-0454-05BC979F2FC5}"/>
              </a:ext>
            </a:extLst>
          </p:cNvPr>
          <p:cNvSpPr/>
          <p:nvPr userDrawn="1"/>
        </p:nvSpPr>
        <p:spPr>
          <a:xfrm>
            <a:off x="11068049" y="0"/>
            <a:ext cx="1123952" cy="9265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7930474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Rubrik och innehåll">
    <p:bg>
      <p:bgPr>
        <a:solidFill>
          <a:schemeClr val="accent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EB51A86-103C-E0D8-6751-6688068B120D}"/>
              </a:ext>
            </a:extLst>
          </p:cNvPr>
          <p:cNvSpPr/>
          <p:nvPr userDrawn="1"/>
        </p:nvSpPr>
        <p:spPr>
          <a:xfrm>
            <a:off x="11068049" y="0"/>
            <a:ext cx="1123952" cy="9265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ubrik 1">
            <a:extLst>
              <a:ext uri="{FF2B5EF4-FFF2-40B4-BE49-F238E27FC236}">
                <a16:creationId xmlns:a16="http://schemas.microsoft.com/office/drawing/2014/main" id="{8DB5DC11-A93B-D8A7-AA2A-2B32D255951D}"/>
              </a:ext>
            </a:extLst>
          </p:cNvPr>
          <p:cNvSpPr>
            <a:spLocks noGrp="1"/>
          </p:cNvSpPr>
          <p:nvPr>
            <p:ph type="title" hasCustomPrompt="1"/>
          </p:nvPr>
        </p:nvSpPr>
        <p:spPr>
          <a:xfrm>
            <a:off x="1764000" y="684000"/>
            <a:ext cx="9453748" cy="541926"/>
          </a:xfrm>
          <a:prstGeom prst="rect">
            <a:avLst/>
          </a:prstGeom>
        </p:spPr>
        <p:txBody>
          <a:bodyPr>
            <a:spAutoFit/>
          </a:bodyPr>
          <a:lstStyle>
            <a:lvl1pPr>
              <a:defRPr sz="3200" b="1">
                <a:solidFill>
                  <a:schemeClr val="bg1"/>
                </a:solidFill>
              </a:defRPr>
            </a:lvl1pPr>
          </a:lstStyle>
          <a:p>
            <a:r>
              <a:rPr lang="sv-SE" dirty="0"/>
              <a:t>Klicka här för att ändra format</a:t>
            </a:r>
          </a:p>
        </p:txBody>
      </p:sp>
      <p:sp>
        <p:nvSpPr>
          <p:cNvPr id="8" name="Platshållare för innehåll 2">
            <a:extLst>
              <a:ext uri="{FF2B5EF4-FFF2-40B4-BE49-F238E27FC236}">
                <a16:creationId xmlns:a16="http://schemas.microsoft.com/office/drawing/2014/main" id="{E27660E2-D759-94A7-FB17-3C96FFA14C54}"/>
              </a:ext>
            </a:extLst>
          </p:cNvPr>
          <p:cNvSpPr>
            <a:spLocks noGrp="1"/>
          </p:cNvSpPr>
          <p:nvPr>
            <p:ph idx="1" hasCustomPrompt="1"/>
          </p:nvPr>
        </p:nvSpPr>
        <p:spPr>
          <a:xfrm>
            <a:off x="1763999" y="1620000"/>
            <a:ext cx="9453749" cy="4166578"/>
          </a:xfrm>
          <a:prstGeom prst="rect">
            <a:avLst/>
          </a:prstGeom>
        </p:spPr>
        <p:txBody>
          <a:bodyPr/>
          <a:lstStyle>
            <a:lvl1pPr marL="0" indent="0">
              <a:lnSpc>
                <a:spcPct val="90000"/>
              </a:lnSpc>
              <a:spcBef>
                <a:spcPts val="0"/>
              </a:spcBef>
              <a:spcAft>
                <a:spcPts val="1200"/>
              </a:spcAft>
              <a:buNone/>
              <a:defRPr sz="2000">
                <a:solidFill>
                  <a:schemeClr val="bg1"/>
                </a:solidFill>
                <a:latin typeface="+mn-lt"/>
              </a:defRPr>
            </a:lvl1pPr>
            <a:lvl2pPr marL="360000" indent="-180000">
              <a:lnSpc>
                <a:spcPct val="100000"/>
              </a:lnSpc>
              <a:spcBef>
                <a:spcPts val="0"/>
              </a:spcBef>
              <a:spcAft>
                <a:spcPts val="600"/>
              </a:spcAft>
              <a:defRPr sz="1800">
                <a:solidFill>
                  <a:schemeClr val="bg1"/>
                </a:solidFill>
                <a:latin typeface="+mn-lt"/>
              </a:defRPr>
            </a:lvl2pPr>
            <a:lvl3pPr marL="540000" indent="-180000">
              <a:lnSpc>
                <a:spcPct val="100000"/>
              </a:lnSpc>
              <a:spcBef>
                <a:spcPts val="0"/>
              </a:spcBef>
              <a:spcAft>
                <a:spcPts val="300"/>
              </a:spcAft>
              <a:defRPr sz="1600">
                <a:solidFill>
                  <a:schemeClr val="bg1"/>
                </a:solidFill>
                <a:latin typeface="+mn-lt"/>
              </a:defRPr>
            </a:lvl3pPr>
            <a:lvl4pPr marL="720000" indent="-180000">
              <a:lnSpc>
                <a:spcPct val="100000"/>
              </a:lnSpc>
              <a:spcBef>
                <a:spcPts val="0"/>
              </a:spcBef>
              <a:spcAft>
                <a:spcPts val="300"/>
              </a:spcAft>
              <a:defRPr sz="1400">
                <a:solidFill>
                  <a:schemeClr val="bg1"/>
                </a:solidFill>
                <a:latin typeface="+mn-lt"/>
              </a:defRPr>
            </a:lvl4pPr>
            <a:lvl5pPr marL="900000" indent="-180000">
              <a:lnSpc>
                <a:spcPct val="100000"/>
              </a:lnSpc>
              <a:spcBef>
                <a:spcPts val="0"/>
              </a:spcBef>
              <a:spcAft>
                <a:spcPts val="300"/>
              </a:spcAft>
              <a:defRPr sz="1200">
                <a:solidFill>
                  <a:schemeClr val="bg1"/>
                </a:solidFill>
                <a:latin typeface="+mn-lt"/>
              </a:defRPr>
            </a:lvl5pPr>
          </a:lstStyle>
          <a:p>
            <a:pPr lvl="0"/>
            <a:r>
              <a:rPr lang="sv-SE" dirty="0"/>
              <a:t>Text</a:t>
            </a:r>
          </a:p>
        </p:txBody>
      </p:sp>
      <p:pic>
        <p:nvPicPr>
          <p:cNvPr id="4" name="Bild 3">
            <a:extLst>
              <a:ext uri="{FF2B5EF4-FFF2-40B4-BE49-F238E27FC236}">
                <a16:creationId xmlns:a16="http://schemas.microsoft.com/office/drawing/2014/main" id="{3AC6E9C2-F715-D620-F831-62B83D08F8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8048" y="6299861"/>
            <a:ext cx="952501" cy="416720"/>
          </a:xfrm>
          <a:prstGeom prst="rect">
            <a:avLst/>
          </a:prstGeom>
        </p:spPr>
      </p:pic>
    </p:spTree>
    <p:extLst>
      <p:ext uri="{BB962C8B-B14F-4D97-AF65-F5344CB8AC3E}">
        <p14:creationId xmlns:p14="http://schemas.microsoft.com/office/powerpoint/2010/main" val="1280061864"/>
      </p:ext>
    </p:extLst>
  </p:cSld>
  <p:clrMapOvr>
    <a:masterClrMapping/>
  </p:clrMapOvr>
  <p:extLst>
    <p:ext uri="{DCECCB84-F9BA-43D5-87BE-67443E8EF086}">
      <p15:sldGuideLst xmlns:p15="http://schemas.microsoft.com/office/powerpoint/2012/main">
        <p15:guide id="1" pos="118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Rubrikbild">
    <p:bg>
      <p:bgPr>
        <a:solidFill>
          <a:schemeClr val="accent1"/>
        </a:solidFill>
        <a:effectLst/>
      </p:bgPr>
    </p:bg>
    <p:spTree>
      <p:nvGrpSpPr>
        <p:cNvPr id="1" name=""/>
        <p:cNvGrpSpPr/>
        <p:nvPr/>
      </p:nvGrpSpPr>
      <p:grpSpPr>
        <a:xfrm>
          <a:off x="0" y="0"/>
          <a:ext cx="0" cy="0"/>
          <a:chOff x="0" y="0"/>
          <a:chExt cx="0" cy="0"/>
        </a:xfrm>
      </p:grpSpPr>
      <p:sp>
        <p:nvSpPr>
          <p:cNvPr id="4" name="Frihandsfigur 3">
            <a:extLst>
              <a:ext uri="{FF2B5EF4-FFF2-40B4-BE49-F238E27FC236}">
                <a16:creationId xmlns:a16="http://schemas.microsoft.com/office/drawing/2014/main" id="{7AF1260A-6A2A-932C-2FE1-63BEA2BAC4FD}"/>
              </a:ext>
            </a:extLst>
          </p:cNvPr>
          <p:cNvSpPr/>
          <p:nvPr userDrawn="1"/>
        </p:nvSpPr>
        <p:spPr>
          <a:xfrm>
            <a:off x="-280786" y="4570187"/>
            <a:ext cx="12753577" cy="681404"/>
          </a:xfrm>
          <a:custGeom>
            <a:avLst/>
            <a:gdLst>
              <a:gd name="connsiteX0" fmla="*/ 6390110 w 12889804"/>
              <a:gd name="connsiteY0" fmla="*/ 0 h 1084379"/>
              <a:gd name="connsiteX1" fmla="*/ 6476794 w 12889804"/>
              <a:gd name="connsiteY1" fmla="*/ 35921 h 1084379"/>
              <a:gd name="connsiteX2" fmla="*/ 7087603 w 12889804"/>
              <a:gd name="connsiteY2" fmla="*/ 645564 h 1084379"/>
              <a:gd name="connsiteX3" fmla="*/ 7174286 w 12889804"/>
              <a:gd name="connsiteY3" fmla="*/ 681404 h 1084379"/>
              <a:gd name="connsiteX4" fmla="*/ 12766588 w 12889804"/>
              <a:gd name="connsiteY4" fmla="*/ 681404 h 1084379"/>
              <a:gd name="connsiteX5" fmla="*/ 12767208 w 12889804"/>
              <a:gd name="connsiteY5" fmla="*/ 681404 h 1084379"/>
              <a:gd name="connsiteX6" fmla="*/ 12889804 w 12889804"/>
              <a:gd name="connsiteY6" fmla="*/ 803766 h 1084379"/>
              <a:gd name="connsiteX7" fmla="*/ 12889804 w 12889804"/>
              <a:gd name="connsiteY7" fmla="*/ 1084379 h 1084379"/>
              <a:gd name="connsiteX8" fmla="*/ 0 w 12889804"/>
              <a:gd name="connsiteY8" fmla="*/ 1084379 h 1084379"/>
              <a:gd name="connsiteX9" fmla="*/ 13631 w 12889804"/>
              <a:gd name="connsiteY9" fmla="*/ 681404 h 1084379"/>
              <a:gd name="connsiteX10" fmla="*/ 5605939 w 12889804"/>
              <a:gd name="connsiteY10" fmla="*/ 681404 h 1084379"/>
              <a:gd name="connsiteX11" fmla="*/ 5692617 w 12889804"/>
              <a:gd name="connsiteY11" fmla="*/ 645564 h 1084379"/>
              <a:gd name="connsiteX12" fmla="*/ 6303427 w 12889804"/>
              <a:gd name="connsiteY12" fmla="*/ 35921 h 1084379"/>
              <a:gd name="connsiteX13" fmla="*/ 6390110 w 12889804"/>
              <a:gd name="connsiteY13" fmla="*/ 0 h 1084379"/>
              <a:gd name="connsiteX0" fmla="*/ 0 w 12889804"/>
              <a:gd name="connsiteY0" fmla="*/ 1084379 h 1175819"/>
              <a:gd name="connsiteX1" fmla="*/ 13631 w 12889804"/>
              <a:gd name="connsiteY1" fmla="*/ 681404 h 1175819"/>
              <a:gd name="connsiteX2" fmla="*/ 5605939 w 12889804"/>
              <a:gd name="connsiteY2" fmla="*/ 681404 h 1175819"/>
              <a:gd name="connsiteX3" fmla="*/ 5692617 w 12889804"/>
              <a:gd name="connsiteY3" fmla="*/ 645564 h 1175819"/>
              <a:gd name="connsiteX4" fmla="*/ 6303427 w 12889804"/>
              <a:gd name="connsiteY4" fmla="*/ 35921 h 1175819"/>
              <a:gd name="connsiteX5" fmla="*/ 6390110 w 12889804"/>
              <a:gd name="connsiteY5" fmla="*/ 0 h 1175819"/>
              <a:gd name="connsiteX6" fmla="*/ 6476794 w 12889804"/>
              <a:gd name="connsiteY6" fmla="*/ 35921 h 1175819"/>
              <a:gd name="connsiteX7" fmla="*/ 7087603 w 12889804"/>
              <a:gd name="connsiteY7" fmla="*/ 645564 h 1175819"/>
              <a:gd name="connsiteX8" fmla="*/ 7174286 w 12889804"/>
              <a:gd name="connsiteY8" fmla="*/ 681404 h 1175819"/>
              <a:gd name="connsiteX9" fmla="*/ 12766588 w 12889804"/>
              <a:gd name="connsiteY9" fmla="*/ 681404 h 1175819"/>
              <a:gd name="connsiteX10" fmla="*/ 12767208 w 12889804"/>
              <a:gd name="connsiteY10" fmla="*/ 681404 h 1175819"/>
              <a:gd name="connsiteX11" fmla="*/ 12889804 w 12889804"/>
              <a:gd name="connsiteY11" fmla="*/ 803766 h 1175819"/>
              <a:gd name="connsiteX12" fmla="*/ 12889804 w 12889804"/>
              <a:gd name="connsiteY12" fmla="*/ 1084379 h 1175819"/>
              <a:gd name="connsiteX13" fmla="*/ 91440 w 12889804"/>
              <a:gd name="connsiteY13" fmla="*/ 1175819 h 1175819"/>
              <a:gd name="connsiteX0" fmla="*/ 0 w 12889804"/>
              <a:gd name="connsiteY0" fmla="*/ 1084379 h 1084379"/>
              <a:gd name="connsiteX1" fmla="*/ 13631 w 12889804"/>
              <a:gd name="connsiteY1" fmla="*/ 681404 h 1084379"/>
              <a:gd name="connsiteX2" fmla="*/ 5605939 w 12889804"/>
              <a:gd name="connsiteY2" fmla="*/ 681404 h 1084379"/>
              <a:gd name="connsiteX3" fmla="*/ 5692617 w 12889804"/>
              <a:gd name="connsiteY3" fmla="*/ 645564 h 1084379"/>
              <a:gd name="connsiteX4" fmla="*/ 6303427 w 12889804"/>
              <a:gd name="connsiteY4" fmla="*/ 35921 h 1084379"/>
              <a:gd name="connsiteX5" fmla="*/ 6390110 w 12889804"/>
              <a:gd name="connsiteY5" fmla="*/ 0 h 1084379"/>
              <a:gd name="connsiteX6" fmla="*/ 6476794 w 12889804"/>
              <a:gd name="connsiteY6" fmla="*/ 35921 h 1084379"/>
              <a:gd name="connsiteX7" fmla="*/ 7087603 w 12889804"/>
              <a:gd name="connsiteY7" fmla="*/ 645564 h 1084379"/>
              <a:gd name="connsiteX8" fmla="*/ 7174286 w 12889804"/>
              <a:gd name="connsiteY8" fmla="*/ 681404 h 1084379"/>
              <a:gd name="connsiteX9" fmla="*/ 12766588 w 12889804"/>
              <a:gd name="connsiteY9" fmla="*/ 681404 h 1084379"/>
              <a:gd name="connsiteX10" fmla="*/ 12767208 w 12889804"/>
              <a:gd name="connsiteY10" fmla="*/ 681404 h 1084379"/>
              <a:gd name="connsiteX11" fmla="*/ 12889804 w 12889804"/>
              <a:gd name="connsiteY11" fmla="*/ 803766 h 1084379"/>
              <a:gd name="connsiteX12" fmla="*/ 12889804 w 12889804"/>
              <a:gd name="connsiteY12" fmla="*/ 1084379 h 1084379"/>
              <a:gd name="connsiteX0" fmla="*/ 0 w 12876173"/>
              <a:gd name="connsiteY0" fmla="*/ 681404 h 1084379"/>
              <a:gd name="connsiteX1" fmla="*/ 5592308 w 12876173"/>
              <a:gd name="connsiteY1" fmla="*/ 681404 h 1084379"/>
              <a:gd name="connsiteX2" fmla="*/ 5678986 w 12876173"/>
              <a:gd name="connsiteY2" fmla="*/ 645564 h 1084379"/>
              <a:gd name="connsiteX3" fmla="*/ 6289796 w 12876173"/>
              <a:gd name="connsiteY3" fmla="*/ 35921 h 1084379"/>
              <a:gd name="connsiteX4" fmla="*/ 6376479 w 12876173"/>
              <a:gd name="connsiteY4" fmla="*/ 0 h 1084379"/>
              <a:gd name="connsiteX5" fmla="*/ 6463163 w 12876173"/>
              <a:gd name="connsiteY5" fmla="*/ 35921 h 1084379"/>
              <a:gd name="connsiteX6" fmla="*/ 7073972 w 12876173"/>
              <a:gd name="connsiteY6" fmla="*/ 645564 h 1084379"/>
              <a:gd name="connsiteX7" fmla="*/ 7160655 w 12876173"/>
              <a:gd name="connsiteY7" fmla="*/ 681404 h 1084379"/>
              <a:gd name="connsiteX8" fmla="*/ 12752957 w 12876173"/>
              <a:gd name="connsiteY8" fmla="*/ 681404 h 1084379"/>
              <a:gd name="connsiteX9" fmla="*/ 12753577 w 12876173"/>
              <a:gd name="connsiteY9" fmla="*/ 681404 h 1084379"/>
              <a:gd name="connsiteX10" fmla="*/ 12876173 w 12876173"/>
              <a:gd name="connsiteY10" fmla="*/ 803766 h 1084379"/>
              <a:gd name="connsiteX11" fmla="*/ 12876173 w 12876173"/>
              <a:gd name="connsiteY11" fmla="*/ 1084379 h 1084379"/>
              <a:gd name="connsiteX0" fmla="*/ 0 w 12876173"/>
              <a:gd name="connsiteY0" fmla="*/ 681404 h 803766"/>
              <a:gd name="connsiteX1" fmla="*/ 5592308 w 12876173"/>
              <a:gd name="connsiteY1" fmla="*/ 681404 h 803766"/>
              <a:gd name="connsiteX2" fmla="*/ 5678986 w 12876173"/>
              <a:gd name="connsiteY2" fmla="*/ 645564 h 803766"/>
              <a:gd name="connsiteX3" fmla="*/ 6289796 w 12876173"/>
              <a:gd name="connsiteY3" fmla="*/ 35921 h 803766"/>
              <a:gd name="connsiteX4" fmla="*/ 6376479 w 12876173"/>
              <a:gd name="connsiteY4" fmla="*/ 0 h 803766"/>
              <a:gd name="connsiteX5" fmla="*/ 6463163 w 12876173"/>
              <a:gd name="connsiteY5" fmla="*/ 35921 h 803766"/>
              <a:gd name="connsiteX6" fmla="*/ 7073972 w 12876173"/>
              <a:gd name="connsiteY6" fmla="*/ 645564 h 803766"/>
              <a:gd name="connsiteX7" fmla="*/ 7160655 w 12876173"/>
              <a:gd name="connsiteY7" fmla="*/ 681404 h 803766"/>
              <a:gd name="connsiteX8" fmla="*/ 12752957 w 12876173"/>
              <a:gd name="connsiteY8" fmla="*/ 681404 h 803766"/>
              <a:gd name="connsiteX9" fmla="*/ 12753577 w 12876173"/>
              <a:gd name="connsiteY9" fmla="*/ 681404 h 803766"/>
              <a:gd name="connsiteX10" fmla="*/ 12876173 w 12876173"/>
              <a:gd name="connsiteY10" fmla="*/ 803766 h 803766"/>
              <a:gd name="connsiteX0" fmla="*/ 0 w 12753577"/>
              <a:gd name="connsiteY0" fmla="*/ 681404 h 681404"/>
              <a:gd name="connsiteX1" fmla="*/ 5592308 w 12753577"/>
              <a:gd name="connsiteY1" fmla="*/ 681404 h 681404"/>
              <a:gd name="connsiteX2" fmla="*/ 5678986 w 12753577"/>
              <a:gd name="connsiteY2" fmla="*/ 645564 h 681404"/>
              <a:gd name="connsiteX3" fmla="*/ 6289796 w 12753577"/>
              <a:gd name="connsiteY3" fmla="*/ 35921 h 681404"/>
              <a:gd name="connsiteX4" fmla="*/ 6376479 w 12753577"/>
              <a:gd name="connsiteY4" fmla="*/ 0 h 681404"/>
              <a:gd name="connsiteX5" fmla="*/ 6463163 w 12753577"/>
              <a:gd name="connsiteY5" fmla="*/ 35921 h 681404"/>
              <a:gd name="connsiteX6" fmla="*/ 7073972 w 12753577"/>
              <a:gd name="connsiteY6" fmla="*/ 645564 h 681404"/>
              <a:gd name="connsiteX7" fmla="*/ 7160655 w 12753577"/>
              <a:gd name="connsiteY7" fmla="*/ 681404 h 681404"/>
              <a:gd name="connsiteX8" fmla="*/ 12752957 w 12753577"/>
              <a:gd name="connsiteY8" fmla="*/ 681404 h 681404"/>
              <a:gd name="connsiteX9" fmla="*/ 12753577 w 12753577"/>
              <a:gd name="connsiteY9" fmla="*/ 681404 h 6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3577" h="681404">
                <a:moveTo>
                  <a:pt x="0" y="681404"/>
                </a:moveTo>
                <a:lnTo>
                  <a:pt x="5592308" y="681404"/>
                </a:lnTo>
                <a:cubicBezTo>
                  <a:pt x="5624809" y="681404"/>
                  <a:pt x="5656081" y="668431"/>
                  <a:pt x="5678986" y="645564"/>
                </a:cubicBezTo>
                <a:lnTo>
                  <a:pt x="6289796" y="35921"/>
                </a:lnTo>
                <a:cubicBezTo>
                  <a:pt x="6313788" y="11974"/>
                  <a:pt x="6345133" y="0"/>
                  <a:pt x="6376479" y="0"/>
                </a:cubicBezTo>
                <a:cubicBezTo>
                  <a:pt x="6407825" y="0"/>
                  <a:pt x="6439171" y="11974"/>
                  <a:pt x="6463163" y="35921"/>
                </a:cubicBezTo>
                <a:lnTo>
                  <a:pt x="7073972" y="645564"/>
                </a:lnTo>
                <a:cubicBezTo>
                  <a:pt x="7096877" y="668431"/>
                  <a:pt x="7128149" y="681404"/>
                  <a:pt x="7160655" y="681404"/>
                </a:cubicBezTo>
                <a:lnTo>
                  <a:pt x="12752957" y="681404"/>
                </a:lnTo>
                <a:lnTo>
                  <a:pt x="12753577" y="681404"/>
                </a:lnTo>
              </a:path>
            </a:pathLst>
          </a:custGeom>
          <a:noFill/>
          <a:ln w="76200" cap="flat">
            <a:solidFill>
              <a:schemeClr val="bg1">
                <a:alpha val="59694"/>
              </a:schemeClr>
            </a:solid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Frihandsfigur 4">
            <a:extLst>
              <a:ext uri="{FF2B5EF4-FFF2-40B4-BE49-F238E27FC236}">
                <a16:creationId xmlns:a16="http://schemas.microsoft.com/office/drawing/2014/main" id="{828E6792-279B-7B06-E535-36A2A0E33EEF}"/>
              </a:ext>
            </a:extLst>
          </p:cNvPr>
          <p:cNvSpPr/>
          <p:nvPr userDrawn="1"/>
        </p:nvSpPr>
        <p:spPr>
          <a:xfrm>
            <a:off x="-280786" y="1007181"/>
            <a:ext cx="12753577" cy="681404"/>
          </a:xfrm>
          <a:custGeom>
            <a:avLst/>
            <a:gdLst>
              <a:gd name="connsiteX0" fmla="*/ 6390110 w 12889804"/>
              <a:gd name="connsiteY0" fmla="*/ 0 h 1084379"/>
              <a:gd name="connsiteX1" fmla="*/ 6476794 w 12889804"/>
              <a:gd name="connsiteY1" fmla="*/ 35921 h 1084379"/>
              <a:gd name="connsiteX2" fmla="*/ 7087603 w 12889804"/>
              <a:gd name="connsiteY2" fmla="*/ 645564 h 1084379"/>
              <a:gd name="connsiteX3" fmla="*/ 7174286 w 12889804"/>
              <a:gd name="connsiteY3" fmla="*/ 681404 h 1084379"/>
              <a:gd name="connsiteX4" fmla="*/ 12766588 w 12889804"/>
              <a:gd name="connsiteY4" fmla="*/ 681404 h 1084379"/>
              <a:gd name="connsiteX5" fmla="*/ 12767208 w 12889804"/>
              <a:gd name="connsiteY5" fmla="*/ 681404 h 1084379"/>
              <a:gd name="connsiteX6" fmla="*/ 12889804 w 12889804"/>
              <a:gd name="connsiteY6" fmla="*/ 803766 h 1084379"/>
              <a:gd name="connsiteX7" fmla="*/ 12889804 w 12889804"/>
              <a:gd name="connsiteY7" fmla="*/ 1084379 h 1084379"/>
              <a:gd name="connsiteX8" fmla="*/ 0 w 12889804"/>
              <a:gd name="connsiteY8" fmla="*/ 1084379 h 1084379"/>
              <a:gd name="connsiteX9" fmla="*/ 13631 w 12889804"/>
              <a:gd name="connsiteY9" fmla="*/ 681404 h 1084379"/>
              <a:gd name="connsiteX10" fmla="*/ 5605939 w 12889804"/>
              <a:gd name="connsiteY10" fmla="*/ 681404 h 1084379"/>
              <a:gd name="connsiteX11" fmla="*/ 5692617 w 12889804"/>
              <a:gd name="connsiteY11" fmla="*/ 645564 h 1084379"/>
              <a:gd name="connsiteX12" fmla="*/ 6303427 w 12889804"/>
              <a:gd name="connsiteY12" fmla="*/ 35921 h 1084379"/>
              <a:gd name="connsiteX13" fmla="*/ 6390110 w 12889804"/>
              <a:gd name="connsiteY13" fmla="*/ 0 h 1084379"/>
              <a:gd name="connsiteX0" fmla="*/ 0 w 12889804"/>
              <a:gd name="connsiteY0" fmla="*/ 1084379 h 1175819"/>
              <a:gd name="connsiteX1" fmla="*/ 13631 w 12889804"/>
              <a:gd name="connsiteY1" fmla="*/ 681404 h 1175819"/>
              <a:gd name="connsiteX2" fmla="*/ 5605939 w 12889804"/>
              <a:gd name="connsiteY2" fmla="*/ 681404 h 1175819"/>
              <a:gd name="connsiteX3" fmla="*/ 5692617 w 12889804"/>
              <a:gd name="connsiteY3" fmla="*/ 645564 h 1175819"/>
              <a:gd name="connsiteX4" fmla="*/ 6303427 w 12889804"/>
              <a:gd name="connsiteY4" fmla="*/ 35921 h 1175819"/>
              <a:gd name="connsiteX5" fmla="*/ 6390110 w 12889804"/>
              <a:gd name="connsiteY5" fmla="*/ 0 h 1175819"/>
              <a:gd name="connsiteX6" fmla="*/ 6476794 w 12889804"/>
              <a:gd name="connsiteY6" fmla="*/ 35921 h 1175819"/>
              <a:gd name="connsiteX7" fmla="*/ 7087603 w 12889804"/>
              <a:gd name="connsiteY7" fmla="*/ 645564 h 1175819"/>
              <a:gd name="connsiteX8" fmla="*/ 7174286 w 12889804"/>
              <a:gd name="connsiteY8" fmla="*/ 681404 h 1175819"/>
              <a:gd name="connsiteX9" fmla="*/ 12766588 w 12889804"/>
              <a:gd name="connsiteY9" fmla="*/ 681404 h 1175819"/>
              <a:gd name="connsiteX10" fmla="*/ 12767208 w 12889804"/>
              <a:gd name="connsiteY10" fmla="*/ 681404 h 1175819"/>
              <a:gd name="connsiteX11" fmla="*/ 12889804 w 12889804"/>
              <a:gd name="connsiteY11" fmla="*/ 803766 h 1175819"/>
              <a:gd name="connsiteX12" fmla="*/ 12889804 w 12889804"/>
              <a:gd name="connsiteY12" fmla="*/ 1084379 h 1175819"/>
              <a:gd name="connsiteX13" fmla="*/ 91440 w 12889804"/>
              <a:gd name="connsiteY13" fmla="*/ 1175819 h 1175819"/>
              <a:gd name="connsiteX0" fmla="*/ 0 w 12889804"/>
              <a:gd name="connsiteY0" fmla="*/ 1084379 h 1084379"/>
              <a:gd name="connsiteX1" fmla="*/ 13631 w 12889804"/>
              <a:gd name="connsiteY1" fmla="*/ 681404 h 1084379"/>
              <a:gd name="connsiteX2" fmla="*/ 5605939 w 12889804"/>
              <a:gd name="connsiteY2" fmla="*/ 681404 h 1084379"/>
              <a:gd name="connsiteX3" fmla="*/ 5692617 w 12889804"/>
              <a:gd name="connsiteY3" fmla="*/ 645564 h 1084379"/>
              <a:gd name="connsiteX4" fmla="*/ 6303427 w 12889804"/>
              <a:gd name="connsiteY4" fmla="*/ 35921 h 1084379"/>
              <a:gd name="connsiteX5" fmla="*/ 6390110 w 12889804"/>
              <a:gd name="connsiteY5" fmla="*/ 0 h 1084379"/>
              <a:gd name="connsiteX6" fmla="*/ 6476794 w 12889804"/>
              <a:gd name="connsiteY6" fmla="*/ 35921 h 1084379"/>
              <a:gd name="connsiteX7" fmla="*/ 7087603 w 12889804"/>
              <a:gd name="connsiteY7" fmla="*/ 645564 h 1084379"/>
              <a:gd name="connsiteX8" fmla="*/ 7174286 w 12889804"/>
              <a:gd name="connsiteY8" fmla="*/ 681404 h 1084379"/>
              <a:gd name="connsiteX9" fmla="*/ 12766588 w 12889804"/>
              <a:gd name="connsiteY9" fmla="*/ 681404 h 1084379"/>
              <a:gd name="connsiteX10" fmla="*/ 12767208 w 12889804"/>
              <a:gd name="connsiteY10" fmla="*/ 681404 h 1084379"/>
              <a:gd name="connsiteX11" fmla="*/ 12889804 w 12889804"/>
              <a:gd name="connsiteY11" fmla="*/ 803766 h 1084379"/>
              <a:gd name="connsiteX12" fmla="*/ 12889804 w 12889804"/>
              <a:gd name="connsiteY12" fmla="*/ 1084379 h 1084379"/>
              <a:gd name="connsiteX0" fmla="*/ 0 w 12876173"/>
              <a:gd name="connsiteY0" fmla="*/ 681404 h 1084379"/>
              <a:gd name="connsiteX1" fmla="*/ 5592308 w 12876173"/>
              <a:gd name="connsiteY1" fmla="*/ 681404 h 1084379"/>
              <a:gd name="connsiteX2" fmla="*/ 5678986 w 12876173"/>
              <a:gd name="connsiteY2" fmla="*/ 645564 h 1084379"/>
              <a:gd name="connsiteX3" fmla="*/ 6289796 w 12876173"/>
              <a:gd name="connsiteY3" fmla="*/ 35921 h 1084379"/>
              <a:gd name="connsiteX4" fmla="*/ 6376479 w 12876173"/>
              <a:gd name="connsiteY4" fmla="*/ 0 h 1084379"/>
              <a:gd name="connsiteX5" fmla="*/ 6463163 w 12876173"/>
              <a:gd name="connsiteY5" fmla="*/ 35921 h 1084379"/>
              <a:gd name="connsiteX6" fmla="*/ 7073972 w 12876173"/>
              <a:gd name="connsiteY6" fmla="*/ 645564 h 1084379"/>
              <a:gd name="connsiteX7" fmla="*/ 7160655 w 12876173"/>
              <a:gd name="connsiteY7" fmla="*/ 681404 h 1084379"/>
              <a:gd name="connsiteX8" fmla="*/ 12752957 w 12876173"/>
              <a:gd name="connsiteY8" fmla="*/ 681404 h 1084379"/>
              <a:gd name="connsiteX9" fmla="*/ 12753577 w 12876173"/>
              <a:gd name="connsiteY9" fmla="*/ 681404 h 1084379"/>
              <a:gd name="connsiteX10" fmla="*/ 12876173 w 12876173"/>
              <a:gd name="connsiteY10" fmla="*/ 803766 h 1084379"/>
              <a:gd name="connsiteX11" fmla="*/ 12876173 w 12876173"/>
              <a:gd name="connsiteY11" fmla="*/ 1084379 h 1084379"/>
              <a:gd name="connsiteX0" fmla="*/ 0 w 12876173"/>
              <a:gd name="connsiteY0" fmla="*/ 681404 h 803766"/>
              <a:gd name="connsiteX1" fmla="*/ 5592308 w 12876173"/>
              <a:gd name="connsiteY1" fmla="*/ 681404 h 803766"/>
              <a:gd name="connsiteX2" fmla="*/ 5678986 w 12876173"/>
              <a:gd name="connsiteY2" fmla="*/ 645564 h 803766"/>
              <a:gd name="connsiteX3" fmla="*/ 6289796 w 12876173"/>
              <a:gd name="connsiteY3" fmla="*/ 35921 h 803766"/>
              <a:gd name="connsiteX4" fmla="*/ 6376479 w 12876173"/>
              <a:gd name="connsiteY4" fmla="*/ 0 h 803766"/>
              <a:gd name="connsiteX5" fmla="*/ 6463163 w 12876173"/>
              <a:gd name="connsiteY5" fmla="*/ 35921 h 803766"/>
              <a:gd name="connsiteX6" fmla="*/ 7073972 w 12876173"/>
              <a:gd name="connsiteY6" fmla="*/ 645564 h 803766"/>
              <a:gd name="connsiteX7" fmla="*/ 7160655 w 12876173"/>
              <a:gd name="connsiteY7" fmla="*/ 681404 h 803766"/>
              <a:gd name="connsiteX8" fmla="*/ 12752957 w 12876173"/>
              <a:gd name="connsiteY8" fmla="*/ 681404 h 803766"/>
              <a:gd name="connsiteX9" fmla="*/ 12753577 w 12876173"/>
              <a:gd name="connsiteY9" fmla="*/ 681404 h 803766"/>
              <a:gd name="connsiteX10" fmla="*/ 12876173 w 12876173"/>
              <a:gd name="connsiteY10" fmla="*/ 803766 h 803766"/>
              <a:gd name="connsiteX0" fmla="*/ 0 w 12753577"/>
              <a:gd name="connsiteY0" fmla="*/ 681404 h 681404"/>
              <a:gd name="connsiteX1" fmla="*/ 5592308 w 12753577"/>
              <a:gd name="connsiteY1" fmla="*/ 681404 h 681404"/>
              <a:gd name="connsiteX2" fmla="*/ 5678986 w 12753577"/>
              <a:gd name="connsiteY2" fmla="*/ 645564 h 681404"/>
              <a:gd name="connsiteX3" fmla="*/ 6289796 w 12753577"/>
              <a:gd name="connsiteY3" fmla="*/ 35921 h 681404"/>
              <a:gd name="connsiteX4" fmla="*/ 6376479 w 12753577"/>
              <a:gd name="connsiteY4" fmla="*/ 0 h 681404"/>
              <a:gd name="connsiteX5" fmla="*/ 6463163 w 12753577"/>
              <a:gd name="connsiteY5" fmla="*/ 35921 h 681404"/>
              <a:gd name="connsiteX6" fmla="*/ 7073972 w 12753577"/>
              <a:gd name="connsiteY6" fmla="*/ 645564 h 681404"/>
              <a:gd name="connsiteX7" fmla="*/ 7160655 w 12753577"/>
              <a:gd name="connsiteY7" fmla="*/ 681404 h 681404"/>
              <a:gd name="connsiteX8" fmla="*/ 12752957 w 12753577"/>
              <a:gd name="connsiteY8" fmla="*/ 681404 h 681404"/>
              <a:gd name="connsiteX9" fmla="*/ 12753577 w 12753577"/>
              <a:gd name="connsiteY9" fmla="*/ 681404 h 6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3577" h="681404">
                <a:moveTo>
                  <a:pt x="0" y="681404"/>
                </a:moveTo>
                <a:lnTo>
                  <a:pt x="5592308" y="681404"/>
                </a:lnTo>
                <a:cubicBezTo>
                  <a:pt x="5624809" y="681404"/>
                  <a:pt x="5656081" y="668431"/>
                  <a:pt x="5678986" y="645564"/>
                </a:cubicBezTo>
                <a:lnTo>
                  <a:pt x="6289796" y="35921"/>
                </a:lnTo>
                <a:cubicBezTo>
                  <a:pt x="6313788" y="11974"/>
                  <a:pt x="6345133" y="0"/>
                  <a:pt x="6376479" y="0"/>
                </a:cubicBezTo>
                <a:cubicBezTo>
                  <a:pt x="6407825" y="0"/>
                  <a:pt x="6439171" y="11974"/>
                  <a:pt x="6463163" y="35921"/>
                </a:cubicBezTo>
                <a:lnTo>
                  <a:pt x="7073972" y="645564"/>
                </a:lnTo>
                <a:cubicBezTo>
                  <a:pt x="7096877" y="668431"/>
                  <a:pt x="7128149" y="681404"/>
                  <a:pt x="7160655" y="681404"/>
                </a:cubicBezTo>
                <a:lnTo>
                  <a:pt x="12752957" y="681404"/>
                </a:lnTo>
                <a:lnTo>
                  <a:pt x="12753577" y="681404"/>
                </a:lnTo>
              </a:path>
            </a:pathLst>
          </a:custGeom>
          <a:noFill/>
          <a:ln w="76200" cap="flat">
            <a:solidFill>
              <a:schemeClr val="bg1">
                <a:alpha val="59694"/>
              </a:schemeClr>
            </a:solid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Rubrik 1">
            <a:extLst>
              <a:ext uri="{FF2B5EF4-FFF2-40B4-BE49-F238E27FC236}">
                <a16:creationId xmlns:a16="http://schemas.microsoft.com/office/drawing/2014/main" id="{7C574919-FA06-F0E0-CD2C-4D7AF89D0CF9}"/>
              </a:ext>
            </a:extLst>
          </p:cNvPr>
          <p:cNvSpPr>
            <a:spLocks noGrp="1"/>
          </p:cNvSpPr>
          <p:nvPr>
            <p:ph type="ctrTitle" hasCustomPrompt="1"/>
          </p:nvPr>
        </p:nvSpPr>
        <p:spPr>
          <a:xfrm>
            <a:off x="1524000" y="3311485"/>
            <a:ext cx="9144000" cy="424732"/>
          </a:xfrm>
          <a:prstGeom prst="rect">
            <a:avLst/>
          </a:prstGeom>
        </p:spPr>
        <p:txBody>
          <a:bodyPr anchor="t" anchorCtr="0">
            <a:spAutoFit/>
          </a:bodyPr>
          <a:lstStyle>
            <a:lvl1pPr algn="ctr">
              <a:defRPr sz="2400" b="0">
                <a:solidFill>
                  <a:schemeClr val="tx1"/>
                </a:solidFill>
              </a:defRPr>
            </a:lvl1pPr>
          </a:lstStyle>
          <a:p>
            <a:r>
              <a:rPr lang="sv-SE" dirty="0"/>
              <a:t>Namn på presentation</a:t>
            </a:r>
          </a:p>
        </p:txBody>
      </p:sp>
      <p:sp>
        <p:nvSpPr>
          <p:cNvPr id="7" name="Underrubrik 2">
            <a:extLst>
              <a:ext uri="{FF2B5EF4-FFF2-40B4-BE49-F238E27FC236}">
                <a16:creationId xmlns:a16="http://schemas.microsoft.com/office/drawing/2014/main" id="{76243F5C-143B-2973-CAAF-86EE750B2047}"/>
              </a:ext>
            </a:extLst>
          </p:cNvPr>
          <p:cNvSpPr>
            <a:spLocks noGrp="1"/>
          </p:cNvSpPr>
          <p:nvPr>
            <p:ph type="subTitle" idx="1" hasCustomPrompt="1"/>
          </p:nvPr>
        </p:nvSpPr>
        <p:spPr>
          <a:xfrm>
            <a:off x="1524000" y="2622061"/>
            <a:ext cx="9144000" cy="646331"/>
          </a:xfrm>
          <a:prstGeom prst="rect">
            <a:avLst/>
          </a:prstGeom>
        </p:spPr>
        <p:txBody>
          <a:bodyPr anchor="b" anchorCtr="0">
            <a:spAutoFit/>
          </a:bodyPr>
          <a:lstStyle>
            <a:lvl1pPr marL="0" indent="0" algn="ctr">
              <a:buNone/>
              <a:defRPr sz="4000" b="1">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Gemensamma grunder</a:t>
            </a:r>
          </a:p>
        </p:txBody>
      </p:sp>
      <p:pic>
        <p:nvPicPr>
          <p:cNvPr id="8" name="Bildobjekt 7" descr="MSB Logotyp">
            <a:extLst>
              <a:ext uri="{FF2B5EF4-FFF2-40B4-BE49-F238E27FC236}">
                <a16:creationId xmlns:a16="http://schemas.microsoft.com/office/drawing/2014/main" id="{D6564D97-5CD6-FC12-0B53-9761732A76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1503533407"/>
      </p:ext>
    </p:extLst>
  </p:cSld>
  <p:clrMapOvr>
    <a:masterClrMapping/>
  </p:clrMapOvr>
  <mc:AlternateContent xmlns:mc="http://schemas.openxmlformats.org/markup-compatibility/2006" xmlns:p14="http://schemas.microsoft.com/office/powerpoint/2010/main">
    <mc:Choice Requires="p14">
      <p:transition spd="slow" p14:dur="1250">
        <p:pull dir="u"/>
      </p:transition>
    </mc:Choice>
    <mc:Fallback xmlns="">
      <p:transition spd="slow">
        <p:pull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500"/>
                                        <p:tgtEl>
                                          <p:spTgt spid="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Rubrik och innehåll">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8DB5DC11-A93B-D8A7-AA2A-2B32D255951D}"/>
              </a:ext>
            </a:extLst>
          </p:cNvPr>
          <p:cNvSpPr>
            <a:spLocks noGrp="1"/>
          </p:cNvSpPr>
          <p:nvPr>
            <p:ph type="title" hasCustomPrompt="1"/>
          </p:nvPr>
        </p:nvSpPr>
        <p:spPr>
          <a:xfrm>
            <a:off x="1764000" y="684000"/>
            <a:ext cx="9453748" cy="541926"/>
          </a:xfrm>
          <a:prstGeom prst="rect">
            <a:avLst/>
          </a:prstGeom>
        </p:spPr>
        <p:txBody>
          <a:bodyPr>
            <a:spAutoFit/>
          </a:bodyPr>
          <a:lstStyle>
            <a:lvl1pPr>
              <a:defRPr sz="3200" b="1">
                <a:solidFill>
                  <a:schemeClr val="tx1"/>
                </a:solidFill>
              </a:defRPr>
            </a:lvl1pPr>
          </a:lstStyle>
          <a:p>
            <a:r>
              <a:rPr lang="sv-SE" dirty="0"/>
              <a:t>Klicka här för att ändra format</a:t>
            </a:r>
          </a:p>
        </p:txBody>
      </p:sp>
      <p:sp>
        <p:nvSpPr>
          <p:cNvPr id="8" name="Platshållare för innehåll 2">
            <a:extLst>
              <a:ext uri="{FF2B5EF4-FFF2-40B4-BE49-F238E27FC236}">
                <a16:creationId xmlns:a16="http://schemas.microsoft.com/office/drawing/2014/main" id="{E27660E2-D759-94A7-FB17-3C96FFA14C54}"/>
              </a:ext>
            </a:extLst>
          </p:cNvPr>
          <p:cNvSpPr>
            <a:spLocks noGrp="1"/>
          </p:cNvSpPr>
          <p:nvPr>
            <p:ph idx="1"/>
          </p:nvPr>
        </p:nvSpPr>
        <p:spPr>
          <a:xfrm>
            <a:off x="1763999" y="1620000"/>
            <a:ext cx="9453749" cy="4166578"/>
          </a:xfrm>
          <a:prstGeom prst="rect">
            <a:avLst/>
          </a:prstGeom>
        </p:spPr>
        <p:txBody>
          <a:bodyPr/>
          <a:lstStyle>
            <a:lvl1pPr marL="180000" indent="-180000">
              <a:lnSpc>
                <a:spcPct val="90000"/>
              </a:lnSpc>
              <a:spcBef>
                <a:spcPts val="0"/>
              </a:spcBef>
              <a:spcAft>
                <a:spcPts val="1200"/>
              </a:spcAft>
              <a:defRPr sz="2000">
                <a:latin typeface="+mn-lt"/>
              </a:defRPr>
            </a:lvl1pPr>
            <a:lvl2pPr marL="360000" indent="-180000">
              <a:lnSpc>
                <a:spcPct val="90000"/>
              </a:lnSpc>
              <a:spcBef>
                <a:spcPts val="0"/>
              </a:spcBef>
              <a:spcAft>
                <a:spcPts val="600"/>
              </a:spcAft>
              <a:defRPr sz="1800">
                <a:latin typeface="+mn-lt"/>
              </a:defRPr>
            </a:lvl2pPr>
            <a:lvl3pPr marL="540000" indent="-180000">
              <a:lnSpc>
                <a:spcPct val="90000"/>
              </a:lnSpc>
              <a:spcBef>
                <a:spcPts val="0"/>
              </a:spcBef>
              <a:spcAft>
                <a:spcPts val="300"/>
              </a:spcAft>
              <a:defRPr sz="1600">
                <a:latin typeface="+mn-lt"/>
              </a:defRPr>
            </a:lvl3pPr>
            <a:lvl4pPr marL="720000" indent="-180000">
              <a:lnSpc>
                <a:spcPct val="90000"/>
              </a:lnSpc>
              <a:spcBef>
                <a:spcPts val="0"/>
              </a:spcBef>
              <a:spcAft>
                <a:spcPts val="300"/>
              </a:spcAft>
              <a:defRPr sz="1400">
                <a:latin typeface="+mn-lt"/>
              </a:defRPr>
            </a:lvl4pPr>
            <a:lvl5pPr marL="900000" indent="-180000">
              <a:lnSpc>
                <a:spcPct val="90000"/>
              </a:lnSpc>
              <a:spcBef>
                <a:spcPts val="0"/>
              </a:spcBef>
              <a:spcAft>
                <a:spcPts val="300"/>
              </a:spcAft>
              <a:defRPr sz="1200">
                <a:latin typeface="+mn-lt"/>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10" name="Bildobjekt 9" descr="MSB Logotyp">
            <a:extLst>
              <a:ext uri="{FF2B5EF4-FFF2-40B4-BE49-F238E27FC236}">
                <a16:creationId xmlns:a16="http://schemas.microsoft.com/office/drawing/2014/main" id="{8DE55701-67AB-54C9-8A91-EB839C143D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1903384839"/>
      </p:ext>
    </p:extLst>
  </p:cSld>
  <p:clrMapOvr>
    <a:masterClrMapping/>
  </p:clrMapOvr>
  <p:extLst>
    <p:ext uri="{DCECCB84-F9BA-43D5-87BE-67443E8EF086}">
      <p15:sldGuideLst xmlns:p15="http://schemas.microsoft.com/office/powerpoint/2012/main">
        <p15:guide id="1" pos="118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Tom">
    <p:bg>
      <p:bgPr>
        <a:solidFill>
          <a:schemeClr val="accent1"/>
        </a:solidFill>
        <a:effectLst/>
      </p:bgPr>
    </p:bg>
    <p:spTree>
      <p:nvGrpSpPr>
        <p:cNvPr id="1" name=""/>
        <p:cNvGrpSpPr/>
        <p:nvPr/>
      </p:nvGrpSpPr>
      <p:grpSpPr>
        <a:xfrm>
          <a:off x="0" y="0"/>
          <a:ext cx="0" cy="0"/>
          <a:chOff x="0" y="0"/>
          <a:chExt cx="0" cy="0"/>
        </a:xfrm>
      </p:grpSpPr>
      <p:pic>
        <p:nvPicPr>
          <p:cNvPr id="4" name="Bild 3">
            <a:extLst>
              <a:ext uri="{FF2B5EF4-FFF2-40B4-BE49-F238E27FC236}">
                <a16:creationId xmlns:a16="http://schemas.microsoft.com/office/drawing/2014/main" id="{6D985135-0BD8-7BDA-6934-F5B807ADDF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8048" y="6299861"/>
            <a:ext cx="952501" cy="416720"/>
          </a:xfrm>
          <a:prstGeom prst="rect">
            <a:avLst/>
          </a:prstGeom>
        </p:spPr>
      </p:pic>
      <p:sp>
        <p:nvSpPr>
          <p:cNvPr id="2" name="Rektangel 1">
            <a:extLst>
              <a:ext uri="{FF2B5EF4-FFF2-40B4-BE49-F238E27FC236}">
                <a16:creationId xmlns:a16="http://schemas.microsoft.com/office/drawing/2014/main" id="{D430826F-0796-FC8D-3B76-0853B086E45C}"/>
              </a:ext>
            </a:extLst>
          </p:cNvPr>
          <p:cNvSpPr/>
          <p:nvPr userDrawn="1"/>
        </p:nvSpPr>
        <p:spPr>
          <a:xfrm>
            <a:off x="10919637" y="0"/>
            <a:ext cx="1272363" cy="10488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2424189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Rubrik och innehåll">
    <p:bg>
      <p:bgPr>
        <a:solidFill>
          <a:schemeClr val="accent2">
            <a:alpha val="70000"/>
          </a:schemeClr>
        </a:solidFill>
        <a:effectLst/>
      </p:bgPr>
    </p:bg>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8DB5DC11-A93B-D8A7-AA2A-2B32D255951D}"/>
              </a:ext>
            </a:extLst>
          </p:cNvPr>
          <p:cNvSpPr>
            <a:spLocks noGrp="1"/>
          </p:cNvSpPr>
          <p:nvPr>
            <p:ph type="title" hasCustomPrompt="1"/>
          </p:nvPr>
        </p:nvSpPr>
        <p:spPr>
          <a:xfrm>
            <a:off x="1764000" y="1166553"/>
            <a:ext cx="9453748" cy="541926"/>
          </a:xfrm>
          <a:prstGeom prst="rect">
            <a:avLst/>
          </a:prstGeom>
        </p:spPr>
        <p:txBody>
          <a:bodyPr anchor="b" anchorCtr="0">
            <a:spAutoFit/>
          </a:bodyPr>
          <a:lstStyle>
            <a:lvl1pPr>
              <a:defRPr sz="3200" b="1">
                <a:solidFill>
                  <a:schemeClr val="tx1"/>
                </a:solidFill>
              </a:defRPr>
            </a:lvl1pPr>
          </a:lstStyle>
          <a:p>
            <a:r>
              <a:rPr lang="sv-SE" dirty="0"/>
              <a:t>Klicka här för att ändra format</a:t>
            </a:r>
          </a:p>
        </p:txBody>
      </p:sp>
      <p:sp>
        <p:nvSpPr>
          <p:cNvPr id="8" name="Platshållare för innehåll 2">
            <a:extLst>
              <a:ext uri="{FF2B5EF4-FFF2-40B4-BE49-F238E27FC236}">
                <a16:creationId xmlns:a16="http://schemas.microsoft.com/office/drawing/2014/main" id="{E27660E2-D759-94A7-FB17-3C96FFA14C54}"/>
              </a:ext>
            </a:extLst>
          </p:cNvPr>
          <p:cNvSpPr>
            <a:spLocks noGrp="1"/>
          </p:cNvSpPr>
          <p:nvPr>
            <p:ph idx="1" hasCustomPrompt="1"/>
          </p:nvPr>
        </p:nvSpPr>
        <p:spPr>
          <a:xfrm>
            <a:off x="1763999" y="2102553"/>
            <a:ext cx="9453749" cy="3760365"/>
          </a:xfrm>
          <a:prstGeom prst="rect">
            <a:avLst/>
          </a:prstGeom>
        </p:spPr>
        <p:txBody>
          <a:bodyPr/>
          <a:lstStyle>
            <a:lvl1pPr marL="0" indent="0">
              <a:lnSpc>
                <a:spcPct val="90000"/>
              </a:lnSpc>
              <a:spcBef>
                <a:spcPts val="0"/>
              </a:spcBef>
              <a:spcAft>
                <a:spcPts val="1200"/>
              </a:spcAft>
              <a:buNone/>
              <a:defRPr sz="2000">
                <a:latin typeface="+mn-lt"/>
              </a:defRPr>
            </a:lvl1pPr>
            <a:lvl2pPr marL="360000" indent="-180000">
              <a:lnSpc>
                <a:spcPct val="90000"/>
              </a:lnSpc>
              <a:spcBef>
                <a:spcPts val="0"/>
              </a:spcBef>
              <a:spcAft>
                <a:spcPts val="600"/>
              </a:spcAft>
              <a:defRPr sz="1800">
                <a:latin typeface="+mn-lt"/>
              </a:defRPr>
            </a:lvl2pPr>
            <a:lvl3pPr marL="540000" indent="-180000">
              <a:lnSpc>
                <a:spcPct val="90000"/>
              </a:lnSpc>
              <a:spcBef>
                <a:spcPts val="0"/>
              </a:spcBef>
              <a:spcAft>
                <a:spcPts val="300"/>
              </a:spcAft>
              <a:defRPr sz="1600">
                <a:latin typeface="+mn-lt"/>
              </a:defRPr>
            </a:lvl3pPr>
            <a:lvl4pPr marL="720000" indent="-180000">
              <a:lnSpc>
                <a:spcPct val="90000"/>
              </a:lnSpc>
              <a:spcBef>
                <a:spcPts val="0"/>
              </a:spcBef>
              <a:spcAft>
                <a:spcPts val="300"/>
              </a:spcAft>
              <a:defRPr sz="1400">
                <a:latin typeface="+mn-lt"/>
              </a:defRPr>
            </a:lvl4pPr>
            <a:lvl5pPr marL="900000" indent="-180000">
              <a:lnSpc>
                <a:spcPct val="90000"/>
              </a:lnSpc>
              <a:spcBef>
                <a:spcPts val="0"/>
              </a:spcBef>
              <a:spcAft>
                <a:spcPts val="300"/>
              </a:spcAft>
              <a:defRPr sz="1200">
                <a:latin typeface="+mn-lt"/>
              </a:defRPr>
            </a:lvl5pPr>
          </a:lstStyle>
          <a:p>
            <a:pPr lvl="0"/>
            <a:r>
              <a:rPr lang="sv-SE" dirty="0"/>
              <a:t>Text</a:t>
            </a:r>
          </a:p>
        </p:txBody>
      </p:sp>
      <p:pic>
        <p:nvPicPr>
          <p:cNvPr id="10" name="Bildobjekt 9" descr="MSB Logotyp">
            <a:extLst>
              <a:ext uri="{FF2B5EF4-FFF2-40B4-BE49-F238E27FC236}">
                <a16:creationId xmlns:a16="http://schemas.microsoft.com/office/drawing/2014/main" id="{8DE55701-67AB-54C9-8A91-EB839C143D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8050" y="6296026"/>
            <a:ext cx="952500" cy="422519"/>
          </a:xfrm>
          <a:prstGeom prst="rect">
            <a:avLst/>
          </a:prstGeom>
        </p:spPr>
      </p:pic>
      <p:grpSp>
        <p:nvGrpSpPr>
          <p:cNvPr id="2" name="Grupp 1">
            <a:extLst>
              <a:ext uri="{FF2B5EF4-FFF2-40B4-BE49-F238E27FC236}">
                <a16:creationId xmlns:a16="http://schemas.microsoft.com/office/drawing/2014/main" id="{74F474CC-3A4D-C101-B813-F42F4F61BDEF}"/>
              </a:ext>
            </a:extLst>
          </p:cNvPr>
          <p:cNvGrpSpPr/>
          <p:nvPr userDrawn="1"/>
        </p:nvGrpSpPr>
        <p:grpSpPr>
          <a:xfrm>
            <a:off x="-16138" y="1222963"/>
            <a:ext cx="1441776" cy="417229"/>
            <a:chOff x="-16138" y="1222963"/>
            <a:chExt cx="1441776" cy="417229"/>
          </a:xfrm>
        </p:grpSpPr>
        <p:sp>
          <p:nvSpPr>
            <p:cNvPr id="3" name="Frihandsfigur 2">
              <a:extLst>
                <a:ext uri="{FF2B5EF4-FFF2-40B4-BE49-F238E27FC236}">
                  <a16:creationId xmlns:a16="http://schemas.microsoft.com/office/drawing/2014/main" id="{FC57B277-B6DC-8A10-8CB9-D725E40D5087}"/>
                </a:ext>
              </a:extLst>
            </p:cNvPr>
            <p:cNvSpPr/>
            <p:nvPr/>
          </p:nvSpPr>
          <p:spPr>
            <a:xfrm>
              <a:off x="-16138" y="1222963"/>
              <a:ext cx="1441776" cy="417228"/>
            </a:xfrm>
            <a:custGeom>
              <a:avLst/>
              <a:gdLst>
                <a:gd name="connsiteX0" fmla="*/ 0 w 1441776"/>
                <a:gd name="connsiteY0" fmla="*/ 0 h 417228"/>
                <a:gd name="connsiteX1" fmla="*/ 1233786 w 1441776"/>
                <a:gd name="connsiteY1" fmla="*/ 0 h 417228"/>
                <a:gd name="connsiteX2" fmla="*/ 1441776 w 1441776"/>
                <a:gd name="connsiteY2" fmla="*/ 208588 h 417228"/>
                <a:gd name="connsiteX3" fmla="*/ 1233786 w 1441776"/>
                <a:gd name="connsiteY3" fmla="*/ 417228 h 417228"/>
                <a:gd name="connsiteX4" fmla="*/ 0 w 1441776"/>
                <a:gd name="connsiteY4" fmla="*/ 417228 h 417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776" h="417228">
                  <a:moveTo>
                    <a:pt x="0" y="0"/>
                  </a:moveTo>
                  <a:lnTo>
                    <a:pt x="1233786" y="0"/>
                  </a:lnTo>
                  <a:lnTo>
                    <a:pt x="1441776" y="208588"/>
                  </a:lnTo>
                  <a:lnTo>
                    <a:pt x="1233786" y="417228"/>
                  </a:lnTo>
                  <a:lnTo>
                    <a:pt x="0" y="417228"/>
                  </a:lnTo>
                  <a:close/>
                </a:path>
              </a:pathLst>
            </a:custGeom>
            <a:solidFill>
              <a:schemeClr val="accent2"/>
            </a:solidFill>
            <a:ln w="12700" cap="flat">
              <a:solidFill>
                <a:schemeClr val="bg1"/>
              </a:solidFill>
              <a:prstDash val="solid"/>
              <a:miter/>
            </a:ln>
          </p:spPr>
          <p:txBody>
            <a:bodyPr wrap="square" rtlCol="0" anchor="ctr">
              <a:noAutofit/>
            </a:bodyPr>
            <a:lstStyle/>
            <a:p>
              <a:pPr lvl="0"/>
              <a:endParaRPr lang="sv-SE"/>
            </a:p>
          </p:txBody>
        </p:sp>
        <p:sp>
          <p:nvSpPr>
            <p:cNvPr id="4" name="Platshållare för text 13">
              <a:extLst>
                <a:ext uri="{FF2B5EF4-FFF2-40B4-BE49-F238E27FC236}">
                  <a16:creationId xmlns:a16="http://schemas.microsoft.com/office/drawing/2014/main" id="{B6D43903-70C7-DBFC-43A3-266F282C546A}"/>
                </a:ext>
              </a:extLst>
            </p:cNvPr>
            <p:cNvSpPr txBox="1">
              <a:spLocks/>
            </p:cNvSpPr>
            <p:nvPr/>
          </p:nvSpPr>
          <p:spPr>
            <a:xfrm>
              <a:off x="11432" y="1222964"/>
              <a:ext cx="1191990" cy="417228"/>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9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800" dirty="0">
                  <a:solidFill>
                    <a:schemeClr val="tx1"/>
                  </a:solidFill>
                </a:rPr>
                <a:t>Utgångspunkter</a:t>
              </a:r>
            </a:p>
          </p:txBody>
        </p:sp>
      </p:grpSp>
    </p:spTree>
    <p:extLst>
      <p:ext uri="{BB962C8B-B14F-4D97-AF65-F5344CB8AC3E}">
        <p14:creationId xmlns:p14="http://schemas.microsoft.com/office/powerpoint/2010/main" val="243446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18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Rubrik och innehåll">
    <p:bg>
      <p:bgPr>
        <a:solidFill>
          <a:schemeClr val="accent2">
            <a:alpha val="70000"/>
          </a:schemeClr>
        </a:solidFill>
        <a:effectLst/>
      </p:bgPr>
    </p:bg>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8DB5DC11-A93B-D8A7-AA2A-2B32D255951D}"/>
              </a:ext>
            </a:extLst>
          </p:cNvPr>
          <p:cNvSpPr>
            <a:spLocks noGrp="1"/>
          </p:cNvSpPr>
          <p:nvPr>
            <p:ph type="title" hasCustomPrompt="1"/>
          </p:nvPr>
        </p:nvSpPr>
        <p:spPr>
          <a:xfrm>
            <a:off x="1764000" y="1166553"/>
            <a:ext cx="9453748" cy="541926"/>
          </a:xfrm>
          <a:prstGeom prst="rect">
            <a:avLst/>
          </a:prstGeom>
        </p:spPr>
        <p:txBody>
          <a:bodyPr anchor="b" anchorCtr="0">
            <a:spAutoFit/>
          </a:bodyPr>
          <a:lstStyle>
            <a:lvl1pPr>
              <a:defRPr sz="3200" b="1">
                <a:solidFill>
                  <a:schemeClr val="tx1"/>
                </a:solidFill>
              </a:defRPr>
            </a:lvl1pPr>
          </a:lstStyle>
          <a:p>
            <a:r>
              <a:rPr lang="sv-SE" dirty="0"/>
              <a:t>Klicka här för att ändra format</a:t>
            </a:r>
          </a:p>
        </p:txBody>
      </p:sp>
      <p:sp>
        <p:nvSpPr>
          <p:cNvPr id="8" name="Platshållare för innehåll 2">
            <a:extLst>
              <a:ext uri="{FF2B5EF4-FFF2-40B4-BE49-F238E27FC236}">
                <a16:creationId xmlns:a16="http://schemas.microsoft.com/office/drawing/2014/main" id="{E27660E2-D759-94A7-FB17-3C96FFA14C54}"/>
              </a:ext>
            </a:extLst>
          </p:cNvPr>
          <p:cNvSpPr>
            <a:spLocks noGrp="1"/>
          </p:cNvSpPr>
          <p:nvPr>
            <p:ph idx="1" hasCustomPrompt="1"/>
          </p:nvPr>
        </p:nvSpPr>
        <p:spPr>
          <a:xfrm>
            <a:off x="1764000" y="2102553"/>
            <a:ext cx="4451442" cy="3760365"/>
          </a:xfrm>
          <a:prstGeom prst="rect">
            <a:avLst/>
          </a:prstGeom>
        </p:spPr>
        <p:txBody>
          <a:bodyPr/>
          <a:lstStyle>
            <a:lvl1pPr marL="0" indent="0">
              <a:lnSpc>
                <a:spcPct val="90000"/>
              </a:lnSpc>
              <a:spcBef>
                <a:spcPts val="0"/>
              </a:spcBef>
              <a:spcAft>
                <a:spcPts val="1200"/>
              </a:spcAft>
              <a:buNone/>
              <a:defRPr sz="2000">
                <a:latin typeface="+mn-lt"/>
              </a:defRPr>
            </a:lvl1pPr>
            <a:lvl2pPr marL="360000" indent="-180000">
              <a:lnSpc>
                <a:spcPct val="90000"/>
              </a:lnSpc>
              <a:spcBef>
                <a:spcPts val="0"/>
              </a:spcBef>
              <a:spcAft>
                <a:spcPts val="600"/>
              </a:spcAft>
              <a:defRPr sz="1800">
                <a:latin typeface="+mn-lt"/>
              </a:defRPr>
            </a:lvl2pPr>
            <a:lvl3pPr marL="540000" indent="-180000">
              <a:lnSpc>
                <a:spcPct val="90000"/>
              </a:lnSpc>
              <a:spcBef>
                <a:spcPts val="0"/>
              </a:spcBef>
              <a:spcAft>
                <a:spcPts val="300"/>
              </a:spcAft>
              <a:defRPr sz="1600">
                <a:latin typeface="+mn-lt"/>
              </a:defRPr>
            </a:lvl3pPr>
            <a:lvl4pPr marL="720000" indent="-180000">
              <a:lnSpc>
                <a:spcPct val="90000"/>
              </a:lnSpc>
              <a:spcBef>
                <a:spcPts val="0"/>
              </a:spcBef>
              <a:spcAft>
                <a:spcPts val="300"/>
              </a:spcAft>
              <a:defRPr sz="1400">
                <a:latin typeface="+mn-lt"/>
              </a:defRPr>
            </a:lvl4pPr>
            <a:lvl5pPr marL="900000" indent="-180000">
              <a:lnSpc>
                <a:spcPct val="90000"/>
              </a:lnSpc>
              <a:spcBef>
                <a:spcPts val="0"/>
              </a:spcBef>
              <a:spcAft>
                <a:spcPts val="300"/>
              </a:spcAft>
              <a:defRPr sz="1200">
                <a:latin typeface="+mn-lt"/>
              </a:defRPr>
            </a:lvl5pPr>
          </a:lstStyle>
          <a:p>
            <a:pPr lvl="0"/>
            <a:r>
              <a:rPr lang="sv-SE" dirty="0"/>
              <a:t>Text</a:t>
            </a:r>
          </a:p>
        </p:txBody>
      </p:sp>
      <p:pic>
        <p:nvPicPr>
          <p:cNvPr id="10" name="Bildobjekt 9" descr="MSB Logotyp">
            <a:extLst>
              <a:ext uri="{FF2B5EF4-FFF2-40B4-BE49-F238E27FC236}">
                <a16:creationId xmlns:a16="http://schemas.microsoft.com/office/drawing/2014/main" id="{8DE55701-67AB-54C9-8A91-EB839C143D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8050" y="6296026"/>
            <a:ext cx="952500" cy="422519"/>
          </a:xfrm>
          <a:prstGeom prst="rect">
            <a:avLst/>
          </a:prstGeom>
        </p:spPr>
      </p:pic>
      <p:grpSp>
        <p:nvGrpSpPr>
          <p:cNvPr id="2" name="Grupp 1">
            <a:extLst>
              <a:ext uri="{FF2B5EF4-FFF2-40B4-BE49-F238E27FC236}">
                <a16:creationId xmlns:a16="http://schemas.microsoft.com/office/drawing/2014/main" id="{74F474CC-3A4D-C101-B813-F42F4F61BDEF}"/>
              </a:ext>
            </a:extLst>
          </p:cNvPr>
          <p:cNvGrpSpPr/>
          <p:nvPr userDrawn="1"/>
        </p:nvGrpSpPr>
        <p:grpSpPr>
          <a:xfrm>
            <a:off x="-16138" y="1222963"/>
            <a:ext cx="1441776" cy="417229"/>
            <a:chOff x="-16138" y="1222963"/>
            <a:chExt cx="1441776" cy="417229"/>
          </a:xfrm>
        </p:grpSpPr>
        <p:sp>
          <p:nvSpPr>
            <p:cNvPr id="3" name="Frihandsfigur 2">
              <a:extLst>
                <a:ext uri="{FF2B5EF4-FFF2-40B4-BE49-F238E27FC236}">
                  <a16:creationId xmlns:a16="http://schemas.microsoft.com/office/drawing/2014/main" id="{FC57B277-B6DC-8A10-8CB9-D725E40D5087}"/>
                </a:ext>
              </a:extLst>
            </p:cNvPr>
            <p:cNvSpPr/>
            <p:nvPr/>
          </p:nvSpPr>
          <p:spPr>
            <a:xfrm>
              <a:off x="-16138" y="1222963"/>
              <a:ext cx="1441776" cy="417228"/>
            </a:xfrm>
            <a:custGeom>
              <a:avLst/>
              <a:gdLst>
                <a:gd name="connsiteX0" fmla="*/ 0 w 1441776"/>
                <a:gd name="connsiteY0" fmla="*/ 0 h 417228"/>
                <a:gd name="connsiteX1" fmla="*/ 1233786 w 1441776"/>
                <a:gd name="connsiteY1" fmla="*/ 0 h 417228"/>
                <a:gd name="connsiteX2" fmla="*/ 1441776 w 1441776"/>
                <a:gd name="connsiteY2" fmla="*/ 208588 h 417228"/>
                <a:gd name="connsiteX3" fmla="*/ 1233786 w 1441776"/>
                <a:gd name="connsiteY3" fmla="*/ 417228 h 417228"/>
                <a:gd name="connsiteX4" fmla="*/ 0 w 1441776"/>
                <a:gd name="connsiteY4" fmla="*/ 417228 h 417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776" h="417228">
                  <a:moveTo>
                    <a:pt x="0" y="0"/>
                  </a:moveTo>
                  <a:lnTo>
                    <a:pt x="1233786" y="0"/>
                  </a:lnTo>
                  <a:lnTo>
                    <a:pt x="1441776" y="208588"/>
                  </a:lnTo>
                  <a:lnTo>
                    <a:pt x="1233786" y="417228"/>
                  </a:lnTo>
                  <a:lnTo>
                    <a:pt x="0" y="417228"/>
                  </a:lnTo>
                  <a:close/>
                </a:path>
              </a:pathLst>
            </a:custGeom>
            <a:solidFill>
              <a:schemeClr val="accent2"/>
            </a:solidFill>
            <a:ln w="12700" cap="flat">
              <a:solidFill>
                <a:schemeClr val="bg1"/>
              </a:solidFill>
              <a:prstDash val="solid"/>
              <a:miter/>
            </a:ln>
          </p:spPr>
          <p:txBody>
            <a:bodyPr wrap="square" rtlCol="0" anchor="ctr">
              <a:noAutofit/>
            </a:bodyPr>
            <a:lstStyle/>
            <a:p>
              <a:pPr lvl="0"/>
              <a:endParaRPr lang="sv-SE"/>
            </a:p>
          </p:txBody>
        </p:sp>
        <p:sp>
          <p:nvSpPr>
            <p:cNvPr id="4" name="Platshållare för text 13">
              <a:extLst>
                <a:ext uri="{FF2B5EF4-FFF2-40B4-BE49-F238E27FC236}">
                  <a16:creationId xmlns:a16="http://schemas.microsoft.com/office/drawing/2014/main" id="{B6D43903-70C7-DBFC-43A3-266F282C546A}"/>
                </a:ext>
              </a:extLst>
            </p:cNvPr>
            <p:cNvSpPr txBox="1">
              <a:spLocks/>
            </p:cNvSpPr>
            <p:nvPr/>
          </p:nvSpPr>
          <p:spPr>
            <a:xfrm>
              <a:off x="11432" y="1222964"/>
              <a:ext cx="1191990" cy="417228"/>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9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800" dirty="0">
                  <a:solidFill>
                    <a:schemeClr val="tx1"/>
                  </a:solidFill>
                </a:rPr>
                <a:t>Utgångspunkter</a:t>
              </a:r>
            </a:p>
          </p:txBody>
        </p:sp>
      </p:grpSp>
      <p:sp>
        <p:nvSpPr>
          <p:cNvPr id="5" name="Platshållare för innehåll 2">
            <a:extLst>
              <a:ext uri="{FF2B5EF4-FFF2-40B4-BE49-F238E27FC236}">
                <a16:creationId xmlns:a16="http://schemas.microsoft.com/office/drawing/2014/main" id="{71031CEF-E619-073E-7C4A-30482C4BD98A}"/>
              </a:ext>
            </a:extLst>
          </p:cNvPr>
          <p:cNvSpPr>
            <a:spLocks noGrp="1"/>
          </p:cNvSpPr>
          <p:nvPr>
            <p:ph idx="10" hasCustomPrompt="1"/>
          </p:nvPr>
        </p:nvSpPr>
        <p:spPr>
          <a:xfrm>
            <a:off x="6766306" y="2102553"/>
            <a:ext cx="4451442" cy="3760365"/>
          </a:xfrm>
          <a:prstGeom prst="rect">
            <a:avLst/>
          </a:prstGeom>
        </p:spPr>
        <p:txBody>
          <a:bodyPr/>
          <a:lstStyle>
            <a:lvl1pPr marL="0" indent="0">
              <a:lnSpc>
                <a:spcPct val="90000"/>
              </a:lnSpc>
              <a:spcBef>
                <a:spcPts val="0"/>
              </a:spcBef>
              <a:spcAft>
                <a:spcPts val="1200"/>
              </a:spcAft>
              <a:buNone/>
              <a:defRPr sz="2000">
                <a:latin typeface="+mn-lt"/>
              </a:defRPr>
            </a:lvl1pPr>
            <a:lvl2pPr marL="360000" indent="-180000">
              <a:lnSpc>
                <a:spcPct val="90000"/>
              </a:lnSpc>
              <a:spcBef>
                <a:spcPts val="0"/>
              </a:spcBef>
              <a:spcAft>
                <a:spcPts val="600"/>
              </a:spcAft>
              <a:defRPr sz="1800">
                <a:latin typeface="+mn-lt"/>
              </a:defRPr>
            </a:lvl2pPr>
            <a:lvl3pPr marL="540000" indent="-180000">
              <a:lnSpc>
                <a:spcPct val="90000"/>
              </a:lnSpc>
              <a:spcBef>
                <a:spcPts val="0"/>
              </a:spcBef>
              <a:spcAft>
                <a:spcPts val="300"/>
              </a:spcAft>
              <a:defRPr sz="1600">
                <a:latin typeface="+mn-lt"/>
              </a:defRPr>
            </a:lvl3pPr>
            <a:lvl4pPr marL="720000" indent="-180000">
              <a:lnSpc>
                <a:spcPct val="90000"/>
              </a:lnSpc>
              <a:spcBef>
                <a:spcPts val="0"/>
              </a:spcBef>
              <a:spcAft>
                <a:spcPts val="300"/>
              </a:spcAft>
              <a:defRPr sz="1400">
                <a:latin typeface="+mn-lt"/>
              </a:defRPr>
            </a:lvl4pPr>
            <a:lvl5pPr marL="900000" indent="-180000">
              <a:lnSpc>
                <a:spcPct val="90000"/>
              </a:lnSpc>
              <a:spcBef>
                <a:spcPts val="0"/>
              </a:spcBef>
              <a:spcAft>
                <a:spcPts val="300"/>
              </a:spcAft>
              <a:defRPr sz="1200">
                <a:latin typeface="+mn-lt"/>
              </a:defRPr>
            </a:lvl5pPr>
          </a:lstStyle>
          <a:p>
            <a:pPr lvl="0"/>
            <a:r>
              <a:rPr lang="sv-SE" dirty="0"/>
              <a:t>Text</a:t>
            </a:r>
          </a:p>
        </p:txBody>
      </p:sp>
    </p:spTree>
    <p:extLst>
      <p:ext uri="{BB962C8B-B14F-4D97-AF65-F5344CB8AC3E}">
        <p14:creationId xmlns:p14="http://schemas.microsoft.com/office/powerpoint/2010/main" val="292664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18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Rubrik och innehåll">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8DB5DC11-A93B-D8A7-AA2A-2B32D255951D}"/>
              </a:ext>
            </a:extLst>
          </p:cNvPr>
          <p:cNvSpPr>
            <a:spLocks noGrp="1"/>
          </p:cNvSpPr>
          <p:nvPr>
            <p:ph type="title" hasCustomPrompt="1"/>
          </p:nvPr>
        </p:nvSpPr>
        <p:spPr>
          <a:xfrm>
            <a:off x="1764000" y="1166553"/>
            <a:ext cx="9453748" cy="541926"/>
          </a:xfrm>
          <a:prstGeom prst="rect">
            <a:avLst/>
          </a:prstGeom>
        </p:spPr>
        <p:txBody>
          <a:bodyPr anchor="b" anchorCtr="0">
            <a:spAutoFit/>
          </a:bodyPr>
          <a:lstStyle>
            <a:lvl1pPr>
              <a:defRPr sz="3200" b="1">
                <a:solidFill>
                  <a:schemeClr val="tx1"/>
                </a:solidFill>
              </a:defRPr>
            </a:lvl1pPr>
          </a:lstStyle>
          <a:p>
            <a:r>
              <a:rPr lang="sv-SE" dirty="0"/>
              <a:t>Klicka här för att ändra format</a:t>
            </a:r>
          </a:p>
        </p:txBody>
      </p:sp>
      <p:sp>
        <p:nvSpPr>
          <p:cNvPr id="8" name="Platshållare för innehåll 2">
            <a:extLst>
              <a:ext uri="{FF2B5EF4-FFF2-40B4-BE49-F238E27FC236}">
                <a16:creationId xmlns:a16="http://schemas.microsoft.com/office/drawing/2014/main" id="{E27660E2-D759-94A7-FB17-3C96FFA14C54}"/>
              </a:ext>
            </a:extLst>
          </p:cNvPr>
          <p:cNvSpPr>
            <a:spLocks noGrp="1"/>
          </p:cNvSpPr>
          <p:nvPr>
            <p:ph idx="1" hasCustomPrompt="1"/>
          </p:nvPr>
        </p:nvSpPr>
        <p:spPr>
          <a:xfrm>
            <a:off x="1763999" y="2102553"/>
            <a:ext cx="9453749" cy="3760365"/>
          </a:xfrm>
          <a:prstGeom prst="rect">
            <a:avLst/>
          </a:prstGeom>
        </p:spPr>
        <p:txBody>
          <a:bodyPr/>
          <a:lstStyle>
            <a:lvl1pPr marL="0" indent="0">
              <a:lnSpc>
                <a:spcPct val="90000"/>
              </a:lnSpc>
              <a:spcBef>
                <a:spcPts val="0"/>
              </a:spcBef>
              <a:spcAft>
                <a:spcPts val="1200"/>
              </a:spcAft>
              <a:buNone/>
              <a:defRPr sz="2000">
                <a:latin typeface="+mn-lt"/>
              </a:defRPr>
            </a:lvl1pPr>
            <a:lvl2pPr marL="360000" indent="-180000">
              <a:lnSpc>
                <a:spcPct val="90000"/>
              </a:lnSpc>
              <a:spcBef>
                <a:spcPts val="0"/>
              </a:spcBef>
              <a:spcAft>
                <a:spcPts val="600"/>
              </a:spcAft>
              <a:defRPr sz="1800">
                <a:latin typeface="+mn-lt"/>
              </a:defRPr>
            </a:lvl2pPr>
            <a:lvl3pPr marL="540000" indent="-180000">
              <a:lnSpc>
                <a:spcPct val="90000"/>
              </a:lnSpc>
              <a:spcBef>
                <a:spcPts val="0"/>
              </a:spcBef>
              <a:spcAft>
                <a:spcPts val="300"/>
              </a:spcAft>
              <a:defRPr sz="1600">
                <a:latin typeface="+mn-lt"/>
              </a:defRPr>
            </a:lvl3pPr>
            <a:lvl4pPr marL="720000" indent="-180000">
              <a:lnSpc>
                <a:spcPct val="90000"/>
              </a:lnSpc>
              <a:spcBef>
                <a:spcPts val="0"/>
              </a:spcBef>
              <a:spcAft>
                <a:spcPts val="300"/>
              </a:spcAft>
              <a:defRPr sz="1400">
                <a:latin typeface="+mn-lt"/>
              </a:defRPr>
            </a:lvl4pPr>
            <a:lvl5pPr marL="900000" indent="-180000">
              <a:lnSpc>
                <a:spcPct val="90000"/>
              </a:lnSpc>
              <a:spcBef>
                <a:spcPts val="0"/>
              </a:spcBef>
              <a:spcAft>
                <a:spcPts val="300"/>
              </a:spcAft>
              <a:defRPr sz="1200">
                <a:latin typeface="+mn-lt"/>
              </a:defRPr>
            </a:lvl5pPr>
          </a:lstStyle>
          <a:p>
            <a:pPr lvl="0"/>
            <a:r>
              <a:rPr lang="sv-SE" dirty="0"/>
              <a:t>Text</a:t>
            </a:r>
          </a:p>
        </p:txBody>
      </p:sp>
      <p:pic>
        <p:nvPicPr>
          <p:cNvPr id="10" name="Bildobjekt 9" descr="MSB Logotyp">
            <a:extLst>
              <a:ext uri="{FF2B5EF4-FFF2-40B4-BE49-F238E27FC236}">
                <a16:creationId xmlns:a16="http://schemas.microsoft.com/office/drawing/2014/main" id="{8DE55701-67AB-54C9-8A91-EB839C143D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8050" y="6296026"/>
            <a:ext cx="952500" cy="422519"/>
          </a:xfrm>
          <a:prstGeom prst="rect">
            <a:avLst/>
          </a:prstGeom>
        </p:spPr>
      </p:pic>
      <p:grpSp>
        <p:nvGrpSpPr>
          <p:cNvPr id="5" name="Grupp 4">
            <a:extLst>
              <a:ext uri="{FF2B5EF4-FFF2-40B4-BE49-F238E27FC236}">
                <a16:creationId xmlns:a16="http://schemas.microsoft.com/office/drawing/2014/main" id="{AB2C2463-F8E4-650A-09EC-C40497C8BBB8}"/>
              </a:ext>
            </a:extLst>
          </p:cNvPr>
          <p:cNvGrpSpPr/>
          <p:nvPr userDrawn="1"/>
        </p:nvGrpSpPr>
        <p:grpSpPr>
          <a:xfrm>
            <a:off x="-29028" y="1222963"/>
            <a:ext cx="1441776" cy="417229"/>
            <a:chOff x="-29028" y="1222963"/>
            <a:chExt cx="1441776" cy="417229"/>
          </a:xfrm>
        </p:grpSpPr>
        <p:sp>
          <p:nvSpPr>
            <p:cNvPr id="6" name="Frihandsfigur 5">
              <a:extLst>
                <a:ext uri="{FF2B5EF4-FFF2-40B4-BE49-F238E27FC236}">
                  <a16:creationId xmlns:a16="http://schemas.microsoft.com/office/drawing/2014/main" id="{063F8019-F5A6-07F9-A1FC-8E061CB43307}"/>
                </a:ext>
              </a:extLst>
            </p:cNvPr>
            <p:cNvSpPr/>
            <p:nvPr/>
          </p:nvSpPr>
          <p:spPr>
            <a:xfrm>
              <a:off x="-29028" y="1222963"/>
              <a:ext cx="1441776" cy="417228"/>
            </a:xfrm>
            <a:custGeom>
              <a:avLst/>
              <a:gdLst>
                <a:gd name="connsiteX0" fmla="*/ 0 w 1441776"/>
                <a:gd name="connsiteY0" fmla="*/ 0 h 417228"/>
                <a:gd name="connsiteX1" fmla="*/ 1233786 w 1441776"/>
                <a:gd name="connsiteY1" fmla="*/ 0 h 417228"/>
                <a:gd name="connsiteX2" fmla="*/ 1441776 w 1441776"/>
                <a:gd name="connsiteY2" fmla="*/ 208588 h 417228"/>
                <a:gd name="connsiteX3" fmla="*/ 1233786 w 1441776"/>
                <a:gd name="connsiteY3" fmla="*/ 417228 h 417228"/>
                <a:gd name="connsiteX4" fmla="*/ 0 w 1441776"/>
                <a:gd name="connsiteY4" fmla="*/ 417228 h 417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776" h="417228">
                  <a:moveTo>
                    <a:pt x="0" y="0"/>
                  </a:moveTo>
                  <a:lnTo>
                    <a:pt x="1233786" y="0"/>
                  </a:lnTo>
                  <a:lnTo>
                    <a:pt x="1441776" y="208588"/>
                  </a:lnTo>
                  <a:lnTo>
                    <a:pt x="1233786" y="417228"/>
                  </a:lnTo>
                  <a:lnTo>
                    <a:pt x="0" y="417228"/>
                  </a:lnTo>
                  <a:close/>
                </a:path>
              </a:pathLst>
            </a:custGeom>
            <a:solidFill>
              <a:schemeClr val="accent6"/>
            </a:solidFill>
            <a:ln w="12700" cap="flat">
              <a:solidFill>
                <a:schemeClr val="bg1"/>
              </a:solidFill>
              <a:prstDash val="solid"/>
              <a:miter/>
            </a:ln>
          </p:spPr>
          <p:txBody>
            <a:bodyPr wrap="square" rtlCol="0" anchor="ctr">
              <a:noAutofit/>
            </a:bodyPr>
            <a:lstStyle/>
            <a:p>
              <a:pPr lvl="0"/>
              <a:endParaRPr lang="sv-SE"/>
            </a:p>
          </p:txBody>
        </p:sp>
        <p:sp>
          <p:nvSpPr>
            <p:cNvPr id="9" name="Platshållare för text 13">
              <a:extLst>
                <a:ext uri="{FF2B5EF4-FFF2-40B4-BE49-F238E27FC236}">
                  <a16:creationId xmlns:a16="http://schemas.microsoft.com/office/drawing/2014/main" id="{4B78F933-DFA7-02B7-09CC-F6AFEAF6BA93}"/>
                </a:ext>
              </a:extLst>
            </p:cNvPr>
            <p:cNvSpPr txBox="1">
              <a:spLocks/>
            </p:cNvSpPr>
            <p:nvPr/>
          </p:nvSpPr>
          <p:spPr>
            <a:xfrm>
              <a:off x="11432" y="1222964"/>
              <a:ext cx="1156968" cy="417228"/>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9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800" dirty="0">
                  <a:solidFill>
                    <a:schemeClr val="tx1"/>
                  </a:solidFill>
                </a:rPr>
                <a:t>Konceptuell grund</a:t>
              </a:r>
            </a:p>
          </p:txBody>
        </p:sp>
      </p:grpSp>
    </p:spTree>
    <p:extLst>
      <p:ext uri="{BB962C8B-B14F-4D97-AF65-F5344CB8AC3E}">
        <p14:creationId xmlns:p14="http://schemas.microsoft.com/office/powerpoint/2010/main" val="345643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18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Rubrik och innehåll">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8DB5DC11-A93B-D8A7-AA2A-2B32D255951D}"/>
              </a:ext>
            </a:extLst>
          </p:cNvPr>
          <p:cNvSpPr>
            <a:spLocks noGrp="1"/>
          </p:cNvSpPr>
          <p:nvPr>
            <p:ph type="title" hasCustomPrompt="1"/>
          </p:nvPr>
        </p:nvSpPr>
        <p:spPr>
          <a:xfrm>
            <a:off x="1764000" y="1166553"/>
            <a:ext cx="9453748" cy="541926"/>
          </a:xfrm>
          <a:prstGeom prst="rect">
            <a:avLst/>
          </a:prstGeom>
        </p:spPr>
        <p:txBody>
          <a:bodyPr anchor="b" anchorCtr="0">
            <a:spAutoFit/>
          </a:bodyPr>
          <a:lstStyle>
            <a:lvl1pPr>
              <a:defRPr sz="3200" b="1">
                <a:solidFill>
                  <a:schemeClr val="tx1"/>
                </a:solidFill>
              </a:defRPr>
            </a:lvl1pPr>
          </a:lstStyle>
          <a:p>
            <a:r>
              <a:rPr lang="sv-SE" dirty="0"/>
              <a:t>Klicka här för att ändra format</a:t>
            </a:r>
          </a:p>
        </p:txBody>
      </p:sp>
      <p:sp>
        <p:nvSpPr>
          <p:cNvPr id="8" name="Platshållare för innehåll 2">
            <a:extLst>
              <a:ext uri="{FF2B5EF4-FFF2-40B4-BE49-F238E27FC236}">
                <a16:creationId xmlns:a16="http://schemas.microsoft.com/office/drawing/2014/main" id="{E27660E2-D759-94A7-FB17-3C96FFA14C54}"/>
              </a:ext>
            </a:extLst>
          </p:cNvPr>
          <p:cNvSpPr>
            <a:spLocks noGrp="1"/>
          </p:cNvSpPr>
          <p:nvPr>
            <p:ph idx="1" hasCustomPrompt="1"/>
          </p:nvPr>
        </p:nvSpPr>
        <p:spPr>
          <a:xfrm>
            <a:off x="1764000" y="2102553"/>
            <a:ext cx="4451442" cy="3760365"/>
          </a:xfrm>
          <a:prstGeom prst="rect">
            <a:avLst/>
          </a:prstGeom>
        </p:spPr>
        <p:txBody>
          <a:bodyPr/>
          <a:lstStyle>
            <a:lvl1pPr marL="0" indent="0">
              <a:lnSpc>
                <a:spcPct val="90000"/>
              </a:lnSpc>
              <a:spcBef>
                <a:spcPts val="0"/>
              </a:spcBef>
              <a:spcAft>
                <a:spcPts val="1200"/>
              </a:spcAft>
              <a:buNone/>
              <a:defRPr sz="2000">
                <a:latin typeface="+mn-lt"/>
              </a:defRPr>
            </a:lvl1pPr>
            <a:lvl2pPr marL="360000" indent="-180000">
              <a:lnSpc>
                <a:spcPct val="90000"/>
              </a:lnSpc>
              <a:spcBef>
                <a:spcPts val="0"/>
              </a:spcBef>
              <a:spcAft>
                <a:spcPts val="600"/>
              </a:spcAft>
              <a:defRPr sz="1800">
                <a:latin typeface="+mn-lt"/>
              </a:defRPr>
            </a:lvl2pPr>
            <a:lvl3pPr marL="540000" indent="-180000">
              <a:lnSpc>
                <a:spcPct val="90000"/>
              </a:lnSpc>
              <a:spcBef>
                <a:spcPts val="0"/>
              </a:spcBef>
              <a:spcAft>
                <a:spcPts val="300"/>
              </a:spcAft>
              <a:defRPr sz="1600">
                <a:latin typeface="+mn-lt"/>
              </a:defRPr>
            </a:lvl3pPr>
            <a:lvl4pPr marL="720000" indent="-180000">
              <a:lnSpc>
                <a:spcPct val="90000"/>
              </a:lnSpc>
              <a:spcBef>
                <a:spcPts val="0"/>
              </a:spcBef>
              <a:spcAft>
                <a:spcPts val="300"/>
              </a:spcAft>
              <a:defRPr sz="1400">
                <a:latin typeface="+mn-lt"/>
              </a:defRPr>
            </a:lvl4pPr>
            <a:lvl5pPr marL="900000" indent="-180000">
              <a:lnSpc>
                <a:spcPct val="90000"/>
              </a:lnSpc>
              <a:spcBef>
                <a:spcPts val="0"/>
              </a:spcBef>
              <a:spcAft>
                <a:spcPts val="300"/>
              </a:spcAft>
              <a:defRPr sz="1200">
                <a:latin typeface="+mn-lt"/>
              </a:defRPr>
            </a:lvl5pPr>
          </a:lstStyle>
          <a:p>
            <a:pPr lvl="0"/>
            <a:r>
              <a:rPr lang="sv-SE" dirty="0"/>
              <a:t>Text</a:t>
            </a:r>
          </a:p>
        </p:txBody>
      </p:sp>
      <p:pic>
        <p:nvPicPr>
          <p:cNvPr id="10" name="Bildobjekt 9" descr="MSB Logotyp">
            <a:extLst>
              <a:ext uri="{FF2B5EF4-FFF2-40B4-BE49-F238E27FC236}">
                <a16:creationId xmlns:a16="http://schemas.microsoft.com/office/drawing/2014/main" id="{8DE55701-67AB-54C9-8A91-EB839C143D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8050" y="6296026"/>
            <a:ext cx="952500" cy="422519"/>
          </a:xfrm>
          <a:prstGeom prst="rect">
            <a:avLst/>
          </a:prstGeom>
        </p:spPr>
      </p:pic>
      <p:sp>
        <p:nvSpPr>
          <p:cNvPr id="5" name="Platshållare för innehåll 2">
            <a:extLst>
              <a:ext uri="{FF2B5EF4-FFF2-40B4-BE49-F238E27FC236}">
                <a16:creationId xmlns:a16="http://schemas.microsoft.com/office/drawing/2014/main" id="{71031CEF-E619-073E-7C4A-30482C4BD98A}"/>
              </a:ext>
            </a:extLst>
          </p:cNvPr>
          <p:cNvSpPr>
            <a:spLocks noGrp="1"/>
          </p:cNvSpPr>
          <p:nvPr>
            <p:ph idx="10" hasCustomPrompt="1"/>
          </p:nvPr>
        </p:nvSpPr>
        <p:spPr>
          <a:xfrm>
            <a:off x="6766306" y="2102553"/>
            <a:ext cx="4451442" cy="3760365"/>
          </a:xfrm>
          <a:prstGeom prst="rect">
            <a:avLst/>
          </a:prstGeom>
        </p:spPr>
        <p:txBody>
          <a:bodyPr/>
          <a:lstStyle>
            <a:lvl1pPr marL="0" indent="0">
              <a:lnSpc>
                <a:spcPct val="90000"/>
              </a:lnSpc>
              <a:spcBef>
                <a:spcPts val="0"/>
              </a:spcBef>
              <a:spcAft>
                <a:spcPts val="1200"/>
              </a:spcAft>
              <a:buNone/>
              <a:defRPr sz="2000">
                <a:latin typeface="+mn-lt"/>
              </a:defRPr>
            </a:lvl1pPr>
            <a:lvl2pPr marL="360000" indent="-180000">
              <a:lnSpc>
                <a:spcPct val="90000"/>
              </a:lnSpc>
              <a:spcBef>
                <a:spcPts val="0"/>
              </a:spcBef>
              <a:spcAft>
                <a:spcPts val="600"/>
              </a:spcAft>
              <a:defRPr sz="1800">
                <a:latin typeface="+mn-lt"/>
              </a:defRPr>
            </a:lvl2pPr>
            <a:lvl3pPr marL="540000" indent="-180000">
              <a:lnSpc>
                <a:spcPct val="90000"/>
              </a:lnSpc>
              <a:spcBef>
                <a:spcPts val="0"/>
              </a:spcBef>
              <a:spcAft>
                <a:spcPts val="300"/>
              </a:spcAft>
              <a:defRPr sz="1600">
                <a:latin typeface="+mn-lt"/>
              </a:defRPr>
            </a:lvl3pPr>
            <a:lvl4pPr marL="720000" indent="-180000">
              <a:lnSpc>
                <a:spcPct val="90000"/>
              </a:lnSpc>
              <a:spcBef>
                <a:spcPts val="0"/>
              </a:spcBef>
              <a:spcAft>
                <a:spcPts val="300"/>
              </a:spcAft>
              <a:defRPr sz="1400">
                <a:latin typeface="+mn-lt"/>
              </a:defRPr>
            </a:lvl4pPr>
            <a:lvl5pPr marL="900000" indent="-180000">
              <a:lnSpc>
                <a:spcPct val="90000"/>
              </a:lnSpc>
              <a:spcBef>
                <a:spcPts val="0"/>
              </a:spcBef>
              <a:spcAft>
                <a:spcPts val="300"/>
              </a:spcAft>
              <a:defRPr sz="1200">
                <a:latin typeface="+mn-lt"/>
              </a:defRPr>
            </a:lvl5pPr>
          </a:lstStyle>
          <a:p>
            <a:pPr lvl="0"/>
            <a:r>
              <a:rPr lang="sv-SE" dirty="0"/>
              <a:t>Text</a:t>
            </a:r>
          </a:p>
        </p:txBody>
      </p:sp>
      <p:grpSp>
        <p:nvGrpSpPr>
          <p:cNvPr id="6" name="Grupp 5">
            <a:extLst>
              <a:ext uri="{FF2B5EF4-FFF2-40B4-BE49-F238E27FC236}">
                <a16:creationId xmlns:a16="http://schemas.microsoft.com/office/drawing/2014/main" id="{7A578FC4-7005-AEE8-2145-2F5F8D3C33E7}"/>
              </a:ext>
            </a:extLst>
          </p:cNvPr>
          <p:cNvGrpSpPr/>
          <p:nvPr userDrawn="1"/>
        </p:nvGrpSpPr>
        <p:grpSpPr>
          <a:xfrm>
            <a:off x="-29028" y="1222963"/>
            <a:ext cx="1441776" cy="417229"/>
            <a:chOff x="-29028" y="1222963"/>
            <a:chExt cx="1441776" cy="417229"/>
          </a:xfrm>
        </p:grpSpPr>
        <p:sp>
          <p:nvSpPr>
            <p:cNvPr id="9" name="Frihandsfigur 8">
              <a:extLst>
                <a:ext uri="{FF2B5EF4-FFF2-40B4-BE49-F238E27FC236}">
                  <a16:creationId xmlns:a16="http://schemas.microsoft.com/office/drawing/2014/main" id="{72EF297D-4F60-BAFF-A75D-C267DCEA17C0}"/>
                </a:ext>
              </a:extLst>
            </p:cNvPr>
            <p:cNvSpPr/>
            <p:nvPr/>
          </p:nvSpPr>
          <p:spPr>
            <a:xfrm>
              <a:off x="-29028" y="1222963"/>
              <a:ext cx="1441776" cy="417228"/>
            </a:xfrm>
            <a:custGeom>
              <a:avLst/>
              <a:gdLst>
                <a:gd name="connsiteX0" fmla="*/ 0 w 1441776"/>
                <a:gd name="connsiteY0" fmla="*/ 0 h 417228"/>
                <a:gd name="connsiteX1" fmla="*/ 1233786 w 1441776"/>
                <a:gd name="connsiteY1" fmla="*/ 0 h 417228"/>
                <a:gd name="connsiteX2" fmla="*/ 1441776 w 1441776"/>
                <a:gd name="connsiteY2" fmla="*/ 208588 h 417228"/>
                <a:gd name="connsiteX3" fmla="*/ 1233786 w 1441776"/>
                <a:gd name="connsiteY3" fmla="*/ 417228 h 417228"/>
                <a:gd name="connsiteX4" fmla="*/ 0 w 1441776"/>
                <a:gd name="connsiteY4" fmla="*/ 417228 h 417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776" h="417228">
                  <a:moveTo>
                    <a:pt x="0" y="0"/>
                  </a:moveTo>
                  <a:lnTo>
                    <a:pt x="1233786" y="0"/>
                  </a:lnTo>
                  <a:lnTo>
                    <a:pt x="1441776" y="208588"/>
                  </a:lnTo>
                  <a:lnTo>
                    <a:pt x="1233786" y="417228"/>
                  </a:lnTo>
                  <a:lnTo>
                    <a:pt x="0" y="417228"/>
                  </a:lnTo>
                  <a:close/>
                </a:path>
              </a:pathLst>
            </a:custGeom>
            <a:solidFill>
              <a:schemeClr val="accent6"/>
            </a:solidFill>
            <a:ln w="12700" cap="flat">
              <a:solidFill>
                <a:schemeClr val="bg1"/>
              </a:solidFill>
              <a:prstDash val="solid"/>
              <a:miter/>
            </a:ln>
          </p:spPr>
          <p:txBody>
            <a:bodyPr wrap="square" rtlCol="0" anchor="ctr">
              <a:noAutofit/>
            </a:bodyPr>
            <a:lstStyle/>
            <a:p>
              <a:pPr lvl="0"/>
              <a:endParaRPr lang="sv-SE"/>
            </a:p>
          </p:txBody>
        </p:sp>
        <p:sp>
          <p:nvSpPr>
            <p:cNvPr id="11" name="Platshållare för text 13">
              <a:extLst>
                <a:ext uri="{FF2B5EF4-FFF2-40B4-BE49-F238E27FC236}">
                  <a16:creationId xmlns:a16="http://schemas.microsoft.com/office/drawing/2014/main" id="{453DA622-5790-D27E-9723-643157758754}"/>
                </a:ext>
              </a:extLst>
            </p:cNvPr>
            <p:cNvSpPr txBox="1">
              <a:spLocks/>
            </p:cNvSpPr>
            <p:nvPr/>
          </p:nvSpPr>
          <p:spPr>
            <a:xfrm>
              <a:off x="11432" y="1222964"/>
              <a:ext cx="1156968" cy="417228"/>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9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800" dirty="0">
                  <a:solidFill>
                    <a:schemeClr val="tx1"/>
                  </a:solidFill>
                </a:rPr>
                <a:t>Konceptuell grund</a:t>
              </a:r>
            </a:p>
          </p:txBody>
        </p:sp>
      </p:grpSp>
    </p:spTree>
    <p:extLst>
      <p:ext uri="{BB962C8B-B14F-4D97-AF65-F5344CB8AC3E}">
        <p14:creationId xmlns:p14="http://schemas.microsoft.com/office/powerpoint/2010/main" val="107682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186">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Rubrik och innehåll">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8DB5DC11-A93B-D8A7-AA2A-2B32D255951D}"/>
              </a:ext>
            </a:extLst>
          </p:cNvPr>
          <p:cNvSpPr>
            <a:spLocks noGrp="1"/>
          </p:cNvSpPr>
          <p:nvPr>
            <p:ph type="title" hasCustomPrompt="1"/>
          </p:nvPr>
        </p:nvSpPr>
        <p:spPr>
          <a:xfrm>
            <a:off x="1764000" y="1166553"/>
            <a:ext cx="9453748" cy="541926"/>
          </a:xfrm>
          <a:prstGeom prst="rect">
            <a:avLst/>
          </a:prstGeom>
        </p:spPr>
        <p:txBody>
          <a:bodyPr anchor="b" anchorCtr="0">
            <a:spAutoFit/>
          </a:bodyPr>
          <a:lstStyle>
            <a:lvl1pPr>
              <a:defRPr sz="3200" b="1">
                <a:solidFill>
                  <a:schemeClr val="tx1"/>
                </a:solidFill>
              </a:defRPr>
            </a:lvl1pPr>
          </a:lstStyle>
          <a:p>
            <a:r>
              <a:rPr lang="sv-SE" dirty="0"/>
              <a:t>Klicka här för att ändra format</a:t>
            </a:r>
          </a:p>
        </p:txBody>
      </p:sp>
      <p:pic>
        <p:nvPicPr>
          <p:cNvPr id="10" name="Bildobjekt 9" descr="MSB Logotyp">
            <a:extLst>
              <a:ext uri="{FF2B5EF4-FFF2-40B4-BE49-F238E27FC236}">
                <a16:creationId xmlns:a16="http://schemas.microsoft.com/office/drawing/2014/main" id="{8DE55701-67AB-54C9-8A91-EB839C143D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8050" y="6296026"/>
            <a:ext cx="952500" cy="422519"/>
          </a:xfrm>
          <a:prstGeom prst="rect">
            <a:avLst/>
          </a:prstGeom>
        </p:spPr>
      </p:pic>
      <p:grpSp>
        <p:nvGrpSpPr>
          <p:cNvPr id="6" name="Grupp 5">
            <a:extLst>
              <a:ext uri="{FF2B5EF4-FFF2-40B4-BE49-F238E27FC236}">
                <a16:creationId xmlns:a16="http://schemas.microsoft.com/office/drawing/2014/main" id="{7A578FC4-7005-AEE8-2145-2F5F8D3C33E7}"/>
              </a:ext>
            </a:extLst>
          </p:cNvPr>
          <p:cNvGrpSpPr/>
          <p:nvPr userDrawn="1"/>
        </p:nvGrpSpPr>
        <p:grpSpPr>
          <a:xfrm>
            <a:off x="-29028" y="1222963"/>
            <a:ext cx="1441776" cy="417229"/>
            <a:chOff x="-29028" y="1222963"/>
            <a:chExt cx="1441776" cy="417229"/>
          </a:xfrm>
        </p:grpSpPr>
        <p:sp>
          <p:nvSpPr>
            <p:cNvPr id="9" name="Frihandsfigur 8">
              <a:extLst>
                <a:ext uri="{FF2B5EF4-FFF2-40B4-BE49-F238E27FC236}">
                  <a16:creationId xmlns:a16="http://schemas.microsoft.com/office/drawing/2014/main" id="{72EF297D-4F60-BAFF-A75D-C267DCEA17C0}"/>
                </a:ext>
              </a:extLst>
            </p:cNvPr>
            <p:cNvSpPr/>
            <p:nvPr/>
          </p:nvSpPr>
          <p:spPr>
            <a:xfrm>
              <a:off x="-29028" y="1222963"/>
              <a:ext cx="1441776" cy="417228"/>
            </a:xfrm>
            <a:custGeom>
              <a:avLst/>
              <a:gdLst>
                <a:gd name="connsiteX0" fmla="*/ 0 w 1441776"/>
                <a:gd name="connsiteY0" fmla="*/ 0 h 417228"/>
                <a:gd name="connsiteX1" fmla="*/ 1233786 w 1441776"/>
                <a:gd name="connsiteY1" fmla="*/ 0 h 417228"/>
                <a:gd name="connsiteX2" fmla="*/ 1441776 w 1441776"/>
                <a:gd name="connsiteY2" fmla="*/ 208588 h 417228"/>
                <a:gd name="connsiteX3" fmla="*/ 1233786 w 1441776"/>
                <a:gd name="connsiteY3" fmla="*/ 417228 h 417228"/>
                <a:gd name="connsiteX4" fmla="*/ 0 w 1441776"/>
                <a:gd name="connsiteY4" fmla="*/ 417228 h 417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776" h="417228">
                  <a:moveTo>
                    <a:pt x="0" y="0"/>
                  </a:moveTo>
                  <a:lnTo>
                    <a:pt x="1233786" y="0"/>
                  </a:lnTo>
                  <a:lnTo>
                    <a:pt x="1441776" y="208588"/>
                  </a:lnTo>
                  <a:lnTo>
                    <a:pt x="1233786" y="417228"/>
                  </a:lnTo>
                  <a:lnTo>
                    <a:pt x="0" y="417228"/>
                  </a:lnTo>
                  <a:close/>
                </a:path>
              </a:pathLst>
            </a:custGeom>
            <a:solidFill>
              <a:schemeClr val="accent6"/>
            </a:solidFill>
            <a:ln w="12700" cap="flat">
              <a:solidFill>
                <a:schemeClr val="bg1"/>
              </a:solidFill>
              <a:prstDash val="solid"/>
              <a:miter/>
            </a:ln>
          </p:spPr>
          <p:txBody>
            <a:bodyPr wrap="square" rtlCol="0" anchor="ctr">
              <a:noAutofit/>
            </a:bodyPr>
            <a:lstStyle/>
            <a:p>
              <a:pPr lvl="0"/>
              <a:endParaRPr lang="sv-SE"/>
            </a:p>
          </p:txBody>
        </p:sp>
        <p:sp>
          <p:nvSpPr>
            <p:cNvPr id="11" name="Platshållare för text 13">
              <a:extLst>
                <a:ext uri="{FF2B5EF4-FFF2-40B4-BE49-F238E27FC236}">
                  <a16:creationId xmlns:a16="http://schemas.microsoft.com/office/drawing/2014/main" id="{453DA622-5790-D27E-9723-643157758754}"/>
                </a:ext>
              </a:extLst>
            </p:cNvPr>
            <p:cNvSpPr txBox="1">
              <a:spLocks/>
            </p:cNvSpPr>
            <p:nvPr/>
          </p:nvSpPr>
          <p:spPr>
            <a:xfrm>
              <a:off x="11432" y="1222964"/>
              <a:ext cx="1156968" cy="417228"/>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9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800" dirty="0">
                  <a:solidFill>
                    <a:schemeClr val="tx1"/>
                  </a:solidFill>
                </a:rPr>
                <a:t>Konceptuell grund</a:t>
              </a:r>
            </a:p>
          </p:txBody>
        </p:sp>
      </p:grpSp>
    </p:spTree>
    <p:extLst>
      <p:ext uri="{BB962C8B-B14F-4D97-AF65-F5344CB8AC3E}">
        <p14:creationId xmlns:p14="http://schemas.microsoft.com/office/powerpoint/2010/main" val="370147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18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Vit,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B0D984-7330-426D-813B-46AAE15059F8}"/>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2A5FEE3-4F44-4EF8-BB58-7C6B9EE46DC0}"/>
              </a:ext>
            </a:extLst>
          </p:cNvPr>
          <p:cNvSpPr>
            <a:spLocks noGrp="1"/>
          </p:cNvSpPr>
          <p:nvPr>
            <p:ph sz="half" idx="1"/>
            <p:custDataLst>
              <p:tags r:id="rId2"/>
            </p:custDataLst>
          </p:nvPr>
        </p:nvSpPr>
        <p:spPr>
          <a:xfrm>
            <a:off x="1773387" y="2265118"/>
            <a:ext cx="4131654" cy="383400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D9E75873-11EA-475C-9688-F58B035842BF}"/>
              </a:ext>
            </a:extLst>
          </p:cNvPr>
          <p:cNvSpPr>
            <a:spLocks noGrp="1"/>
          </p:cNvSpPr>
          <p:nvPr>
            <p:ph sz="half" idx="2"/>
            <p:custDataLst>
              <p:tags r:id="rId3"/>
            </p:custDataLst>
          </p:nvPr>
        </p:nvSpPr>
        <p:spPr>
          <a:xfrm>
            <a:off x="6222316" y="2265118"/>
            <a:ext cx="4131654" cy="383400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ktangel 4" descr="TagShapePrint">
            <a:extLst>
              <a:ext uri="{FF2B5EF4-FFF2-40B4-BE49-F238E27FC236}">
                <a16:creationId xmlns:a16="http://schemas.microsoft.com/office/drawing/2014/main" id="{C44C2790-902A-4C19-85E0-C370F3EBD17A}"/>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7847082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Rubrik och innehåll">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8DB5DC11-A93B-D8A7-AA2A-2B32D255951D}"/>
              </a:ext>
            </a:extLst>
          </p:cNvPr>
          <p:cNvSpPr>
            <a:spLocks noGrp="1"/>
          </p:cNvSpPr>
          <p:nvPr>
            <p:ph type="title" hasCustomPrompt="1"/>
          </p:nvPr>
        </p:nvSpPr>
        <p:spPr>
          <a:xfrm>
            <a:off x="1764000" y="1166553"/>
            <a:ext cx="9453748" cy="541926"/>
          </a:xfrm>
          <a:prstGeom prst="rect">
            <a:avLst/>
          </a:prstGeom>
        </p:spPr>
        <p:txBody>
          <a:bodyPr anchor="b" anchorCtr="0">
            <a:spAutoFit/>
          </a:bodyPr>
          <a:lstStyle>
            <a:lvl1pPr>
              <a:defRPr sz="3200" b="1">
                <a:solidFill>
                  <a:schemeClr val="tx1"/>
                </a:solidFill>
              </a:defRPr>
            </a:lvl1pPr>
          </a:lstStyle>
          <a:p>
            <a:r>
              <a:rPr lang="sv-SE" dirty="0"/>
              <a:t>Klicka här för att ändra format</a:t>
            </a:r>
          </a:p>
        </p:txBody>
      </p:sp>
      <p:sp>
        <p:nvSpPr>
          <p:cNvPr id="8" name="Platshållare för innehåll 2">
            <a:extLst>
              <a:ext uri="{FF2B5EF4-FFF2-40B4-BE49-F238E27FC236}">
                <a16:creationId xmlns:a16="http://schemas.microsoft.com/office/drawing/2014/main" id="{E27660E2-D759-94A7-FB17-3C96FFA14C54}"/>
              </a:ext>
            </a:extLst>
          </p:cNvPr>
          <p:cNvSpPr>
            <a:spLocks noGrp="1"/>
          </p:cNvSpPr>
          <p:nvPr>
            <p:ph idx="1" hasCustomPrompt="1"/>
          </p:nvPr>
        </p:nvSpPr>
        <p:spPr>
          <a:xfrm>
            <a:off x="1763999" y="2102553"/>
            <a:ext cx="9453749" cy="3760365"/>
          </a:xfrm>
          <a:prstGeom prst="rect">
            <a:avLst/>
          </a:prstGeom>
        </p:spPr>
        <p:txBody>
          <a:bodyPr/>
          <a:lstStyle>
            <a:lvl1pPr marL="0" indent="0">
              <a:lnSpc>
                <a:spcPct val="90000"/>
              </a:lnSpc>
              <a:spcBef>
                <a:spcPts val="0"/>
              </a:spcBef>
              <a:spcAft>
                <a:spcPts val="1200"/>
              </a:spcAft>
              <a:buNone/>
              <a:defRPr sz="2000">
                <a:latin typeface="+mn-lt"/>
              </a:defRPr>
            </a:lvl1pPr>
            <a:lvl2pPr marL="360000" indent="-180000">
              <a:lnSpc>
                <a:spcPct val="90000"/>
              </a:lnSpc>
              <a:spcBef>
                <a:spcPts val="0"/>
              </a:spcBef>
              <a:spcAft>
                <a:spcPts val="600"/>
              </a:spcAft>
              <a:defRPr sz="1800">
                <a:latin typeface="+mn-lt"/>
              </a:defRPr>
            </a:lvl2pPr>
            <a:lvl3pPr marL="540000" indent="-180000">
              <a:lnSpc>
                <a:spcPct val="90000"/>
              </a:lnSpc>
              <a:spcBef>
                <a:spcPts val="0"/>
              </a:spcBef>
              <a:spcAft>
                <a:spcPts val="300"/>
              </a:spcAft>
              <a:defRPr sz="1600">
                <a:latin typeface="+mn-lt"/>
              </a:defRPr>
            </a:lvl3pPr>
            <a:lvl4pPr marL="720000" indent="-180000">
              <a:lnSpc>
                <a:spcPct val="90000"/>
              </a:lnSpc>
              <a:spcBef>
                <a:spcPts val="0"/>
              </a:spcBef>
              <a:spcAft>
                <a:spcPts val="300"/>
              </a:spcAft>
              <a:defRPr sz="1400">
                <a:latin typeface="+mn-lt"/>
              </a:defRPr>
            </a:lvl4pPr>
            <a:lvl5pPr marL="900000" indent="-180000">
              <a:lnSpc>
                <a:spcPct val="90000"/>
              </a:lnSpc>
              <a:spcBef>
                <a:spcPts val="0"/>
              </a:spcBef>
              <a:spcAft>
                <a:spcPts val="300"/>
              </a:spcAft>
              <a:defRPr sz="1200">
                <a:latin typeface="+mn-lt"/>
              </a:defRPr>
            </a:lvl5pPr>
          </a:lstStyle>
          <a:p>
            <a:pPr lvl="0"/>
            <a:r>
              <a:rPr lang="sv-SE" dirty="0"/>
              <a:t>Text</a:t>
            </a:r>
          </a:p>
        </p:txBody>
      </p:sp>
      <p:pic>
        <p:nvPicPr>
          <p:cNvPr id="10" name="Bildobjekt 9" descr="MSB Logotyp">
            <a:extLst>
              <a:ext uri="{FF2B5EF4-FFF2-40B4-BE49-F238E27FC236}">
                <a16:creationId xmlns:a16="http://schemas.microsoft.com/office/drawing/2014/main" id="{8DE55701-67AB-54C9-8A91-EB839C143D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8050" y="6296026"/>
            <a:ext cx="952500" cy="422519"/>
          </a:xfrm>
          <a:prstGeom prst="rect">
            <a:avLst/>
          </a:prstGeom>
        </p:spPr>
      </p:pic>
      <p:grpSp>
        <p:nvGrpSpPr>
          <p:cNvPr id="2" name="Grupp 1">
            <a:extLst>
              <a:ext uri="{FF2B5EF4-FFF2-40B4-BE49-F238E27FC236}">
                <a16:creationId xmlns:a16="http://schemas.microsoft.com/office/drawing/2014/main" id="{FDDDAEB0-7D3E-696A-1463-A75F53AF4E2B}"/>
              </a:ext>
            </a:extLst>
          </p:cNvPr>
          <p:cNvGrpSpPr/>
          <p:nvPr userDrawn="1"/>
        </p:nvGrpSpPr>
        <p:grpSpPr>
          <a:xfrm>
            <a:off x="-3438" y="1222963"/>
            <a:ext cx="1441776" cy="417229"/>
            <a:chOff x="-3438" y="1222963"/>
            <a:chExt cx="1441776" cy="417229"/>
          </a:xfrm>
        </p:grpSpPr>
        <p:sp>
          <p:nvSpPr>
            <p:cNvPr id="3" name="Frihandsfigur 2">
              <a:extLst>
                <a:ext uri="{FF2B5EF4-FFF2-40B4-BE49-F238E27FC236}">
                  <a16:creationId xmlns:a16="http://schemas.microsoft.com/office/drawing/2014/main" id="{3A85BEF1-460E-E389-2A51-C594DBAC7157}"/>
                </a:ext>
              </a:extLst>
            </p:cNvPr>
            <p:cNvSpPr/>
            <p:nvPr/>
          </p:nvSpPr>
          <p:spPr>
            <a:xfrm>
              <a:off x="-3438" y="1222963"/>
              <a:ext cx="1441776" cy="417228"/>
            </a:xfrm>
            <a:custGeom>
              <a:avLst/>
              <a:gdLst>
                <a:gd name="connsiteX0" fmla="*/ 0 w 1441776"/>
                <a:gd name="connsiteY0" fmla="*/ 0 h 417228"/>
                <a:gd name="connsiteX1" fmla="*/ 1233786 w 1441776"/>
                <a:gd name="connsiteY1" fmla="*/ 0 h 417228"/>
                <a:gd name="connsiteX2" fmla="*/ 1441776 w 1441776"/>
                <a:gd name="connsiteY2" fmla="*/ 208588 h 417228"/>
                <a:gd name="connsiteX3" fmla="*/ 1233786 w 1441776"/>
                <a:gd name="connsiteY3" fmla="*/ 417228 h 417228"/>
                <a:gd name="connsiteX4" fmla="*/ 0 w 1441776"/>
                <a:gd name="connsiteY4" fmla="*/ 417228 h 417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776" h="417228">
                  <a:moveTo>
                    <a:pt x="0" y="0"/>
                  </a:moveTo>
                  <a:lnTo>
                    <a:pt x="1233786" y="0"/>
                  </a:lnTo>
                  <a:lnTo>
                    <a:pt x="1441776" y="208588"/>
                  </a:lnTo>
                  <a:lnTo>
                    <a:pt x="1233786" y="417228"/>
                  </a:lnTo>
                  <a:lnTo>
                    <a:pt x="0" y="417228"/>
                  </a:lnTo>
                  <a:close/>
                </a:path>
              </a:pathLst>
            </a:custGeom>
            <a:solidFill>
              <a:schemeClr val="accent5"/>
            </a:solidFill>
            <a:ln w="12700" cap="flat">
              <a:solidFill>
                <a:schemeClr val="bg1"/>
              </a:solidFill>
              <a:prstDash val="solid"/>
              <a:miter/>
            </a:ln>
          </p:spPr>
          <p:txBody>
            <a:bodyPr wrap="square" rtlCol="0" anchor="ctr">
              <a:noAutofit/>
            </a:bodyPr>
            <a:lstStyle/>
            <a:p>
              <a:pPr lvl="0"/>
              <a:endParaRPr lang="sv-SE"/>
            </a:p>
          </p:txBody>
        </p:sp>
        <p:sp>
          <p:nvSpPr>
            <p:cNvPr id="4" name="Platshållare för text 13">
              <a:extLst>
                <a:ext uri="{FF2B5EF4-FFF2-40B4-BE49-F238E27FC236}">
                  <a16:creationId xmlns:a16="http://schemas.microsoft.com/office/drawing/2014/main" id="{5B65B122-BEB3-AD57-B6F8-82AD2F05A217}"/>
                </a:ext>
              </a:extLst>
            </p:cNvPr>
            <p:cNvSpPr txBox="1">
              <a:spLocks/>
            </p:cNvSpPr>
            <p:nvPr/>
          </p:nvSpPr>
          <p:spPr>
            <a:xfrm>
              <a:off x="11432" y="1222964"/>
              <a:ext cx="1197258" cy="417228"/>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9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solidFill>
                    <a:schemeClr val="tx1"/>
                  </a:solidFill>
                </a:rPr>
                <a:t>Förhållningssätt</a:t>
              </a:r>
            </a:p>
          </p:txBody>
        </p:sp>
      </p:grpSp>
    </p:spTree>
    <p:extLst>
      <p:ext uri="{BB962C8B-B14F-4D97-AF65-F5344CB8AC3E}">
        <p14:creationId xmlns:p14="http://schemas.microsoft.com/office/powerpoint/2010/main" val="358396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186">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8_Rubrik och innehåll">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8DB5DC11-A93B-D8A7-AA2A-2B32D255951D}"/>
              </a:ext>
            </a:extLst>
          </p:cNvPr>
          <p:cNvSpPr>
            <a:spLocks noGrp="1"/>
          </p:cNvSpPr>
          <p:nvPr>
            <p:ph type="title" hasCustomPrompt="1"/>
          </p:nvPr>
        </p:nvSpPr>
        <p:spPr>
          <a:xfrm>
            <a:off x="1764000" y="1166553"/>
            <a:ext cx="9453748" cy="541926"/>
          </a:xfrm>
          <a:prstGeom prst="rect">
            <a:avLst/>
          </a:prstGeom>
        </p:spPr>
        <p:txBody>
          <a:bodyPr anchor="b" anchorCtr="0">
            <a:spAutoFit/>
          </a:bodyPr>
          <a:lstStyle>
            <a:lvl1pPr>
              <a:defRPr sz="3200" b="1">
                <a:solidFill>
                  <a:schemeClr val="tx1"/>
                </a:solidFill>
              </a:defRPr>
            </a:lvl1pPr>
          </a:lstStyle>
          <a:p>
            <a:r>
              <a:rPr lang="sv-SE" dirty="0"/>
              <a:t>Klicka här för att ändra format</a:t>
            </a:r>
          </a:p>
        </p:txBody>
      </p:sp>
      <p:sp>
        <p:nvSpPr>
          <p:cNvPr id="8" name="Platshållare för innehåll 2">
            <a:extLst>
              <a:ext uri="{FF2B5EF4-FFF2-40B4-BE49-F238E27FC236}">
                <a16:creationId xmlns:a16="http://schemas.microsoft.com/office/drawing/2014/main" id="{E27660E2-D759-94A7-FB17-3C96FFA14C54}"/>
              </a:ext>
            </a:extLst>
          </p:cNvPr>
          <p:cNvSpPr>
            <a:spLocks noGrp="1"/>
          </p:cNvSpPr>
          <p:nvPr>
            <p:ph idx="1" hasCustomPrompt="1"/>
          </p:nvPr>
        </p:nvSpPr>
        <p:spPr>
          <a:xfrm>
            <a:off x="1764000" y="2102553"/>
            <a:ext cx="4451442" cy="3760365"/>
          </a:xfrm>
          <a:prstGeom prst="rect">
            <a:avLst/>
          </a:prstGeom>
        </p:spPr>
        <p:txBody>
          <a:bodyPr/>
          <a:lstStyle>
            <a:lvl1pPr marL="0" indent="0">
              <a:lnSpc>
                <a:spcPct val="90000"/>
              </a:lnSpc>
              <a:spcBef>
                <a:spcPts val="0"/>
              </a:spcBef>
              <a:spcAft>
                <a:spcPts val="1200"/>
              </a:spcAft>
              <a:buNone/>
              <a:defRPr sz="2000">
                <a:latin typeface="+mn-lt"/>
              </a:defRPr>
            </a:lvl1pPr>
            <a:lvl2pPr marL="360000" indent="-180000">
              <a:lnSpc>
                <a:spcPct val="90000"/>
              </a:lnSpc>
              <a:spcBef>
                <a:spcPts val="0"/>
              </a:spcBef>
              <a:spcAft>
                <a:spcPts val="600"/>
              </a:spcAft>
              <a:defRPr sz="1800">
                <a:latin typeface="+mn-lt"/>
              </a:defRPr>
            </a:lvl2pPr>
            <a:lvl3pPr marL="540000" indent="-180000">
              <a:lnSpc>
                <a:spcPct val="90000"/>
              </a:lnSpc>
              <a:spcBef>
                <a:spcPts val="0"/>
              </a:spcBef>
              <a:spcAft>
                <a:spcPts val="300"/>
              </a:spcAft>
              <a:defRPr sz="1600">
                <a:latin typeface="+mn-lt"/>
              </a:defRPr>
            </a:lvl3pPr>
            <a:lvl4pPr marL="720000" indent="-180000">
              <a:lnSpc>
                <a:spcPct val="90000"/>
              </a:lnSpc>
              <a:spcBef>
                <a:spcPts val="0"/>
              </a:spcBef>
              <a:spcAft>
                <a:spcPts val="300"/>
              </a:spcAft>
              <a:defRPr sz="1400">
                <a:latin typeface="+mn-lt"/>
              </a:defRPr>
            </a:lvl4pPr>
            <a:lvl5pPr marL="900000" indent="-180000">
              <a:lnSpc>
                <a:spcPct val="90000"/>
              </a:lnSpc>
              <a:spcBef>
                <a:spcPts val="0"/>
              </a:spcBef>
              <a:spcAft>
                <a:spcPts val="300"/>
              </a:spcAft>
              <a:defRPr sz="1200">
                <a:latin typeface="+mn-lt"/>
              </a:defRPr>
            </a:lvl5pPr>
          </a:lstStyle>
          <a:p>
            <a:pPr lvl="0"/>
            <a:r>
              <a:rPr lang="sv-SE" dirty="0"/>
              <a:t>Text</a:t>
            </a:r>
          </a:p>
        </p:txBody>
      </p:sp>
      <p:pic>
        <p:nvPicPr>
          <p:cNvPr id="10" name="Bildobjekt 9" descr="MSB Logotyp">
            <a:extLst>
              <a:ext uri="{FF2B5EF4-FFF2-40B4-BE49-F238E27FC236}">
                <a16:creationId xmlns:a16="http://schemas.microsoft.com/office/drawing/2014/main" id="{8DE55701-67AB-54C9-8A91-EB839C143D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8050" y="6296026"/>
            <a:ext cx="952500" cy="422519"/>
          </a:xfrm>
          <a:prstGeom prst="rect">
            <a:avLst/>
          </a:prstGeom>
        </p:spPr>
      </p:pic>
      <p:sp>
        <p:nvSpPr>
          <p:cNvPr id="5" name="Platshållare för innehåll 2">
            <a:extLst>
              <a:ext uri="{FF2B5EF4-FFF2-40B4-BE49-F238E27FC236}">
                <a16:creationId xmlns:a16="http://schemas.microsoft.com/office/drawing/2014/main" id="{71031CEF-E619-073E-7C4A-30482C4BD98A}"/>
              </a:ext>
            </a:extLst>
          </p:cNvPr>
          <p:cNvSpPr>
            <a:spLocks noGrp="1"/>
          </p:cNvSpPr>
          <p:nvPr>
            <p:ph idx="10" hasCustomPrompt="1"/>
          </p:nvPr>
        </p:nvSpPr>
        <p:spPr>
          <a:xfrm>
            <a:off x="6766306" y="2102553"/>
            <a:ext cx="4451442" cy="3760365"/>
          </a:xfrm>
          <a:prstGeom prst="rect">
            <a:avLst/>
          </a:prstGeom>
        </p:spPr>
        <p:txBody>
          <a:bodyPr/>
          <a:lstStyle>
            <a:lvl1pPr marL="0" indent="0">
              <a:lnSpc>
                <a:spcPct val="90000"/>
              </a:lnSpc>
              <a:spcBef>
                <a:spcPts val="0"/>
              </a:spcBef>
              <a:spcAft>
                <a:spcPts val="1200"/>
              </a:spcAft>
              <a:buNone/>
              <a:defRPr sz="2000">
                <a:latin typeface="+mn-lt"/>
              </a:defRPr>
            </a:lvl1pPr>
            <a:lvl2pPr marL="360000" indent="-180000">
              <a:lnSpc>
                <a:spcPct val="90000"/>
              </a:lnSpc>
              <a:spcBef>
                <a:spcPts val="0"/>
              </a:spcBef>
              <a:spcAft>
                <a:spcPts val="600"/>
              </a:spcAft>
              <a:defRPr sz="1800">
                <a:latin typeface="+mn-lt"/>
              </a:defRPr>
            </a:lvl2pPr>
            <a:lvl3pPr marL="540000" indent="-180000">
              <a:lnSpc>
                <a:spcPct val="90000"/>
              </a:lnSpc>
              <a:spcBef>
                <a:spcPts val="0"/>
              </a:spcBef>
              <a:spcAft>
                <a:spcPts val="300"/>
              </a:spcAft>
              <a:defRPr sz="1600">
                <a:latin typeface="+mn-lt"/>
              </a:defRPr>
            </a:lvl3pPr>
            <a:lvl4pPr marL="720000" indent="-180000">
              <a:lnSpc>
                <a:spcPct val="90000"/>
              </a:lnSpc>
              <a:spcBef>
                <a:spcPts val="0"/>
              </a:spcBef>
              <a:spcAft>
                <a:spcPts val="300"/>
              </a:spcAft>
              <a:defRPr sz="1400">
                <a:latin typeface="+mn-lt"/>
              </a:defRPr>
            </a:lvl4pPr>
            <a:lvl5pPr marL="900000" indent="-180000">
              <a:lnSpc>
                <a:spcPct val="90000"/>
              </a:lnSpc>
              <a:spcBef>
                <a:spcPts val="0"/>
              </a:spcBef>
              <a:spcAft>
                <a:spcPts val="300"/>
              </a:spcAft>
              <a:defRPr sz="1200">
                <a:latin typeface="+mn-lt"/>
              </a:defRPr>
            </a:lvl5pPr>
          </a:lstStyle>
          <a:p>
            <a:pPr lvl="0"/>
            <a:r>
              <a:rPr lang="sv-SE" dirty="0"/>
              <a:t>Text</a:t>
            </a:r>
          </a:p>
        </p:txBody>
      </p:sp>
      <p:grpSp>
        <p:nvGrpSpPr>
          <p:cNvPr id="2" name="Grupp 1">
            <a:extLst>
              <a:ext uri="{FF2B5EF4-FFF2-40B4-BE49-F238E27FC236}">
                <a16:creationId xmlns:a16="http://schemas.microsoft.com/office/drawing/2014/main" id="{61D91EE1-9C45-3450-C7FA-0EFA06F192CD}"/>
              </a:ext>
            </a:extLst>
          </p:cNvPr>
          <p:cNvGrpSpPr/>
          <p:nvPr userDrawn="1"/>
        </p:nvGrpSpPr>
        <p:grpSpPr>
          <a:xfrm>
            <a:off x="-3438" y="1222963"/>
            <a:ext cx="1441776" cy="417229"/>
            <a:chOff x="-3438" y="1222963"/>
            <a:chExt cx="1441776" cy="417229"/>
          </a:xfrm>
        </p:grpSpPr>
        <p:sp>
          <p:nvSpPr>
            <p:cNvPr id="3" name="Frihandsfigur 2">
              <a:extLst>
                <a:ext uri="{FF2B5EF4-FFF2-40B4-BE49-F238E27FC236}">
                  <a16:creationId xmlns:a16="http://schemas.microsoft.com/office/drawing/2014/main" id="{5189FC34-BB26-3A2F-B1F4-A81E3271DA96}"/>
                </a:ext>
              </a:extLst>
            </p:cNvPr>
            <p:cNvSpPr/>
            <p:nvPr/>
          </p:nvSpPr>
          <p:spPr>
            <a:xfrm>
              <a:off x="-3438" y="1222963"/>
              <a:ext cx="1441776" cy="417228"/>
            </a:xfrm>
            <a:custGeom>
              <a:avLst/>
              <a:gdLst>
                <a:gd name="connsiteX0" fmla="*/ 0 w 1441776"/>
                <a:gd name="connsiteY0" fmla="*/ 0 h 417228"/>
                <a:gd name="connsiteX1" fmla="*/ 1233786 w 1441776"/>
                <a:gd name="connsiteY1" fmla="*/ 0 h 417228"/>
                <a:gd name="connsiteX2" fmla="*/ 1441776 w 1441776"/>
                <a:gd name="connsiteY2" fmla="*/ 208588 h 417228"/>
                <a:gd name="connsiteX3" fmla="*/ 1233786 w 1441776"/>
                <a:gd name="connsiteY3" fmla="*/ 417228 h 417228"/>
                <a:gd name="connsiteX4" fmla="*/ 0 w 1441776"/>
                <a:gd name="connsiteY4" fmla="*/ 417228 h 417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776" h="417228">
                  <a:moveTo>
                    <a:pt x="0" y="0"/>
                  </a:moveTo>
                  <a:lnTo>
                    <a:pt x="1233786" y="0"/>
                  </a:lnTo>
                  <a:lnTo>
                    <a:pt x="1441776" y="208588"/>
                  </a:lnTo>
                  <a:lnTo>
                    <a:pt x="1233786" y="417228"/>
                  </a:lnTo>
                  <a:lnTo>
                    <a:pt x="0" y="417228"/>
                  </a:lnTo>
                  <a:close/>
                </a:path>
              </a:pathLst>
            </a:custGeom>
            <a:solidFill>
              <a:schemeClr val="accent5"/>
            </a:solidFill>
            <a:ln w="12700" cap="flat">
              <a:solidFill>
                <a:schemeClr val="bg1"/>
              </a:solidFill>
              <a:prstDash val="solid"/>
              <a:miter/>
            </a:ln>
          </p:spPr>
          <p:txBody>
            <a:bodyPr wrap="square" rtlCol="0" anchor="ctr">
              <a:noAutofit/>
            </a:bodyPr>
            <a:lstStyle/>
            <a:p>
              <a:pPr lvl="0"/>
              <a:endParaRPr lang="sv-SE"/>
            </a:p>
          </p:txBody>
        </p:sp>
        <p:sp>
          <p:nvSpPr>
            <p:cNvPr id="4" name="Platshållare för text 13">
              <a:extLst>
                <a:ext uri="{FF2B5EF4-FFF2-40B4-BE49-F238E27FC236}">
                  <a16:creationId xmlns:a16="http://schemas.microsoft.com/office/drawing/2014/main" id="{80C969F5-19AD-2874-4CD3-5CD6B2B236FD}"/>
                </a:ext>
              </a:extLst>
            </p:cNvPr>
            <p:cNvSpPr txBox="1">
              <a:spLocks/>
            </p:cNvSpPr>
            <p:nvPr/>
          </p:nvSpPr>
          <p:spPr>
            <a:xfrm>
              <a:off x="11432" y="1222964"/>
              <a:ext cx="1197258" cy="417228"/>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9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solidFill>
                    <a:schemeClr val="tx1"/>
                  </a:solidFill>
                </a:rPr>
                <a:t>Förhållningssätt</a:t>
              </a:r>
            </a:p>
          </p:txBody>
        </p:sp>
      </p:grpSp>
    </p:spTree>
    <p:extLst>
      <p:ext uri="{BB962C8B-B14F-4D97-AF65-F5344CB8AC3E}">
        <p14:creationId xmlns:p14="http://schemas.microsoft.com/office/powerpoint/2010/main" val="3106058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186">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9_Rubrik och innehåll">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8DB5DC11-A93B-D8A7-AA2A-2B32D255951D}"/>
              </a:ext>
            </a:extLst>
          </p:cNvPr>
          <p:cNvSpPr>
            <a:spLocks noGrp="1"/>
          </p:cNvSpPr>
          <p:nvPr>
            <p:ph type="title" hasCustomPrompt="1"/>
          </p:nvPr>
        </p:nvSpPr>
        <p:spPr>
          <a:xfrm>
            <a:off x="1764000" y="1166553"/>
            <a:ext cx="9453748" cy="541926"/>
          </a:xfrm>
          <a:prstGeom prst="rect">
            <a:avLst/>
          </a:prstGeom>
        </p:spPr>
        <p:txBody>
          <a:bodyPr anchor="b" anchorCtr="0">
            <a:spAutoFit/>
          </a:bodyPr>
          <a:lstStyle>
            <a:lvl1pPr>
              <a:defRPr sz="3200" b="1">
                <a:solidFill>
                  <a:schemeClr val="tx1"/>
                </a:solidFill>
              </a:defRPr>
            </a:lvl1pPr>
          </a:lstStyle>
          <a:p>
            <a:r>
              <a:rPr lang="sv-SE" dirty="0"/>
              <a:t>Klicka här för att ändra format</a:t>
            </a:r>
          </a:p>
        </p:txBody>
      </p:sp>
      <p:pic>
        <p:nvPicPr>
          <p:cNvPr id="10" name="Bildobjekt 9" descr="MSB Logotyp">
            <a:extLst>
              <a:ext uri="{FF2B5EF4-FFF2-40B4-BE49-F238E27FC236}">
                <a16:creationId xmlns:a16="http://schemas.microsoft.com/office/drawing/2014/main" id="{8DE55701-67AB-54C9-8A91-EB839C143D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8050" y="6296026"/>
            <a:ext cx="952500" cy="422519"/>
          </a:xfrm>
          <a:prstGeom prst="rect">
            <a:avLst/>
          </a:prstGeom>
        </p:spPr>
      </p:pic>
      <p:grpSp>
        <p:nvGrpSpPr>
          <p:cNvPr id="2" name="Grupp 1">
            <a:extLst>
              <a:ext uri="{FF2B5EF4-FFF2-40B4-BE49-F238E27FC236}">
                <a16:creationId xmlns:a16="http://schemas.microsoft.com/office/drawing/2014/main" id="{61D91EE1-9C45-3450-C7FA-0EFA06F192CD}"/>
              </a:ext>
            </a:extLst>
          </p:cNvPr>
          <p:cNvGrpSpPr/>
          <p:nvPr userDrawn="1"/>
        </p:nvGrpSpPr>
        <p:grpSpPr>
          <a:xfrm>
            <a:off x="-3438" y="1222963"/>
            <a:ext cx="1441776" cy="417229"/>
            <a:chOff x="-3438" y="1222963"/>
            <a:chExt cx="1441776" cy="417229"/>
          </a:xfrm>
        </p:grpSpPr>
        <p:sp>
          <p:nvSpPr>
            <p:cNvPr id="3" name="Frihandsfigur 2">
              <a:extLst>
                <a:ext uri="{FF2B5EF4-FFF2-40B4-BE49-F238E27FC236}">
                  <a16:creationId xmlns:a16="http://schemas.microsoft.com/office/drawing/2014/main" id="{5189FC34-BB26-3A2F-B1F4-A81E3271DA96}"/>
                </a:ext>
              </a:extLst>
            </p:cNvPr>
            <p:cNvSpPr/>
            <p:nvPr/>
          </p:nvSpPr>
          <p:spPr>
            <a:xfrm>
              <a:off x="-3438" y="1222963"/>
              <a:ext cx="1441776" cy="417228"/>
            </a:xfrm>
            <a:custGeom>
              <a:avLst/>
              <a:gdLst>
                <a:gd name="connsiteX0" fmla="*/ 0 w 1441776"/>
                <a:gd name="connsiteY0" fmla="*/ 0 h 417228"/>
                <a:gd name="connsiteX1" fmla="*/ 1233786 w 1441776"/>
                <a:gd name="connsiteY1" fmla="*/ 0 h 417228"/>
                <a:gd name="connsiteX2" fmla="*/ 1441776 w 1441776"/>
                <a:gd name="connsiteY2" fmla="*/ 208588 h 417228"/>
                <a:gd name="connsiteX3" fmla="*/ 1233786 w 1441776"/>
                <a:gd name="connsiteY3" fmla="*/ 417228 h 417228"/>
                <a:gd name="connsiteX4" fmla="*/ 0 w 1441776"/>
                <a:gd name="connsiteY4" fmla="*/ 417228 h 417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776" h="417228">
                  <a:moveTo>
                    <a:pt x="0" y="0"/>
                  </a:moveTo>
                  <a:lnTo>
                    <a:pt x="1233786" y="0"/>
                  </a:lnTo>
                  <a:lnTo>
                    <a:pt x="1441776" y="208588"/>
                  </a:lnTo>
                  <a:lnTo>
                    <a:pt x="1233786" y="417228"/>
                  </a:lnTo>
                  <a:lnTo>
                    <a:pt x="0" y="417228"/>
                  </a:lnTo>
                  <a:close/>
                </a:path>
              </a:pathLst>
            </a:custGeom>
            <a:solidFill>
              <a:schemeClr val="accent5"/>
            </a:solidFill>
            <a:ln w="12700" cap="flat">
              <a:solidFill>
                <a:schemeClr val="bg1"/>
              </a:solidFill>
              <a:prstDash val="solid"/>
              <a:miter/>
            </a:ln>
          </p:spPr>
          <p:txBody>
            <a:bodyPr wrap="square" rtlCol="0" anchor="ctr">
              <a:noAutofit/>
            </a:bodyPr>
            <a:lstStyle/>
            <a:p>
              <a:pPr lvl="0"/>
              <a:endParaRPr lang="sv-SE"/>
            </a:p>
          </p:txBody>
        </p:sp>
        <p:sp>
          <p:nvSpPr>
            <p:cNvPr id="4" name="Platshållare för text 13">
              <a:extLst>
                <a:ext uri="{FF2B5EF4-FFF2-40B4-BE49-F238E27FC236}">
                  <a16:creationId xmlns:a16="http://schemas.microsoft.com/office/drawing/2014/main" id="{80C969F5-19AD-2874-4CD3-5CD6B2B236FD}"/>
                </a:ext>
              </a:extLst>
            </p:cNvPr>
            <p:cNvSpPr txBox="1">
              <a:spLocks/>
            </p:cNvSpPr>
            <p:nvPr/>
          </p:nvSpPr>
          <p:spPr>
            <a:xfrm>
              <a:off x="11432" y="1222964"/>
              <a:ext cx="1197258" cy="417228"/>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9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solidFill>
                    <a:schemeClr val="tx1"/>
                  </a:solidFill>
                </a:rPr>
                <a:t>Förhållningssätt</a:t>
              </a:r>
            </a:p>
          </p:txBody>
        </p:sp>
      </p:grpSp>
    </p:spTree>
    <p:extLst>
      <p:ext uri="{BB962C8B-B14F-4D97-AF65-F5344CB8AC3E}">
        <p14:creationId xmlns:p14="http://schemas.microsoft.com/office/powerpoint/2010/main" val="375735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186">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0_Rubrik och innehåll">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8DB5DC11-A93B-D8A7-AA2A-2B32D255951D}"/>
              </a:ext>
            </a:extLst>
          </p:cNvPr>
          <p:cNvSpPr>
            <a:spLocks noGrp="1"/>
          </p:cNvSpPr>
          <p:nvPr>
            <p:ph type="title" hasCustomPrompt="1"/>
          </p:nvPr>
        </p:nvSpPr>
        <p:spPr>
          <a:xfrm>
            <a:off x="1764000" y="1166553"/>
            <a:ext cx="9453748" cy="541926"/>
          </a:xfrm>
          <a:prstGeom prst="rect">
            <a:avLst/>
          </a:prstGeom>
        </p:spPr>
        <p:txBody>
          <a:bodyPr anchor="b" anchorCtr="0">
            <a:spAutoFit/>
          </a:bodyPr>
          <a:lstStyle>
            <a:lvl1pPr>
              <a:defRPr sz="3200" b="1">
                <a:solidFill>
                  <a:schemeClr val="tx1"/>
                </a:solidFill>
              </a:defRPr>
            </a:lvl1pPr>
          </a:lstStyle>
          <a:p>
            <a:r>
              <a:rPr lang="sv-SE" dirty="0"/>
              <a:t>Klicka här för att ändra format</a:t>
            </a:r>
          </a:p>
        </p:txBody>
      </p:sp>
      <p:sp>
        <p:nvSpPr>
          <p:cNvPr id="8" name="Platshållare för innehåll 2">
            <a:extLst>
              <a:ext uri="{FF2B5EF4-FFF2-40B4-BE49-F238E27FC236}">
                <a16:creationId xmlns:a16="http://schemas.microsoft.com/office/drawing/2014/main" id="{E27660E2-D759-94A7-FB17-3C96FFA14C54}"/>
              </a:ext>
            </a:extLst>
          </p:cNvPr>
          <p:cNvSpPr>
            <a:spLocks noGrp="1"/>
          </p:cNvSpPr>
          <p:nvPr>
            <p:ph idx="1" hasCustomPrompt="1"/>
          </p:nvPr>
        </p:nvSpPr>
        <p:spPr>
          <a:xfrm>
            <a:off x="1763999" y="2102553"/>
            <a:ext cx="9453749" cy="3760365"/>
          </a:xfrm>
          <a:prstGeom prst="rect">
            <a:avLst/>
          </a:prstGeom>
        </p:spPr>
        <p:txBody>
          <a:bodyPr/>
          <a:lstStyle>
            <a:lvl1pPr marL="0" indent="0">
              <a:lnSpc>
                <a:spcPct val="90000"/>
              </a:lnSpc>
              <a:spcBef>
                <a:spcPts val="0"/>
              </a:spcBef>
              <a:spcAft>
                <a:spcPts val="1200"/>
              </a:spcAft>
              <a:buNone/>
              <a:defRPr sz="2000">
                <a:latin typeface="+mn-lt"/>
              </a:defRPr>
            </a:lvl1pPr>
            <a:lvl2pPr marL="360000" indent="-180000">
              <a:lnSpc>
                <a:spcPct val="90000"/>
              </a:lnSpc>
              <a:spcBef>
                <a:spcPts val="0"/>
              </a:spcBef>
              <a:spcAft>
                <a:spcPts val="600"/>
              </a:spcAft>
              <a:defRPr sz="1800">
                <a:latin typeface="+mn-lt"/>
              </a:defRPr>
            </a:lvl2pPr>
            <a:lvl3pPr marL="540000" indent="-180000">
              <a:lnSpc>
                <a:spcPct val="90000"/>
              </a:lnSpc>
              <a:spcBef>
                <a:spcPts val="0"/>
              </a:spcBef>
              <a:spcAft>
                <a:spcPts val="300"/>
              </a:spcAft>
              <a:defRPr sz="1600">
                <a:latin typeface="+mn-lt"/>
              </a:defRPr>
            </a:lvl3pPr>
            <a:lvl4pPr marL="720000" indent="-180000">
              <a:lnSpc>
                <a:spcPct val="90000"/>
              </a:lnSpc>
              <a:spcBef>
                <a:spcPts val="0"/>
              </a:spcBef>
              <a:spcAft>
                <a:spcPts val="300"/>
              </a:spcAft>
              <a:defRPr sz="1400">
                <a:latin typeface="+mn-lt"/>
              </a:defRPr>
            </a:lvl4pPr>
            <a:lvl5pPr marL="900000" indent="-180000">
              <a:lnSpc>
                <a:spcPct val="90000"/>
              </a:lnSpc>
              <a:spcBef>
                <a:spcPts val="0"/>
              </a:spcBef>
              <a:spcAft>
                <a:spcPts val="300"/>
              </a:spcAft>
              <a:defRPr sz="1200">
                <a:latin typeface="+mn-lt"/>
              </a:defRPr>
            </a:lvl5pPr>
          </a:lstStyle>
          <a:p>
            <a:pPr lvl="0"/>
            <a:r>
              <a:rPr lang="sv-SE" dirty="0"/>
              <a:t>Text</a:t>
            </a:r>
          </a:p>
        </p:txBody>
      </p:sp>
      <p:pic>
        <p:nvPicPr>
          <p:cNvPr id="10" name="Bildobjekt 9" descr="MSB Logotyp">
            <a:extLst>
              <a:ext uri="{FF2B5EF4-FFF2-40B4-BE49-F238E27FC236}">
                <a16:creationId xmlns:a16="http://schemas.microsoft.com/office/drawing/2014/main" id="{8DE55701-67AB-54C9-8A91-EB839C143D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8050" y="6296026"/>
            <a:ext cx="952500" cy="422519"/>
          </a:xfrm>
          <a:prstGeom prst="rect">
            <a:avLst/>
          </a:prstGeom>
        </p:spPr>
      </p:pic>
      <p:grpSp>
        <p:nvGrpSpPr>
          <p:cNvPr id="5" name="Grupp 4">
            <a:extLst>
              <a:ext uri="{FF2B5EF4-FFF2-40B4-BE49-F238E27FC236}">
                <a16:creationId xmlns:a16="http://schemas.microsoft.com/office/drawing/2014/main" id="{753949AD-7F1C-6EEF-F39B-DD9688B1E83A}"/>
              </a:ext>
            </a:extLst>
          </p:cNvPr>
          <p:cNvGrpSpPr/>
          <p:nvPr userDrawn="1"/>
        </p:nvGrpSpPr>
        <p:grpSpPr>
          <a:xfrm>
            <a:off x="-45478" y="1222963"/>
            <a:ext cx="1441776" cy="417229"/>
            <a:chOff x="-45478" y="1222963"/>
            <a:chExt cx="1441776" cy="417229"/>
          </a:xfrm>
        </p:grpSpPr>
        <p:sp>
          <p:nvSpPr>
            <p:cNvPr id="6" name="Frihandsfigur 5">
              <a:extLst>
                <a:ext uri="{FF2B5EF4-FFF2-40B4-BE49-F238E27FC236}">
                  <a16:creationId xmlns:a16="http://schemas.microsoft.com/office/drawing/2014/main" id="{509969B7-128E-4953-EB6E-9EFE403392F7}"/>
                </a:ext>
              </a:extLst>
            </p:cNvPr>
            <p:cNvSpPr/>
            <p:nvPr/>
          </p:nvSpPr>
          <p:spPr>
            <a:xfrm>
              <a:off x="-45478" y="1222963"/>
              <a:ext cx="1441776" cy="417228"/>
            </a:xfrm>
            <a:custGeom>
              <a:avLst/>
              <a:gdLst>
                <a:gd name="connsiteX0" fmla="*/ 0 w 1441776"/>
                <a:gd name="connsiteY0" fmla="*/ 0 h 417228"/>
                <a:gd name="connsiteX1" fmla="*/ 1233786 w 1441776"/>
                <a:gd name="connsiteY1" fmla="*/ 0 h 417228"/>
                <a:gd name="connsiteX2" fmla="*/ 1441776 w 1441776"/>
                <a:gd name="connsiteY2" fmla="*/ 208588 h 417228"/>
                <a:gd name="connsiteX3" fmla="*/ 1233786 w 1441776"/>
                <a:gd name="connsiteY3" fmla="*/ 417228 h 417228"/>
                <a:gd name="connsiteX4" fmla="*/ 0 w 1441776"/>
                <a:gd name="connsiteY4" fmla="*/ 417228 h 417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776" h="417228">
                  <a:moveTo>
                    <a:pt x="0" y="0"/>
                  </a:moveTo>
                  <a:lnTo>
                    <a:pt x="1233786" y="0"/>
                  </a:lnTo>
                  <a:lnTo>
                    <a:pt x="1441776" y="208588"/>
                  </a:lnTo>
                  <a:lnTo>
                    <a:pt x="1233786" y="417228"/>
                  </a:lnTo>
                  <a:lnTo>
                    <a:pt x="0" y="417228"/>
                  </a:lnTo>
                  <a:close/>
                </a:path>
              </a:pathLst>
            </a:custGeom>
            <a:solidFill>
              <a:schemeClr val="accent4"/>
            </a:solidFill>
            <a:ln w="12700" cap="flat">
              <a:solidFill>
                <a:schemeClr val="bg1"/>
              </a:solidFill>
              <a:prstDash val="solid"/>
              <a:miter/>
            </a:ln>
          </p:spPr>
          <p:txBody>
            <a:bodyPr wrap="square" rtlCol="0" anchor="ctr">
              <a:noAutofit/>
            </a:bodyPr>
            <a:lstStyle/>
            <a:p>
              <a:pPr lvl="0"/>
              <a:endParaRPr lang="sv-SE"/>
            </a:p>
          </p:txBody>
        </p:sp>
        <p:sp>
          <p:nvSpPr>
            <p:cNvPr id="9" name="Platshållare för text 13">
              <a:extLst>
                <a:ext uri="{FF2B5EF4-FFF2-40B4-BE49-F238E27FC236}">
                  <a16:creationId xmlns:a16="http://schemas.microsoft.com/office/drawing/2014/main" id="{9DDA8D86-49D5-BD90-9780-E72FA805EC31}"/>
                </a:ext>
              </a:extLst>
            </p:cNvPr>
            <p:cNvSpPr txBox="1">
              <a:spLocks/>
            </p:cNvSpPr>
            <p:nvPr/>
          </p:nvSpPr>
          <p:spPr>
            <a:xfrm>
              <a:off x="11432" y="1222964"/>
              <a:ext cx="1039602" cy="417228"/>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9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solidFill>
                    <a:schemeClr val="tx1"/>
                  </a:solidFill>
                </a:rPr>
                <a:t>Arbetssätt</a:t>
              </a:r>
            </a:p>
          </p:txBody>
        </p:sp>
      </p:grpSp>
    </p:spTree>
    <p:extLst>
      <p:ext uri="{BB962C8B-B14F-4D97-AF65-F5344CB8AC3E}">
        <p14:creationId xmlns:p14="http://schemas.microsoft.com/office/powerpoint/2010/main" val="2084916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186">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1_Rubrik och innehåll">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8DB5DC11-A93B-D8A7-AA2A-2B32D255951D}"/>
              </a:ext>
            </a:extLst>
          </p:cNvPr>
          <p:cNvSpPr>
            <a:spLocks noGrp="1"/>
          </p:cNvSpPr>
          <p:nvPr>
            <p:ph type="title" hasCustomPrompt="1"/>
          </p:nvPr>
        </p:nvSpPr>
        <p:spPr>
          <a:xfrm>
            <a:off x="1764000" y="1166553"/>
            <a:ext cx="9453748" cy="541926"/>
          </a:xfrm>
          <a:prstGeom prst="rect">
            <a:avLst/>
          </a:prstGeom>
        </p:spPr>
        <p:txBody>
          <a:bodyPr anchor="b" anchorCtr="0">
            <a:spAutoFit/>
          </a:bodyPr>
          <a:lstStyle>
            <a:lvl1pPr>
              <a:defRPr sz="3200" b="1">
                <a:solidFill>
                  <a:schemeClr val="tx1"/>
                </a:solidFill>
              </a:defRPr>
            </a:lvl1pPr>
          </a:lstStyle>
          <a:p>
            <a:r>
              <a:rPr lang="sv-SE" dirty="0"/>
              <a:t>Klicka här för att ändra format</a:t>
            </a:r>
          </a:p>
        </p:txBody>
      </p:sp>
      <p:sp>
        <p:nvSpPr>
          <p:cNvPr id="8" name="Platshållare för innehåll 2">
            <a:extLst>
              <a:ext uri="{FF2B5EF4-FFF2-40B4-BE49-F238E27FC236}">
                <a16:creationId xmlns:a16="http://schemas.microsoft.com/office/drawing/2014/main" id="{E27660E2-D759-94A7-FB17-3C96FFA14C54}"/>
              </a:ext>
            </a:extLst>
          </p:cNvPr>
          <p:cNvSpPr>
            <a:spLocks noGrp="1"/>
          </p:cNvSpPr>
          <p:nvPr>
            <p:ph idx="1" hasCustomPrompt="1"/>
          </p:nvPr>
        </p:nvSpPr>
        <p:spPr>
          <a:xfrm>
            <a:off x="1764000" y="2102553"/>
            <a:ext cx="4451442" cy="3760365"/>
          </a:xfrm>
          <a:prstGeom prst="rect">
            <a:avLst/>
          </a:prstGeom>
        </p:spPr>
        <p:txBody>
          <a:bodyPr/>
          <a:lstStyle>
            <a:lvl1pPr marL="0" indent="0">
              <a:lnSpc>
                <a:spcPct val="90000"/>
              </a:lnSpc>
              <a:spcBef>
                <a:spcPts val="0"/>
              </a:spcBef>
              <a:spcAft>
                <a:spcPts val="1200"/>
              </a:spcAft>
              <a:buNone/>
              <a:defRPr sz="2000">
                <a:latin typeface="+mn-lt"/>
              </a:defRPr>
            </a:lvl1pPr>
            <a:lvl2pPr marL="360000" indent="-180000">
              <a:lnSpc>
                <a:spcPct val="90000"/>
              </a:lnSpc>
              <a:spcBef>
                <a:spcPts val="0"/>
              </a:spcBef>
              <a:spcAft>
                <a:spcPts val="600"/>
              </a:spcAft>
              <a:defRPr sz="1800">
                <a:latin typeface="+mn-lt"/>
              </a:defRPr>
            </a:lvl2pPr>
            <a:lvl3pPr marL="540000" indent="-180000">
              <a:lnSpc>
                <a:spcPct val="90000"/>
              </a:lnSpc>
              <a:spcBef>
                <a:spcPts val="0"/>
              </a:spcBef>
              <a:spcAft>
                <a:spcPts val="300"/>
              </a:spcAft>
              <a:defRPr sz="1600">
                <a:latin typeface="+mn-lt"/>
              </a:defRPr>
            </a:lvl3pPr>
            <a:lvl4pPr marL="720000" indent="-180000">
              <a:lnSpc>
                <a:spcPct val="90000"/>
              </a:lnSpc>
              <a:spcBef>
                <a:spcPts val="0"/>
              </a:spcBef>
              <a:spcAft>
                <a:spcPts val="300"/>
              </a:spcAft>
              <a:defRPr sz="1400">
                <a:latin typeface="+mn-lt"/>
              </a:defRPr>
            </a:lvl4pPr>
            <a:lvl5pPr marL="900000" indent="-180000">
              <a:lnSpc>
                <a:spcPct val="90000"/>
              </a:lnSpc>
              <a:spcBef>
                <a:spcPts val="0"/>
              </a:spcBef>
              <a:spcAft>
                <a:spcPts val="300"/>
              </a:spcAft>
              <a:defRPr sz="1200">
                <a:latin typeface="+mn-lt"/>
              </a:defRPr>
            </a:lvl5pPr>
          </a:lstStyle>
          <a:p>
            <a:pPr lvl="0"/>
            <a:r>
              <a:rPr lang="sv-SE" dirty="0"/>
              <a:t>Text</a:t>
            </a:r>
          </a:p>
        </p:txBody>
      </p:sp>
      <p:pic>
        <p:nvPicPr>
          <p:cNvPr id="10" name="Bildobjekt 9" descr="MSB Logotyp">
            <a:extLst>
              <a:ext uri="{FF2B5EF4-FFF2-40B4-BE49-F238E27FC236}">
                <a16:creationId xmlns:a16="http://schemas.microsoft.com/office/drawing/2014/main" id="{8DE55701-67AB-54C9-8A91-EB839C143D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8050" y="6296026"/>
            <a:ext cx="952500" cy="422519"/>
          </a:xfrm>
          <a:prstGeom prst="rect">
            <a:avLst/>
          </a:prstGeom>
        </p:spPr>
      </p:pic>
      <p:sp>
        <p:nvSpPr>
          <p:cNvPr id="5" name="Platshållare för innehåll 2">
            <a:extLst>
              <a:ext uri="{FF2B5EF4-FFF2-40B4-BE49-F238E27FC236}">
                <a16:creationId xmlns:a16="http://schemas.microsoft.com/office/drawing/2014/main" id="{71031CEF-E619-073E-7C4A-30482C4BD98A}"/>
              </a:ext>
            </a:extLst>
          </p:cNvPr>
          <p:cNvSpPr>
            <a:spLocks noGrp="1"/>
          </p:cNvSpPr>
          <p:nvPr>
            <p:ph idx="10" hasCustomPrompt="1"/>
          </p:nvPr>
        </p:nvSpPr>
        <p:spPr>
          <a:xfrm>
            <a:off x="6766306" y="2102553"/>
            <a:ext cx="4451442" cy="3760365"/>
          </a:xfrm>
          <a:prstGeom prst="rect">
            <a:avLst/>
          </a:prstGeom>
        </p:spPr>
        <p:txBody>
          <a:bodyPr/>
          <a:lstStyle>
            <a:lvl1pPr marL="0" indent="0">
              <a:lnSpc>
                <a:spcPct val="90000"/>
              </a:lnSpc>
              <a:spcBef>
                <a:spcPts val="0"/>
              </a:spcBef>
              <a:spcAft>
                <a:spcPts val="1200"/>
              </a:spcAft>
              <a:buNone/>
              <a:defRPr sz="2000">
                <a:latin typeface="+mn-lt"/>
              </a:defRPr>
            </a:lvl1pPr>
            <a:lvl2pPr marL="360000" indent="-180000">
              <a:lnSpc>
                <a:spcPct val="90000"/>
              </a:lnSpc>
              <a:spcBef>
                <a:spcPts val="0"/>
              </a:spcBef>
              <a:spcAft>
                <a:spcPts val="600"/>
              </a:spcAft>
              <a:defRPr sz="1800">
                <a:latin typeface="+mn-lt"/>
              </a:defRPr>
            </a:lvl2pPr>
            <a:lvl3pPr marL="540000" indent="-180000">
              <a:lnSpc>
                <a:spcPct val="90000"/>
              </a:lnSpc>
              <a:spcBef>
                <a:spcPts val="0"/>
              </a:spcBef>
              <a:spcAft>
                <a:spcPts val="300"/>
              </a:spcAft>
              <a:defRPr sz="1600">
                <a:latin typeface="+mn-lt"/>
              </a:defRPr>
            </a:lvl3pPr>
            <a:lvl4pPr marL="720000" indent="-180000">
              <a:lnSpc>
                <a:spcPct val="90000"/>
              </a:lnSpc>
              <a:spcBef>
                <a:spcPts val="0"/>
              </a:spcBef>
              <a:spcAft>
                <a:spcPts val="300"/>
              </a:spcAft>
              <a:defRPr sz="1400">
                <a:latin typeface="+mn-lt"/>
              </a:defRPr>
            </a:lvl4pPr>
            <a:lvl5pPr marL="900000" indent="-180000">
              <a:lnSpc>
                <a:spcPct val="90000"/>
              </a:lnSpc>
              <a:spcBef>
                <a:spcPts val="0"/>
              </a:spcBef>
              <a:spcAft>
                <a:spcPts val="300"/>
              </a:spcAft>
              <a:defRPr sz="1200">
                <a:latin typeface="+mn-lt"/>
              </a:defRPr>
            </a:lvl5pPr>
          </a:lstStyle>
          <a:p>
            <a:pPr lvl="0"/>
            <a:r>
              <a:rPr lang="sv-SE" dirty="0"/>
              <a:t>Text</a:t>
            </a:r>
          </a:p>
        </p:txBody>
      </p:sp>
      <p:grpSp>
        <p:nvGrpSpPr>
          <p:cNvPr id="6" name="Grupp 5">
            <a:extLst>
              <a:ext uri="{FF2B5EF4-FFF2-40B4-BE49-F238E27FC236}">
                <a16:creationId xmlns:a16="http://schemas.microsoft.com/office/drawing/2014/main" id="{87C51E48-B122-E67D-EC46-1C7C7A78B1B4}"/>
              </a:ext>
            </a:extLst>
          </p:cNvPr>
          <p:cNvGrpSpPr/>
          <p:nvPr userDrawn="1"/>
        </p:nvGrpSpPr>
        <p:grpSpPr>
          <a:xfrm>
            <a:off x="-45478" y="1222963"/>
            <a:ext cx="1441776" cy="417229"/>
            <a:chOff x="-45478" y="1222963"/>
            <a:chExt cx="1441776" cy="417229"/>
          </a:xfrm>
        </p:grpSpPr>
        <p:sp>
          <p:nvSpPr>
            <p:cNvPr id="9" name="Frihandsfigur 8">
              <a:extLst>
                <a:ext uri="{FF2B5EF4-FFF2-40B4-BE49-F238E27FC236}">
                  <a16:creationId xmlns:a16="http://schemas.microsoft.com/office/drawing/2014/main" id="{4981DDCB-9A01-4B3E-81FE-EFE01767F11F}"/>
                </a:ext>
              </a:extLst>
            </p:cNvPr>
            <p:cNvSpPr/>
            <p:nvPr/>
          </p:nvSpPr>
          <p:spPr>
            <a:xfrm>
              <a:off x="-45478" y="1222963"/>
              <a:ext cx="1441776" cy="417228"/>
            </a:xfrm>
            <a:custGeom>
              <a:avLst/>
              <a:gdLst>
                <a:gd name="connsiteX0" fmla="*/ 0 w 1441776"/>
                <a:gd name="connsiteY0" fmla="*/ 0 h 417228"/>
                <a:gd name="connsiteX1" fmla="*/ 1233786 w 1441776"/>
                <a:gd name="connsiteY1" fmla="*/ 0 h 417228"/>
                <a:gd name="connsiteX2" fmla="*/ 1441776 w 1441776"/>
                <a:gd name="connsiteY2" fmla="*/ 208588 h 417228"/>
                <a:gd name="connsiteX3" fmla="*/ 1233786 w 1441776"/>
                <a:gd name="connsiteY3" fmla="*/ 417228 h 417228"/>
                <a:gd name="connsiteX4" fmla="*/ 0 w 1441776"/>
                <a:gd name="connsiteY4" fmla="*/ 417228 h 417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776" h="417228">
                  <a:moveTo>
                    <a:pt x="0" y="0"/>
                  </a:moveTo>
                  <a:lnTo>
                    <a:pt x="1233786" y="0"/>
                  </a:lnTo>
                  <a:lnTo>
                    <a:pt x="1441776" y="208588"/>
                  </a:lnTo>
                  <a:lnTo>
                    <a:pt x="1233786" y="417228"/>
                  </a:lnTo>
                  <a:lnTo>
                    <a:pt x="0" y="417228"/>
                  </a:lnTo>
                  <a:close/>
                </a:path>
              </a:pathLst>
            </a:custGeom>
            <a:solidFill>
              <a:schemeClr val="accent4"/>
            </a:solidFill>
            <a:ln w="12700" cap="flat">
              <a:solidFill>
                <a:schemeClr val="bg1"/>
              </a:solidFill>
              <a:prstDash val="solid"/>
              <a:miter/>
            </a:ln>
          </p:spPr>
          <p:txBody>
            <a:bodyPr wrap="square" rtlCol="0" anchor="ctr">
              <a:noAutofit/>
            </a:bodyPr>
            <a:lstStyle/>
            <a:p>
              <a:pPr lvl="0"/>
              <a:endParaRPr lang="sv-SE"/>
            </a:p>
          </p:txBody>
        </p:sp>
        <p:sp>
          <p:nvSpPr>
            <p:cNvPr id="11" name="Platshållare för text 13">
              <a:extLst>
                <a:ext uri="{FF2B5EF4-FFF2-40B4-BE49-F238E27FC236}">
                  <a16:creationId xmlns:a16="http://schemas.microsoft.com/office/drawing/2014/main" id="{3B9BBEE9-B3D4-62EC-9894-2C6D0F044644}"/>
                </a:ext>
              </a:extLst>
            </p:cNvPr>
            <p:cNvSpPr txBox="1">
              <a:spLocks/>
            </p:cNvSpPr>
            <p:nvPr/>
          </p:nvSpPr>
          <p:spPr>
            <a:xfrm>
              <a:off x="11432" y="1222964"/>
              <a:ext cx="1039602" cy="417228"/>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9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solidFill>
                    <a:schemeClr val="tx1"/>
                  </a:solidFill>
                </a:rPr>
                <a:t>Arbetssätt</a:t>
              </a:r>
            </a:p>
          </p:txBody>
        </p:sp>
      </p:grpSp>
    </p:spTree>
    <p:extLst>
      <p:ext uri="{BB962C8B-B14F-4D97-AF65-F5344CB8AC3E}">
        <p14:creationId xmlns:p14="http://schemas.microsoft.com/office/powerpoint/2010/main" val="723932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186">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2_Rubrik och innehåll">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8DB5DC11-A93B-D8A7-AA2A-2B32D255951D}"/>
              </a:ext>
            </a:extLst>
          </p:cNvPr>
          <p:cNvSpPr>
            <a:spLocks noGrp="1"/>
          </p:cNvSpPr>
          <p:nvPr>
            <p:ph type="title" hasCustomPrompt="1"/>
          </p:nvPr>
        </p:nvSpPr>
        <p:spPr>
          <a:xfrm>
            <a:off x="1764000" y="1166553"/>
            <a:ext cx="9453748" cy="541926"/>
          </a:xfrm>
          <a:prstGeom prst="rect">
            <a:avLst/>
          </a:prstGeom>
        </p:spPr>
        <p:txBody>
          <a:bodyPr anchor="b" anchorCtr="0">
            <a:spAutoFit/>
          </a:bodyPr>
          <a:lstStyle>
            <a:lvl1pPr>
              <a:defRPr sz="3200" b="1">
                <a:solidFill>
                  <a:schemeClr val="tx1"/>
                </a:solidFill>
              </a:defRPr>
            </a:lvl1pPr>
          </a:lstStyle>
          <a:p>
            <a:r>
              <a:rPr lang="sv-SE" dirty="0"/>
              <a:t>Klicka här för att ändra format</a:t>
            </a:r>
          </a:p>
        </p:txBody>
      </p:sp>
      <p:pic>
        <p:nvPicPr>
          <p:cNvPr id="10" name="Bildobjekt 9" descr="MSB Logotyp">
            <a:extLst>
              <a:ext uri="{FF2B5EF4-FFF2-40B4-BE49-F238E27FC236}">
                <a16:creationId xmlns:a16="http://schemas.microsoft.com/office/drawing/2014/main" id="{8DE55701-67AB-54C9-8A91-EB839C143D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8050" y="6296026"/>
            <a:ext cx="952500" cy="422519"/>
          </a:xfrm>
          <a:prstGeom prst="rect">
            <a:avLst/>
          </a:prstGeom>
        </p:spPr>
      </p:pic>
      <p:grpSp>
        <p:nvGrpSpPr>
          <p:cNvPr id="6" name="Grupp 5">
            <a:extLst>
              <a:ext uri="{FF2B5EF4-FFF2-40B4-BE49-F238E27FC236}">
                <a16:creationId xmlns:a16="http://schemas.microsoft.com/office/drawing/2014/main" id="{87C51E48-B122-E67D-EC46-1C7C7A78B1B4}"/>
              </a:ext>
            </a:extLst>
          </p:cNvPr>
          <p:cNvGrpSpPr/>
          <p:nvPr userDrawn="1"/>
        </p:nvGrpSpPr>
        <p:grpSpPr>
          <a:xfrm>
            <a:off x="-45478" y="1222963"/>
            <a:ext cx="1441776" cy="417229"/>
            <a:chOff x="-45478" y="1222963"/>
            <a:chExt cx="1441776" cy="417229"/>
          </a:xfrm>
        </p:grpSpPr>
        <p:sp>
          <p:nvSpPr>
            <p:cNvPr id="9" name="Frihandsfigur 8">
              <a:extLst>
                <a:ext uri="{FF2B5EF4-FFF2-40B4-BE49-F238E27FC236}">
                  <a16:creationId xmlns:a16="http://schemas.microsoft.com/office/drawing/2014/main" id="{4981DDCB-9A01-4B3E-81FE-EFE01767F11F}"/>
                </a:ext>
              </a:extLst>
            </p:cNvPr>
            <p:cNvSpPr/>
            <p:nvPr/>
          </p:nvSpPr>
          <p:spPr>
            <a:xfrm>
              <a:off x="-45478" y="1222963"/>
              <a:ext cx="1441776" cy="417228"/>
            </a:xfrm>
            <a:custGeom>
              <a:avLst/>
              <a:gdLst>
                <a:gd name="connsiteX0" fmla="*/ 0 w 1441776"/>
                <a:gd name="connsiteY0" fmla="*/ 0 h 417228"/>
                <a:gd name="connsiteX1" fmla="*/ 1233786 w 1441776"/>
                <a:gd name="connsiteY1" fmla="*/ 0 h 417228"/>
                <a:gd name="connsiteX2" fmla="*/ 1441776 w 1441776"/>
                <a:gd name="connsiteY2" fmla="*/ 208588 h 417228"/>
                <a:gd name="connsiteX3" fmla="*/ 1233786 w 1441776"/>
                <a:gd name="connsiteY3" fmla="*/ 417228 h 417228"/>
                <a:gd name="connsiteX4" fmla="*/ 0 w 1441776"/>
                <a:gd name="connsiteY4" fmla="*/ 417228 h 417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776" h="417228">
                  <a:moveTo>
                    <a:pt x="0" y="0"/>
                  </a:moveTo>
                  <a:lnTo>
                    <a:pt x="1233786" y="0"/>
                  </a:lnTo>
                  <a:lnTo>
                    <a:pt x="1441776" y="208588"/>
                  </a:lnTo>
                  <a:lnTo>
                    <a:pt x="1233786" y="417228"/>
                  </a:lnTo>
                  <a:lnTo>
                    <a:pt x="0" y="417228"/>
                  </a:lnTo>
                  <a:close/>
                </a:path>
              </a:pathLst>
            </a:custGeom>
            <a:solidFill>
              <a:schemeClr val="accent4"/>
            </a:solidFill>
            <a:ln w="12700" cap="flat">
              <a:solidFill>
                <a:schemeClr val="bg1"/>
              </a:solidFill>
              <a:prstDash val="solid"/>
              <a:miter/>
            </a:ln>
          </p:spPr>
          <p:txBody>
            <a:bodyPr wrap="square" rtlCol="0" anchor="ctr">
              <a:noAutofit/>
            </a:bodyPr>
            <a:lstStyle/>
            <a:p>
              <a:pPr lvl="0"/>
              <a:endParaRPr lang="sv-SE"/>
            </a:p>
          </p:txBody>
        </p:sp>
        <p:sp>
          <p:nvSpPr>
            <p:cNvPr id="11" name="Platshållare för text 13">
              <a:extLst>
                <a:ext uri="{FF2B5EF4-FFF2-40B4-BE49-F238E27FC236}">
                  <a16:creationId xmlns:a16="http://schemas.microsoft.com/office/drawing/2014/main" id="{3B9BBEE9-B3D4-62EC-9894-2C6D0F044644}"/>
                </a:ext>
              </a:extLst>
            </p:cNvPr>
            <p:cNvSpPr txBox="1">
              <a:spLocks/>
            </p:cNvSpPr>
            <p:nvPr/>
          </p:nvSpPr>
          <p:spPr>
            <a:xfrm>
              <a:off x="11432" y="1222964"/>
              <a:ext cx="1039602" cy="417228"/>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9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solidFill>
                    <a:schemeClr val="tx1"/>
                  </a:solidFill>
                </a:rPr>
                <a:t>Arbetssätt</a:t>
              </a:r>
            </a:p>
          </p:txBody>
        </p:sp>
      </p:grpSp>
    </p:spTree>
    <p:extLst>
      <p:ext uri="{BB962C8B-B14F-4D97-AF65-F5344CB8AC3E}">
        <p14:creationId xmlns:p14="http://schemas.microsoft.com/office/powerpoint/2010/main" val="183121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186">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3_Rubrik och innehåll">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8DB5DC11-A93B-D8A7-AA2A-2B32D255951D}"/>
              </a:ext>
            </a:extLst>
          </p:cNvPr>
          <p:cNvSpPr>
            <a:spLocks noGrp="1"/>
          </p:cNvSpPr>
          <p:nvPr>
            <p:ph type="title" hasCustomPrompt="1"/>
          </p:nvPr>
        </p:nvSpPr>
        <p:spPr>
          <a:xfrm>
            <a:off x="1764000" y="1166553"/>
            <a:ext cx="9453748" cy="541926"/>
          </a:xfrm>
          <a:prstGeom prst="rect">
            <a:avLst/>
          </a:prstGeom>
        </p:spPr>
        <p:txBody>
          <a:bodyPr anchor="b" anchorCtr="0">
            <a:spAutoFit/>
          </a:bodyPr>
          <a:lstStyle>
            <a:lvl1pPr>
              <a:defRPr sz="3200" b="1">
                <a:solidFill>
                  <a:schemeClr val="tx1"/>
                </a:solidFill>
              </a:defRPr>
            </a:lvl1pPr>
          </a:lstStyle>
          <a:p>
            <a:r>
              <a:rPr lang="sv-SE" dirty="0"/>
              <a:t>Klicka här för att ändra format</a:t>
            </a:r>
          </a:p>
        </p:txBody>
      </p:sp>
      <p:sp>
        <p:nvSpPr>
          <p:cNvPr id="8" name="Platshållare för innehåll 2">
            <a:extLst>
              <a:ext uri="{FF2B5EF4-FFF2-40B4-BE49-F238E27FC236}">
                <a16:creationId xmlns:a16="http://schemas.microsoft.com/office/drawing/2014/main" id="{E27660E2-D759-94A7-FB17-3C96FFA14C54}"/>
              </a:ext>
            </a:extLst>
          </p:cNvPr>
          <p:cNvSpPr>
            <a:spLocks noGrp="1"/>
          </p:cNvSpPr>
          <p:nvPr>
            <p:ph idx="1" hasCustomPrompt="1"/>
          </p:nvPr>
        </p:nvSpPr>
        <p:spPr>
          <a:xfrm>
            <a:off x="1763999" y="2102553"/>
            <a:ext cx="9453749" cy="3760365"/>
          </a:xfrm>
          <a:prstGeom prst="rect">
            <a:avLst/>
          </a:prstGeom>
        </p:spPr>
        <p:txBody>
          <a:bodyPr/>
          <a:lstStyle>
            <a:lvl1pPr marL="0" indent="0">
              <a:lnSpc>
                <a:spcPct val="90000"/>
              </a:lnSpc>
              <a:spcBef>
                <a:spcPts val="0"/>
              </a:spcBef>
              <a:spcAft>
                <a:spcPts val="1200"/>
              </a:spcAft>
              <a:buNone/>
              <a:defRPr sz="2000">
                <a:latin typeface="+mn-lt"/>
              </a:defRPr>
            </a:lvl1pPr>
            <a:lvl2pPr marL="360000" indent="-180000">
              <a:lnSpc>
                <a:spcPct val="90000"/>
              </a:lnSpc>
              <a:spcBef>
                <a:spcPts val="0"/>
              </a:spcBef>
              <a:spcAft>
                <a:spcPts val="600"/>
              </a:spcAft>
              <a:defRPr sz="1800">
                <a:latin typeface="+mn-lt"/>
              </a:defRPr>
            </a:lvl2pPr>
            <a:lvl3pPr marL="540000" indent="-180000">
              <a:lnSpc>
                <a:spcPct val="90000"/>
              </a:lnSpc>
              <a:spcBef>
                <a:spcPts val="0"/>
              </a:spcBef>
              <a:spcAft>
                <a:spcPts val="300"/>
              </a:spcAft>
              <a:defRPr sz="1600">
                <a:latin typeface="+mn-lt"/>
              </a:defRPr>
            </a:lvl3pPr>
            <a:lvl4pPr marL="720000" indent="-180000">
              <a:lnSpc>
                <a:spcPct val="90000"/>
              </a:lnSpc>
              <a:spcBef>
                <a:spcPts val="0"/>
              </a:spcBef>
              <a:spcAft>
                <a:spcPts val="300"/>
              </a:spcAft>
              <a:defRPr sz="1400">
                <a:latin typeface="+mn-lt"/>
              </a:defRPr>
            </a:lvl4pPr>
            <a:lvl5pPr marL="900000" indent="-180000">
              <a:lnSpc>
                <a:spcPct val="90000"/>
              </a:lnSpc>
              <a:spcBef>
                <a:spcPts val="0"/>
              </a:spcBef>
              <a:spcAft>
                <a:spcPts val="300"/>
              </a:spcAft>
              <a:defRPr sz="1200">
                <a:latin typeface="+mn-lt"/>
              </a:defRPr>
            </a:lvl5pPr>
          </a:lstStyle>
          <a:p>
            <a:pPr lvl="0"/>
            <a:r>
              <a:rPr lang="sv-SE" dirty="0"/>
              <a:t>Text</a:t>
            </a:r>
          </a:p>
        </p:txBody>
      </p:sp>
      <p:pic>
        <p:nvPicPr>
          <p:cNvPr id="10" name="Bildobjekt 9" descr="MSB Logotyp">
            <a:extLst>
              <a:ext uri="{FF2B5EF4-FFF2-40B4-BE49-F238E27FC236}">
                <a16:creationId xmlns:a16="http://schemas.microsoft.com/office/drawing/2014/main" id="{8DE55701-67AB-54C9-8A91-EB839C143D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8050" y="6296026"/>
            <a:ext cx="952500" cy="422519"/>
          </a:xfrm>
          <a:prstGeom prst="rect">
            <a:avLst/>
          </a:prstGeom>
        </p:spPr>
      </p:pic>
      <p:grpSp>
        <p:nvGrpSpPr>
          <p:cNvPr id="2" name="Grupp 1">
            <a:extLst>
              <a:ext uri="{FF2B5EF4-FFF2-40B4-BE49-F238E27FC236}">
                <a16:creationId xmlns:a16="http://schemas.microsoft.com/office/drawing/2014/main" id="{E10724B3-9E64-C3CB-6814-AE063F895BAE}"/>
              </a:ext>
            </a:extLst>
          </p:cNvPr>
          <p:cNvGrpSpPr/>
          <p:nvPr userDrawn="1"/>
        </p:nvGrpSpPr>
        <p:grpSpPr>
          <a:xfrm>
            <a:off x="-45478" y="1222963"/>
            <a:ext cx="1441776" cy="417229"/>
            <a:chOff x="-45478" y="1222963"/>
            <a:chExt cx="1441776" cy="417229"/>
          </a:xfrm>
        </p:grpSpPr>
        <p:sp>
          <p:nvSpPr>
            <p:cNvPr id="3" name="Frihandsfigur 2">
              <a:extLst>
                <a:ext uri="{FF2B5EF4-FFF2-40B4-BE49-F238E27FC236}">
                  <a16:creationId xmlns:a16="http://schemas.microsoft.com/office/drawing/2014/main" id="{FBB3ED8F-7A50-8854-D827-9FC7BBDF7E7D}"/>
                </a:ext>
              </a:extLst>
            </p:cNvPr>
            <p:cNvSpPr/>
            <p:nvPr/>
          </p:nvSpPr>
          <p:spPr>
            <a:xfrm>
              <a:off x="-45478" y="1222963"/>
              <a:ext cx="1441776" cy="417228"/>
            </a:xfrm>
            <a:custGeom>
              <a:avLst/>
              <a:gdLst>
                <a:gd name="connsiteX0" fmla="*/ 0 w 1441776"/>
                <a:gd name="connsiteY0" fmla="*/ 0 h 417228"/>
                <a:gd name="connsiteX1" fmla="*/ 1233786 w 1441776"/>
                <a:gd name="connsiteY1" fmla="*/ 0 h 417228"/>
                <a:gd name="connsiteX2" fmla="*/ 1441776 w 1441776"/>
                <a:gd name="connsiteY2" fmla="*/ 208588 h 417228"/>
                <a:gd name="connsiteX3" fmla="*/ 1233786 w 1441776"/>
                <a:gd name="connsiteY3" fmla="*/ 417228 h 417228"/>
                <a:gd name="connsiteX4" fmla="*/ 0 w 1441776"/>
                <a:gd name="connsiteY4" fmla="*/ 417228 h 417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776" h="417228">
                  <a:moveTo>
                    <a:pt x="0" y="0"/>
                  </a:moveTo>
                  <a:lnTo>
                    <a:pt x="1233786" y="0"/>
                  </a:lnTo>
                  <a:lnTo>
                    <a:pt x="1441776" y="208588"/>
                  </a:lnTo>
                  <a:lnTo>
                    <a:pt x="1233786" y="417228"/>
                  </a:lnTo>
                  <a:lnTo>
                    <a:pt x="0" y="417228"/>
                  </a:lnTo>
                  <a:close/>
                </a:path>
              </a:pathLst>
            </a:custGeom>
            <a:solidFill>
              <a:schemeClr val="accent3"/>
            </a:solidFill>
            <a:ln w="12700" cap="flat">
              <a:solidFill>
                <a:schemeClr val="bg1"/>
              </a:solidFill>
              <a:prstDash val="solid"/>
              <a:miter/>
            </a:ln>
          </p:spPr>
          <p:txBody>
            <a:bodyPr wrap="square" rtlCol="0" anchor="ctr">
              <a:noAutofit/>
            </a:bodyPr>
            <a:lstStyle/>
            <a:p>
              <a:pPr lvl="0"/>
              <a:endParaRPr lang="sv-SE"/>
            </a:p>
          </p:txBody>
        </p:sp>
        <p:sp>
          <p:nvSpPr>
            <p:cNvPr id="4" name="Platshållare för text 13">
              <a:extLst>
                <a:ext uri="{FF2B5EF4-FFF2-40B4-BE49-F238E27FC236}">
                  <a16:creationId xmlns:a16="http://schemas.microsoft.com/office/drawing/2014/main" id="{77B86FF5-5863-AE8B-E85D-5BC15F08D8A8}"/>
                </a:ext>
              </a:extLst>
            </p:cNvPr>
            <p:cNvSpPr txBox="1">
              <a:spLocks/>
            </p:cNvSpPr>
            <p:nvPr/>
          </p:nvSpPr>
          <p:spPr>
            <a:xfrm>
              <a:off x="11432" y="1222964"/>
              <a:ext cx="1302361" cy="417228"/>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9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800" dirty="0">
                  <a:solidFill>
                    <a:schemeClr val="tx1"/>
                  </a:solidFill>
                </a:rPr>
                <a:t>Checklistor och mallar</a:t>
              </a:r>
            </a:p>
          </p:txBody>
        </p:sp>
      </p:grpSp>
    </p:spTree>
    <p:extLst>
      <p:ext uri="{BB962C8B-B14F-4D97-AF65-F5344CB8AC3E}">
        <p14:creationId xmlns:p14="http://schemas.microsoft.com/office/powerpoint/2010/main" val="88444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186">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4_Rubrik och innehåll">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8DB5DC11-A93B-D8A7-AA2A-2B32D255951D}"/>
              </a:ext>
            </a:extLst>
          </p:cNvPr>
          <p:cNvSpPr>
            <a:spLocks noGrp="1"/>
          </p:cNvSpPr>
          <p:nvPr>
            <p:ph type="title" hasCustomPrompt="1"/>
          </p:nvPr>
        </p:nvSpPr>
        <p:spPr>
          <a:xfrm>
            <a:off x="1764000" y="1166553"/>
            <a:ext cx="9453748" cy="541926"/>
          </a:xfrm>
          <a:prstGeom prst="rect">
            <a:avLst/>
          </a:prstGeom>
        </p:spPr>
        <p:txBody>
          <a:bodyPr anchor="b" anchorCtr="0">
            <a:spAutoFit/>
          </a:bodyPr>
          <a:lstStyle>
            <a:lvl1pPr>
              <a:defRPr sz="3200" b="1">
                <a:solidFill>
                  <a:schemeClr val="tx1"/>
                </a:solidFill>
              </a:defRPr>
            </a:lvl1pPr>
          </a:lstStyle>
          <a:p>
            <a:r>
              <a:rPr lang="sv-SE" dirty="0"/>
              <a:t>Klicka här för att ändra format</a:t>
            </a:r>
          </a:p>
        </p:txBody>
      </p:sp>
      <p:sp>
        <p:nvSpPr>
          <p:cNvPr id="8" name="Platshållare för innehåll 2">
            <a:extLst>
              <a:ext uri="{FF2B5EF4-FFF2-40B4-BE49-F238E27FC236}">
                <a16:creationId xmlns:a16="http://schemas.microsoft.com/office/drawing/2014/main" id="{E27660E2-D759-94A7-FB17-3C96FFA14C54}"/>
              </a:ext>
            </a:extLst>
          </p:cNvPr>
          <p:cNvSpPr>
            <a:spLocks noGrp="1"/>
          </p:cNvSpPr>
          <p:nvPr>
            <p:ph idx="1" hasCustomPrompt="1"/>
          </p:nvPr>
        </p:nvSpPr>
        <p:spPr>
          <a:xfrm>
            <a:off x="1764000" y="2102553"/>
            <a:ext cx="4451442" cy="3760365"/>
          </a:xfrm>
          <a:prstGeom prst="rect">
            <a:avLst/>
          </a:prstGeom>
        </p:spPr>
        <p:txBody>
          <a:bodyPr/>
          <a:lstStyle>
            <a:lvl1pPr marL="0" indent="0">
              <a:lnSpc>
                <a:spcPct val="90000"/>
              </a:lnSpc>
              <a:spcBef>
                <a:spcPts val="0"/>
              </a:spcBef>
              <a:spcAft>
                <a:spcPts val="1200"/>
              </a:spcAft>
              <a:buNone/>
              <a:defRPr sz="2000">
                <a:latin typeface="+mn-lt"/>
              </a:defRPr>
            </a:lvl1pPr>
            <a:lvl2pPr marL="360000" indent="-180000">
              <a:lnSpc>
                <a:spcPct val="90000"/>
              </a:lnSpc>
              <a:spcBef>
                <a:spcPts val="0"/>
              </a:spcBef>
              <a:spcAft>
                <a:spcPts val="600"/>
              </a:spcAft>
              <a:defRPr sz="1800">
                <a:latin typeface="+mn-lt"/>
              </a:defRPr>
            </a:lvl2pPr>
            <a:lvl3pPr marL="540000" indent="-180000">
              <a:lnSpc>
                <a:spcPct val="90000"/>
              </a:lnSpc>
              <a:spcBef>
                <a:spcPts val="0"/>
              </a:spcBef>
              <a:spcAft>
                <a:spcPts val="300"/>
              </a:spcAft>
              <a:defRPr sz="1600">
                <a:latin typeface="+mn-lt"/>
              </a:defRPr>
            </a:lvl3pPr>
            <a:lvl4pPr marL="720000" indent="-180000">
              <a:lnSpc>
                <a:spcPct val="90000"/>
              </a:lnSpc>
              <a:spcBef>
                <a:spcPts val="0"/>
              </a:spcBef>
              <a:spcAft>
                <a:spcPts val="300"/>
              </a:spcAft>
              <a:defRPr sz="1400">
                <a:latin typeface="+mn-lt"/>
              </a:defRPr>
            </a:lvl4pPr>
            <a:lvl5pPr marL="900000" indent="-180000">
              <a:lnSpc>
                <a:spcPct val="90000"/>
              </a:lnSpc>
              <a:spcBef>
                <a:spcPts val="0"/>
              </a:spcBef>
              <a:spcAft>
                <a:spcPts val="300"/>
              </a:spcAft>
              <a:defRPr sz="1200">
                <a:latin typeface="+mn-lt"/>
              </a:defRPr>
            </a:lvl5pPr>
          </a:lstStyle>
          <a:p>
            <a:pPr lvl="0"/>
            <a:r>
              <a:rPr lang="sv-SE" dirty="0"/>
              <a:t>Text</a:t>
            </a:r>
          </a:p>
        </p:txBody>
      </p:sp>
      <p:pic>
        <p:nvPicPr>
          <p:cNvPr id="10" name="Bildobjekt 9" descr="MSB Logotyp">
            <a:extLst>
              <a:ext uri="{FF2B5EF4-FFF2-40B4-BE49-F238E27FC236}">
                <a16:creationId xmlns:a16="http://schemas.microsoft.com/office/drawing/2014/main" id="{8DE55701-67AB-54C9-8A91-EB839C143D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8050" y="6296026"/>
            <a:ext cx="952500" cy="422519"/>
          </a:xfrm>
          <a:prstGeom prst="rect">
            <a:avLst/>
          </a:prstGeom>
        </p:spPr>
      </p:pic>
      <p:sp>
        <p:nvSpPr>
          <p:cNvPr id="5" name="Platshållare för innehåll 2">
            <a:extLst>
              <a:ext uri="{FF2B5EF4-FFF2-40B4-BE49-F238E27FC236}">
                <a16:creationId xmlns:a16="http://schemas.microsoft.com/office/drawing/2014/main" id="{71031CEF-E619-073E-7C4A-30482C4BD98A}"/>
              </a:ext>
            </a:extLst>
          </p:cNvPr>
          <p:cNvSpPr>
            <a:spLocks noGrp="1"/>
          </p:cNvSpPr>
          <p:nvPr>
            <p:ph idx="10" hasCustomPrompt="1"/>
          </p:nvPr>
        </p:nvSpPr>
        <p:spPr>
          <a:xfrm>
            <a:off x="6766306" y="2102553"/>
            <a:ext cx="4451442" cy="3760365"/>
          </a:xfrm>
          <a:prstGeom prst="rect">
            <a:avLst/>
          </a:prstGeom>
        </p:spPr>
        <p:txBody>
          <a:bodyPr/>
          <a:lstStyle>
            <a:lvl1pPr marL="0" indent="0">
              <a:lnSpc>
                <a:spcPct val="90000"/>
              </a:lnSpc>
              <a:spcBef>
                <a:spcPts val="0"/>
              </a:spcBef>
              <a:spcAft>
                <a:spcPts val="1200"/>
              </a:spcAft>
              <a:buNone/>
              <a:defRPr sz="2000">
                <a:latin typeface="+mn-lt"/>
              </a:defRPr>
            </a:lvl1pPr>
            <a:lvl2pPr marL="360000" indent="-180000">
              <a:lnSpc>
                <a:spcPct val="90000"/>
              </a:lnSpc>
              <a:spcBef>
                <a:spcPts val="0"/>
              </a:spcBef>
              <a:spcAft>
                <a:spcPts val="600"/>
              </a:spcAft>
              <a:defRPr sz="1800">
                <a:latin typeface="+mn-lt"/>
              </a:defRPr>
            </a:lvl2pPr>
            <a:lvl3pPr marL="540000" indent="-180000">
              <a:lnSpc>
                <a:spcPct val="90000"/>
              </a:lnSpc>
              <a:spcBef>
                <a:spcPts val="0"/>
              </a:spcBef>
              <a:spcAft>
                <a:spcPts val="300"/>
              </a:spcAft>
              <a:defRPr sz="1600">
                <a:latin typeface="+mn-lt"/>
              </a:defRPr>
            </a:lvl3pPr>
            <a:lvl4pPr marL="720000" indent="-180000">
              <a:lnSpc>
                <a:spcPct val="90000"/>
              </a:lnSpc>
              <a:spcBef>
                <a:spcPts val="0"/>
              </a:spcBef>
              <a:spcAft>
                <a:spcPts val="300"/>
              </a:spcAft>
              <a:defRPr sz="1400">
                <a:latin typeface="+mn-lt"/>
              </a:defRPr>
            </a:lvl4pPr>
            <a:lvl5pPr marL="900000" indent="-180000">
              <a:lnSpc>
                <a:spcPct val="90000"/>
              </a:lnSpc>
              <a:spcBef>
                <a:spcPts val="0"/>
              </a:spcBef>
              <a:spcAft>
                <a:spcPts val="300"/>
              </a:spcAft>
              <a:defRPr sz="1200">
                <a:latin typeface="+mn-lt"/>
              </a:defRPr>
            </a:lvl5pPr>
          </a:lstStyle>
          <a:p>
            <a:pPr lvl="0"/>
            <a:r>
              <a:rPr lang="sv-SE" dirty="0"/>
              <a:t>Text</a:t>
            </a:r>
          </a:p>
        </p:txBody>
      </p:sp>
      <p:grpSp>
        <p:nvGrpSpPr>
          <p:cNvPr id="2" name="Grupp 1">
            <a:extLst>
              <a:ext uri="{FF2B5EF4-FFF2-40B4-BE49-F238E27FC236}">
                <a16:creationId xmlns:a16="http://schemas.microsoft.com/office/drawing/2014/main" id="{7F974760-6020-D8E5-CB05-F5C7CB79A09E}"/>
              </a:ext>
            </a:extLst>
          </p:cNvPr>
          <p:cNvGrpSpPr/>
          <p:nvPr userDrawn="1"/>
        </p:nvGrpSpPr>
        <p:grpSpPr>
          <a:xfrm>
            <a:off x="-45478" y="1222963"/>
            <a:ext cx="1441776" cy="417229"/>
            <a:chOff x="-45478" y="1222963"/>
            <a:chExt cx="1441776" cy="417229"/>
          </a:xfrm>
        </p:grpSpPr>
        <p:sp>
          <p:nvSpPr>
            <p:cNvPr id="3" name="Frihandsfigur 2">
              <a:extLst>
                <a:ext uri="{FF2B5EF4-FFF2-40B4-BE49-F238E27FC236}">
                  <a16:creationId xmlns:a16="http://schemas.microsoft.com/office/drawing/2014/main" id="{4AC01697-DAEF-6D07-BE97-AFC96C977D3E}"/>
                </a:ext>
              </a:extLst>
            </p:cNvPr>
            <p:cNvSpPr/>
            <p:nvPr/>
          </p:nvSpPr>
          <p:spPr>
            <a:xfrm>
              <a:off x="-45478" y="1222963"/>
              <a:ext cx="1441776" cy="417228"/>
            </a:xfrm>
            <a:custGeom>
              <a:avLst/>
              <a:gdLst>
                <a:gd name="connsiteX0" fmla="*/ 0 w 1441776"/>
                <a:gd name="connsiteY0" fmla="*/ 0 h 417228"/>
                <a:gd name="connsiteX1" fmla="*/ 1233786 w 1441776"/>
                <a:gd name="connsiteY1" fmla="*/ 0 h 417228"/>
                <a:gd name="connsiteX2" fmla="*/ 1441776 w 1441776"/>
                <a:gd name="connsiteY2" fmla="*/ 208588 h 417228"/>
                <a:gd name="connsiteX3" fmla="*/ 1233786 w 1441776"/>
                <a:gd name="connsiteY3" fmla="*/ 417228 h 417228"/>
                <a:gd name="connsiteX4" fmla="*/ 0 w 1441776"/>
                <a:gd name="connsiteY4" fmla="*/ 417228 h 417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776" h="417228">
                  <a:moveTo>
                    <a:pt x="0" y="0"/>
                  </a:moveTo>
                  <a:lnTo>
                    <a:pt x="1233786" y="0"/>
                  </a:lnTo>
                  <a:lnTo>
                    <a:pt x="1441776" y="208588"/>
                  </a:lnTo>
                  <a:lnTo>
                    <a:pt x="1233786" y="417228"/>
                  </a:lnTo>
                  <a:lnTo>
                    <a:pt x="0" y="417228"/>
                  </a:lnTo>
                  <a:close/>
                </a:path>
              </a:pathLst>
            </a:custGeom>
            <a:solidFill>
              <a:schemeClr val="accent3"/>
            </a:solidFill>
            <a:ln w="12700" cap="flat">
              <a:solidFill>
                <a:schemeClr val="bg1"/>
              </a:solidFill>
              <a:prstDash val="solid"/>
              <a:miter/>
            </a:ln>
          </p:spPr>
          <p:txBody>
            <a:bodyPr wrap="square" rtlCol="0" anchor="ctr">
              <a:noAutofit/>
            </a:bodyPr>
            <a:lstStyle/>
            <a:p>
              <a:pPr lvl="0"/>
              <a:endParaRPr lang="sv-SE"/>
            </a:p>
          </p:txBody>
        </p:sp>
        <p:sp>
          <p:nvSpPr>
            <p:cNvPr id="4" name="Platshållare för text 13">
              <a:extLst>
                <a:ext uri="{FF2B5EF4-FFF2-40B4-BE49-F238E27FC236}">
                  <a16:creationId xmlns:a16="http://schemas.microsoft.com/office/drawing/2014/main" id="{A749773F-73AC-AF9D-69FC-622FA28282D0}"/>
                </a:ext>
              </a:extLst>
            </p:cNvPr>
            <p:cNvSpPr txBox="1">
              <a:spLocks/>
            </p:cNvSpPr>
            <p:nvPr/>
          </p:nvSpPr>
          <p:spPr>
            <a:xfrm>
              <a:off x="11432" y="1222964"/>
              <a:ext cx="1302361" cy="417228"/>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9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800" dirty="0">
                  <a:solidFill>
                    <a:schemeClr val="tx1"/>
                  </a:solidFill>
                </a:rPr>
                <a:t>Checklistor och mallar</a:t>
              </a:r>
            </a:p>
          </p:txBody>
        </p:sp>
      </p:grpSp>
    </p:spTree>
    <p:extLst>
      <p:ext uri="{BB962C8B-B14F-4D97-AF65-F5344CB8AC3E}">
        <p14:creationId xmlns:p14="http://schemas.microsoft.com/office/powerpoint/2010/main" val="248031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186">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5_Rubrik och innehåll">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8DB5DC11-A93B-D8A7-AA2A-2B32D255951D}"/>
              </a:ext>
            </a:extLst>
          </p:cNvPr>
          <p:cNvSpPr>
            <a:spLocks noGrp="1"/>
          </p:cNvSpPr>
          <p:nvPr>
            <p:ph type="title" hasCustomPrompt="1"/>
          </p:nvPr>
        </p:nvSpPr>
        <p:spPr>
          <a:xfrm>
            <a:off x="1764000" y="1166553"/>
            <a:ext cx="9453748" cy="541926"/>
          </a:xfrm>
          <a:prstGeom prst="rect">
            <a:avLst/>
          </a:prstGeom>
        </p:spPr>
        <p:txBody>
          <a:bodyPr anchor="b" anchorCtr="0">
            <a:spAutoFit/>
          </a:bodyPr>
          <a:lstStyle>
            <a:lvl1pPr>
              <a:defRPr sz="3200" b="1">
                <a:solidFill>
                  <a:schemeClr val="tx1"/>
                </a:solidFill>
              </a:defRPr>
            </a:lvl1pPr>
          </a:lstStyle>
          <a:p>
            <a:r>
              <a:rPr lang="sv-SE" dirty="0"/>
              <a:t>Klicka här för att ändra format</a:t>
            </a:r>
          </a:p>
        </p:txBody>
      </p:sp>
      <p:pic>
        <p:nvPicPr>
          <p:cNvPr id="10" name="Bildobjekt 9" descr="MSB Logotyp">
            <a:extLst>
              <a:ext uri="{FF2B5EF4-FFF2-40B4-BE49-F238E27FC236}">
                <a16:creationId xmlns:a16="http://schemas.microsoft.com/office/drawing/2014/main" id="{8DE55701-67AB-54C9-8A91-EB839C143D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8050" y="6296026"/>
            <a:ext cx="952500" cy="422519"/>
          </a:xfrm>
          <a:prstGeom prst="rect">
            <a:avLst/>
          </a:prstGeom>
        </p:spPr>
      </p:pic>
      <p:grpSp>
        <p:nvGrpSpPr>
          <p:cNvPr id="2" name="Grupp 1">
            <a:extLst>
              <a:ext uri="{FF2B5EF4-FFF2-40B4-BE49-F238E27FC236}">
                <a16:creationId xmlns:a16="http://schemas.microsoft.com/office/drawing/2014/main" id="{7F974760-6020-D8E5-CB05-F5C7CB79A09E}"/>
              </a:ext>
            </a:extLst>
          </p:cNvPr>
          <p:cNvGrpSpPr/>
          <p:nvPr userDrawn="1"/>
        </p:nvGrpSpPr>
        <p:grpSpPr>
          <a:xfrm>
            <a:off x="-45478" y="1222963"/>
            <a:ext cx="1441776" cy="417229"/>
            <a:chOff x="-45478" y="1222963"/>
            <a:chExt cx="1441776" cy="417229"/>
          </a:xfrm>
        </p:grpSpPr>
        <p:sp>
          <p:nvSpPr>
            <p:cNvPr id="3" name="Frihandsfigur 2">
              <a:extLst>
                <a:ext uri="{FF2B5EF4-FFF2-40B4-BE49-F238E27FC236}">
                  <a16:creationId xmlns:a16="http://schemas.microsoft.com/office/drawing/2014/main" id="{4AC01697-DAEF-6D07-BE97-AFC96C977D3E}"/>
                </a:ext>
              </a:extLst>
            </p:cNvPr>
            <p:cNvSpPr/>
            <p:nvPr/>
          </p:nvSpPr>
          <p:spPr>
            <a:xfrm>
              <a:off x="-45478" y="1222963"/>
              <a:ext cx="1441776" cy="417228"/>
            </a:xfrm>
            <a:custGeom>
              <a:avLst/>
              <a:gdLst>
                <a:gd name="connsiteX0" fmla="*/ 0 w 1441776"/>
                <a:gd name="connsiteY0" fmla="*/ 0 h 417228"/>
                <a:gd name="connsiteX1" fmla="*/ 1233786 w 1441776"/>
                <a:gd name="connsiteY1" fmla="*/ 0 h 417228"/>
                <a:gd name="connsiteX2" fmla="*/ 1441776 w 1441776"/>
                <a:gd name="connsiteY2" fmla="*/ 208588 h 417228"/>
                <a:gd name="connsiteX3" fmla="*/ 1233786 w 1441776"/>
                <a:gd name="connsiteY3" fmla="*/ 417228 h 417228"/>
                <a:gd name="connsiteX4" fmla="*/ 0 w 1441776"/>
                <a:gd name="connsiteY4" fmla="*/ 417228 h 417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776" h="417228">
                  <a:moveTo>
                    <a:pt x="0" y="0"/>
                  </a:moveTo>
                  <a:lnTo>
                    <a:pt x="1233786" y="0"/>
                  </a:lnTo>
                  <a:lnTo>
                    <a:pt x="1441776" y="208588"/>
                  </a:lnTo>
                  <a:lnTo>
                    <a:pt x="1233786" y="417228"/>
                  </a:lnTo>
                  <a:lnTo>
                    <a:pt x="0" y="417228"/>
                  </a:lnTo>
                  <a:close/>
                </a:path>
              </a:pathLst>
            </a:custGeom>
            <a:solidFill>
              <a:schemeClr val="accent3"/>
            </a:solidFill>
            <a:ln w="12700" cap="flat">
              <a:solidFill>
                <a:schemeClr val="bg1"/>
              </a:solidFill>
              <a:prstDash val="solid"/>
              <a:miter/>
            </a:ln>
          </p:spPr>
          <p:txBody>
            <a:bodyPr wrap="square" rtlCol="0" anchor="ctr">
              <a:noAutofit/>
            </a:bodyPr>
            <a:lstStyle/>
            <a:p>
              <a:pPr lvl="0"/>
              <a:endParaRPr lang="sv-SE"/>
            </a:p>
          </p:txBody>
        </p:sp>
        <p:sp>
          <p:nvSpPr>
            <p:cNvPr id="4" name="Platshållare för text 13">
              <a:extLst>
                <a:ext uri="{FF2B5EF4-FFF2-40B4-BE49-F238E27FC236}">
                  <a16:creationId xmlns:a16="http://schemas.microsoft.com/office/drawing/2014/main" id="{A749773F-73AC-AF9D-69FC-622FA28282D0}"/>
                </a:ext>
              </a:extLst>
            </p:cNvPr>
            <p:cNvSpPr txBox="1">
              <a:spLocks/>
            </p:cNvSpPr>
            <p:nvPr/>
          </p:nvSpPr>
          <p:spPr>
            <a:xfrm>
              <a:off x="11432" y="1222964"/>
              <a:ext cx="1302361" cy="417228"/>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9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800" dirty="0">
                  <a:solidFill>
                    <a:schemeClr val="tx1"/>
                  </a:solidFill>
                </a:rPr>
                <a:t>Checklistor och mallar</a:t>
              </a:r>
            </a:p>
          </p:txBody>
        </p:sp>
      </p:grpSp>
    </p:spTree>
    <p:extLst>
      <p:ext uri="{BB962C8B-B14F-4D97-AF65-F5344CB8AC3E}">
        <p14:creationId xmlns:p14="http://schemas.microsoft.com/office/powerpoint/2010/main" val="295174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186">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Endast rubrik">
    <p:spTree>
      <p:nvGrpSpPr>
        <p:cNvPr id="1" name=""/>
        <p:cNvGrpSpPr/>
        <p:nvPr/>
      </p:nvGrpSpPr>
      <p:grpSpPr>
        <a:xfrm>
          <a:off x="0" y="0"/>
          <a:ext cx="0" cy="0"/>
          <a:chOff x="0" y="0"/>
          <a:chExt cx="0" cy="0"/>
        </a:xfrm>
      </p:grpSpPr>
      <p:pic>
        <p:nvPicPr>
          <p:cNvPr id="6" name="Bildobjekt 5" descr="MSB Logotyp">
            <a:extLst>
              <a:ext uri="{FF2B5EF4-FFF2-40B4-BE49-F238E27FC236}">
                <a16:creationId xmlns:a16="http://schemas.microsoft.com/office/drawing/2014/main" id="{21CE8A2E-1C0A-6899-7C0E-A3E15E97E1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8050" y="6296026"/>
            <a:ext cx="952500" cy="422519"/>
          </a:xfrm>
          <a:prstGeom prst="rect">
            <a:avLst/>
          </a:prstGeom>
        </p:spPr>
      </p:pic>
      <p:sp>
        <p:nvSpPr>
          <p:cNvPr id="2" name="Frihandsfigur 1">
            <a:extLst>
              <a:ext uri="{FF2B5EF4-FFF2-40B4-BE49-F238E27FC236}">
                <a16:creationId xmlns:a16="http://schemas.microsoft.com/office/drawing/2014/main" id="{E74DFB49-A06D-8094-5F2B-1E58D12E41EF}"/>
              </a:ext>
            </a:extLst>
          </p:cNvPr>
          <p:cNvSpPr/>
          <p:nvPr userDrawn="1"/>
        </p:nvSpPr>
        <p:spPr>
          <a:xfrm>
            <a:off x="-3438" y="1222963"/>
            <a:ext cx="1441776" cy="417228"/>
          </a:xfrm>
          <a:custGeom>
            <a:avLst/>
            <a:gdLst>
              <a:gd name="connsiteX0" fmla="*/ 0 w 1441776"/>
              <a:gd name="connsiteY0" fmla="*/ 0 h 417228"/>
              <a:gd name="connsiteX1" fmla="*/ 1233786 w 1441776"/>
              <a:gd name="connsiteY1" fmla="*/ 0 h 417228"/>
              <a:gd name="connsiteX2" fmla="*/ 1441776 w 1441776"/>
              <a:gd name="connsiteY2" fmla="*/ 208588 h 417228"/>
              <a:gd name="connsiteX3" fmla="*/ 1233786 w 1441776"/>
              <a:gd name="connsiteY3" fmla="*/ 417228 h 417228"/>
              <a:gd name="connsiteX4" fmla="*/ 0 w 1441776"/>
              <a:gd name="connsiteY4" fmla="*/ 417228 h 417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776" h="417228">
                <a:moveTo>
                  <a:pt x="0" y="0"/>
                </a:moveTo>
                <a:lnTo>
                  <a:pt x="1233786" y="0"/>
                </a:lnTo>
                <a:lnTo>
                  <a:pt x="1441776" y="208588"/>
                </a:lnTo>
                <a:lnTo>
                  <a:pt x="1233786" y="417228"/>
                </a:lnTo>
                <a:lnTo>
                  <a:pt x="0" y="417228"/>
                </a:lnTo>
                <a:close/>
              </a:path>
            </a:pathLst>
          </a:custGeom>
          <a:solidFill>
            <a:schemeClr val="accent4"/>
          </a:solidFill>
          <a:ln w="6327" cap="flat">
            <a:noFill/>
            <a:prstDash val="solid"/>
            <a:miter/>
          </a:ln>
        </p:spPr>
        <p:txBody>
          <a:bodyPr wrap="square" rtlCol="0" anchor="ctr">
            <a:noAutofit/>
          </a:bodyPr>
          <a:lstStyle/>
          <a:p>
            <a:pPr lvl="0"/>
            <a:endParaRPr lang="sv-SE"/>
          </a:p>
        </p:txBody>
      </p:sp>
      <p:sp>
        <p:nvSpPr>
          <p:cNvPr id="3" name="Platshållare för text 13">
            <a:extLst>
              <a:ext uri="{FF2B5EF4-FFF2-40B4-BE49-F238E27FC236}">
                <a16:creationId xmlns:a16="http://schemas.microsoft.com/office/drawing/2014/main" id="{6CB5CDFE-223A-6EB3-9B91-73A6A65A0517}"/>
              </a:ext>
            </a:extLst>
          </p:cNvPr>
          <p:cNvSpPr txBox="1">
            <a:spLocks/>
          </p:cNvSpPr>
          <p:nvPr userDrawn="1"/>
        </p:nvSpPr>
        <p:spPr>
          <a:xfrm>
            <a:off x="11432" y="1222964"/>
            <a:ext cx="1426906" cy="417228"/>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9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solidFill>
                  <a:schemeClr val="tx1"/>
                </a:solidFill>
              </a:rPr>
              <a:t>Arbetssätt</a:t>
            </a:r>
          </a:p>
        </p:txBody>
      </p:sp>
    </p:spTree>
    <p:extLst>
      <p:ext uri="{BB962C8B-B14F-4D97-AF65-F5344CB8AC3E}">
        <p14:creationId xmlns:p14="http://schemas.microsoft.com/office/powerpoint/2010/main" val="3954083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Vit, Foto med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000000"/>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0" y="0"/>
            <a:ext cx="6096000"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ktangel 3" descr="TagShapePrint">
            <a:extLst>
              <a:ext uri="{FF2B5EF4-FFF2-40B4-BE49-F238E27FC236}">
                <a16:creationId xmlns:a16="http://schemas.microsoft.com/office/drawing/2014/main" id="{4D010190-EDD4-48A5-B350-2AB1DBEFAA41}"/>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79573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Vit, 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000000"/>
                </a:solidFill>
              </a:defRPr>
            </a:lvl1pPr>
          </a:lstStyle>
          <a:p>
            <a:r>
              <a:rPr lang="sv-SE"/>
              <a:t>Klicka här för att ändra mall för rubrikformat</a:t>
            </a:r>
          </a:p>
        </p:txBody>
      </p:sp>
      <p:sp>
        <p:nvSpPr>
          <p:cNvPr id="3" name="Rektangel 2" descr="TagShapePrint">
            <a:extLst>
              <a:ext uri="{FF2B5EF4-FFF2-40B4-BE49-F238E27FC236}">
                <a16:creationId xmlns:a16="http://schemas.microsoft.com/office/drawing/2014/main" id="{4D234E2D-D23F-4A27-A025-571352EBCD41}"/>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93669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t, Foto helsida">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DC4CC64D-0556-4EE6-8C65-19C67B09D47C}"/>
              </a:ext>
            </a:extLst>
          </p:cNvPr>
          <p:cNvSpPr>
            <a:spLocks noGrp="1"/>
          </p:cNvSpPr>
          <p:nvPr>
            <p:ph type="pic" sz="quarter" idx="10"/>
            <p:custDataLst>
              <p:tags r:id="rId1"/>
            </p:custDataLst>
          </p:nvPr>
        </p:nvSpPr>
        <p:spPr>
          <a:xfrm>
            <a:off x="0" y="0"/>
            <a:ext cx="12192000" cy="6858000"/>
          </a:xfrm>
          <a:solidFill>
            <a:srgbClr val="F7F7F7"/>
          </a:solidFill>
        </p:spPr>
        <p:txBody>
          <a:bodyPr>
            <a:normAutofit/>
          </a:bodyPr>
          <a:lstStyle>
            <a:lvl1pPr marL="0" indent="0" algn="ctr">
              <a:buNone/>
              <a:defRPr sz="1800">
                <a:solidFill>
                  <a:srgbClr val="000000"/>
                </a:solidFill>
              </a:defRPr>
            </a:lvl1pPr>
          </a:lstStyle>
          <a:p>
            <a:r>
              <a:rPr lang="sv-SE"/>
              <a:t>Klicka på ikonen för att lägga till en bild</a:t>
            </a:r>
            <a:endParaRPr lang="sv-SE" dirty="0"/>
          </a:p>
        </p:txBody>
      </p:sp>
      <p:sp>
        <p:nvSpPr>
          <p:cNvPr id="3" name="Rektangel 2" descr="TagShapePrint">
            <a:extLst>
              <a:ext uri="{FF2B5EF4-FFF2-40B4-BE49-F238E27FC236}">
                <a16:creationId xmlns:a16="http://schemas.microsoft.com/office/drawing/2014/main" id="{A15B28B4-2D13-4E26-ADD9-0E1AA3CC18C6}"/>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7316308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ags" Target="../tags/tag6.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2.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ags" Target="../tags/tag96.xml"/><Relationship Id="rId18" Type="http://schemas.openxmlformats.org/officeDocument/2006/relationships/tags" Target="../tags/tag101.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17" Type="http://schemas.openxmlformats.org/officeDocument/2006/relationships/tags" Target="../tags/tag100.xml"/><Relationship Id="rId2" Type="http://schemas.openxmlformats.org/officeDocument/2006/relationships/slideLayout" Target="../slideLayouts/slideLayout29.xml"/><Relationship Id="rId16" Type="http://schemas.openxmlformats.org/officeDocument/2006/relationships/tags" Target="../tags/tag9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ags" Target="../tags/tag98.xml"/><Relationship Id="rId10" Type="http://schemas.openxmlformats.org/officeDocument/2006/relationships/slideLayout" Target="../slideLayouts/slideLayout37.xml"/><Relationship Id="rId19" Type="http://schemas.openxmlformats.org/officeDocument/2006/relationships/image" Target="../media/image1.pn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ags" Target="../tags/tag9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ags" Target="../tags/tag132.xml"/><Relationship Id="rId18" Type="http://schemas.openxmlformats.org/officeDocument/2006/relationships/tags" Target="../tags/tag137.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17" Type="http://schemas.openxmlformats.org/officeDocument/2006/relationships/tags" Target="../tags/tag136.xml"/><Relationship Id="rId2" Type="http://schemas.openxmlformats.org/officeDocument/2006/relationships/slideLayout" Target="../slideLayouts/slideLayout40.xml"/><Relationship Id="rId16" Type="http://schemas.openxmlformats.org/officeDocument/2006/relationships/tags" Target="../tags/tag135.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ags" Target="../tags/tag134.xml"/><Relationship Id="rId10" Type="http://schemas.openxmlformats.org/officeDocument/2006/relationships/slideLayout" Target="../slideLayouts/slideLayout48.xml"/><Relationship Id="rId19" Type="http://schemas.openxmlformats.org/officeDocument/2006/relationships/image" Target="../media/image11.png"/><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ags" Target="../tags/tag1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21" Type="http://schemas.openxmlformats.org/officeDocument/2006/relationships/theme" Target="../theme/theme4.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 Target="../slides/slid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F1D9020-1940-49A2-BFA3-95584FEA93EC}"/>
              </a:ext>
            </a:extLst>
          </p:cNvPr>
          <p:cNvSpPr>
            <a:spLocks noGrp="1"/>
          </p:cNvSpPr>
          <p:nvPr>
            <p:ph type="title"/>
            <p:custDataLst>
              <p:tags r:id="rId29"/>
            </p:custDataLst>
          </p:nvPr>
        </p:nvSpPr>
        <p:spPr>
          <a:xfrm>
            <a:off x="1773388" y="1108423"/>
            <a:ext cx="8580582" cy="966397"/>
          </a:xfrm>
          <a:prstGeom prst="rect">
            <a:avLst/>
          </a:prstGeom>
        </p:spPr>
        <p:txBody>
          <a:bodyPr vert="horz" lIns="91440" tIns="45720" rIns="91440" bIns="45720" rtlCol="0" anchor="t">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C40A15B8-FBB7-4178-991C-E12627728F18}"/>
              </a:ext>
            </a:extLst>
          </p:cNvPr>
          <p:cNvSpPr>
            <a:spLocks noGrp="1"/>
          </p:cNvSpPr>
          <p:nvPr>
            <p:ph type="body" idx="1"/>
            <p:custDataLst>
              <p:tags r:id="rId30"/>
            </p:custDataLst>
          </p:nvPr>
        </p:nvSpPr>
        <p:spPr>
          <a:xfrm>
            <a:off x="1773388" y="2265119"/>
            <a:ext cx="8580582" cy="3601527"/>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BF95B3C8-56E1-4799-9EF1-0E2899D19799}"/>
              </a:ext>
            </a:extLst>
          </p:cNvPr>
          <p:cNvSpPr>
            <a:spLocks noGrp="1"/>
          </p:cNvSpPr>
          <p:nvPr>
            <p:ph type="dt" sz="half" idx="2"/>
            <p:custDataLst>
              <p:tags r:id="rId31"/>
            </p:custDataLst>
          </p:nvPr>
        </p:nvSpPr>
        <p:spPr>
          <a:xfrm>
            <a:off x="838200" y="6356350"/>
            <a:ext cx="1418617" cy="365125"/>
          </a:xfrm>
          <a:prstGeom prst="rect">
            <a:avLst/>
          </a:prstGeom>
        </p:spPr>
        <p:txBody>
          <a:bodyPr vert="horz" lIns="91440" tIns="45720" rIns="91440" bIns="45720" rtlCol="0" anchor="ctr"/>
          <a:lstStyle>
            <a:lvl1pPr algn="l">
              <a:defRPr sz="1200">
                <a:solidFill>
                  <a:schemeClr val="tx1"/>
                </a:solidFill>
              </a:defRPr>
            </a:lvl1pPr>
          </a:lstStyle>
          <a:p>
            <a:fld id="{EBE9B6F4-6F0E-449D-99C3-FA3961AAF713}" type="datetimeFigureOut">
              <a:rPr lang="sv-SE" smtClean="0"/>
              <a:pPr/>
              <a:t>2025-10-24</a:t>
            </a:fld>
            <a:endParaRPr lang="sv-SE" dirty="0"/>
          </a:p>
        </p:txBody>
      </p:sp>
      <p:sp>
        <p:nvSpPr>
          <p:cNvPr id="5" name="Platshållare för sidfot 4">
            <a:extLst>
              <a:ext uri="{FF2B5EF4-FFF2-40B4-BE49-F238E27FC236}">
                <a16:creationId xmlns:a16="http://schemas.microsoft.com/office/drawing/2014/main" id="{50C6C383-6118-42A0-9B5E-5FFE17808E4C}"/>
              </a:ext>
            </a:extLst>
          </p:cNvPr>
          <p:cNvSpPr>
            <a:spLocks noGrp="1"/>
          </p:cNvSpPr>
          <p:nvPr>
            <p:ph type="ftr" sz="quarter" idx="3"/>
            <p:custDataLst>
              <p:tags r:id="rId32"/>
            </p:custDataLst>
          </p:nvPr>
        </p:nvSpPr>
        <p:spPr>
          <a:xfrm>
            <a:off x="4038600" y="6356350"/>
            <a:ext cx="1700719" cy="365125"/>
          </a:xfrm>
          <a:prstGeom prst="rect">
            <a:avLst/>
          </a:prstGeom>
        </p:spPr>
        <p:txBody>
          <a:bodyPr vert="horz" lIns="91440" tIns="45720" rIns="91440" bIns="45720" rtlCol="0" anchor="ctr"/>
          <a:lstStyle>
            <a:lvl1pPr algn="ctr">
              <a:defRPr sz="1200">
                <a:solidFill>
                  <a:schemeClr val="tx1"/>
                </a:solidFill>
              </a:defRPr>
            </a:lvl1pPr>
          </a:lstStyle>
          <a:p>
            <a:endParaRPr lang="sv-SE"/>
          </a:p>
        </p:txBody>
      </p:sp>
      <p:sp>
        <p:nvSpPr>
          <p:cNvPr id="6" name="Platshållare för bildnummer 5">
            <a:extLst>
              <a:ext uri="{FF2B5EF4-FFF2-40B4-BE49-F238E27FC236}">
                <a16:creationId xmlns:a16="http://schemas.microsoft.com/office/drawing/2014/main" id="{1EB2F42B-D68C-4430-95CE-B474C2F44049}"/>
              </a:ext>
            </a:extLst>
          </p:cNvPr>
          <p:cNvSpPr>
            <a:spLocks noGrp="1"/>
          </p:cNvSpPr>
          <p:nvPr>
            <p:ph type="sldNum" sz="quarter" idx="4"/>
            <p:custDataLst>
              <p:tags r:id="rId33"/>
            </p:custDataLst>
          </p:nvPr>
        </p:nvSpPr>
        <p:spPr>
          <a:xfrm>
            <a:off x="8182706" y="6356350"/>
            <a:ext cx="387231" cy="365125"/>
          </a:xfrm>
          <a:prstGeom prst="rect">
            <a:avLst/>
          </a:prstGeom>
        </p:spPr>
        <p:txBody>
          <a:bodyPr vert="horz" lIns="91440" tIns="45720" rIns="91440" bIns="45720" rtlCol="0" anchor="ctr"/>
          <a:lstStyle>
            <a:lvl1pPr algn="r">
              <a:defRPr sz="1200">
                <a:solidFill>
                  <a:schemeClr val="tx1"/>
                </a:solidFill>
              </a:defRPr>
            </a:lvl1pPr>
          </a:lstStyle>
          <a:p>
            <a:fld id="{B56B4F8C-CEC5-4B2C-9C29-5300068510B6}" type="slidenum">
              <a:rPr lang="sv-SE" smtClean="0"/>
              <a:pPr/>
              <a:t>‹#›</a:t>
            </a:fld>
            <a:endParaRPr lang="sv-SE"/>
          </a:p>
        </p:txBody>
      </p:sp>
      <p:pic>
        <p:nvPicPr>
          <p:cNvPr id="9" name="Bildobjekt 8" descr="MSB Logotyp">
            <a:extLst>
              <a:ext uri="{FF2B5EF4-FFF2-40B4-BE49-F238E27FC236}">
                <a16:creationId xmlns:a16="http://schemas.microsoft.com/office/drawing/2014/main" id="{C61C71E5-2BEA-4EE5-8908-79C24C365760}"/>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
        <p:nvSpPr>
          <p:cNvPr id="7" name="Rektangel 6" descr="TagShapePrint">
            <a:extLst>
              <a:ext uri="{FF2B5EF4-FFF2-40B4-BE49-F238E27FC236}">
                <a16:creationId xmlns:a16="http://schemas.microsoft.com/office/drawing/2014/main" id="{7ACF45BF-8B57-4982-89CE-41EEE824F538}"/>
              </a:ext>
            </a:extLst>
          </p:cNvPr>
          <p:cNvSpPr/>
          <p:nvPr userDrawn="1">
            <p:custDataLst>
              <p:tags r:id="rId3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406295745"/>
      </p:ext>
    </p:extLst>
  </p:cSld>
  <p:clrMap bg1="lt1" tx1="dk1" bg2="lt2" tx2="dk2" accent1="accent1" accent2="accent2" accent3="accent3" accent4="accent4" accent5="accent5" accent6="accent6" hlink="hlink" folHlink="folHlink"/>
  <p:sldLayoutIdLst>
    <p:sldLayoutId id="2147483680" r:id="rId1"/>
    <p:sldLayoutId id="2147483678" r:id="rId2"/>
    <p:sldLayoutId id="2147483662" r:id="rId3"/>
    <p:sldLayoutId id="2147483669" r:id="rId4"/>
    <p:sldLayoutId id="2147483679" r:id="rId5"/>
    <p:sldLayoutId id="2147483664" r:id="rId6"/>
    <p:sldLayoutId id="2147483667" r:id="rId7"/>
    <p:sldLayoutId id="2147483665" r:id="rId8"/>
    <p:sldLayoutId id="2147483681" r:id="rId9"/>
    <p:sldLayoutId id="2147483708" r:id="rId10"/>
    <p:sldLayoutId id="2147483666"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2" r:id="rId24"/>
    <p:sldLayoutId id="2147483723" r:id="rId25"/>
    <p:sldLayoutId id="2147483724" r:id="rId26"/>
    <p:sldLayoutId id="2147483725" r:id="rId27"/>
  </p:sldLayoutIdLst>
  <p:txStyles>
    <p:titleStyle>
      <a:lvl1pPr algn="l" defTabSz="914400" rtl="0" eaLnBrk="1" latinLnBrk="0" hangingPunct="1">
        <a:lnSpc>
          <a:spcPct val="90000"/>
        </a:lnSpc>
        <a:spcBef>
          <a:spcPct val="0"/>
        </a:spcBef>
        <a:buNone/>
        <a:defRPr sz="3200" b="1" kern="1200">
          <a:solidFill>
            <a:srgbClr val="000000"/>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4E4E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F1D9020-1940-49A2-BFA3-95584FEA93EC}"/>
              </a:ext>
            </a:extLst>
          </p:cNvPr>
          <p:cNvSpPr>
            <a:spLocks noGrp="1"/>
          </p:cNvSpPr>
          <p:nvPr>
            <p:ph type="title"/>
            <p:custDataLst>
              <p:tags r:id="rId13"/>
            </p:custDataLst>
          </p:nvPr>
        </p:nvSpPr>
        <p:spPr>
          <a:xfrm>
            <a:off x="1773388" y="1108423"/>
            <a:ext cx="8580582" cy="966397"/>
          </a:xfrm>
          <a:prstGeom prst="rect">
            <a:avLst/>
          </a:prstGeom>
        </p:spPr>
        <p:txBody>
          <a:bodyPr vert="horz" lIns="91440" tIns="45720" rIns="91440" bIns="45720" rtlCol="0" anchor="t">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C40A15B8-FBB7-4178-991C-E12627728F18}"/>
              </a:ext>
            </a:extLst>
          </p:cNvPr>
          <p:cNvSpPr>
            <a:spLocks noGrp="1"/>
          </p:cNvSpPr>
          <p:nvPr>
            <p:ph type="body" idx="1"/>
            <p:custDataLst>
              <p:tags r:id="rId14"/>
            </p:custDataLst>
          </p:nvPr>
        </p:nvSpPr>
        <p:spPr>
          <a:xfrm>
            <a:off x="1773388" y="2265119"/>
            <a:ext cx="8580582" cy="3601527"/>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BF95B3C8-56E1-4799-9EF1-0E2899D19799}"/>
              </a:ext>
            </a:extLst>
          </p:cNvPr>
          <p:cNvSpPr>
            <a:spLocks noGrp="1"/>
          </p:cNvSpPr>
          <p:nvPr>
            <p:ph type="dt" sz="half" idx="2"/>
            <p:custDataLst>
              <p:tags r:id="rId15"/>
            </p:custDataLst>
          </p:nvPr>
        </p:nvSpPr>
        <p:spPr>
          <a:xfrm>
            <a:off x="838200" y="6356350"/>
            <a:ext cx="1418617" cy="365125"/>
          </a:xfrm>
          <a:prstGeom prst="rect">
            <a:avLst/>
          </a:prstGeom>
        </p:spPr>
        <p:txBody>
          <a:bodyPr vert="horz" lIns="91440" tIns="45720" rIns="91440" bIns="45720" rtlCol="0" anchor="ctr"/>
          <a:lstStyle>
            <a:lvl1pPr algn="l">
              <a:defRPr sz="1200">
                <a:solidFill>
                  <a:srgbClr val="898989"/>
                </a:solidFill>
              </a:defRPr>
            </a:lvl1pPr>
          </a:lstStyle>
          <a:p>
            <a:fld id="{EBE9B6F4-6F0E-449D-99C3-FA3961AAF713}" type="datetimeFigureOut">
              <a:rPr lang="sv-SE" smtClean="0"/>
              <a:pPr/>
              <a:t>2025-10-24</a:t>
            </a:fld>
            <a:endParaRPr lang="sv-SE" dirty="0"/>
          </a:p>
        </p:txBody>
      </p:sp>
      <p:sp>
        <p:nvSpPr>
          <p:cNvPr id="5" name="Platshållare för sidfot 4">
            <a:extLst>
              <a:ext uri="{FF2B5EF4-FFF2-40B4-BE49-F238E27FC236}">
                <a16:creationId xmlns:a16="http://schemas.microsoft.com/office/drawing/2014/main" id="{50C6C383-6118-42A0-9B5E-5FFE17808E4C}"/>
              </a:ext>
            </a:extLst>
          </p:cNvPr>
          <p:cNvSpPr>
            <a:spLocks noGrp="1"/>
          </p:cNvSpPr>
          <p:nvPr>
            <p:ph type="ftr" sz="quarter" idx="3"/>
            <p:custDataLst>
              <p:tags r:id="rId16"/>
            </p:custDataLst>
          </p:nvPr>
        </p:nvSpPr>
        <p:spPr>
          <a:xfrm>
            <a:off x="4038600" y="6356350"/>
            <a:ext cx="1700719" cy="365125"/>
          </a:xfrm>
          <a:prstGeom prst="rect">
            <a:avLst/>
          </a:prstGeom>
        </p:spPr>
        <p:txBody>
          <a:bodyPr vert="horz" lIns="91440" tIns="45720" rIns="91440" bIns="45720" rtlCol="0" anchor="ctr"/>
          <a:lstStyle>
            <a:lvl1pPr algn="ctr">
              <a:defRPr sz="1200">
                <a:solidFill>
                  <a:srgbClr val="898989"/>
                </a:solidFill>
              </a:defRPr>
            </a:lvl1pPr>
          </a:lstStyle>
          <a:p>
            <a:endParaRPr lang="sv-SE"/>
          </a:p>
        </p:txBody>
      </p:sp>
      <p:sp>
        <p:nvSpPr>
          <p:cNvPr id="6" name="Platshållare för bildnummer 5">
            <a:extLst>
              <a:ext uri="{FF2B5EF4-FFF2-40B4-BE49-F238E27FC236}">
                <a16:creationId xmlns:a16="http://schemas.microsoft.com/office/drawing/2014/main" id="{1EB2F42B-D68C-4430-95CE-B474C2F44049}"/>
              </a:ext>
            </a:extLst>
          </p:cNvPr>
          <p:cNvSpPr>
            <a:spLocks noGrp="1"/>
          </p:cNvSpPr>
          <p:nvPr>
            <p:ph type="sldNum" sz="quarter" idx="4"/>
            <p:custDataLst>
              <p:tags r:id="rId17"/>
            </p:custDataLst>
          </p:nvPr>
        </p:nvSpPr>
        <p:spPr>
          <a:xfrm>
            <a:off x="8182706" y="6356350"/>
            <a:ext cx="387231" cy="365125"/>
          </a:xfrm>
          <a:prstGeom prst="rect">
            <a:avLst/>
          </a:prstGeom>
        </p:spPr>
        <p:txBody>
          <a:bodyPr vert="horz" lIns="91440" tIns="45720" rIns="91440" bIns="45720" rtlCol="0" anchor="ctr"/>
          <a:lstStyle>
            <a:lvl1pPr algn="r">
              <a:defRPr sz="1200">
                <a:solidFill>
                  <a:srgbClr val="898989"/>
                </a:solidFill>
              </a:defRPr>
            </a:lvl1pPr>
          </a:lstStyle>
          <a:p>
            <a:fld id="{B56B4F8C-CEC5-4B2C-9C29-5300068510B6}" type="slidenum">
              <a:rPr lang="sv-SE" smtClean="0"/>
              <a:pPr/>
              <a:t>‹#›</a:t>
            </a:fld>
            <a:endParaRPr lang="sv-SE"/>
          </a:p>
        </p:txBody>
      </p:sp>
      <p:pic>
        <p:nvPicPr>
          <p:cNvPr id="9" name="Bildobjekt 8" descr="MSB Logotyp">
            <a:extLst>
              <a:ext uri="{FF2B5EF4-FFF2-40B4-BE49-F238E27FC236}">
                <a16:creationId xmlns:a16="http://schemas.microsoft.com/office/drawing/2014/main" id="{C61C71E5-2BEA-4EE5-8908-79C24C36576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
        <p:nvSpPr>
          <p:cNvPr id="7" name="Rektangel 6" descr="TagShapePrint">
            <a:extLst>
              <a:ext uri="{FF2B5EF4-FFF2-40B4-BE49-F238E27FC236}">
                <a16:creationId xmlns:a16="http://schemas.microsoft.com/office/drawing/2014/main" id="{7ACF45BF-8B57-4982-89CE-41EEE824F538}"/>
              </a:ext>
            </a:extLst>
          </p:cNvPr>
          <p:cNvSpPr/>
          <p:nvPr userDrawn="1">
            <p:custDataLst>
              <p:tags r:id="rId18"/>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4510834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707" r:id="rId10"/>
    <p:sldLayoutId id="2147483693" r:id="rId11"/>
  </p:sldLayoutIdLst>
  <p:txStyles>
    <p:titleStyle>
      <a:lvl1pPr algn="l" defTabSz="914400" rtl="0" eaLnBrk="1" latinLnBrk="0" hangingPunct="1">
        <a:lnSpc>
          <a:spcPct val="90000"/>
        </a:lnSpc>
        <a:spcBef>
          <a:spcPct val="0"/>
        </a:spcBef>
        <a:buNone/>
        <a:defRPr sz="3200" b="1" kern="1200">
          <a:solidFill>
            <a:srgbClr val="000000"/>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4A4944"/>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F1D9020-1940-49A2-BFA3-95584FEA93EC}"/>
              </a:ext>
            </a:extLst>
          </p:cNvPr>
          <p:cNvSpPr>
            <a:spLocks noGrp="1"/>
          </p:cNvSpPr>
          <p:nvPr>
            <p:ph type="title"/>
            <p:custDataLst>
              <p:tags r:id="rId13"/>
            </p:custDataLst>
          </p:nvPr>
        </p:nvSpPr>
        <p:spPr>
          <a:xfrm>
            <a:off x="1773388" y="1108423"/>
            <a:ext cx="8580582" cy="966397"/>
          </a:xfrm>
          <a:prstGeom prst="rect">
            <a:avLst/>
          </a:prstGeom>
        </p:spPr>
        <p:txBody>
          <a:bodyPr vert="horz" lIns="91440" tIns="45720" rIns="91440" bIns="45720" rtlCol="0" anchor="t">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C40A15B8-FBB7-4178-991C-E12627728F18}"/>
              </a:ext>
            </a:extLst>
          </p:cNvPr>
          <p:cNvSpPr>
            <a:spLocks noGrp="1"/>
          </p:cNvSpPr>
          <p:nvPr>
            <p:ph type="body" idx="1"/>
            <p:custDataLst>
              <p:tags r:id="rId14"/>
            </p:custDataLst>
          </p:nvPr>
        </p:nvSpPr>
        <p:spPr>
          <a:xfrm>
            <a:off x="1773388" y="2265119"/>
            <a:ext cx="8580582" cy="3601527"/>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BF95B3C8-56E1-4799-9EF1-0E2899D19799}"/>
              </a:ext>
            </a:extLst>
          </p:cNvPr>
          <p:cNvSpPr>
            <a:spLocks noGrp="1"/>
          </p:cNvSpPr>
          <p:nvPr>
            <p:ph type="dt" sz="half" idx="2"/>
            <p:custDataLst>
              <p:tags r:id="rId15"/>
            </p:custDataLst>
          </p:nvPr>
        </p:nvSpPr>
        <p:spPr>
          <a:xfrm>
            <a:off x="838200" y="6356350"/>
            <a:ext cx="1418617" cy="365125"/>
          </a:xfrm>
          <a:prstGeom prst="rect">
            <a:avLst/>
          </a:prstGeom>
        </p:spPr>
        <p:txBody>
          <a:bodyPr vert="horz" lIns="91440" tIns="45720" rIns="91440" bIns="45720" rtlCol="0" anchor="ctr"/>
          <a:lstStyle>
            <a:lvl1pPr algn="l">
              <a:defRPr sz="1200">
                <a:solidFill>
                  <a:schemeClr val="bg1"/>
                </a:solidFill>
              </a:defRPr>
            </a:lvl1pPr>
          </a:lstStyle>
          <a:p>
            <a:fld id="{EBE9B6F4-6F0E-449D-99C3-FA3961AAF713}" type="datetimeFigureOut">
              <a:rPr lang="sv-SE" smtClean="0"/>
              <a:pPr/>
              <a:t>2025-10-24</a:t>
            </a:fld>
            <a:endParaRPr lang="sv-SE" dirty="0"/>
          </a:p>
        </p:txBody>
      </p:sp>
      <p:sp>
        <p:nvSpPr>
          <p:cNvPr id="5" name="Platshållare för sidfot 4">
            <a:extLst>
              <a:ext uri="{FF2B5EF4-FFF2-40B4-BE49-F238E27FC236}">
                <a16:creationId xmlns:a16="http://schemas.microsoft.com/office/drawing/2014/main" id="{50C6C383-6118-42A0-9B5E-5FFE17808E4C}"/>
              </a:ext>
            </a:extLst>
          </p:cNvPr>
          <p:cNvSpPr>
            <a:spLocks noGrp="1"/>
          </p:cNvSpPr>
          <p:nvPr>
            <p:ph type="ftr" sz="quarter" idx="3"/>
            <p:custDataLst>
              <p:tags r:id="rId16"/>
            </p:custDataLst>
          </p:nvPr>
        </p:nvSpPr>
        <p:spPr>
          <a:xfrm>
            <a:off x="4038600" y="6356350"/>
            <a:ext cx="1700719" cy="365125"/>
          </a:xfrm>
          <a:prstGeom prst="rect">
            <a:avLst/>
          </a:prstGeom>
        </p:spPr>
        <p:txBody>
          <a:bodyPr vert="horz" lIns="91440" tIns="45720" rIns="91440" bIns="45720" rtlCol="0" anchor="ctr"/>
          <a:lstStyle>
            <a:lvl1pPr algn="ctr">
              <a:defRPr sz="1200">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1EB2F42B-D68C-4430-95CE-B474C2F44049}"/>
              </a:ext>
            </a:extLst>
          </p:cNvPr>
          <p:cNvSpPr>
            <a:spLocks noGrp="1"/>
          </p:cNvSpPr>
          <p:nvPr>
            <p:ph type="sldNum" sz="quarter" idx="4"/>
            <p:custDataLst>
              <p:tags r:id="rId17"/>
            </p:custDataLst>
          </p:nvPr>
        </p:nvSpPr>
        <p:spPr>
          <a:xfrm>
            <a:off x="8182706" y="6356350"/>
            <a:ext cx="387231" cy="365125"/>
          </a:xfrm>
          <a:prstGeom prst="rect">
            <a:avLst/>
          </a:prstGeom>
        </p:spPr>
        <p:txBody>
          <a:bodyPr vert="horz" lIns="91440" tIns="45720" rIns="91440" bIns="45720" rtlCol="0" anchor="ctr"/>
          <a:lstStyle>
            <a:lvl1pPr algn="r">
              <a:defRPr sz="1200">
                <a:solidFill>
                  <a:schemeClr val="bg1"/>
                </a:solidFill>
              </a:defRPr>
            </a:lvl1pPr>
          </a:lstStyle>
          <a:p>
            <a:fld id="{B56B4F8C-CEC5-4B2C-9C29-5300068510B6}" type="slidenum">
              <a:rPr lang="sv-SE" smtClean="0"/>
              <a:pPr/>
              <a:t>‹#›</a:t>
            </a:fld>
            <a:endParaRPr lang="sv-SE"/>
          </a:p>
        </p:txBody>
      </p:sp>
      <p:pic>
        <p:nvPicPr>
          <p:cNvPr id="9" name="Bildobjekt 8">
            <a:extLst>
              <a:ext uri="{FF2B5EF4-FFF2-40B4-BE49-F238E27FC236}">
                <a16:creationId xmlns:a16="http://schemas.microsoft.com/office/drawing/2014/main" id="{C61C71E5-2BEA-4EE5-8908-79C24C365760}"/>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1068050" y="6297285"/>
            <a:ext cx="952500" cy="420000"/>
          </a:xfrm>
          <a:prstGeom prst="rect">
            <a:avLst/>
          </a:prstGeom>
        </p:spPr>
      </p:pic>
      <p:sp>
        <p:nvSpPr>
          <p:cNvPr id="7" name="Rektangel 6" descr="TagShapePrint">
            <a:extLst>
              <a:ext uri="{FF2B5EF4-FFF2-40B4-BE49-F238E27FC236}">
                <a16:creationId xmlns:a16="http://schemas.microsoft.com/office/drawing/2014/main" id="{7ACF45BF-8B57-4982-89CE-41EEE824F538}"/>
              </a:ext>
            </a:extLst>
          </p:cNvPr>
          <p:cNvSpPr/>
          <p:nvPr userDrawn="1">
            <p:custDataLst>
              <p:tags r:id="rId18"/>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4887640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6" r:id="rId10"/>
    <p:sldLayoutId id="2147483705" r:id="rId11"/>
  </p:sldLayoutIdLst>
  <p:txStyles>
    <p:title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bg1"/>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bg1"/>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bg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Bild 7">
            <a:extLst>
              <a:ext uri="{FF2B5EF4-FFF2-40B4-BE49-F238E27FC236}">
                <a16:creationId xmlns:a16="http://schemas.microsoft.com/office/drawing/2014/main" id="{4A66E50F-E692-3425-3AA3-B9054EBE3BC1}"/>
              </a:ext>
            </a:extLst>
          </p:cNvPr>
          <p:cNvSpPr/>
          <p:nvPr userDrawn="1"/>
        </p:nvSpPr>
        <p:spPr>
          <a:xfrm>
            <a:off x="-29565" y="660400"/>
            <a:ext cx="1657197" cy="480137"/>
          </a:xfrm>
          <a:custGeom>
            <a:avLst/>
            <a:gdLst>
              <a:gd name="connsiteX0" fmla="*/ 0 w 1657197"/>
              <a:gd name="connsiteY0" fmla="*/ 0 h 417227"/>
              <a:gd name="connsiteX1" fmla="*/ 1449208 w 1657197"/>
              <a:gd name="connsiteY1" fmla="*/ 0 h 417227"/>
              <a:gd name="connsiteX2" fmla="*/ 1657198 w 1657197"/>
              <a:gd name="connsiteY2" fmla="*/ 208588 h 417227"/>
              <a:gd name="connsiteX3" fmla="*/ 1449208 w 1657197"/>
              <a:gd name="connsiteY3" fmla="*/ 417228 h 417227"/>
              <a:gd name="connsiteX4" fmla="*/ 0 w 1657197"/>
              <a:gd name="connsiteY4" fmla="*/ 417228 h 417227"/>
              <a:gd name="connsiteX5" fmla="*/ 0 w 1657197"/>
              <a:gd name="connsiteY5" fmla="*/ 0 h 417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7197" h="417227">
                <a:moveTo>
                  <a:pt x="0" y="0"/>
                </a:moveTo>
                <a:lnTo>
                  <a:pt x="1449208" y="0"/>
                </a:lnTo>
                <a:lnTo>
                  <a:pt x="1657198" y="208588"/>
                </a:lnTo>
                <a:lnTo>
                  <a:pt x="1449208" y="417228"/>
                </a:lnTo>
                <a:lnTo>
                  <a:pt x="0" y="417228"/>
                </a:lnTo>
                <a:lnTo>
                  <a:pt x="0" y="0"/>
                </a:lnTo>
                <a:close/>
              </a:path>
            </a:pathLst>
          </a:custGeom>
          <a:solidFill>
            <a:srgbClr val="4A4944"/>
          </a:solidFill>
          <a:ln w="12700" cap="flat">
            <a:solidFill>
              <a:schemeClr val="bg1"/>
            </a:solidFill>
            <a:prstDash val="solid"/>
            <a:miter/>
          </a:ln>
        </p:spPr>
        <p:txBody>
          <a:bodyPr rtlCol="0" anchor="ctr"/>
          <a:lstStyle/>
          <a:p>
            <a:endParaRPr lang="sv-SE"/>
          </a:p>
        </p:txBody>
      </p:sp>
      <p:sp>
        <p:nvSpPr>
          <p:cNvPr id="16" name="Platshållare för text 13">
            <a:extLst>
              <a:ext uri="{FF2B5EF4-FFF2-40B4-BE49-F238E27FC236}">
                <a16:creationId xmlns:a16="http://schemas.microsoft.com/office/drawing/2014/main" id="{FFFAEA5A-1DD2-45F5-A5C6-99C0BF9853E2}"/>
              </a:ext>
            </a:extLst>
          </p:cNvPr>
          <p:cNvSpPr txBox="1">
            <a:spLocks/>
          </p:cNvSpPr>
          <p:nvPr userDrawn="1"/>
        </p:nvSpPr>
        <p:spPr>
          <a:xfrm>
            <a:off x="20141" y="675686"/>
            <a:ext cx="639571" cy="230832"/>
          </a:xfrm>
          <a:prstGeom prst="rect">
            <a:avLst/>
          </a:prstGeom>
        </p:spPr>
        <p:txBody>
          <a:bodyPr wrap="square"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9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pPr>
            <a:r>
              <a:rPr lang="sv-SE" sz="900" dirty="0"/>
              <a:t>GUIDE</a:t>
            </a:r>
          </a:p>
        </p:txBody>
      </p:sp>
      <p:cxnSp>
        <p:nvCxnSpPr>
          <p:cNvPr id="17" name="Rak 16">
            <a:extLst>
              <a:ext uri="{FF2B5EF4-FFF2-40B4-BE49-F238E27FC236}">
                <a16:creationId xmlns:a16="http://schemas.microsoft.com/office/drawing/2014/main" id="{D0EF8A13-1A46-815D-AA90-3D65BB7E947B}"/>
              </a:ext>
            </a:extLst>
          </p:cNvPr>
          <p:cNvCxnSpPr/>
          <p:nvPr userDrawn="1"/>
        </p:nvCxnSpPr>
        <p:spPr>
          <a:xfrm>
            <a:off x="123825" y="904875"/>
            <a:ext cx="23975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B7D2C9BB-42F0-B0A7-255C-719B98FD180F}"/>
              </a:ext>
            </a:extLst>
          </p:cNvPr>
          <p:cNvCxnSpPr/>
          <p:nvPr userDrawn="1"/>
        </p:nvCxnSpPr>
        <p:spPr>
          <a:xfrm>
            <a:off x="385355" y="904875"/>
            <a:ext cx="239754"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22BE133C-4583-E2A7-5BD9-F1F3DAC4A318}"/>
              </a:ext>
            </a:extLst>
          </p:cNvPr>
          <p:cNvCxnSpPr/>
          <p:nvPr userDrawn="1"/>
        </p:nvCxnSpPr>
        <p:spPr>
          <a:xfrm>
            <a:off x="646885" y="904875"/>
            <a:ext cx="239754"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4A8CBEC2-73FC-AB49-02DD-8B8F97043ED7}"/>
              </a:ext>
            </a:extLst>
          </p:cNvPr>
          <p:cNvCxnSpPr/>
          <p:nvPr userDrawn="1"/>
        </p:nvCxnSpPr>
        <p:spPr>
          <a:xfrm>
            <a:off x="908415" y="904875"/>
            <a:ext cx="239754"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62CA8C92-3396-1E26-AE4D-07D2FA6746A5}"/>
              </a:ext>
            </a:extLst>
          </p:cNvPr>
          <p:cNvCxnSpPr/>
          <p:nvPr userDrawn="1"/>
        </p:nvCxnSpPr>
        <p:spPr>
          <a:xfrm>
            <a:off x="1169946" y="904875"/>
            <a:ext cx="239754"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latshållare för text 13">
            <a:extLst>
              <a:ext uri="{FF2B5EF4-FFF2-40B4-BE49-F238E27FC236}">
                <a16:creationId xmlns:a16="http://schemas.microsoft.com/office/drawing/2014/main" id="{38597205-3DBA-6310-F178-85DAD4A1E898}"/>
              </a:ext>
            </a:extLst>
          </p:cNvPr>
          <p:cNvSpPr txBox="1">
            <a:spLocks/>
          </p:cNvSpPr>
          <p:nvPr userDrawn="1"/>
        </p:nvSpPr>
        <p:spPr>
          <a:xfrm>
            <a:off x="20141" y="891498"/>
            <a:ext cx="1535609" cy="230832"/>
          </a:xfrm>
          <a:prstGeom prst="rect">
            <a:avLst/>
          </a:prstGeom>
        </p:spPr>
        <p:txBody>
          <a:bodyPr wrap="square"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9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pPr>
            <a:r>
              <a:rPr lang="sv-SE" dirty="0"/>
              <a:t>Gemensamma grunder</a:t>
            </a:r>
          </a:p>
        </p:txBody>
      </p:sp>
      <p:grpSp>
        <p:nvGrpSpPr>
          <p:cNvPr id="14" name="Grupp 13">
            <a:extLst>
              <a:ext uri="{FF2B5EF4-FFF2-40B4-BE49-F238E27FC236}">
                <a16:creationId xmlns:a16="http://schemas.microsoft.com/office/drawing/2014/main" id="{497B118A-CD58-9A76-3760-8A91A2A2E944}"/>
              </a:ext>
            </a:extLst>
          </p:cNvPr>
          <p:cNvGrpSpPr/>
          <p:nvPr userDrawn="1"/>
        </p:nvGrpSpPr>
        <p:grpSpPr>
          <a:xfrm>
            <a:off x="11292308" y="173040"/>
            <a:ext cx="718458" cy="718458"/>
            <a:chOff x="1882151" y="1311096"/>
            <a:chExt cx="478559" cy="478559"/>
          </a:xfrm>
        </p:grpSpPr>
        <p:sp>
          <p:nvSpPr>
            <p:cNvPr id="23" name="Ellips 22">
              <a:extLst>
                <a:ext uri="{FF2B5EF4-FFF2-40B4-BE49-F238E27FC236}">
                  <a16:creationId xmlns:a16="http://schemas.microsoft.com/office/drawing/2014/main" id="{356BCD4A-6D47-C127-938C-BDB39FEBE360}"/>
                </a:ext>
              </a:extLst>
            </p:cNvPr>
            <p:cNvSpPr/>
            <p:nvPr userDrawn="1"/>
          </p:nvSpPr>
          <p:spPr>
            <a:xfrm>
              <a:off x="1882151" y="1311096"/>
              <a:ext cx="478559" cy="478559"/>
            </a:xfrm>
            <a:prstGeom prst="ellipse">
              <a:avLst/>
            </a:prstGeom>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24" name="Grupp 23">
              <a:extLst>
                <a:ext uri="{FF2B5EF4-FFF2-40B4-BE49-F238E27FC236}">
                  <a16:creationId xmlns:a16="http://schemas.microsoft.com/office/drawing/2014/main" id="{875D83B5-5099-F3D1-3FBD-CF8A3CE48665}"/>
                </a:ext>
              </a:extLst>
            </p:cNvPr>
            <p:cNvGrpSpPr/>
            <p:nvPr userDrawn="1"/>
          </p:nvGrpSpPr>
          <p:grpSpPr>
            <a:xfrm>
              <a:off x="2016789" y="1447502"/>
              <a:ext cx="217742" cy="207114"/>
              <a:chOff x="2382579" y="1208223"/>
              <a:chExt cx="217742" cy="207114"/>
            </a:xfrm>
          </p:grpSpPr>
          <p:cxnSp>
            <p:nvCxnSpPr>
              <p:cNvPr id="25" name="Rak 24">
                <a:extLst>
                  <a:ext uri="{FF2B5EF4-FFF2-40B4-BE49-F238E27FC236}">
                    <a16:creationId xmlns:a16="http://schemas.microsoft.com/office/drawing/2014/main" id="{58D1D4E1-0A53-EB82-1427-19CB394119DC}"/>
                  </a:ext>
                </a:extLst>
              </p:cNvPr>
              <p:cNvCxnSpPr>
                <a:cxnSpLocks/>
              </p:cNvCxnSpPr>
              <p:nvPr userDrawn="1"/>
            </p:nvCxnSpPr>
            <p:spPr>
              <a:xfrm>
                <a:off x="2382579" y="1208223"/>
                <a:ext cx="0" cy="207114"/>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Rak 25">
                <a:extLst>
                  <a:ext uri="{FF2B5EF4-FFF2-40B4-BE49-F238E27FC236}">
                    <a16:creationId xmlns:a16="http://schemas.microsoft.com/office/drawing/2014/main" id="{49AFE4A9-5A9A-4F0F-B50A-85820DD469C7}"/>
                  </a:ext>
                </a:extLst>
              </p:cNvPr>
              <p:cNvCxnSpPr>
                <a:cxnSpLocks/>
              </p:cNvCxnSpPr>
              <p:nvPr userDrawn="1"/>
            </p:nvCxnSpPr>
            <p:spPr>
              <a:xfrm>
                <a:off x="2431235" y="1397000"/>
                <a:ext cx="169086"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 name="Rak 26">
                <a:extLst>
                  <a:ext uri="{FF2B5EF4-FFF2-40B4-BE49-F238E27FC236}">
                    <a16:creationId xmlns:a16="http://schemas.microsoft.com/office/drawing/2014/main" id="{4634D4A9-CF63-24C3-0A76-8031541494CD}"/>
                  </a:ext>
                </a:extLst>
              </p:cNvPr>
              <p:cNvCxnSpPr>
                <a:cxnSpLocks/>
              </p:cNvCxnSpPr>
              <p:nvPr userDrawn="1"/>
            </p:nvCxnSpPr>
            <p:spPr>
              <a:xfrm>
                <a:off x="2431235" y="1339850"/>
                <a:ext cx="169086" cy="0"/>
              </a:xfrm>
              <a:prstGeom prst="line">
                <a:avLst/>
              </a:prstGeom>
              <a:ln w="508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 name="Rak 27">
                <a:extLst>
                  <a:ext uri="{FF2B5EF4-FFF2-40B4-BE49-F238E27FC236}">
                    <a16:creationId xmlns:a16="http://schemas.microsoft.com/office/drawing/2014/main" id="{EF2B12F6-3AAE-073F-C80A-CE3FA87BDF23}"/>
                  </a:ext>
                </a:extLst>
              </p:cNvPr>
              <p:cNvCxnSpPr>
                <a:cxnSpLocks/>
              </p:cNvCxnSpPr>
              <p:nvPr userDrawn="1"/>
            </p:nvCxnSpPr>
            <p:spPr>
              <a:xfrm>
                <a:off x="2431235" y="1282700"/>
                <a:ext cx="169086"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Rak 28">
                <a:extLst>
                  <a:ext uri="{FF2B5EF4-FFF2-40B4-BE49-F238E27FC236}">
                    <a16:creationId xmlns:a16="http://schemas.microsoft.com/office/drawing/2014/main" id="{5447FC4A-5583-100A-AB3C-334DB242CB07}"/>
                  </a:ext>
                </a:extLst>
              </p:cNvPr>
              <p:cNvCxnSpPr>
                <a:cxnSpLocks/>
              </p:cNvCxnSpPr>
              <p:nvPr userDrawn="1"/>
            </p:nvCxnSpPr>
            <p:spPr>
              <a:xfrm>
                <a:off x="2431235" y="1225550"/>
                <a:ext cx="169086"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grpSp>
      </p:grpSp>
      <p:sp>
        <p:nvSpPr>
          <p:cNvPr id="30" name="Ellips 29">
            <a:hlinkClick r:id="rId22" action="ppaction://hlinksldjump"/>
            <a:extLst>
              <a:ext uri="{FF2B5EF4-FFF2-40B4-BE49-F238E27FC236}">
                <a16:creationId xmlns:a16="http://schemas.microsoft.com/office/drawing/2014/main" id="{7C653952-F637-BBB2-D98D-BAD46B61385B}"/>
              </a:ext>
            </a:extLst>
          </p:cNvPr>
          <p:cNvSpPr/>
          <p:nvPr userDrawn="1"/>
        </p:nvSpPr>
        <p:spPr>
          <a:xfrm>
            <a:off x="11298658" y="173040"/>
            <a:ext cx="718458" cy="718458"/>
          </a:xfrm>
          <a:prstGeom prst="ellipse">
            <a:avLst/>
          </a:prstGeom>
          <a:solidFill>
            <a:schemeClr val="accent2">
              <a:alpha val="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ektangel 1" descr="TagShapePrint">
            <a:extLst>
              <a:ext uri="{FF2B5EF4-FFF2-40B4-BE49-F238E27FC236}">
                <a16:creationId xmlns:a16="http://schemas.microsoft.com/office/drawing/2014/main" id="{2D446998-D9A4-416E-B66B-4C44563734F8}"/>
              </a:ext>
            </a:extLst>
          </p:cNvPr>
          <p:cNvSpPr/>
          <p:nvPr userDrawn="1"/>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56847789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6.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17.sv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hyperlink" Target="https://www.msb.se/sv/utbildning--ovning/alla-utbildningar/webbkurser-inom-krisberedskap/"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sv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sv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image" Target="../media/image36.png"/><Relationship Id="rId5" Type="http://schemas.openxmlformats.org/officeDocument/2006/relationships/image" Target="../media/image39.png"/><Relationship Id="rId4" Type="http://schemas.openxmlformats.org/officeDocument/2006/relationships/image" Target="../media/image38.sv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0.xml"/><Relationship Id="rId6" Type="http://schemas.openxmlformats.org/officeDocument/2006/relationships/image" Target="../media/image36.png"/><Relationship Id="rId5" Type="http://schemas.openxmlformats.org/officeDocument/2006/relationships/image" Target="../media/image42.png"/><Relationship Id="rId4" Type="http://schemas.openxmlformats.org/officeDocument/2006/relationships/image" Target="../media/image41.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1.xml"/><Relationship Id="rId5" Type="http://schemas.openxmlformats.org/officeDocument/2006/relationships/image" Target="../media/image45.sv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1.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2.xml"/><Relationship Id="rId5" Type="http://schemas.openxmlformats.org/officeDocument/2006/relationships/image" Target="../media/image48.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18" Type="http://schemas.openxmlformats.org/officeDocument/2006/relationships/image" Target="../media/image65.png"/><Relationship Id="rId26" Type="http://schemas.openxmlformats.org/officeDocument/2006/relationships/image" Target="../media/image73.png"/><Relationship Id="rId3" Type="http://schemas.openxmlformats.org/officeDocument/2006/relationships/image" Target="../media/image50.png"/><Relationship Id="rId21" Type="http://schemas.openxmlformats.org/officeDocument/2006/relationships/image" Target="../media/image68.sv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svg"/><Relationship Id="rId25" Type="http://schemas.openxmlformats.org/officeDocument/2006/relationships/image" Target="../media/image72.svg"/><Relationship Id="rId2" Type="http://schemas.openxmlformats.org/officeDocument/2006/relationships/notesSlide" Target="../notesSlides/notesSlide31.xml"/><Relationship Id="rId16" Type="http://schemas.openxmlformats.org/officeDocument/2006/relationships/image" Target="../media/image63.png"/><Relationship Id="rId20" Type="http://schemas.openxmlformats.org/officeDocument/2006/relationships/image" Target="../media/image67.png"/><Relationship Id="rId29" Type="http://schemas.openxmlformats.org/officeDocument/2006/relationships/image" Target="../media/image76.svg"/><Relationship Id="rId1" Type="http://schemas.openxmlformats.org/officeDocument/2006/relationships/slideLayout" Target="../slideLayouts/slideLayout22.xml"/><Relationship Id="rId6" Type="http://schemas.openxmlformats.org/officeDocument/2006/relationships/image" Target="../media/image53.png"/><Relationship Id="rId11" Type="http://schemas.openxmlformats.org/officeDocument/2006/relationships/image" Target="../media/image58.png"/><Relationship Id="rId24" Type="http://schemas.openxmlformats.org/officeDocument/2006/relationships/image" Target="../media/image71.png"/><Relationship Id="rId5" Type="http://schemas.openxmlformats.org/officeDocument/2006/relationships/image" Target="../media/image52.png"/><Relationship Id="rId15" Type="http://schemas.openxmlformats.org/officeDocument/2006/relationships/image" Target="../media/image62.svg"/><Relationship Id="rId23" Type="http://schemas.openxmlformats.org/officeDocument/2006/relationships/image" Target="../media/image70.svg"/><Relationship Id="rId28" Type="http://schemas.openxmlformats.org/officeDocument/2006/relationships/image" Target="../media/image75.png"/><Relationship Id="rId10" Type="http://schemas.openxmlformats.org/officeDocument/2006/relationships/image" Target="../media/image57.png"/><Relationship Id="rId19" Type="http://schemas.openxmlformats.org/officeDocument/2006/relationships/image" Target="../media/image66.sv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 Id="rId22" Type="http://schemas.openxmlformats.org/officeDocument/2006/relationships/image" Target="../media/image69.png"/><Relationship Id="rId27" Type="http://schemas.openxmlformats.org/officeDocument/2006/relationships/image" Target="../media/image74.sv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2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image" Target="../media/image50.png"/><Relationship Id="rId7" Type="http://schemas.openxmlformats.org/officeDocument/2006/relationships/image" Target="../media/image62.svg"/><Relationship Id="rId12" Type="http://schemas.openxmlformats.org/officeDocument/2006/relationships/image" Target="../media/image67.png"/><Relationship Id="rId2" Type="http://schemas.openxmlformats.org/officeDocument/2006/relationships/notesSlide" Target="../notesSlides/notesSlide33.xml"/><Relationship Id="rId16" Type="http://schemas.openxmlformats.org/officeDocument/2006/relationships/image" Target="../media/image55.png"/><Relationship Id="rId1" Type="http://schemas.openxmlformats.org/officeDocument/2006/relationships/slideLayout" Target="../slideLayouts/slideLayout22.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58.png"/><Relationship Id="rId15" Type="http://schemas.openxmlformats.org/officeDocument/2006/relationships/image" Target="../media/image70.svg"/><Relationship Id="rId10" Type="http://schemas.openxmlformats.org/officeDocument/2006/relationships/image" Target="../media/image65.png"/><Relationship Id="rId4" Type="http://schemas.openxmlformats.org/officeDocument/2006/relationships/image" Target="../media/image57.png"/><Relationship Id="rId9" Type="http://schemas.openxmlformats.org/officeDocument/2006/relationships/image" Target="../media/image64.svg"/><Relationship Id="rId14" Type="http://schemas.openxmlformats.org/officeDocument/2006/relationships/image" Target="../media/image69.png"/></Relationships>
</file>

<file path=ppt/slides/_rels/slide34.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18" Type="http://schemas.openxmlformats.org/officeDocument/2006/relationships/image" Target="../media/image74.svg"/><Relationship Id="rId3" Type="http://schemas.openxmlformats.org/officeDocument/2006/relationships/image" Target="../media/image50.png"/><Relationship Id="rId21"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17" Type="http://schemas.openxmlformats.org/officeDocument/2006/relationships/image" Target="../media/image73.png"/><Relationship Id="rId2" Type="http://schemas.openxmlformats.org/officeDocument/2006/relationships/notesSlide" Target="../notesSlides/notesSlide34.xml"/><Relationship Id="rId16" Type="http://schemas.openxmlformats.org/officeDocument/2006/relationships/image" Target="../media/image72.svg"/><Relationship Id="rId20" Type="http://schemas.openxmlformats.org/officeDocument/2006/relationships/image" Target="../media/image76.svg"/><Relationship Id="rId1" Type="http://schemas.openxmlformats.org/officeDocument/2006/relationships/slideLayout" Target="../slideLayouts/slideLayout22.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svg"/><Relationship Id="rId19" Type="http://schemas.openxmlformats.org/officeDocument/2006/relationships/image" Target="../media/image75.png"/><Relationship Id="rId4" Type="http://schemas.openxmlformats.org/officeDocument/2006/relationships/image" Target="../media/image56.png"/><Relationship Id="rId9" Type="http://schemas.openxmlformats.org/officeDocument/2006/relationships/image" Target="../media/image65.png"/><Relationship Id="rId14" Type="http://schemas.openxmlformats.org/officeDocument/2006/relationships/image" Target="../media/image70.sv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2.xml"/><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36.xml"/><Relationship Id="rId1" Type="http://schemas.openxmlformats.org/officeDocument/2006/relationships/slideLayout" Target="../slideLayouts/slideLayout22.xml"/><Relationship Id="rId6" Type="http://schemas.openxmlformats.org/officeDocument/2006/relationships/image" Target="../media/image81.sv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3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86.png"/><Relationship Id="rId7"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22.xml"/><Relationship Id="rId6" Type="http://schemas.openxmlformats.org/officeDocument/2006/relationships/image" Target="../media/image84.png"/><Relationship Id="rId5" Type="http://schemas.openxmlformats.org/officeDocument/2006/relationships/image" Target="../media/image87.png"/><Relationship Id="rId10" Type="http://schemas.openxmlformats.org/officeDocument/2006/relationships/image" Target="../media/image81.svg"/><Relationship Id="rId4" Type="http://schemas.openxmlformats.org/officeDocument/2006/relationships/image" Target="../media/image82.png"/><Relationship Id="rId9" Type="http://schemas.openxmlformats.org/officeDocument/2006/relationships/image" Target="../media/image80.png"/></Relationships>
</file>

<file path=ppt/slides/_rels/slide3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8.png"/><Relationship Id="rId7"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22.xml"/><Relationship Id="rId6" Type="http://schemas.openxmlformats.org/officeDocument/2006/relationships/image" Target="../media/image82.png"/><Relationship Id="rId5" Type="http://schemas.openxmlformats.org/officeDocument/2006/relationships/image" Target="../media/image83.png"/><Relationship Id="rId10" Type="http://schemas.openxmlformats.org/officeDocument/2006/relationships/image" Target="../media/image81.svg"/><Relationship Id="rId4" Type="http://schemas.openxmlformats.org/officeDocument/2006/relationships/image" Target="../media/image89.png"/><Relationship Id="rId9" Type="http://schemas.openxmlformats.org/officeDocument/2006/relationships/image" Target="../media/image8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24.xml"/><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96.png"/><Relationship Id="rId2" Type="http://schemas.openxmlformats.org/officeDocument/2006/relationships/notesSlide" Target="../notesSlides/notesSlide44.xml"/><Relationship Id="rId1" Type="http://schemas.openxmlformats.org/officeDocument/2006/relationships/slideLayout" Target="../slideLayouts/slideLayout16.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17.svg"/></Relationships>
</file>

<file path=ppt/slides/_rels/slide4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6.xml"/><Relationship Id="rId1" Type="http://schemas.openxmlformats.org/officeDocument/2006/relationships/slideLayout" Target="../slideLayouts/slideLayout16.xml"/><Relationship Id="rId4" Type="http://schemas.openxmlformats.org/officeDocument/2006/relationships/image" Target="../media/image17.svg"/></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9.xml"/><Relationship Id="rId1" Type="http://schemas.openxmlformats.org/officeDocument/2006/relationships/slideLayout" Target="../slideLayouts/slideLayout16.xml"/><Relationship Id="rId5" Type="http://schemas.openxmlformats.org/officeDocument/2006/relationships/image" Target="../media/image99.png"/><Relationship Id="rId4" Type="http://schemas.openxmlformats.org/officeDocument/2006/relationships/image" Target="../media/image17.svg"/></Relationships>
</file>

<file path=ppt/slides/_rels/slide52.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18" Type="http://schemas.openxmlformats.org/officeDocument/2006/relationships/image" Target="../media/image113.png"/><Relationship Id="rId3" Type="http://schemas.openxmlformats.org/officeDocument/2006/relationships/image" Target="../media/image16.png"/><Relationship Id="rId7" Type="http://schemas.openxmlformats.org/officeDocument/2006/relationships/image" Target="../media/image102.png"/><Relationship Id="rId12" Type="http://schemas.openxmlformats.org/officeDocument/2006/relationships/image" Target="../media/image107.png"/><Relationship Id="rId17" Type="http://schemas.openxmlformats.org/officeDocument/2006/relationships/image" Target="../media/image112.png"/><Relationship Id="rId2" Type="http://schemas.openxmlformats.org/officeDocument/2006/relationships/notesSlide" Target="../notesSlides/notesSlide50.xml"/><Relationship Id="rId16" Type="http://schemas.openxmlformats.org/officeDocument/2006/relationships/image" Target="../media/image111.png"/><Relationship Id="rId1" Type="http://schemas.openxmlformats.org/officeDocument/2006/relationships/slideLayout" Target="../slideLayouts/slideLayout16.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5" Type="http://schemas.openxmlformats.org/officeDocument/2006/relationships/image" Target="../media/image110.png"/><Relationship Id="rId10" Type="http://schemas.openxmlformats.org/officeDocument/2006/relationships/image" Target="../media/image105.png"/><Relationship Id="rId4" Type="http://schemas.openxmlformats.org/officeDocument/2006/relationships/image" Target="../media/image17.svg"/><Relationship Id="rId9" Type="http://schemas.openxmlformats.org/officeDocument/2006/relationships/image" Target="../media/image104.png"/><Relationship Id="rId14" Type="http://schemas.openxmlformats.org/officeDocument/2006/relationships/image" Target="../media/image109.png"/></Relationships>
</file>

<file path=ppt/slides/_rels/slide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1.xml"/><Relationship Id="rId1" Type="http://schemas.openxmlformats.org/officeDocument/2006/relationships/slideLayout" Target="../slideLayouts/slideLayout26.xml"/><Relationship Id="rId5" Type="http://schemas.openxmlformats.org/officeDocument/2006/relationships/image" Target="../media/image114.png"/><Relationship Id="rId4" Type="http://schemas.openxmlformats.org/officeDocument/2006/relationships/image" Target="../media/image17.svg"/></Relationships>
</file>

<file path=ppt/slides/_rels/slide54.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6.png"/><Relationship Id="rId7" Type="http://schemas.openxmlformats.org/officeDocument/2006/relationships/image" Target="../media/image117.png"/><Relationship Id="rId12" Type="http://schemas.openxmlformats.org/officeDocument/2006/relationships/image" Target="../media/image122.png"/><Relationship Id="rId2" Type="http://schemas.openxmlformats.org/officeDocument/2006/relationships/notesSlide" Target="../notesSlides/notesSlide52.xml"/><Relationship Id="rId1" Type="http://schemas.openxmlformats.org/officeDocument/2006/relationships/slideLayout" Target="../slideLayouts/slideLayout16.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17.svg"/><Relationship Id="rId9" Type="http://schemas.openxmlformats.org/officeDocument/2006/relationships/image" Target="../media/image119.png"/></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3.xml"/><Relationship Id="rId1" Type="http://schemas.openxmlformats.org/officeDocument/2006/relationships/slideLayout" Target="../slideLayouts/slideLayout27.xml"/><Relationship Id="rId5" Type="http://schemas.openxmlformats.org/officeDocument/2006/relationships/image" Target="../media/image123.png"/><Relationship Id="rId4" Type="http://schemas.openxmlformats.org/officeDocument/2006/relationships/image" Target="../media/image17.svg"/></Relationships>
</file>

<file path=ppt/slides/_rels/slide56.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4.png"/><Relationship Id="rId7" Type="http://schemas.openxmlformats.org/officeDocument/2006/relationships/image" Target="../media/image126.png"/><Relationship Id="rId2" Type="http://schemas.openxmlformats.org/officeDocument/2006/relationships/notesSlide" Target="../notesSlides/notesSlide54.xml"/><Relationship Id="rId1" Type="http://schemas.openxmlformats.org/officeDocument/2006/relationships/slideLayout" Target="../slideLayouts/slideLayout16.xml"/><Relationship Id="rId6" Type="http://schemas.openxmlformats.org/officeDocument/2006/relationships/image" Target="../media/image125.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128.png"/></Relationships>
</file>

<file path=ppt/slides/_rels/slide5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5.xml"/><Relationship Id="rId1" Type="http://schemas.openxmlformats.org/officeDocument/2006/relationships/slideLayout" Target="../slideLayouts/slideLayout19.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5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56.xml"/><Relationship Id="rId1" Type="http://schemas.openxmlformats.org/officeDocument/2006/relationships/slideLayout" Target="../slideLayouts/slideLayout19.xml"/><Relationship Id="rId4" Type="http://schemas.openxmlformats.org/officeDocument/2006/relationships/hyperlink" Target="https://www.msb.se/sv/amnesomraden/krisberedskap--civilt-forsvar/krigsorganisation-och-krigsplacering/"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7.xml"/><Relationship Id="rId1" Type="http://schemas.openxmlformats.org/officeDocument/2006/relationships/slideLayout" Target="../slideLayouts/slideLayout19.xml"/><Relationship Id="rId5" Type="http://schemas.openxmlformats.org/officeDocument/2006/relationships/hyperlink" Target="https://www.msb.se/sv/amnesomraden/informationssakerhet-cybersakerhet-och-sakra-kommunikationer/" TargetMode="Externa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58.xml"/><Relationship Id="rId1" Type="http://schemas.openxmlformats.org/officeDocument/2006/relationships/slideLayout" Target="../slideLayouts/slideLayout19.xml"/><Relationship Id="rId4" Type="http://schemas.openxmlformats.org/officeDocument/2006/relationships/hyperlink" Target="https://www.msb.se/informationssakerhet"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59.xml"/><Relationship Id="rId1" Type="http://schemas.openxmlformats.org/officeDocument/2006/relationships/slideLayout" Target="../slideLayouts/slideLayout19.xml"/><Relationship Id="rId5" Type="http://schemas.openxmlformats.org/officeDocument/2006/relationships/hyperlink" Target="https://www.msb.se/sv/utbildning--ovning/alla-utbildningar/skydd-mot-informationspaverkan-webbkurs/" TargetMode="External"/><Relationship Id="rId4" Type="http://schemas.openxmlformats.org/officeDocument/2006/relationships/hyperlink" Target="https://www.mpf.se/"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60.xml"/><Relationship Id="rId1" Type="http://schemas.openxmlformats.org/officeDocument/2006/relationships/slideLayout" Target="../slideLayouts/slideLayout19.xml"/><Relationship Id="rId4" Type="http://schemas.openxmlformats.org/officeDocument/2006/relationships/hyperlink" Target="https://www.msb.se/sv/utbildning--ovning/alla-utbildningar/ny-sidagrundlaggande-sakerhetsskyddsutbildning-via-webben/"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61.xml"/><Relationship Id="rId1" Type="http://schemas.openxmlformats.org/officeDocument/2006/relationships/slideLayout" Target="../slideLayouts/slideLayout19.xml"/><Relationship Id="rId4" Type="http://schemas.openxmlformats.org/officeDocument/2006/relationships/hyperlink" Target="https://www.msb.se/sv/amnesomraden/informationssakerhet-cybersakerhet-och-sakra-kommunikationer/systematiskt-informationssakerhetsarbete/metodstod-for-systematiskt-informationssakerhetsarbete/"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5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9.svg"/><Relationship Id="rId7" Type="http://schemas.openxmlformats.org/officeDocument/2006/relationships/image" Target="../media/image143.svg"/><Relationship Id="rId2" Type="http://schemas.openxmlformats.org/officeDocument/2006/relationships/image" Target="../media/image138.png"/><Relationship Id="rId1" Type="http://schemas.openxmlformats.org/officeDocument/2006/relationships/slideLayout" Target="../slideLayouts/slideLayout54.xml"/><Relationship Id="rId6" Type="http://schemas.openxmlformats.org/officeDocument/2006/relationships/image" Target="../media/image142.png"/><Relationship Id="rId5" Type="http://schemas.openxmlformats.org/officeDocument/2006/relationships/image" Target="../media/image141.svg"/><Relationship Id="rId4" Type="http://schemas.openxmlformats.org/officeDocument/2006/relationships/image" Target="../media/image140.png"/><Relationship Id="rId9" Type="http://schemas.openxmlformats.org/officeDocument/2006/relationships/image" Target="../media/image13.svg"/></Relationships>
</file>

<file path=ppt/slides/_rels/slide67.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svg"/><Relationship Id="rId7" Type="http://schemas.openxmlformats.org/officeDocument/2006/relationships/image" Target="../media/image149.svg"/><Relationship Id="rId2" Type="http://schemas.openxmlformats.org/officeDocument/2006/relationships/image" Target="../media/image144.png"/><Relationship Id="rId1" Type="http://schemas.openxmlformats.org/officeDocument/2006/relationships/slideLayout" Target="../slideLayouts/slideLayout51.xml"/><Relationship Id="rId6" Type="http://schemas.openxmlformats.org/officeDocument/2006/relationships/image" Target="../media/image148.png"/><Relationship Id="rId11" Type="http://schemas.openxmlformats.org/officeDocument/2006/relationships/image" Target="../media/image153.svg"/><Relationship Id="rId5" Type="http://schemas.openxmlformats.org/officeDocument/2006/relationships/image" Target="../media/image147.svg"/><Relationship Id="rId10" Type="http://schemas.openxmlformats.org/officeDocument/2006/relationships/image" Target="../media/image152.png"/><Relationship Id="rId4" Type="http://schemas.openxmlformats.org/officeDocument/2006/relationships/image" Target="../media/image146.png"/><Relationship Id="rId9" Type="http://schemas.openxmlformats.org/officeDocument/2006/relationships/image" Target="../media/image151.svg"/></Relationships>
</file>

<file path=ppt/slides/_rels/slide68.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svg"/><Relationship Id="rId7" Type="http://schemas.openxmlformats.org/officeDocument/2006/relationships/image" Target="../media/image149.svg"/><Relationship Id="rId2" Type="http://schemas.openxmlformats.org/officeDocument/2006/relationships/image" Target="../media/image144.png"/><Relationship Id="rId1" Type="http://schemas.openxmlformats.org/officeDocument/2006/relationships/slideLayout" Target="../slideLayouts/slideLayout51.xml"/><Relationship Id="rId6" Type="http://schemas.openxmlformats.org/officeDocument/2006/relationships/image" Target="../media/image148.png"/><Relationship Id="rId11" Type="http://schemas.openxmlformats.org/officeDocument/2006/relationships/image" Target="../media/image153.svg"/><Relationship Id="rId5" Type="http://schemas.openxmlformats.org/officeDocument/2006/relationships/image" Target="../media/image147.svg"/><Relationship Id="rId10" Type="http://schemas.openxmlformats.org/officeDocument/2006/relationships/image" Target="../media/image152.png"/><Relationship Id="rId4" Type="http://schemas.openxmlformats.org/officeDocument/2006/relationships/image" Target="../media/image146.png"/><Relationship Id="rId9" Type="http://schemas.openxmlformats.org/officeDocument/2006/relationships/image" Target="../media/image151.svg"/></Relationships>
</file>

<file path=ppt/slides/_rels/slide69.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hyperlink" Target="https://www.msb.se/sv/amnesomraden/krisberedskap--civilt-forsvar/ledning-och-samverkan/" TargetMode="External"/><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22.png"/></Relationships>
</file>

<file path=ppt/slides/_rels/slide70.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notesSlide" Target="../notesSlides/notesSlide62.xml"/><Relationship Id="rId1" Type="http://schemas.openxmlformats.org/officeDocument/2006/relationships/slideLayout" Target="../slideLayouts/slideLayout60.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7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63.xml"/><Relationship Id="rId1" Type="http://schemas.openxmlformats.org/officeDocument/2006/relationships/slideLayout" Target="../slideLayouts/slideLayout6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23.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ubrik 3"/>
          <p:cNvSpPr>
            <a:spLocks noGrp="1"/>
          </p:cNvSpPr>
          <p:nvPr>
            <p:ph type="ctrTitle"/>
          </p:nvPr>
        </p:nvSpPr>
        <p:spPr>
          <a:xfrm>
            <a:off x="1416050" y="1368000"/>
            <a:ext cx="9505950" cy="1185077"/>
          </a:xfrm>
        </p:spPr>
        <p:txBody>
          <a:bodyPr/>
          <a:lstStyle/>
          <a:p>
            <a:r>
              <a:rPr lang="sv-SE" dirty="0">
                <a:solidFill>
                  <a:srgbClr val="4C4B45"/>
                </a:solidFill>
              </a:rPr>
              <a:t>CIVIL BEREDSKAP – SÅ FUNKAR DET</a:t>
            </a:r>
          </a:p>
        </p:txBody>
      </p:sp>
      <p:sp>
        <p:nvSpPr>
          <p:cNvPr id="5" name="Underrubrik 4"/>
          <p:cNvSpPr>
            <a:spLocks noGrp="1"/>
          </p:cNvSpPr>
          <p:nvPr>
            <p:ph type="subTitle" idx="1"/>
          </p:nvPr>
        </p:nvSpPr>
        <p:spPr>
          <a:xfrm>
            <a:off x="1343025" y="4035944"/>
            <a:ext cx="9505950" cy="1387461"/>
          </a:xfrm>
        </p:spPr>
        <p:txBody>
          <a:bodyPr/>
          <a:lstStyle/>
          <a:p>
            <a:br>
              <a:rPr lang="sv-SE" sz="1800" dirty="0">
                <a:solidFill>
                  <a:srgbClr val="4C4B45"/>
                </a:solidFill>
                <a:latin typeface="+mj-lt"/>
              </a:rPr>
            </a:br>
            <a:r>
              <a:rPr lang="sv-SE" sz="1800" b="1" dirty="0">
                <a:solidFill>
                  <a:srgbClr val="CC0000"/>
                </a:solidFill>
                <a:latin typeface="+mj-lt"/>
              </a:rPr>
              <a:t>Denna v</a:t>
            </a:r>
            <a:r>
              <a:rPr lang="sv-SE" sz="1800" b="1" dirty="0">
                <a:solidFill>
                  <a:srgbClr val="CC0000"/>
                </a:solidFill>
              </a:rPr>
              <a:t>ersion 1.9 är uppdaterad oktober 2025</a:t>
            </a:r>
          </a:p>
        </p:txBody>
      </p:sp>
      <p:sp>
        <p:nvSpPr>
          <p:cNvPr id="6" name="textruta 5">
            <a:extLst>
              <a:ext uri="{FF2B5EF4-FFF2-40B4-BE49-F238E27FC236}">
                <a16:creationId xmlns:a16="http://schemas.microsoft.com/office/drawing/2014/main" id="{AB08459A-DF1F-4BFD-892E-A5AEEA5D7359}"/>
              </a:ext>
            </a:extLst>
          </p:cNvPr>
          <p:cNvSpPr txBox="1"/>
          <p:nvPr/>
        </p:nvSpPr>
        <p:spPr>
          <a:xfrm>
            <a:off x="1416050" y="2694346"/>
            <a:ext cx="7727950" cy="1200329"/>
          </a:xfrm>
          <a:prstGeom prst="rect">
            <a:avLst/>
          </a:prstGeom>
          <a:noFill/>
          <a:ln>
            <a:solidFill>
              <a:schemeClr val="accent1"/>
            </a:solidFill>
          </a:ln>
        </p:spPr>
        <p:txBody>
          <a:bodyPr wrap="square">
            <a:spAutoFit/>
          </a:bodyPr>
          <a:lstStyle/>
          <a:p>
            <a:pPr marL="0" indent="0">
              <a:buNone/>
            </a:pPr>
            <a:r>
              <a:rPr lang="sv-SE" b="1" dirty="0">
                <a:solidFill>
                  <a:srgbClr val="CC0000"/>
                </a:solidFill>
              </a:rPr>
              <a:t>OBS! </a:t>
            </a:r>
          </a:p>
          <a:p>
            <a:pPr marL="0" indent="0">
              <a:buNone/>
            </a:pPr>
            <a:r>
              <a:rPr lang="sv-SE" b="1" dirty="0">
                <a:solidFill>
                  <a:srgbClr val="CC0000"/>
                </a:solidFill>
              </a:rPr>
              <a:t>Den 1 januari bildas den nya Myndigheten för civilt försvar. </a:t>
            </a:r>
          </a:p>
          <a:p>
            <a:pPr marL="0" indent="0">
              <a:buNone/>
            </a:pPr>
            <a:r>
              <a:rPr lang="sv-SE" b="1" dirty="0">
                <a:solidFill>
                  <a:srgbClr val="CC0000"/>
                </a:solidFill>
              </a:rPr>
              <a:t>Denna presentation kommer att uppdateras både till form och innehåll för att anpassas till den nya myndigheten och dess uppdrag. </a:t>
            </a:r>
          </a:p>
        </p:txBody>
      </p:sp>
    </p:spTree>
    <p:extLst>
      <p:ext uri="{BB962C8B-B14F-4D97-AF65-F5344CB8AC3E}">
        <p14:creationId xmlns:p14="http://schemas.microsoft.com/office/powerpoint/2010/main" val="840812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9E089A27-AAE3-851E-EC96-DB0EE6BDFC6F}"/>
              </a:ext>
              <a:ext uri="{C183D7F6-B498-43B3-948B-1728B52AA6E4}">
                <adec:decorative xmlns:adec="http://schemas.microsoft.com/office/drawing/2017/decorative" val="1"/>
              </a:ext>
            </a:extLst>
          </p:cNvPr>
          <p:cNvSpPr>
            <a:spLocks noGrp="1"/>
          </p:cNvSpPr>
          <p:nvPr>
            <p:ph type="body" idx="1"/>
          </p:nvPr>
        </p:nvSpPr>
        <p:spPr/>
        <p:txBody>
          <a:bodyPr/>
          <a:lstStyle/>
          <a:p>
            <a:r>
              <a:rPr lang="sv-SE" dirty="0">
                <a:solidFill>
                  <a:schemeClr val="tx1">
                    <a:lumMod val="75000"/>
                    <a:lumOff val="25000"/>
                  </a:schemeClr>
                </a:solidFill>
              </a:rPr>
              <a:t>Civil beredskap - krisberedskap och civilt försvar</a:t>
            </a:r>
            <a:endParaRPr lang="sv-SE" dirty="0"/>
          </a:p>
        </p:txBody>
      </p:sp>
      <p:pic>
        <p:nvPicPr>
          <p:cNvPr id="14" name="Bild 13">
            <a:extLst>
              <a:ext uri="{FF2B5EF4-FFF2-40B4-BE49-F238E27FC236}">
                <a16:creationId xmlns:a16="http://schemas.microsoft.com/office/drawing/2014/main" id="{FB1ACE5E-D147-00BC-896F-7352E0B72CAB}"/>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3" name="Rubrik 2">
            <a:extLst>
              <a:ext uri="{FF2B5EF4-FFF2-40B4-BE49-F238E27FC236}">
                <a16:creationId xmlns:a16="http://schemas.microsoft.com/office/drawing/2014/main" id="{0B1844B1-B673-455A-886B-FDCCE2B21030}"/>
              </a:ext>
            </a:extLst>
          </p:cNvPr>
          <p:cNvSpPr>
            <a:spLocks noGrp="1"/>
          </p:cNvSpPr>
          <p:nvPr>
            <p:ph type="title"/>
          </p:nvPr>
        </p:nvSpPr>
        <p:spPr/>
        <p:txBody>
          <a:bodyPr/>
          <a:lstStyle/>
          <a:p>
            <a:r>
              <a:rPr lang="sv-SE" dirty="0"/>
              <a:t>EXEMPEL SAMHÄLLSSTÖRNINGAR</a:t>
            </a:r>
            <a:br>
              <a:rPr lang="sv-SE" dirty="0"/>
            </a:br>
            <a:endParaRPr lang="sv-SE" dirty="0"/>
          </a:p>
        </p:txBody>
      </p:sp>
      <p:pic>
        <p:nvPicPr>
          <p:cNvPr id="13" name="Bildobjekt 12">
            <a:extLs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00" r="200"/>
          <a:stretch/>
        </p:blipFill>
        <p:spPr>
          <a:xfrm>
            <a:off x="668581" y="1570007"/>
            <a:ext cx="1440000" cy="1440000"/>
          </a:xfrm>
          <a:prstGeom prst="rect">
            <a:avLst/>
          </a:prstGeom>
        </p:spPr>
      </p:pic>
      <p:sp>
        <p:nvSpPr>
          <p:cNvPr id="2" name="textruta 1"/>
          <p:cNvSpPr txBox="1"/>
          <p:nvPr/>
        </p:nvSpPr>
        <p:spPr>
          <a:xfrm>
            <a:off x="805729" y="3160546"/>
            <a:ext cx="1165704" cy="338554"/>
          </a:xfrm>
          <a:prstGeom prst="rect">
            <a:avLst/>
          </a:prstGeom>
          <a:noFill/>
        </p:spPr>
        <p:txBody>
          <a:bodyPr wrap="none" rtlCol="0">
            <a:spAutoFit/>
          </a:bodyPr>
          <a:lstStyle/>
          <a:p>
            <a:pPr algn="ctr"/>
            <a:r>
              <a:rPr lang="sv-SE" sz="1600" b="1" dirty="0">
                <a:solidFill>
                  <a:srgbClr val="4C4B45"/>
                </a:solidFill>
                <a:latin typeface="+mj-lt"/>
              </a:rPr>
              <a:t>Social oro</a:t>
            </a:r>
          </a:p>
        </p:txBody>
      </p:sp>
      <p:pic>
        <p:nvPicPr>
          <p:cNvPr id="12" name="Bildobjekt 11">
            <a:extLs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00" r="100"/>
          <a:stretch/>
        </p:blipFill>
        <p:spPr>
          <a:xfrm>
            <a:off x="2785991" y="1570007"/>
            <a:ext cx="1440000" cy="1440000"/>
          </a:xfrm>
          <a:prstGeom prst="rect">
            <a:avLst/>
          </a:prstGeom>
        </p:spPr>
      </p:pic>
      <p:sp>
        <p:nvSpPr>
          <p:cNvPr id="15" name="textruta 14"/>
          <p:cNvSpPr txBox="1"/>
          <p:nvPr/>
        </p:nvSpPr>
        <p:spPr>
          <a:xfrm>
            <a:off x="2822952" y="3144412"/>
            <a:ext cx="1366080" cy="338554"/>
          </a:xfrm>
          <a:prstGeom prst="rect">
            <a:avLst/>
          </a:prstGeom>
          <a:noFill/>
        </p:spPr>
        <p:txBody>
          <a:bodyPr wrap="none" rtlCol="0">
            <a:spAutoFit/>
          </a:bodyPr>
          <a:lstStyle/>
          <a:p>
            <a:pPr algn="ctr"/>
            <a:r>
              <a:rPr lang="sv-SE" sz="1600" b="1">
                <a:solidFill>
                  <a:srgbClr val="4C4B45"/>
                </a:solidFill>
                <a:latin typeface="+mj-lt"/>
              </a:rPr>
              <a:t>Skogsbrand</a:t>
            </a:r>
          </a:p>
        </p:txBody>
      </p:sp>
      <p:pic>
        <p:nvPicPr>
          <p:cNvPr id="7" name="Bildobjekt 6">
            <a:extLst>
              <a:ext uri="{C183D7F6-B498-43B3-948B-1728B52AA6E4}">
                <adec:decorative xmlns:adec="http://schemas.microsoft.com/office/drawing/2017/decorative" val="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138" r="11376"/>
          <a:stretch/>
        </p:blipFill>
        <p:spPr>
          <a:xfrm>
            <a:off x="4903401" y="1570007"/>
            <a:ext cx="1440000" cy="1440000"/>
          </a:xfrm>
          <a:prstGeom prst="rect">
            <a:avLst/>
          </a:prstGeom>
        </p:spPr>
      </p:pic>
      <p:sp>
        <p:nvSpPr>
          <p:cNvPr id="17" name="textruta 16"/>
          <p:cNvSpPr txBox="1"/>
          <p:nvPr/>
        </p:nvSpPr>
        <p:spPr>
          <a:xfrm>
            <a:off x="5013241" y="3149029"/>
            <a:ext cx="1335622" cy="338554"/>
          </a:xfrm>
          <a:prstGeom prst="rect">
            <a:avLst/>
          </a:prstGeom>
          <a:noFill/>
        </p:spPr>
        <p:txBody>
          <a:bodyPr wrap="none" rtlCol="0">
            <a:spAutoFit/>
          </a:bodyPr>
          <a:lstStyle/>
          <a:p>
            <a:pPr algn="ctr"/>
            <a:r>
              <a:rPr lang="sv-SE" sz="1600" b="1">
                <a:solidFill>
                  <a:srgbClr val="4C4B45"/>
                </a:solidFill>
                <a:latin typeface="+mj-lt"/>
              </a:rPr>
              <a:t>Dammbrott</a:t>
            </a:r>
          </a:p>
        </p:txBody>
      </p:sp>
      <p:pic>
        <p:nvPicPr>
          <p:cNvPr id="10" name="Bildobjekt 9">
            <a:extLs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020811" y="1570007"/>
            <a:ext cx="1440000" cy="1440000"/>
          </a:xfrm>
          <a:prstGeom prst="rect">
            <a:avLst/>
          </a:prstGeom>
        </p:spPr>
      </p:pic>
      <p:sp>
        <p:nvSpPr>
          <p:cNvPr id="18" name="textruta 17"/>
          <p:cNvSpPr txBox="1"/>
          <p:nvPr/>
        </p:nvSpPr>
        <p:spPr>
          <a:xfrm>
            <a:off x="6883350" y="3145430"/>
            <a:ext cx="1830226" cy="338554"/>
          </a:xfrm>
          <a:prstGeom prst="rect">
            <a:avLst/>
          </a:prstGeom>
          <a:noFill/>
        </p:spPr>
        <p:txBody>
          <a:bodyPr wrap="square" rtlCol="0">
            <a:spAutoFit/>
          </a:bodyPr>
          <a:lstStyle/>
          <a:p>
            <a:pPr algn="ctr"/>
            <a:r>
              <a:rPr lang="sv-SE" sz="1600" b="1">
                <a:solidFill>
                  <a:srgbClr val="4C4B45"/>
                </a:solidFill>
                <a:latin typeface="+mj-lt"/>
              </a:rPr>
              <a:t>Höjd beredskap</a:t>
            </a:r>
          </a:p>
        </p:txBody>
      </p:sp>
      <p:pic>
        <p:nvPicPr>
          <p:cNvPr id="11" name="Bildobjekt 10">
            <a:extLs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8581" y="3944533"/>
            <a:ext cx="1440000" cy="1440000"/>
          </a:xfrm>
          <a:prstGeom prst="rect">
            <a:avLst/>
          </a:prstGeom>
        </p:spPr>
      </p:pic>
      <p:sp>
        <p:nvSpPr>
          <p:cNvPr id="19" name="textruta 18"/>
          <p:cNvSpPr txBox="1"/>
          <p:nvPr/>
        </p:nvSpPr>
        <p:spPr>
          <a:xfrm>
            <a:off x="849010" y="5528118"/>
            <a:ext cx="1079142" cy="338554"/>
          </a:xfrm>
          <a:prstGeom prst="rect">
            <a:avLst/>
          </a:prstGeom>
          <a:noFill/>
        </p:spPr>
        <p:txBody>
          <a:bodyPr wrap="none" rtlCol="0">
            <a:spAutoFit/>
          </a:bodyPr>
          <a:lstStyle/>
          <a:p>
            <a:pPr algn="ctr"/>
            <a:r>
              <a:rPr lang="sv-SE" sz="1600" b="1">
                <a:solidFill>
                  <a:srgbClr val="4C4B45"/>
                </a:solidFill>
                <a:latin typeface="+mj-lt"/>
              </a:rPr>
              <a:t>Pandemi</a:t>
            </a:r>
          </a:p>
        </p:txBody>
      </p:sp>
      <p:pic>
        <p:nvPicPr>
          <p:cNvPr id="5" name="Bildobjekt 4">
            <a:extLst>
              <a:ext uri="{C183D7F6-B498-43B3-948B-1728B52AA6E4}">
                <adec:decorative xmlns:adec="http://schemas.microsoft.com/office/drawing/2017/decorative" val="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200" r="200"/>
          <a:stretch/>
        </p:blipFill>
        <p:spPr>
          <a:xfrm>
            <a:off x="2785991" y="3944533"/>
            <a:ext cx="1440000" cy="1440000"/>
          </a:xfrm>
          <a:prstGeom prst="rect">
            <a:avLst/>
          </a:prstGeom>
        </p:spPr>
      </p:pic>
      <p:sp>
        <p:nvSpPr>
          <p:cNvPr id="20" name="textruta 19"/>
          <p:cNvSpPr txBox="1"/>
          <p:nvPr/>
        </p:nvSpPr>
        <p:spPr>
          <a:xfrm>
            <a:off x="2887873" y="5543781"/>
            <a:ext cx="1236236" cy="338554"/>
          </a:xfrm>
          <a:prstGeom prst="rect">
            <a:avLst/>
          </a:prstGeom>
          <a:noFill/>
        </p:spPr>
        <p:txBody>
          <a:bodyPr wrap="none" rtlCol="0">
            <a:spAutoFit/>
          </a:bodyPr>
          <a:lstStyle/>
          <a:p>
            <a:pPr algn="ctr"/>
            <a:r>
              <a:rPr lang="sv-SE" sz="1600" b="1">
                <a:solidFill>
                  <a:srgbClr val="4C4B45"/>
                </a:solidFill>
                <a:latin typeface="+mj-lt"/>
              </a:rPr>
              <a:t>Sabotage </a:t>
            </a:r>
          </a:p>
        </p:txBody>
      </p:sp>
      <p:pic>
        <p:nvPicPr>
          <p:cNvPr id="9" name="Bildobjekt 8">
            <a:extLst>
              <a:ext uri="{C183D7F6-B498-43B3-948B-1728B52AA6E4}">
                <adec:decorative xmlns:adec="http://schemas.microsoft.com/office/drawing/2017/decorative" val="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903401" y="3944533"/>
            <a:ext cx="1440000" cy="1440000"/>
          </a:xfrm>
          <a:prstGeom prst="rect">
            <a:avLst/>
          </a:prstGeom>
        </p:spPr>
      </p:pic>
      <p:sp>
        <p:nvSpPr>
          <p:cNvPr id="21" name="textruta 20"/>
          <p:cNvSpPr txBox="1"/>
          <p:nvPr/>
        </p:nvSpPr>
        <p:spPr>
          <a:xfrm>
            <a:off x="5093448" y="5528118"/>
            <a:ext cx="1059907" cy="338554"/>
          </a:xfrm>
          <a:prstGeom prst="rect">
            <a:avLst/>
          </a:prstGeom>
          <a:noFill/>
        </p:spPr>
        <p:txBody>
          <a:bodyPr wrap="none" rtlCol="0">
            <a:spAutoFit/>
          </a:bodyPr>
          <a:lstStyle/>
          <a:p>
            <a:pPr algn="ctr"/>
            <a:r>
              <a:rPr lang="sv-SE" sz="1600" b="1">
                <a:solidFill>
                  <a:srgbClr val="4C4B45"/>
                </a:solidFill>
                <a:latin typeface="+mj-lt"/>
              </a:rPr>
              <a:t>IT-attack</a:t>
            </a:r>
          </a:p>
        </p:txBody>
      </p:sp>
      <p:pic>
        <p:nvPicPr>
          <p:cNvPr id="6" name="Bildobjekt 5">
            <a:extLst>
              <a:ext uri="{C183D7F6-B498-43B3-948B-1728B52AA6E4}">
                <adec:decorative xmlns:adec="http://schemas.microsoft.com/office/drawing/2017/decorative" val="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398" r="398"/>
          <a:stretch/>
        </p:blipFill>
        <p:spPr>
          <a:xfrm>
            <a:off x="7020811" y="3944533"/>
            <a:ext cx="1440000" cy="1440000"/>
          </a:xfrm>
          <a:prstGeom prst="rect">
            <a:avLst/>
          </a:prstGeom>
        </p:spPr>
      </p:pic>
      <p:sp>
        <p:nvSpPr>
          <p:cNvPr id="22" name="textruta 21"/>
          <p:cNvSpPr txBox="1"/>
          <p:nvPr/>
        </p:nvSpPr>
        <p:spPr>
          <a:xfrm>
            <a:off x="6691745" y="5528118"/>
            <a:ext cx="2098132" cy="584775"/>
          </a:xfrm>
          <a:prstGeom prst="rect">
            <a:avLst/>
          </a:prstGeom>
          <a:noFill/>
        </p:spPr>
        <p:txBody>
          <a:bodyPr wrap="square" rtlCol="0">
            <a:spAutoFit/>
          </a:bodyPr>
          <a:lstStyle/>
          <a:p>
            <a:pPr algn="ctr"/>
            <a:r>
              <a:rPr lang="sv-SE" sz="1600" b="1">
                <a:solidFill>
                  <a:srgbClr val="4C4B45"/>
                </a:solidFill>
                <a:latin typeface="+mj-lt"/>
              </a:rPr>
              <a:t>CBRNE-händelse</a:t>
            </a:r>
          </a:p>
          <a:p>
            <a:pPr algn="ctr"/>
            <a:r>
              <a:rPr lang="sv-SE" sz="1600" b="1">
                <a:solidFill>
                  <a:srgbClr val="4C4B45"/>
                </a:solidFill>
                <a:latin typeface="+mj-lt"/>
              </a:rPr>
              <a:t>Farliga ämnen</a:t>
            </a:r>
          </a:p>
        </p:txBody>
      </p:sp>
    </p:spTree>
    <p:extLst>
      <p:ext uri="{BB962C8B-B14F-4D97-AF65-F5344CB8AC3E}">
        <p14:creationId xmlns:p14="http://schemas.microsoft.com/office/powerpoint/2010/main" val="1796615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a:solidFill>
                  <a:srgbClr val="4C4B45"/>
                </a:solidFill>
              </a:rPr>
              <a:t>VEM HAR ANSVAR? </a:t>
            </a:r>
          </a:p>
        </p:txBody>
      </p:sp>
    </p:spTree>
    <p:extLst>
      <p:ext uri="{BB962C8B-B14F-4D97-AF65-F5344CB8AC3E}">
        <p14:creationId xmlns:p14="http://schemas.microsoft.com/office/powerpoint/2010/main" val="14216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latshållare för text 22">
            <a:extLst>
              <a:ext uri="{FF2B5EF4-FFF2-40B4-BE49-F238E27FC236}">
                <a16:creationId xmlns:a16="http://schemas.microsoft.com/office/drawing/2014/main" id="{7809837B-C327-7F92-9478-231769B58D23}"/>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p:txBody>
      </p:sp>
      <p:sp>
        <p:nvSpPr>
          <p:cNvPr id="2" name="Rubrik 1"/>
          <p:cNvSpPr>
            <a:spLocks noGrp="1"/>
          </p:cNvSpPr>
          <p:nvPr>
            <p:ph type="title"/>
          </p:nvPr>
        </p:nvSpPr>
        <p:spPr/>
        <p:txBody>
          <a:bodyPr/>
          <a:lstStyle/>
          <a:p>
            <a:r>
              <a:rPr lang="sv-SE" dirty="0">
                <a:solidFill>
                  <a:srgbClr val="43433E"/>
                </a:solidFill>
              </a:rPr>
              <a:t>AKTÖRER</a:t>
            </a:r>
          </a:p>
        </p:txBody>
      </p:sp>
      <p:pic>
        <p:nvPicPr>
          <p:cNvPr id="21" name="Platshållare för bild 9" descr="En illustration som visar en Sverigekarta.">
            <a:extLst>
              <a:ext uri="{FF2B5EF4-FFF2-40B4-BE49-F238E27FC236}">
                <a16:creationId xmlns:a16="http://schemas.microsoft.com/office/drawing/2014/main" id="{6E2AE971-E174-952A-9910-AAC58A783326}"/>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6559"/>
          <a:stretch/>
        </p:blipFill>
        <p:spPr>
          <a:xfrm>
            <a:off x="0" y="0"/>
            <a:ext cx="6096000" cy="6858000"/>
          </a:xfrm>
          <a:prstGeom prst="rect">
            <a:avLst/>
          </a:prstGeom>
          <a:noFill/>
        </p:spPr>
      </p:pic>
      <p:grpSp>
        <p:nvGrpSpPr>
          <p:cNvPr id="3" name="Grupp 2">
            <a:extLst>
              <a:ext uri="{FF2B5EF4-FFF2-40B4-BE49-F238E27FC236}">
                <a16:creationId xmlns:a16="http://schemas.microsoft.com/office/drawing/2014/main" id="{98105AD1-DC87-4280-1894-A8F6A5DA6526}"/>
              </a:ext>
              <a:ext uri="{C183D7F6-B498-43B3-948B-1728B52AA6E4}">
                <adec:decorative xmlns:adec="http://schemas.microsoft.com/office/drawing/2017/decorative" val="1"/>
              </a:ext>
            </a:extLst>
          </p:cNvPr>
          <p:cNvGrpSpPr/>
          <p:nvPr/>
        </p:nvGrpSpPr>
        <p:grpSpPr>
          <a:xfrm>
            <a:off x="2901318" y="654897"/>
            <a:ext cx="3194682" cy="5548206"/>
            <a:chOff x="2901318" y="654897"/>
            <a:chExt cx="3194682" cy="5548206"/>
          </a:xfrm>
        </p:grpSpPr>
        <p:sp>
          <p:nvSpPr>
            <p:cNvPr id="4" name="Rektangel 3">
              <a:extLst>
                <a:ext uri="{FF2B5EF4-FFF2-40B4-BE49-F238E27FC236}">
                  <a16:creationId xmlns:a16="http://schemas.microsoft.com/office/drawing/2014/main" id="{3F627949-85C4-E3FF-33C6-876D84B18526}"/>
                </a:ext>
              </a:extLst>
            </p:cNvPr>
            <p:cNvSpPr/>
            <p:nvPr/>
          </p:nvSpPr>
          <p:spPr>
            <a:xfrm>
              <a:off x="2901318" y="654897"/>
              <a:ext cx="3194682" cy="540000"/>
            </a:xfrm>
            <a:prstGeom prst="rect">
              <a:avLst/>
            </a:prstGeom>
            <a:solidFill>
              <a:srgbClr val="E2E2E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tx1"/>
                  </a:solidFill>
                  <a:latin typeface="+mj-lt"/>
                  <a:cs typeface="Arial" panose="020B0604020202020204" pitchFamily="34" charset="0"/>
                </a:rPr>
                <a:t>Riksdag och regering</a:t>
              </a:r>
            </a:p>
          </p:txBody>
        </p:sp>
        <p:sp>
          <p:nvSpPr>
            <p:cNvPr id="12" name="Rektangel 11">
              <a:extLst>
                <a:ext uri="{FF2B5EF4-FFF2-40B4-BE49-F238E27FC236}">
                  <a16:creationId xmlns:a16="http://schemas.microsoft.com/office/drawing/2014/main" id="{76E74F24-2A59-4F07-7AE7-33C3080505BA}"/>
                </a:ext>
              </a:extLst>
            </p:cNvPr>
            <p:cNvSpPr/>
            <p:nvPr/>
          </p:nvSpPr>
          <p:spPr>
            <a:xfrm>
              <a:off x="2901318" y="1370355"/>
              <a:ext cx="3194682" cy="540000"/>
            </a:xfrm>
            <a:prstGeom prst="rect">
              <a:avLst/>
            </a:prstGeom>
            <a:solidFill>
              <a:srgbClr val="6F6E6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Centrala myndigheter</a:t>
              </a:r>
            </a:p>
          </p:txBody>
        </p:sp>
        <p:sp>
          <p:nvSpPr>
            <p:cNvPr id="13" name="Rektangel 12">
              <a:extLst>
                <a:ext uri="{FF2B5EF4-FFF2-40B4-BE49-F238E27FC236}">
                  <a16:creationId xmlns:a16="http://schemas.microsoft.com/office/drawing/2014/main" id="{88A4F617-DD35-9355-A6F2-AF538BD28531}"/>
                </a:ext>
              </a:extLst>
            </p:cNvPr>
            <p:cNvSpPr/>
            <p:nvPr/>
          </p:nvSpPr>
          <p:spPr>
            <a:xfrm>
              <a:off x="2901318" y="2085813"/>
              <a:ext cx="3194682" cy="540000"/>
            </a:xfrm>
            <a:prstGeom prst="rect">
              <a:avLst/>
            </a:prstGeom>
            <a:solidFill>
              <a:srgbClr val="82275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mj-lt"/>
                  <a:cs typeface="Arial" panose="020B0604020202020204" pitchFamily="34" charset="0"/>
                </a:rPr>
                <a:t>Länsstyrelser</a:t>
              </a:r>
            </a:p>
          </p:txBody>
        </p:sp>
        <p:sp>
          <p:nvSpPr>
            <p:cNvPr id="14" name="Rektangel 13">
              <a:extLst>
                <a:ext uri="{FF2B5EF4-FFF2-40B4-BE49-F238E27FC236}">
                  <a16:creationId xmlns:a16="http://schemas.microsoft.com/office/drawing/2014/main" id="{53939468-DD18-1C04-3D30-FBE37E6DC9FC}"/>
                </a:ext>
              </a:extLst>
            </p:cNvPr>
            <p:cNvSpPr/>
            <p:nvPr/>
          </p:nvSpPr>
          <p:spPr>
            <a:xfrm>
              <a:off x="2901318" y="2801271"/>
              <a:ext cx="3194682" cy="540000"/>
            </a:xfrm>
            <a:prstGeom prst="rect">
              <a:avLst/>
            </a:prstGeom>
            <a:solidFill>
              <a:srgbClr val="82275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mj-lt"/>
                  <a:cs typeface="Arial" panose="020B0604020202020204" pitchFamily="34" charset="0"/>
                </a:rPr>
                <a:t>Regioner</a:t>
              </a:r>
            </a:p>
          </p:txBody>
        </p:sp>
        <p:sp>
          <p:nvSpPr>
            <p:cNvPr id="15" name="Rektangel 14">
              <a:extLst>
                <a:ext uri="{FF2B5EF4-FFF2-40B4-BE49-F238E27FC236}">
                  <a16:creationId xmlns:a16="http://schemas.microsoft.com/office/drawing/2014/main" id="{214D65A1-D53C-E8EC-894D-26850115EC03}"/>
                </a:ext>
              </a:extLst>
            </p:cNvPr>
            <p:cNvSpPr/>
            <p:nvPr/>
          </p:nvSpPr>
          <p:spPr>
            <a:xfrm>
              <a:off x="2901318" y="3516729"/>
              <a:ext cx="3194682" cy="540000"/>
            </a:xfrm>
            <a:prstGeom prst="rect">
              <a:avLst/>
            </a:prstGeom>
            <a:solidFill>
              <a:srgbClr val="CC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Kommuner</a:t>
              </a:r>
            </a:p>
          </p:txBody>
        </p:sp>
        <p:sp>
          <p:nvSpPr>
            <p:cNvPr id="16" name="Rektangel 15">
              <a:extLst>
                <a:ext uri="{FF2B5EF4-FFF2-40B4-BE49-F238E27FC236}">
                  <a16:creationId xmlns:a16="http://schemas.microsoft.com/office/drawing/2014/main" id="{4496D6E7-C620-C70A-BA04-33E5BB69C774}"/>
                </a:ext>
              </a:extLst>
            </p:cNvPr>
            <p:cNvSpPr/>
            <p:nvPr/>
          </p:nvSpPr>
          <p:spPr>
            <a:xfrm>
              <a:off x="2901318" y="4232187"/>
              <a:ext cx="3194682" cy="540000"/>
            </a:xfrm>
            <a:prstGeom prst="rect">
              <a:avLst/>
            </a:prstGeom>
            <a:solidFill>
              <a:srgbClr val="EB692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mj-lt"/>
                  <a:cs typeface="Arial" panose="020B0604020202020204" pitchFamily="34" charset="0"/>
                </a:rPr>
                <a:t>Näringslivet</a:t>
              </a:r>
            </a:p>
          </p:txBody>
        </p:sp>
        <p:sp>
          <p:nvSpPr>
            <p:cNvPr id="17" name="Rektangel 16">
              <a:extLst>
                <a:ext uri="{FF2B5EF4-FFF2-40B4-BE49-F238E27FC236}">
                  <a16:creationId xmlns:a16="http://schemas.microsoft.com/office/drawing/2014/main" id="{E27CFEC3-D56E-1C1D-9D51-AEE13BF1259F}"/>
                </a:ext>
              </a:extLst>
            </p:cNvPr>
            <p:cNvSpPr/>
            <p:nvPr/>
          </p:nvSpPr>
          <p:spPr>
            <a:xfrm>
              <a:off x="2901318" y="4947645"/>
              <a:ext cx="3194682" cy="540000"/>
            </a:xfrm>
            <a:prstGeom prst="rect">
              <a:avLst/>
            </a:prstGeom>
            <a:solidFill>
              <a:srgbClr val="EB692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Frivilliga</a:t>
              </a:r>
            </a:p>
          </p:txBody>
        </p:sp>
        <p:sp>
          <p:nvSpPr>
            <p:cNvPr id="18" name="Rektangel 17">
              <a:extLst>
                <a:ext uri="{FF2B5EF4-FFF2-40B4-BE49-F238E27FC236}">
                  <a16:creationId xmlns:a16="http://schemas.microsoft.com/office/drawing/2014/main" id="{290CB5FF-D1DD-18C6-C802-632A55BBCC10}"/>
                </a:ext>
              </a:extLst>
            </p:cNvPr>
            <p:cNvSpPr/>
            <p:nvPr/>
          </p:nvSpPr>
          <p:spPr>
            <a:xfrm>
              <a:off x="2901318" y="5663103"/>
              <a:ext cx="3194682" cy="540000"/>
            </a:xfrm>
            <a:prstGeom prst="rect">
              <a:avLst/>
            </a:prstGeom>
            <a:solidFill>
              <a:srgbClr val="EB692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mj-lt"/>
                  <a:cs typeface="Arial" panose="020B0604020202020204" pitchFamily="34" charset="0"/>
                </a:rPr>
                <a:t>Privatpersoner</a:t>
              </a:r>
            </a:p>
          </p:txBody>
        </p:sp>
      </p:grpSp>
      <p:sp>
        <p:nvSpPr>
          <p:cNvPr id="8" name="Platshållare för text 19">
            <a:extLst>
              <a:ext uri="{FF2B5EF4-FFF2-40B4-BE49-F238E27FC236}">
                <a16:creationId xmlns:a16="http://schemas.microsoft.com/office/drawing/2014/main" id="{6A77BD37-2CEF-1F24-CB8B-5EDA4FE5A83C}"/>
              </a:ext>
            </a:extLst>
          </p:cNvPr>
          <p:cNvSpPr>
            <a:spLocks noGrp="1"/>
          </p:cNvSpPr>
          <p:nvPr>
            <p:ph type="body" sz="quarter" idx="10"/>
          </p:nvPr>
        </p:nvSpPr>
        <p:spPr>
          <a:xfrm>
            <a:off x="6994566" y="2258402"/>
            <a:ext cx="4300683" cy="3833813"/>
          </a:xfrm>
        </p:spPr>
        <p:txBody>
          <a:bodyPr/>
          <a:lstStyle/>
          <a:p>
            <a:pPr marL="0" indent="0">
              <a:spcAft>
                <a:spcPts val="0"/>
              </a:spcAft>
              <a:buNone/>
            </a:pPr>
            <a:r>
              <a:rPr lang="sv-SE" dirty="0">
                <a:solidFill>
                  <a:srgbClr val="43433E"/>
                </a:solidFill>
                <a:ea typeface="Calibri" panose="020F0502020204030204" pitchFamily="34" charset="0"/>
                <a:cs typeface="Times New Roman" panose="02020603050405020304" pitchFamily="18" charset="0"/>
              </a:rPr>
              <a:t>Alla som på något sätt bidrar i hanteringen av en samhällsstörning kallas i beredskapssystemet för en aktör.</a:t>
            </a:r>
          </a:p>
          <a:p>
            <a:pPr marL="0" indent="0">
              <a:spcAft>
                <a:spcPts val="0"/>
              </a:spcAft>
              <a:buNone/>
            </a:pPr>
            <a:r>
              <a:rPr lang="sv-SE" dirty="0">
                <a:solidFill>
                  <a:srgbClr val="43433E"/>
                </a:solidFill>
                <a:ea typeface="Calibri" panose="020F0502020204030204" pitchFamily="34" charset="0"/>
                <a:cs typeface="Times New Roman" panose="02020603050405020304" pitchFamily="18" charset="0"/>
              </a:rPr>
              <a:t>Aktörerna kan vara offentliga, privata och frivilliga organisationer men också enskilda individer.  </a:t>
            </a:r>
          </a:p>
          <a:p>
            <a:pPr>
              <a:spcAft>
                <a:spcPts val="0"/>
              </a:spcAft>
            </a:pPr>
            <a:endParaRPr lang="sv-SE" dirty="0">
              <a:solidFill>
                <a:srgbClr val="43433E"/>
              </a:solidFill>
              <a:ea typeface="Calibri" panose="020F0502020204030204" pitchFamily="34" charset="0"/>
              <a:cs typeface="Times New Roman" panose="02020603050405020304" pitchFamily="18" charset="0"/>
            </a:endParaRPr>
          </a:p>
          <a:p>
            <a:endParaRPr lang="sv-SE" dirty="0">
              <a:solidFill>
                <a:srgbClr val="43433E"/>
              </a:solidFill>
            </a:endParaRPr>
          </a:p>
        </p:txBody>
      </p:sp>
    </p:spTree>
    <p:extLst>
      <p:ext uri="{BB962C8B-B14F-4D97-AF65-F5344CB8AC3E}">
        <p14:creationId xmlns:p14="http://schemas.microsoft.com/office/powerpoint/2010/main" val="1311415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latshållare för text 22">
            <a:extLst>
              <a:ext uri="{FF2B5EF4-FFF2-40B4-BE49-F238E27FC236}">
                <a16:creationId xmlns:a16="http://schemas.microsoft.com/office/drawing/2014/main" id="{7809837B-C327-7F92-9478-231769B58D23}"/>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p:txBody>
      </p:sp>
      <p:sp>
        <p:nvSpPr>
          <p:cNvPr id="2" name="Rubrik 1"/>
          <p:cNvSpPr>
            <a:spLocks noGrp="1"/>
          </p:cNvSpPr>
          <p:nvPr>
            <p:ph type="title"/>
          </p:nvPr>
        </p:nvSpPr>
        <p:spPr/>
        <p:txBody>
          <a:bodyPr/>
          <a:lstStyle/>
          <a:p>
            <a:r>
              <a:rPr lang="sv-SE" dirty="0">
                <a:solidFill>
                  <a:srgbClr val="43433E"/>
                </a:solidFill>
              </a:rPr>
              <a:t>RIKSDAG </a:t>
            </a:r>
            <a:br>
              <a:rPr lang="sv-SE" dirty="0">
                <a:solidFill>
                  <a:srgbClr val="43433E"/>
                </a:solidFill>
              </a:rPr>
            </a:br>
            <a:r>
              <a:rPr lang="sv-SE" dirty="0">
                <a:solidFill>
                  <a:srgbClr val="43433E"/>
                </a:solidFill>
              </a:rPr>
              <a:t>OCH REGERING</a:t>
            </a:r>
          </a:p>
        </p:txBody>
      </p:sp>
      <p:pic>
        <p:nvPicPr>
          <p:cNvPr id="21" name="Platshållare för bild 9" descr="En illustration som visar en Sverigekarta.">
            <a:extLst>
              <a:ext uri="{FF2B5EF4-FFF2-40B4-BE49-F238E27FC236}">
                <a16:creationId xmlns:a16="http://schemas.microsoft.com/office/drawing/2014/main" id="{6E2AE971-E174-952A-9910-AAC58A7833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6559"/>
          <a:stretch/>
        </p:blipFill>
        <p:spPr>
          <a:xfrm>
            <a:off x="0" y="0"/>
            <a:ext cx="6096000" cy="6858000"/>
          </a:xfrm>
          <a:prstGeom prst="rect">
            <a:avLst/>
          </a:prstGeom>
          <a:noFill/>
        </p:spPr>
      </p:pic>
      <p:grpSp>
        <p:nvGrpSpPr>
          <p:cNvPr id="3" name="Grupp 2">
            <a:extLst>
              <a:ext uri="{FF2B5EF4-FFF2-40B4-BE49-F238E27FC236}">
                <a16:creationId xmlns:a16="http://schemas.microsoft.com/office/drawing/2014/main" id="{98105AD1-DC87-4280-1894-A8F6A5DA6526}"/>
              </a:ext>
              <a:ext uri="{C183D7F6-B498-43B3-948B-1728B52AA6E4}">
                <adec:decorative xmlns:adec="http://schemas.microsoft.com/office/drawing/2017/decorative" val="1"/>
              </a:ext>
            </a:extLst>
          </p:cNvPr>
          <p:cNvGrpSpPr/>
          <p:nvPr/>
        </p:nvGrpSpPr>
        <p:grpSpPr>
          <a:xfrm>
            <a:off x="2901318" y="654897"/>
            <a:ext cx="3194682" cy="5548206"/>
            <a:chOff x="2901318" y="654897"/>
            <a:chExt cx="3194682" cy="5548206"/>
          </a:xfrm>
        </p:grpSpPr>
        <p:sp>
          <p:nvSpPr>
            <p:cNvPr id="4" name="Rektangel 3">
              <a:extLst>
                <a:ext uri="{FF2B5EF4-FFF2-40B4-BE49-F238E27FC236}">
                  <a16:creationId xmlns:a16="http://schemas.microsoft.com/office/drawing/2014/main" id="{3F627949-85C4-E3FF-33C6-876D84B18526}"/>
                </a:ext>
              </a:extLst>
            </p:cNvPr>
            <p:cNvSpPr/>
            <p:nvPr/>
          </p:nvSpPr>
          <p:spPr>
            <a:xfrm>
              <a:off x="2901318" y="654897"/>
              <a:ext cx="3194682" cy="540000"/>
            </a:xfrm>
            <a:prstGeom prst="rect">
              <a:avLst/>
            </a:prstGeom>
            <a:solidFill>
              <a:srgbClr val="E2E2E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tx1"/>
                  </a:solidFill>
                  <a:latin typeface="+mj-lt"/>
                  <a:cs typeface="Arial" panose="020B0604020202020204" pitchFamily="34" charset="0"/>
                </a:rPr>
                <a:t>Riksdag och regering</a:t>
              </a:r>
            </a:p>
          </p:txBody>
        </p:sp>
        <p:sp>
          <p:nvSpPr>
            <p:cNvPr id="12" name="Rektangel 11">
              <a:extLst>
                <a:ext uri="{FF2B5EF4-FFF2-40B4-BE49-F238E27FC236}">
                  <a16:creationId xmlns:a16="http://schemas.microsoft.com/office/drawing/2014/main" id="{76E74F24-2A59-4F07-7AE7-33C3080505BA}"/>
                </a:ext>
              </a:extLst>
            </p:cNvPr>
            <p:cNvSpPr/>
            <p:nvPr/>
          </p:nvSpPr>
          <p:spPr>
            <a:xfrm>
              <a:off x="2901318" y="1370355"/>
              <a:ext cx="3194682" cy="540000"/>
            </a:xfrm>
            <a:prstGeom prst="rect">
              <a:avLst/>
            </a:prstGeom>
            <a:solidFill>
              <a:srgbClr val="6F6E6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Centrala myndigheter</a:t>
              </a:r>
            </a:p>
          </p:txBody>
        </p:sp>
        <p:sp>
          <p:nvSpPr>
            <p:cNvPr id="13" name="Rektangel 12">
              <a:extLst>
                <a:ext uri="{FF2B5EF4-FFF2-40B4-BE49-F238E27FC236}">
                  <a16:creationId xmlns:a16="http://schemas.microsoft.com/office/drawing/2014/main" id="{88A4F617-DD35-9355-A6F2-AF538BD28531}"/>
                </a:ext>
              </a:extLst>
            </p:cNvPr>
            <p:cNvSpPr/>
            <p:nvPr/>
          </p:nvSpPr>
          <p:spPr>
            <a:xfrm>
              <a:off x="2901318" y="2085813"/>
              <a:ext cx="3194682" cy="540000"/>
            </a:xfrm>
            <a:prstGeom prst="rect">
              <a:avLst/>
            </a:prstGeom>
            <a:solidFill>
              <a:srgbClr val="82275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mj-lt"/>
                  <a:cs typeface="Arial" panose="020B0604020202020204" pitchFamily="34" charset="0"/>
                </a:rPr>
                <a:t>Länsstyrelser</a:t>
              </a:r>
            </a:p>
          </p:txBody>
        </p:sp>
        <p:sp>
          <p:nvSpPr>
            <p:cNvPr id="14" name="Rektangel 13">
              <a:extLst>
                <a:ext uri="{FF2B5EF4-FFF2-40B4-BE49-F238E27FC236}">
                  <a16:creationId xmlns:a16="http://schemas.microsoft.com/office/drawing/2014/main" id="{53939468-DD18-1C04-3D30-FBE37E6DC9FC}"/>
                </a:ext>
              </a:extLst>
            </p:cNvPr>
            <p:cNvSpPr/>
            <p:nvPr/>
          </p:nvSpPr>
          <p:spPr>
            <a:xfrm>
              <a:off x="2901318" y="2801271"/>
              <a:ext cx="3194682" cy="540000"/>
            </a:xfrm>
            <a:prstGeom prst="rect">
              <a:avLst/>
            </a:prstGeom>
            <a:solidFill>
              <a:srgbClr val="82275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mj-lt"/>
                  <a:cs typeface="Arial" panose="020B0604020202020204" pitchFamily="34" charset="0"/>
                </a:rPr>
                <a:t>Regioner</a:t>
              </a:r>
            </a:p>
          </p:txBody>
        </p:sp>
        <p:sp>
          <p:nvSpPr>
            <p:cNvPr id="15" name="Rektangel 14">
              <a:extLst>
                <a:ext uri="{FF2B5EF4-FFF2-40B4-BE49-F238E27FC236}">
                  <a16:creationId xmlns:a16="http://schemas.microsoft.com/office/drawing/2014/main" id="{214D65A1-D53C-E8EC-894D-26850115EC03}"/>
                </a:ext>
              </a:extLst>
            </p:cNvPr>
            <p:cNvSpPr/>
            <p:nvPr/>
          </p:nvSpPr>
          <p:spPr>
            <a:xfrm>
              <a:off x="2901318" y="3516729"/>
              <a:ext cx="3194682" cy="540000"/>
            </a:xfrm>
            <a:prstGeom prst="rect">
              <a:avLst/>
            </a:prstGeom>
            <a:solidFill>
              <a:srgbClr val="CC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mj-lt"/>
                  <a:cs typeface="Arial" panose="020B0604020202020204" pitchFamily="34" charset="0"/>
                </a:rPr>
                <a:t>Kommuner</a:t>
              </a:r>
            </a:p>
          </p:txBody>
        </p:sp>
        <p:sp>
          <p:nvSpPr>
            <p:cNvPr id="16" name="Rektangel 15">
              <a:extLst>
                <a:ext uri="{FF2B5EF4-FFF2-40B4-BE49-F238E27FC236}">
                  <a16:creationId xmlns:a16="http://schemas.microsoft.com/office/drawing/2014/main" id="{4496D6E7-C620-C70A-BA04-33E5BB69C774}"/>
                </a:ext>
              </a:extLst>
            </p:cNvPr>
            <p:cNvSpPr/>
            <p:nvPr/>
          </p:nvSpPr>
          <p:spPr>
            <a:xfrm>
              <a:off x="2901318" y="4232187"/>
              <a:ext cx="3194682" cy="540000"/>
            </a:xfrm>
            <a:prstGeom prst="rect">
              <a:avLst/>
            </a:prstGeom>
            <a:solidFill>
              <a:srgbClr val="EB692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mj-lt"/>
                  <a:cs typeface="Arial" panose="020B0604020202020204" pitchFamily="34" charset="0"/>
                </a:rPr>
                <a:t>Näringslivet</a:t>
              </a:r>
            </a:p>
          </p:txBody>
        </p:sp>
        <p:sp>
          <p:nvSpPr>
            <p:cNvPr id="17" name="Rektangel 16">
              <a:extLst>
                <a:ext uri="{FF2B5EF4-FFF2-40B4-BE49-F238E27FC236}">
                  <a16:creationId xmlns:a16="http://schemas.microsoft.com/office/drawing/2014/main" id="{E27CFEC3-D56E-1C1D-9D51-AEE13BF1259F}"/>
                </a:ext>
              </a:extLst>
            </p:cNvPr>
            <p:cNvSpPr/>
            <p:nvPr/>
          </p:nvSpPr>
          <p:spPr>
            <a:xfrm>
              <a:off x="2901318" y="4947645"/>
              <a:ext cx="3194682" cy="540000"/>
            </a:xfrm>
            <a:prstGeom prst="rect">
              <a:avLst/>
            </a:prstGeom>
            <a:solidFill>
              <a:srgbClr val="EB692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Frivilliga</a:t>
              </a:r>
            </a:p>
          </p:txBody>
        </p:sp>
        <p:sp>
          <p:nvSpPr>
            <p:cNvPr id="18" name="Rektangel 17">
              <a:extLst>
                <a:ext uri="{FF2B5EF4-FFF2-40B4-BE49-F238E27FC236}">
                  <a16:creationId xmlns:a16="http://schemas.microsoft.com/office/drawing/2014/main" id="{290CB5FF-D1DD-18C6-C802-632A55BBCC10}"/>
                </a:ext>
              </a:extLst>
            </p:cNvPr>
            <p:cNvSpPr/>
            <p:nvPr/>
          </p:nvSpPr>
          <p:spPr>
            <a:xfrm>
              <a:off x="2901318" y="5663103"/>
              <a:ext cx="3194682" cy="540000"/>
            </a:xfrm>
            <a:prstGeom prst="rect">
              <a:avLst/>
            </a:prstGeom>
            <a:solidFill>
              <a:srgbClr val="EB692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mj-lt"/>
                  <a:cs typeface="Arial" panose="020B0604020202020204" pitchFamily="34" charset="0"/>
                </a:rPr>
                <a:t>Privatpersoner</a:t>
              </a:r>
            </a:p>
          </p:txBody>
        </p:sp>
      </p:grpSp>
      <p:sp>
        <p:nvSpPr>
          <p:cNvPr id="8" name="Platshållare för text 3">
            <a:extLst>
              <a:ext uri="{FF2B5EF4-FFF2-40B4-BE49-F238E27FC236}">
                <a16:creationId xmlns:a16="http://schemas.microsoft.com/office/drawing/2014/main" id="{DC6C0E1E-8726-2467-AF23-E47034AA29E1}"/>
              </a:ext>
            </a:extLst>
          </p:cNvPr>
          <p:cNvSpPr>
            <a:spLocks noGrp="1"/>
          </p:cNvSpPr>
          <p:nvPr>
            <p:ph type="body" sz="quarter" idx="10"/>
          </p:nvPr>
        </p:nvSpPr>
        <p:spPr>
          <a:xfrm>
            <a:off x="6994566" y="2258402"/>
            <a:ext cx="4300521" cy="3833813"/>
          </a:xfrm>
        </p:spPr>
        <p:txBody>
          <a:bodyPr/>
          <a:lstStyle/>
          <a:p>
            <a:pPr marL="0" indent="0">
              <a:buNone/>
            </a:pPr>
            <a:r>
              <a:rPr lang="sv-SE" dirty="0">
                <a:solidFill>
                  <a:srgbClr val="43433E"/>
                </a:solidFill>
                <a:ea typeface="Calibri" panose="020F0502020204030204" pitchFamily="34" charset="0"/>
                <a:cs typeface="Times New Roman" panose="02020603050405020304" pitchFamily="18" charset="0"/>
              </a:rPr>
              <a:t>Regeringen har en viktig </a:t>
            </a:r>
            <a:br>
              <a:rPr lang="sv-SE" dirty="0">
                <a:solidFill>
                  <a:srgbClr val="43433E"/>
                </a:solidFill>
                <a:ea typeface="Calibri" panose="020F0502020204030204" pitchFamily="34" charset="0"/>
                <a:cs typeface="Times New Roman" panose="02020603050405020304" pitchFamily="18" charset="0"/>
              </a:rPr>
            </a:br>
            <a:r>
              <a:rPr lang="sv-SE" dirty="0">
                <a:solidFill>
                  <a:srgbClr val="43433E"/>
                </a:solidFill>
                <a:ea typeface="Calibri" panose="020F0502020204030204" pitchFamily="34" charset="0"/>
                <a:cs typeface="Times New Roman" panose="02020603050405020304" pitchFamily="18" charset="0"/>
              </a:rPr>
              <a:t>roll i totalförsvaret att styra myndigheterna och där-med prioriteringarna för beredskapsplaneringen.</a:t>
            </a:r>
            <a:endParaRPr lang="sv-SE" dirty="0">
              <a:solidFill>
                <a:srgbClr val="43433E"/>
              </a:solidFill>
            </a:endParaRPr>
          </a:p>
        </p:txBody>
      </p:sp>
    </p:spTree>
    <p:extLst>
      <p:ext uri="{BB962C8B-B14F-4D97-AF65-F5344CB8AC3E}">
        <p14:creationId xmlns:p14="http://schemas.microsoft.com/office/powerpoint/2010/main" val="3106385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tshållare för text 10">
            <a:extLst>
              <a:ext uri="{FF2B5EF4-FFF2-40B4-BE49-F238E27FC236}">
                <a16:creationId xmlns:a16="http://schemas.microsoft.com/office/drawing/2014/main" id="{2767FBBA-8AF4-6E27-6C5D-F2246936017A}"/>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p:txBody>
      </p:sp>
      <p:sp>
        <p:nvSpPr>
          <p:cNvPr id="2" name="Rubrik 1"/>
          <p:cNvSpPr>
            <a:spLocks noGrp="1"/>
          </p:cNvSpPr>
          <p:nvPr>
            <p:ph type="title"/>
          </p:nvPr>
        </p:nvSpPr>
        <p:spPr/>
        <p:txBody>
          <a:bodyPr/>
          <a:lstStyle/>
          <a:p>
            <a:r>
              <a:rPr lang="sv-SE" dirty="0"/>
              <a:t>CENTRALA MYNDIGHETER</a:t>
            </a:r>
          </a:p>
        </p:txBody>
      </p:sp>
      <p:pic>
        <p:nvPicPr>
          <p:cNvPr id="16" name="Platshållare för bild 9" descr="En illustration som visar en Sverigekarta.">
            <a:extLst>
              <a:ext uri="{FF2B5EF4-FFF2-40B4-BE49-F238E27FC236}">
                <a16:creationId xmlns:a16="http://schemas.microsoft.com/office/drawing/2014/main" id="{5D0CC37F-FAD8-A921-85EF-691B13349BD0}"/>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6559"/>
          <a:stretch/>
        </p:blipFill>
        <p:spPr>
          <a:xfrm>
            <a:off x="0" y="0"/>
            <a:ext cx="6096000" cy="6858000"/>
          </a:xfrm>
          <a:prstGeom prst="rect">
            <a:avLst/>
          </a:prstGeom>
          <a:noFill/>
        </p:spPr>
      </p:pic>
      <p:grpSp>
        <p:nvGrpSpPr>
          <p:cNvPr id="3" name="Grupp 2">
            <a:extLst>
              <a:ext uri="{FF2B5EF4-FFF2-40B4-BE49-F238E27FC236}">
                <a16:creationId xmlns:a16="http://schemas.microsoft.com/office/drawing/2014/main" id="{CE102586-F87B-C9D4-050F-DD4CB8CF1AD0}"/>
              </a:ext>
              <a:ext uri="{C183D7F6-B498-43B3-948B-1728B52AA6E4}">
                <adec:decorative xmlns:adec="http://schemas.microsoft.com/office/drawing/2017/decorative" val="1"/>
              </a:ext>
            </a:extLst>
          </p:cNvPr>
          <p:cNvGrpSpPr/>
          <p:nvPr/>
        </p:nvGrpSpPr>
        <p:grpSpPr>
          <a:xfrm>
            <a:off x="2901318" y="654897"/>
            <a:ext cx="3194682" cy="5549744"/>
            <a:chOff x="2901318" y="654897"/>
            <a:chExt cx="3194682" cy="5549744"/>
          </a:xfrm>
        </p:grpSpPr>
        <p:sp>
          <p:nvSpPr>
            <p:cNvPr id="72" name="Rektangel 71">
              <a:extLst>
                <a:ext uri="{FF2B5EF4-FFF2-40B4-BE49-F238E27FC236}">
                  <a16:creationId xmlns:a16="http://schemas.microsoft.com/office/drawing/2014/main" id="{F4EC2B7A-26C6-CEF9-888F-180D1C23D1E5}"/>
                </a:ext>
              </a:extLst>
            </p:cNvPr>
            <p:cNvSpPr/>
            <p:nvPr/>
          </p:nvSpPr>
          <p:spPr>
            <a:xfrm>
              <a:off x="2901318" y="654897"/>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73" name="Rektangel 72">
              <a:extLst>
                <a:ext uri="{FF2B5EF4-FFF2-40B4-BE49-F238E27FC236}">
                  <a16:creationId xmlns:a16="http://schemas.microsoft.com/office/drawing/2014/main" id="{67D5361D-22BB-5870-E71C-196025DF49ED}"/>
                </a:ext>
              </a:extLst>
            </p:cNvPr>
            <p:cNvSpPr/>
            <p:nvPr/>
          </p:nvSpPr>
          <p:spPr>
            <a:xfrm>
              <a:off x="2901318" y="2084862"/>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74" name="Rektangel 73">
              <a:extLst>
                <a:ext uri="{FF2B5EF4-FFF2-40B4-BE49-F238E27FC236}">
                  <a16:creationId xmlns:a16="http://schemas.microsoft.com/office/drawing/2014/main" id="{647660CD-E971-0B6F-5657-7A355588DB13}"/>
                </a:ext>
              </a:extLst>
            </p:cNvPr>
            <p:cNvSpPr/>
            <p:nvPr/>
          </p:nvSpPr>
          <p:spPr>
            <a:xfrm>
              <a:off x="2901318" y="2804709"/>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75" name="Rektangel 74">
              <a:extLst>
                <a:ext uri="{FF2B5EF4-FFF2-40B4-BE49-F238E27FC236}">
                  <a16:creationId xmlns:a16="http://schemas.microsoft.com/office/drawing/2014/main" id="{CF390A95-3CB2-7CC8-60C0-26C188EF5F8E}"/>
                </a:ext>
              </a:extLst>
            </p:cNvPr>
            <p:cNvSpPr/>
            <p:nvPr/>
          </p:nvSpPr>
          <p:spPr>
            <a:xfrm>
              <a:off x="2901318" y="3524555"/>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76" name="Rektangel 75">
              <a:extLst>
                <a:ext uri="{FF2B5EF4-FFF2-40B4-BE49-F238E27FC236}">
                  <a16:creationId xmlns:a16="http://schemas.microsoft.com/office/drawing/2014/main" id="{4109FC07-0F12-5B70-E497-7BCAF7FC194E}"/>
                </a:ext>
              </a:extLst>
            </p:cNvPr>
            <p:cNvSpPr/>
            <p:nvPr/>
          </p:nvSpPr>
          <p:spPr>
            <a:xfrm>
              <a:off x="2901318" y="4234675"/>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77" name="Rektangel 76">
              <a:extLst>
                <a:ext uri="{FF2B5EF4-FFF2-40B4-BE49-F238E27FC236}">
                  <a16:creationId xmlns:a16="http://schemas.microsoft.com/office/drawing/2014/main" id="{B6A23CCE-3B2C-F912-0BB1-BBD15FB2F690}"/>
                </a:ext>
              </a:extLst>
            </p:cNvPr>
            <p:cNvSpPr/>
            <p:nvPr/>
          </p:nvSpPr>
          <p:spPr>
            <a:xfrm>
              <a:off x="2901318" y="4944794"/>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78" name="Rektangel 77">
              <a:extLst>
                <a:ext uri="{FF2B5EF4-FFF2-40B4-BE49-F238E27FC236}">
                  <a16:creationId xmlns:a16="http://schemas.microsoft.com/office/drawing/2014/main" id="{EE8F35C2-D7F7-1741-B2B6-04E3983454CB}"/>
                </a:ext>
              </a:extLst>
            </p:cNvPr>
            <p:cNvSpPr/>
            <p:nvPr/>
          </p:nvSpPr>
          <p:spPr>
            <a:xfrm>
              <a:off x="2901318" y="5664641"/>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7" name="Rektangel 16">
              <a:extLst>
                <a:ext uri="{FF2B5EF4-FFF2-40B4-BE49-F238E27FC236}">
                  <a16:creationId xmlns:a16="http://schemas.microsoft.com/office/drawing/2014/main" id="{221498FF-D786-9D74-8929-20B94F59DA14}"/>
                </a:ext>
              </a:extLst>
            </p:cNvPr>
            <p:cNvSpPr/>
            <p:nvPr/>
          </p:nvSpPr>
          <p:spPr>
            <a:xfrm>
              <a:off x="2901318" y="654897"/>
              <a:ext cx="3194682" cy="540000"/>
            </a:xfrm>
            <a:prstGeom prst="rect">
              <a:avLst/>
            </a:prstGeom>
            <a:solidFill>
              <a:srgbClr val="E2E2E1">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rgbClr val="C5C5C2"/>
                  </a:solidFill>
                  <a:latin typeface="+mj-lt"/>
                  <a:cs typeface="Arial" panose="020B0604020202020204" pitchFamily="34" charset="0"/>
                </a:rPr>
                <a:t>Riksdag och regering</a:t>
              </a:r>
            </a:p>
          </p:txBody>
        </p:sp>
        <p:sp>
          <p:nvSpPr>
            <p:cNvPr id="18" name="Rektangel 17">
              <a:extLst>
                <a:ext uri="{FF2B5EF4-FFF2-40B4-BE49-F238E27FC236}">
                  <a16:creationId xmlns:a16="http://schemas.microsoft.com/office/drawing/2014/main" id="{572B373B-E750-A21B-C578-60DF6BD9A447}"/>
                </a:ext>
              </a:extLst>
            </p:cNvPr>
            <p:cNvSpPr/>
            <p:nvPr/>
          </p:nvSpPr>
          <p:spPr>
            <a:xfrm>
              <a:off x="2901318" y="1370355"/>
              <a:ext cx="3194682" cy="540000"/>
            </a:xfrm>
            <a:prstGeom prst="rect">
              <a:avLst/>
            </a:prstGeom>
            <a:solidFill>
              <a:srgbClr val="6F6E6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Centrala myndigheter</a:t>
              </a:r>
            </a:p>
          </p:txBody>
        </p:sp>
        <p:sp>
          <p:nvSpPr>
            <p:cNvPr id="19" name="Rektangel 18">
              <a:extLst>
                <a:ext uri="{FF2B5EF4-FFF2-40B4-BE49-F238E27FC236}">
                  <a16:creationId xmlns:a16="http://schemas.microsoft.com/office/drawing/2014/main" id="{8685E576-AEDC-58CF-A1D8-50007148A020}"/>
                </a:ext>
              </a:extLst>
            </p:cNvPr>
            <p:cNvSpPr/>
            <p:nvPr/>
          </p:nvSpPr>
          <p:spPr>
            <a:xfrm>
              <a:off x="2901318" y="2085813"/>
              <a:ext cx="3194682" cy="540000"/>
            </a:xfrm>
            <a:prstGeom prst="rect">
              <a:avLst/>
            </a:prstGeom>
            <a:solidFill>
              <a:srgbClr val="822757">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5">
                      <a:lumMod val="20000"/>
                      <a:lumOff val="80000"/>
                    </a:schemeClr>
                  </a:solidFill>
                  <a:latin typeface="+mj-lt"/>
                  <a:cs typeface="Arial" panose="020B0604020202020204" pitchFamily="34" charset="0"/>
                </a:rPr>
                <a:t>Länsstyrelser</a:t>
              </a:r>
            </a:p>
          </p:txBody>
        </p:sp>
        <p:sp>
          <p:nvSpPr>
            <p:cNvPr id="20" name="Rektangel 19">
              <a:extLst>
                <a:ext uri="{FF2B5EF4-FFF2-40B4-BE49-F238E27FC236}">
                  <a16:creationId xmlns:a16="http://schemas.microsoft.com/office/drawing/2014/main" id="{1CE77C1F-9733-F397-4DEA-188B4022C1AA}"/>
                </a:ext>
              </a:extLst>
            </p:cNvPr>
            <p:cNvSpPr/>
            <p:nvPr/>
          </p:nvSpPr>
          <p:spPr>
            <a:xfrm>
              <a:off x="2901318" y="2801271"/>
              <a:ext cx="3194682" cy="540000"/>
            </a:xfrm>
            <a:prstGeom prst="rect">
              <a:avLst/>
            </a:prstGeom>
            <a:solidFill>
              <a:srgbClr val="822757">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5">
                      <a:lumMod val="20000"/>
                      <a:lumOff val="80000"/>
                    </a:schemeClr>
                  </a:solidFill>
                  <a:latin typeface="+mj-lt"/>
                  <a:cs typeface="Arial" panose="020B0604020202020204" pitchFamily="34" charset="0"/>
                </a:rPr>
                <a:t>Regioner</a:t>
              </a:r>
            </a:p>
          </p:txBody>
        </p:sp>
        <p:sp>
          <p:nvSpPr>
            <p:cNvPr id="21" name="Rektangel 20">
              <a:extLst>
                <a:ext uri="{FF2B5EF4-FFF2-40B4-BE49-F238E27FC236}">
                  <a16:creationId xmlns:a16="http://schemas.microsoft.com/office/drawing/2014/main" id="{2F9BD8C4-5DCB-5969-7B58-EA9B7BA510F3}"/>
                </a:ext>
              </a:extLst>
            </p:cNvPr>
            <p:cNvSpPr/>
            <p:nvPr/>
          </p:nvSpPr>
          <p:spPr>
            <a:xfrm>
              <a:off x="2901318" y="3516729"/>
              <a:ext cx="3194682" cy="540000"/>
            </a:xfrm>
            <a:prstGeom prst="rect">
              <a:avLst/>
            </a:prstGeom>
            <a:solidFill>
              <a:srgbClr val="CC0000">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Kommuner</a:t>
              </a:r>
            </a:p>
          </p:txBody>
        </p:sp>
        <p:sp>
          <p:nvSpPr>
            <p:cNvPr id="22" name="Rektangel 21">
              <a:extLst>
                <a:ext uri="{FF2B5EF4-FFF2-40B4-BE49-F238E27FC236}">
                  <a16:creationId xmlns:a16="http://schemas.microsoft.com/office/drawing/2014/main" id="{34E42790-2BCD-C736-52C9-6AF265738458}"/>
                </a:ext>
              </a:extLst>
            </p:cNvPr>
            <p:cNvSpPr/>
            <p:nvPr/>
          </p:nvSpPr>
          <p:spPr>
            <a:xfrm>
              <a:off x="2901318" y="4232187"/>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Näringslivet</a:t>
              </a:r>
            </a:p>
          </p:txBody>
        </p:sp>
        <p:sp>
          <p:nvSpPr>
            <p:cNvPr id="23" name="Rektangel 22">
              <a:extLst>
                <a:ext uri="{FF2B5EF4-FFF2-40B4-BE49-F238E27FC236}">
                  <a16:creationId xmlns:a16="http://schemas.microsoft.com/office/drawing/2014/main" id="{EA5A4A72-8F47-080B-162F-3399B43B30DD}"/>
                </a:ext>
              </a:extLst>
            </p:cNvPr>
            <p:cNvSpPr/>
            <p:nvPr/>
          </p:nvSpPr>
          <p:spPr>
            <a:xfrm>
              <a:off x="2901318" y="4947645"/>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accent4">
                      <a:lumMod val="20000"/>
                      <a:lumOff val="80000"/>
                    </a:schemeClr>
                  </a:solidFill>
                  <a:latin typeface="+mj-lt"/>
                  <a:cs typeface="Arial" panose="020B0604020202020204" pitchFamily="34" charset="0"/>
                </a:rPr>
                <a:t>Frivilliga</a:t>
              </a:r>
            </a:p>
          </p:txBody>
        </p:sp>
        <p:sp>
          <p:nvSpPr>
            <p:cNvPr id="24" name="Rektangel 23">
              <a:extLst>
                <a:ext uri="{FF2B5EF4-FFF2-40B4-BE49-F238E27FC236}">
                  <a16:creationId xmlns:a16="http://schemas.microsoft.com/office/drawing/2014/main" id="{DE0BA585-663E-8AF1-6C85-D7B841F477AA}"/>
                </a:ext>
              </a:extLst>
            </p:cNvPr>
            <p:cNvSpPr/>
            <p:nvPr/>
          </p:nvSpPr>
          <p:spPr>
            <a:xfrm>
              <a:off x="2901318" y="5663103"/>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Privatpersoner</a:t>
              </a:r>
            </a:p>
          </p:txBody>
        </p:sp>
      </p:grpSp>
      <p:sp>
        <p:nvSpPr>
          <p:cNvPr id="8" name="Platshållare för text 6">
            <a:extLst>
              <a:ext uri="{FF2B5EF4-FFF2-40B4-BE49-F238E27FC236}">
                <a16:creationId xmlns:a16="http://schemas.microsoft.com/office/drawing/2014/main" id="{7E3EBE6B-C095-A266-B780-E58435FDB570}"/>
              </a:ext>
            </a:extLst>
          </p:cNvPr>
          <p:cNvSpPr>
            <a:spLocks noGrp="1"/>
          </p:cNvSpPr>
          <p:nvPr>
            <p:ph type="body" sz="quarter" idx="10"/>
          </p:nvPr>
        </p:nvSpPr>
        <p:spPr>
          <a:xfrm>
            <a:off x="6994566" y="2258402"/>
            <a:ext cx="4056293" cy="3833813"/>
          </a:xfrm>
        </p:spPr>
        <p:txBody>
          <a:bodyPr/>
          <a:lstStyle/>
          <a:p>
            <a:pPr marL="0" indent="0">
              <a:spcAft>
                <a:spcPts val="0"/>
              </a:spcAft>
              <a:buNone/>
            </a:pPr>
            <a:r>
              <a:rPr lang="sv-SE" dirty="0">
                <a:ea typeface="Calibri" panose="020F0502020204030204" pitchFamily="34" charset="0"/>
                <a:cs typeface="Times New Roman" panose="02020603050405020304" pitchFamily="18" charset="0"/>
              </a:rPr>
              <a:t>Har ett ansvar att minska sårbarheter i samhället inom sitt område och utveckla en god förmåga att hantera sina uppgifter i vardagen och under samhällsstörningar. </a:t>
            </a:r>
          </a:p>
          <a:p>
            <a:endParaRPr lang="sv-SE" dirty="0"/>
          </a:p>
        </p:txBody>
      </p:sp>
    </p:spTree>
    <p:extLst>
      <p:ext uri="{BB962C8B-B14F-4D97-AF65-F5344CB8AC3E}">
        <p14:creationId xmlns:p14="http://schemas.microsoft.com/office/powerpoint/2010/main" val="110839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Platshållare för text 42">
            <a:extLst>
              <a:ext uri="{FF2B5EF4-FFF2-40B4-BE49-F238E27FC236}">
                <a16:creationId xmlns:a16="http://schemas.microsoft.com/office/drawing/2014/main" id="{A5D3091E-7550-783D-7357-1E337C611241}"/>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p:txBody>
      </p:sp>
      <p:sp>
        <p:nvSpPr>
          <p:cNvPr id="2" name="Rubrik 1"/>
          <p:cNvSpPr>
            <a:spLocks noGrp="1"/>
          </p:cNvSpPr>
          <p:nvPr>
            <p:ph type="title"/>
          </p:nvPr>
        </p:nvSpPr>
        <p:spPr/>
        <p:txBody>
          <a:bodyPr/>
          <a:lstStyle/>
          <a:p>
            <a:r>
              <a:rPr lang="sv-SE"/>
              <a:t>LÄNSSTYRELSER</a:t>
            </a:r>
          </a:p>
        </p:txBody>
      </p:sp>
      <p:pic>
        <p:nvPicPr>
          <p:cNvPr id="15" name="Platshållare för bild 9" descr="En illustration som visar en Sverigekarta.">
            <a:extLst>
              <a:ext uri="{FF2B5EF4-FFF2-40B4-BE49-F238E27FC236}">
                <a16:creationId xmlns:a16="http://schemas.microsoft.com/office/drawing/2014/main" id="{FA9B471A-A309-89C6-F6D5-C5E064757EFA}"/>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6559"/>
          <a:stretch/>
        </p:blipFill>
        <p:spPr>
          <a:xfrm>
            <a:off x="0" y="0"/>
            <a:ext cx="6096000" cy="6858000"/>
          </a:xfrm>
          <a:prstGeom prst="rect">
            <a:avLst/>
          </a:prstGeom>
          <a:noFill/>
        </p:spPr>
      </p:pic>
      <p:grpSp>
        <p:nvGrpSpPr>
          <p:cNvPr id="38" name="Grupp 37">
            <a:extLst>
              <a:ext uri="{FF2B5EF4-FFF2-40B4-BE49-F238E27FC236}">
                <a16:creationId xmlns:a16="http://schemas.microsoft.com/office/drawing/2014/main" id="{5C2D0A1E-5E71-0CAA-1EA7-7BA97D1E4EF4}"/>
              </a:ext>
              <a:ext uri="{C183D7F6-B498-43B3-948B-1728B52AA6E4}">
                <adec:decorative xmlns:adec="http://schemas.microsoft.com/office/drawing/2017/decorative" val="1"/>
              </a:ext>
            </a:extLst>
          </p:cNvPr>
          <p:cNvGrpSpPr/>
          <p:nvPr/>
        </p:nvGrpSpPr>
        <p:grpSpPr>
          <a:xfrm>
            <a:off x="2901318" y="654897"/>
            <a:ext cx="3194682" cy="5549744"/>
            <a:chOff x="2901318" y="654897"/>
            <a:chExt cx="3194682" cy="5549744"/>
          </a:xfrm>
        </p:grpSpPr>
        <p:sp>
          <p:nvSpPr>
            <p:cNvPr id="37" name="Rektangel 36">
              <a:extLst>
                <a:ext uri="{FF2B5EF4-FFF2-40B4-BE49-F238E27FC236}">
                  <a16:creationId xmlns:a16="http://schemas.microsoft.com/office/drawing/2014/main" id="{079DFF0D-8755-3A3D-C7B9-BBB5F715AAA5}"/>
                </a:ext>
              </a:extLst>
            </p:cNvPr>
            <p:cNvSpPr/>
            <p:nvPr/>
          </p:nvSpPr>
          <p:spPr>
            <a:xfrm>
              <a:off x="2901318" y="1378797"/>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3" name="Rektangel 12">
              <a:extLst>
                <a:ext uri="{FF2B5EF4-FFF2-40B4-BE49-F238E27FC236}">
                  <a16:creationId xmlns:a16="http://schemas.microsoft.com/office/drawing/2014/main" id="{B39B0049-D224-69C9-F32F-FE6FF7192560}"/>
                </a:ext>
              </a:extLst>
            </p:cNvPr>
            <p:cNvSpPr/>
            <p:nvPr/>
          </p:nvSpPr>
          <p:spPr>
            <a:xfrm>
              <a:off x="2901318" y="654897"/>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4" name="Rektangel 13">
              <a:extLst>
                <a:ext uri="{FF2B5EF4-FFF2-40B4-BE49-F238E27FC236}">
                  <a16:creationId xmlns:a16="http://schemas.microsoft.com/office/drawing/2014/main" id="{C68F3A94-4D89-758C-F425-412DD6577D30}"/>
                </a:ext>
              </a:extLst>
            </p:cNvPr>
            <p:cNvSpPr/>
            <p:nvPr/>
          </p:nvSpPr>
          <p:spPr>
            <a:xfrm>
              <a:off x="2901318" y="2084862"/>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24" name="Rektangel 23">
              <a:extLst>
                <a:ext uri="{FF2B5EF4-FFF2-40B4-BE49-F238E27FC236}">
                  <a16:creationId xmlns:a16="http://schemas.microsoft.com/office/drawing/2014/main" id="{69648ED4-A43B-5EE2-B294-1397E501CDD7}"/>
                </a:ext>
              </a:extLst>
            </p:cNvPr>
            <p:cNvSpPr/>
            <p:nvPr/>
          </p:nvSpPr>
          <p:spPr>
            <a:xfrm>
              <a:off x="2901318" y="2804709"/>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25" name="Rektangel 24">
              <a:extLst>
                <a:ext uri="{FF2B5EF4-FFF2-40B4-BE49-F238E27FC236}">
                  <a16:creationId xmlns:a16="http://schemas.microsoft.com/office/drawing/2014/main" id="{CBED6CEA-9AA6-4F52-5149-7B2D0E49E361}"/>
                </a:ext>
              </a:extLst>
            </p:cNvPr>
            <p:cNvSpPr/>
            <p:nvPr/>
          </p:nvSpPr>
          <p:spPr>
            <a:xfrm>
              <a:off x="2901318" y="3524555"/>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26" name="Rektangel 25">
              <a:extLst>
                <a:ext uri="{FF2B5EF4-FFF2-40B4-BE49-F238E27FC236}">
                  <a16:creationId xmlns:a16="http://schemas.microsoft.com/office/drawing/2014/main" id="{6438C3AF-C877-F279-E7AE-8C9CF508A2A2}"/>
                </a:ext>
              </a:extLst>
            </p:cNvPr>
            <p:cNvSpPr/>
            <p:nvPr/>
          </p:nvSpPr>
          <p:spPr>
            <a:xfrm>
              <a:off x="2901318" y="4234675"/>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27" name="Rektangel 26">
              <a:extLst>
                <a:ext uri="{FF2B5EF4-FFF2-40B4-BE49-F238E27FC236}">
                  <a16:creationId xmlns:a16="http://schemas.microsoft.com/office/drawing/2014/main" id="{8D922103-D9EB-7421-09C9-A1B4DF966436}"/>
                </a:ext>
              </a:extLst>
            </p:cNvPr>
            <p:cNvSpPr/>
            <p:nvPr/>
          </p:nvSpPr>
          <p:spPr>
            <a:xfrm>
              <a:off x="2901318" y="4944794"/>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28" name="Rektangel 27">
              <a:extLst>
                <a:ext uri="{FF2B5EF4-FFF2-40B4-BE49-F238E27FC236}">
                  <a16:creationId xmlns:a16="http://schemas.microsoft.com/office/drawing/2014/main" id="{E5863012-820E-66D2-40D0-0D6BA260BD87}"/>
                </a:ext>
              </a:extLst>
            </p:cNvPr>
            <p:cNvSpPr/>
            <p:nvPr/>
          </p:nvSpPr>
          <p:spPr>
            <a:xfrm>
              <a:off x="2901318" y="5664641"/>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29" name="Rektangel 28">
              <a:extLst>
                <a:ext uri="{FF2B5EF4-FFF2-40B4-BE49-F238E27FC236}">
                  <a16:creationId xmlns:a16="http://schemas.microsoft.com/office/drawing/2014/main" id="{F17D08F4-05C7-4BB8-B269-DD97BD73A109}"/>
                </a:ext>
              </a:extLst>
            </p:cNvPr>
            <p:cNvSpPr/>
            <p:nvPr/>
          </p:nvSpPr>
          <p:spPr>
            <a:xfrm>
              <a:off x="2901318" y="654897"/>
              <a:ext cx="3194682" cy="540000"/>
            </a:xfrm>
            <a:prstGeom prst="rect">
              <a:avLst/>
            </a:prstGeom>
            <a:solidFill>
              <a:srgbClr val="E2E2E1">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rgbClr val="C5C5C2"/>
                  </a:solidFill>
                  <a:latin typeface="+mj-lt"/>
                  <a:cs typeface="Arial" panose="020B0604020202020204" pitchFamily="34" charset="0"/>
                </a:rPr>
                <a:t>Riksdag och regering</a:t>
              </a:r>
            </a:p>
          </p:txBody>
        </p:sp>
        <p:sp>
          <p:nvSpPr>
            <p:cNvPr id="30" name="Rektangel 29">
              <a:extLst>
                <a:ext uri="{FF2B5EF4-FFF2-40B4-BE49-F238E27FC236}">
                  <a16:creationId xmlns:a16="http://schemas.microsoft.com/office/drawing/2014/main" id="{D688CBCB-7C09-1DFF-9334-A97C757A96DF}"/>
                </a:ext>
              </a:extLst>
            </p:cNvPr>
            <p:cNvSpPr/>
            <p:nvPr/>
          </p:nvSpPr>
          <p:spPr>
            <a:xfrm>
              <a:off x="2901318" y="1370355"/>
              <a:ext cx="3194682" cy="540000"/>
            </a:xfrm>
            <a:prstGeom prst="rect">
              <a:avLst/>
            </a:prstGeom>
            <a:solidFill>
              <a:srgbClr val="6F6E67">
                <a:alpha val="49647"/>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Centrala myndigheter</a:t>
              </a:r>
            </a:p>
          </p:txBody>
        </p:sp>
        <p:sp>
          <p:nvSpPr>
            <p:cNvPr id="31" name="Rektangel 30">
              <a:extLst>
                <a:ext uri="{FF2B5EF4-FFF2-40B4-BE49-F238E27FC236}">
                  <a16:creationId xmlns:a16="http://schemas.microsoft.com/office/drawing/2014/main" id="{7FDC88FC-DC03-4F3A-EBC1-8B1D3380E882}"/>
                </a:ext>
              </a:extLst>
            </p:cNvPr>
            <p:cNvSpPr/>
            <p:nvPr/>
          </p:nvSpPr>
          <p:spPr>
            <a:xfrm>
              <a:off x="2901318" y="2085813"/>
              <a:ext cx="3194682" cy="540000"/>
            </a:xfrm>
            <a:prstGeom prst="rect">
              <a:avLst/>
            </a:prstGeom>
            <a:solidFill>
              <a:srgbClr val="82275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mj-lt"/>
                  <a:cs typeface="Arial" panose="020B0604020202020204" pitchFamily="34" charset="0"/>
                </a:rPr>
                <a:t>Länsstyrelser</a:t>
              </a:r>
            </a:p>
          </p:txBody>
        </p:sp>
        <p:sp>
          <p:nvSpPr>
            <p:cNvPr id="32" name="Rektangel 31">
              <a:extLst>
                <a:ext uri="{FF2B5EF4-FFF2-40B4-BE49-F238E27FC236}">
                  <a16:creationId xmlns:a16="http://schemas.microsoft.com/office/drawing/2014/main" id="{F1D4AC98-693E-C848-572F-979CFBD40A70}"/>
                </a:ext>
              </a:extLst>
            </p:cNvPr>
            <p:cNvSpPr/>
            <p:nvPr/>
          </p:nvSpPr>
          <p:spPr>
            <a:xfrm>
              <a:off x="2901318" y="2801271"/>
              <a:ext cx="3194682" cy="540000"/>
            </a:xfrm>
            <a:prstGeom prst="rect">
              <a:avLst/>
            </a:prstGeom>
            <a:solidFill>
              <a:srgbClr val="822757">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5">
                      <a:lumMod val="20000"/>
                      <a:lumOff val="80000"/>
                    </a:schemeClr>
                  </a:solidFill>
                  <a:latin typeface="+mj-lt"/>
                  <a:cs typeface="Arial" panose="020B0604020202020204" pitchFamily="34" charset="0"/>
                </a:rPr>
                <a:t>Regioner</a:t>
              </a:r>
            </a:p>
          </p:txBody>
        </p:sp>
        <p:sp>
          <p:nvSpPr>
            <p:cNvPr id="33" name="Rektangel 32">
              <a:extLst>
                <a:ext uri="{FF2B5EF4-FFF2-40B4-BE49-F238E27FC236}">
                  <a16:creationId xmlns:a16="http://schemas.microsoft.com/office/drawing/2014/main" id="{F618103A-1A48-42C0-B545-B5D0D62CE2D0}"/>
                </a:ext>
              </a:extLst>
            </p:cNvPr>
            <p:cNvSpPr/>
            <p:nvPr/>
          </p:nvSpPr>
          <p:spPr>
            <a:xfrm>
              <a:off x="2901318" y="3516729"/>
              <a:ext cx="3194682" cy="540000"/>
            </a:xfrm>
            <a:prstGeom prst="rect">
              <a:avLst/>
            </a:prstGeom>
            <a:solidFill>
              <a:srgbClr val="CC0000">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Kommuner</a:t>
              </a:r>
            </a:p>
          </p:txBody>
        </p:sp>
        <p:sp>
          <p:nvSpPr>
            <p:cNvPr id="34" name="Rektangel 33">
              <a:extLst>
                <a:ext uri="{FF2B5EF4-FFF2-40B4-BE49-F238E27FC236}">
                  <a16:creationId xmlns:a16="http://schemas.microsoft.com/office/drawing/2014/main" id="{80142298-78BC-D67F-C959-FF5620BA3709}"/>
                </a:ext>
              </a:extLst>
            </p:cNvPr>
            <p:cNvSpPr/>
            <p:nvPr/>
          </p:nvSpPr>
          <p:spPr>
            <a:xfrm>
              <a:off x="2901318" y="4232187"/>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Näringslivet</a:t>
              </a:r>
            </a:p>
          </p:txBody>
        </p:sp>
        <p:sp>
          <p:nvSpPr>
            <p:cNvPr id="35" name="Rektangel 34">
              <a:extLst>
                <a:ext uri="{FF2B5EF4-FFF2-40B4-BE49-F238E27FC236}">
                  <a16:creationId xmlns:a16="http://schemas.microsoft.com/office/drawing/2014/main" id="{5E7857FF-FBA1-3569-7EEC-2679AFBB40E2}"/>
                </a:ext>
              </a:extLst>
            </p:cNvPr>
            <p:cNvSpPr/>
            <p:nvPr/>
          </p:nvSpPr>
          <p:spPr>
            <a:xfrm>
              <a:off x="2901318" y="4947645"/>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accent4">
                      <a:lumMod val="20000"/>
                      <a:lumOff val="80000"/>
                    </a:schemeClr>
                  </a:solidFill>
                  <a:latin typeface="+mj-lt"/>
                  <a:cs typeface="Arial" panose="020B0604020202020204" pitchFamily="34" charset="0"/>
                </a:rPr>
                <a:t>Frivilliga</a:t>
              </a:r>
            </a:p>
          </p:txBody>
        </p:sp>
        <p:sp>
          <p:nvSpPr>
            <p:cNvPr id="36" name="Rektangel 35">
              <a:extLst>
                <a:ext uri="{FF2B5EF4-FFF2-40B4-BE49-F238E27FC236}">
                  <a16:creationId xmlns:a16="http://schemas.microsoft.com/office/drawing/2014/main" id="{9F2F5216-E5A5-72DA-4B80-CD67DB55F124}"/>
                </a:ext>
              </a:extLst>
            </p:cNvPr>
            <p:cNvSpPr/>
            <p:nvPr/>
          </p:nvSpPr>
          <p:spPr>
            <a:xfrm>
              <a:off x="2901318" y="5663103"/>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Privatpersoner</a:t>
              </a:r>
            </a:p>
          </p:txBody>
        </p:sp>
      </p:grpSp>
      <p:sp>
        <p:nvSpPr>
          <p:cNvPr id="9" name="Platshållare för text 40">
            <a:extLst>
              <a:ext uri="{FF2B5EF4-FFF2-40B4-BE49-F238E27FC236}">
                <a16:creationId xmlns:a16="http://schemas.microsoft.com/office/drawing/2014/main" id="{0A5F9F52-040C-12EB-6FAE-84379A83B73C}"/>
              </a:ext>
            </a:extLst>
          </p:cNvPr>
          <p:cNvSpPr txBox="1">
            <a:spLocks/>
          </p:cNvSpPr>
          <p:nvPr/>
        </p:nvSpPr>
        <p:spPr>
          <a:xfrm>
            <a:off x="6994566" y="2299967"/>
            <a:ext cx="4300521" cy="383381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4C4B45"/>
                </a:solidFill>
                <a:latin typeface="+mj-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4C4B45"/>
                </a:solidFill>
                <a:latin typeface="+mj-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4C4B45"/>
                </a:solidFill>
                <a:latin typeface="+mj-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4C4B45"/>
                </a:solidFill>
                <a:latin typeface="+mj-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4C4B45"/>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dirty="0">
                <a:ea typeface="Calibri" panose="020F0502020204030204" pitchFamily="34" charset="0"/>
                <a:cs typeface="Times New Roman" panose="02020603050405020304" pitchFamily="18" charset="0"/>
              </a:rPr>
              <a:t>Är regeringens företrädare på regional nivå och har en sammanhållande och stödjande roll i länen. </a:t>
            </a:r>
          </a:p>
          <a:p>
            <a:pPr marL="0" indent="0">
              <a:buFont typeface="Arial" panose="020B0604020202020204" pitchFamily="34" charset="0"/>
              <a:buNone/>
            </a:pPr>
            <a:r>
              <a:rPr lang="sv-SE" dirty="0">
                <a:ea typeface="Calibri" panose="020F0502020204030204" pitchFamily="34" charset="0"/>
                <a:cs typeface="Times New Roman" panose="02020603050405020304" pitchFamily="18" charset="0"/>
              </a:rPr>
              <a:t>Länsstyrelserna är upp-delade i 6 civilområden med civilområdesansvariga länsstyrelser.</a:t>
            </a:r>
          </a:p>
          <a:p>
            <a:pPr marL="0" indent="0">
              <a:buFont typeface="Arial" panose="020B0604020202020204" pitchFamily="34" charset="0"/>
              <a:buNone/>
            </a:pPr>
            <a:endParaRPr lang="sv-SE" dirty="0"/>
          </a:p>
        </p:txBody>
      </p:sp>
    </p:spTree>
    <p:extLst>
      <p:ext uri="{BB962C8B-B14F-4D97-AF65-F5344CB8AC3E}">
        <p14:creationId xmlns:p14="http://schemas.microsoft.com/office/powerpoint/2010/main" val="1479764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Platshållare för text 33">
            <a:extLst>
              <a:ext uri="{FF2B5EF4-FFF2-40B4-BE49-F238E27FC236}">
                <a16:creationId xmlns:a16="http://schemas.microsoft.com/office/drawing/2014/main" id="{737B6D35-567E-B5AE-6F9F-6C5E67C380CD}"/>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p:txBody>
      </p:sp>
      <p:sp>
        <p:nvSpPr>
          <p:cNvPr id="2" name="Rubrik 1"/>
          <p:cNvSpPr>
            <a:spLocks noGrp="1"/>
          </p:cNvSpPr>
          <p:nvPr>
            <p:ph type="title"/>
          </p:nvPr>
        </p:nvSpPr>
        <p:spPr/>
        <p:txBody>
          <a:bodyPr/>
          <a:lstStyle/>
          <a:p>
            <a:r>
              <a:rPr lang="sv-SE"/>
              <a:t>REGIONER</a:t>
            </a:r>
          </a:p>
        </p:txBody>
      </p:sp>
      <p:pic>
        <p:nvPicPr>
          <p:cNvPr id="7" name="Platshållare för bild 9" descr="En illustration som visar en Sverigekarta.">
            <a:extLst>
              <a:ext uri="{FF2B5EF4-FFF2-40B4-BE49-F238E27FC236}">
                <a16:creationId xmlns:a16="http://schemas.microsoft.com/office/drawing/2014/main" id="{85EC1006-A58A-C04A-217F-F222A825DF82}"/>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6559"/>
          <a:stretch/>
        </p:blipFill>
        <p:spPr>
          <a:xfrm>
            <a:off x="0" y="0"/>
            <a:ext cx="6096000" cy="6858000"/>
          </a:xfrm>
          <a:prstGeom prst="rect">
            <a:avLst/>
          </a:prstGeom>
          <a:noFill/>
        </p:spPr>
      </p:pic>
      <p:grpSp>
        <p:nvGrpSpPr>
          <p:cNvPr id="29" name="Grupp 28">
            <a:extLst>
              <a:ext uri="{FF2B5EF4-FFF2-40B4-BE49-F238E27FC236}">
                <a16:creationId xmlns:a16="http://schemas.microsoft.com/office/drawing/2014/main" id="{F9A95CDF-EDB4-6331-3AD2-182F94F4411C}"/>
              </a:ext>
              <a:ext uri="{C183D7F6-B498-43B3-948B-1728B52AA6E4}">
                <adec:decorative xmlns:adec="http://schemas.microsoft.com/office/drawing/2017/decorative" val="1"/>
              </a:ext>
            </a:extLst>
          </p:cNvPr>
          <p:cNvGrpSpPr/>
          <p:nvPr/>
        </p:nvGrpSpPr>
        <p:grpSpPr>
          <a:xfrm>
            <a:off x="2901318" y="654897"/>
            <a:ext cx="3194682" cy="5549744"/>
            <a:chOff x="2901318" y="654897"/>
            <a:chExt cx="3194682" cy="5549744"/>
          </a:xfrm>
        </p:grpSpPr>
        <p:sp>
          <p:nvSpPr>
            <p:cNvPr id="3" name="Rektangel 2">
              <a:extLst>
                <a:ext uri="{FF2B5EF4-FFF2-40B4-BE49-F238E27FC236}">
                  <a16:creationId xmlns:a16="http://schemas.microsoft.com/office/drawing/2014/main" id="{7CC3303C-46D8-C98F-8174-A81683B5E4F5}"/>
                </a:ext>
              </a:extLst>
            </p:cNvPr>
            <p:cNvSpPr/>
            <p:nvPr/>
          </p:nvSpPr>
          <p:spPr>
            <a:xfrm>
              <a:off x="2901318" y="1378797"/>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4" name="Rektangel 3">
              <a:extLst>
                <a:ext uri="{FF2B5EF4-FFF2-40B4-BE49-F238E27FC236}">
                  <a16:creationId xmlns:a16="http://schemas.microsoft.com/office/drawing/2014/main" id="{7FC04FB4-851D-B256-B0A4-604588E3B2D3}"/>
                </a:ext>
              </a:extLst>
            </p:cNvPr>
            <p:cNvSpPr/>
            <p:nvPr/>
          </p:nvSpPr>
          <p:spPr>
            <a:xfrm>
              <a:off x="2901318" y="654897"/>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5" name="Rektangel 4">
              <a:extLst>
                <a:ext uri="{FF2B5EF4-FFF2-40B4-BE49-F238E27FC236}">
                  <a16:creationId xmlns:a16="http://schemas.microsoft.com/office/drawing/2014/main" id="{CA66BBF6-140B-D0B3-E207-A3E378F9F35F}"/>
                </a:ext>
              </a:extLst>
            </p:cNvPr>
            <p:cNvSpPr/>
            <p:nvPr/>
          </p:nvSpPr>
          <p:spPr>
            <a:xfrm>
              <a:off x="2901318" y="2084862"/>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6" name="Rektangel 15">
              <a:extLst>
                <a:ext uri="{FF2B5EF4-FFF2-40B4-BE49-F238E27FC236}">
                  <a16:creationId xmlns:a16="http://schemas.microsoft.com/office/drawing/2014/main" id="{BD34AA2D-C86E-2B82-5620-9ED31FF93A21}"/>
                </a:ext>
              </a:extLst>
            </p:cNvPr>
            <p:cNvSpPr/>
            <p:nvPr/>
          </p:nvSpPr>
          <p:spPr>
            <a:xfrm>
              <a:off x="2901318" y="2804709"/>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7" name="Rektangel 16">
              <a:extLst>
                <a:ext uri="{FF2B5EF4-FFF2-40B4-BE49-F238E27FC236}">
                  <a16:creationId xmlns:a16="http://schemas.microsoft.com/office/drawing/2014/main" id="{B316B484-D63C-F144-9276-A4B4941D2E4F}"/>
                </a:ext>
              </a:extLst>
            </p:cNvPr>
            <p:cNvSpPr/>
            <p:nvPr/>
          </p:nvSpPr>
          <p:spPr>
            <a:xfrm>
              <a:off x="2901318" y="3524555"/>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8" name="Rektangel 17">
              <a:extLst>
                <a:ext uri="{FF2B5EF4-FFF2-40B4-BE49-F238E27FC236}">
                  <a16:creationId xmlns:a16="http://schemas.microsoft.com/office/drawing/2014/main" id="{E5F28067-3BA9-CB04-8D5E-0E8EC771A0DE}"/>
                </a:ext>
              </a:extLst>
            </p:cNvPr>
            <p:cNvSpPr/>
            <p:nvPr/>
          </p:nvSpPr>
          <p:spPr>
            <a:xfrm>
              <a:off x="2901318" y="4234675"/>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9" name="Rektangel 18">
              <a:extLst>
                <a:ext uri="{FF2B5EF4-FFF2-40B4-BE49-F238E27FC236}">
                  <a16:creationId xmlns:a16="http://schemas.microsoft.com/office/drawing/2014/main" id="{D8BEE04F-5BEA-DA37-D22C-90F4A9A391AE}"/>
                </a:ext>
              </a:extLst>
            </p:cNvPr>
            <p:cNvSpPr/>
            <p:nvPr/>
          </p:nvSpPr>
          <p:spPr>
            <a:xfrm>
              <a:off x="2901318" y="4944794"/>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20" name="Rektangel 19">
              <a:extLst>
                <a:ext uri="{FF2B5EF4-FFF2-40B4-BE49-F238E27FC236}">
                  <a16:creationId xmlns:a16="http://schemas.microsoft.com/office/drawing/2014/main" id="{AC672B96-CCCE-3D44-6B7A-2812A51BEBAE}"/>
                </a:ext>
              </a:extLst>
            </p:cNvPr>
            <p:cNvSpPr/>
            <p:nvPr/>
          </p:nvSpPr>
          <p:spPr>
            <a:xfrm>
              <a:off x="2901318" y="5664641"/>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21" name="Rektangel 20">
              <a:extLst>
                <a:ext uri="{FF2B5EF4-FFF2-40B4-BE49-F238E27FC236}">
                  <a16:creationId xmlns:a16="http://schemas.microsoft.com/office/drawing/2014/main" id="{30A0E68C-E929-C82F-A067-60F9211911FA}"/>
                </a:ext>
                <a:ext uri="{C183D7F6-B498-43B3-948B-1728B52AA6E4}">
                  <adec:decorative xmlns:adec="http://schemas.microsoft.com/office/drawing/2017/decorative" val="0"/>
                </a:ext>
              </a:extLst>
            </p:cNvPr>
            <p:cNvSpPr/>
            <p:nvPr/>
          </p:nvSpPr>
          <p:spPr>
            <a:xfrm>
              <a:off x="2901318" y="654897"/>
              <a:ext cx="3194682" cy="540000"/>
            </a:xfrm>
            <a:prstGeom prst="rect">
              <a:avLst/>
            </a:prstGeom>
            <a:solidFill>
              <a:srgbClr val="E2E2E1">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rgbClr val="C5C5C2"/>
                  </a:solidFill>
                  <a:latin typeface="+mj-lt"/>
                  <a:cs typeface="Arial" panose="020B0604020202020204" pitchFamily="34" charset="0"/>
                </a:rPr>
                <a:t>Riksdag och regering</a:t>
              </a:r>
            </a:p>
          </p:txBody>
        </p:sp>
        <p:sp>
          <p:nvSpPr>
            <p:cNvPr id="22" name="Rektangel 21">
              <a:extLst>
                <a:ext uri="{FF2B5EF4-FFF2-40B4-BE49-F238E27FC236}">
                  <a16:creationId xmlns:a16="http://schemas.microsoft.com/office/drawing/2014/main" id="{B135EFAD-AC85-3991-9B01-A2C349527D9C}"/>
                </a:ext>
              </a:extLst>
            </p:cNvPr>
            <p:cNvSpPr/>
            <p:nvPr/>
          </p:nvSpPr>
          <p:spPr>
            <a:xfrm>
              <a:off x="2901318" y="1370355"/>
              <a:ext cx="3194682" cy="540000"/>
            </a:xfrm>
            <a:prstGeom prst="rect">
              <a:avLst/>
            </a:prstGeom>
            <a:solidFill>
              <a:srgbClr val="6F6E67">
                <a:alpha val="49647"/>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Centrala myndigheter</a:t>
              </a:r>
            </a:p>
          </p:txBody>
        </p:sp>
        <p:sp>
          <p:nvSpPr>
            <p:cNvPr id="23" name="Rektangel 22">
              <a:extLst>
                <a:ext uri="{FF2B5EF4-FFF2-40B4-BE49-F238E27FC236}">
                  <a16:creationId xmlns:a16="http://schemas.microsoft.com/office/drawing/2014/main" id="{1D013204-333B-00F3-386C-7C53144D7B1E}"/>
                </a:ext>
              </a:extLst>
            </p:cNvPr>
            <p:cNvSpPr/>
            <p:nvPr/>
          </p:nvSpPr>
          <p:spPr>
            <a:xfrm>
              <a:off x="2901318" y="2085813"/>
              <a:ext cx="3194682" cy="540000"/>
            </a:xfrm>
            <a:prstGeom prst="rect">
              <a:avLst/>
            </a:prstGeom>
            <a:solidFill>
              <a:srgbClr val="822757">
                <a:alpha val="50021"/>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5">
                      <a:lumMod val="20000"/>
                      <a:lumOff val="80000"/>
                    </a:schemeClr>
                  </a:solidFill>
                  <a:latin typeface="+mj-lt"/>
                  <a:cs typeface="Arial" panose="020B0604020202020204" pitchFamily="34" charset="0"/>
                </a:rPr>
                <a:t>Länsstyrelser</a:t>
              </a:r>
            </a:p>
          </p:txBody>
        </p:sp>
        <p:sp>
          <p:nvSpPr>
            <p:cNvPr id="24" name="Rektangel 23">
              <a:extLst>
                <a:ext uri="{FF2B5EF4-FFF2-40B4-BE49-F238E27FC236}">
                  <a16:creationId xmlns:a16="http://schemas.microsoft.com/office/drawing/2014/main" id="{D29F2F67-6D3E-F915-60EF-1BF5BE670506}"/>
                </a:ext>
              </a:extLst>
            </p:cNvPr>
            <p:cNvSpPr/>
            <p:nvPr/>
          </p:nvSpPr>
          <p:spPr>
            <a:xfrm>
              <a:off x="2901318" y="2801271"/>
              <a:ext cx="3194682" cy="540000"/>
            </a:xfrm>
            <a:prstGeom prst="rect">
              <a:avLst/>
            </a:prstGeom>
            <a:solidFill>
              <a:srgbClr val="82275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mj-lt"/>
                  <a:cs typeface="Arial" panose="020B0604020202020204" pitchFamily="34" charset="0"/>
                </a:rPr>
                <a:t>Regioner</a:t>
              </a:r>
            </a:p>
          </p:txBody>
        </p:sp>
        <p:sp>
          <p:nvSpPr>
            <p:cNvPr id="25" name="Rektangel 24">
              <a:extLst>
                <a:ext uri="{FF2B5EF4-FFF2-40B4-BE49-F238E27FC236}">
                  <a16:creationId xmlns:a16="http://schemas.microsoft.com/office/drawing/2014/main" id="{89E9FC1A-7279-746D-0E10-B242ABC8A686}"/>
                </a:ext>
              </a:extLst>
            </p:cNvPr>
            <p:cNvSpPr/>
            <p:nvPr/>
          </p:nvSpPr>
          <p:spPr>
            <a:xfrm>
              <a:off x="2901318" y="3516729"/>
              <a:ext cx="3194682" cy="540000"/>
            </a:xfrm>
            <a:prstGeom prst="rect">
              <a:avLst/>
            </a:prstGeom>
            <a:solidFill>
              <a:srgbClr val="CC0000">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Kommuner</a:t>
              </a:r>
            </a:p>
          </p:txBody>
        </p:sp>
        <p:sp>
          <p:nvSpPr>
            <p:cNvPr id="26" name="Rektangel 25">
              <a:extLst>
                <a:ext uri="{FF2B5EF4-FFF2-40B4-BE49-F238E27FC236}">
                  <a16:creationId xmlns:a16="http://schemas.microsoft.com/office/drawing/2014/main" id="{AAC1A21F-ABF8-FB3E-249B-B695C160F5C1}"/>
                </a:ext>
              </a:extLst>
            </p:cNvPr>
            <p:cNvSpPr/>
            <p:nvPr/>
          </p:nvSpPr>
          <p:spPr>
            <a:xfrm>
              <a:off x="2901318" y="4232187"/>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Näringslivet</a:t>
              </a:r>
            </a:p>
          </p:txBody>
        </p:sp>
        <p:sp>
          <p:nvSpPr>
            <p:cNvPr id="27" name="Rektangel 26">
              <a:extLst>
                <a:ext uri="{FF2B5EF4-FFF2-40B4-BE49-F238E27FC236}">
                  <a16:creationId xmlns:a16="http://schemas.microsoft.com/office/drawing/2014/main" id="{F5580275-FD8E-36EC-3530-BA3B91C4DE27}"/>
                </a:ext>
              </a:extLst>
            </p:cNvPr>
            <p:cNvSpPr/>
            <p:nvPr/>
          </p:nvSpPr>
          <p:spPr>
            <a:xfrm>
              <a:off x="2901318" y="4947645"/>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accent4">
                      <a:lumMod val="20000"/>
                      <a:lumOff val="80000"/>
                    </a:schemeClr>
                  </a:solidFill>
                  <a:latin typeface="+mj-lt"/>
                  <a:cs typeface="Arial" panose="020B0604020202020204" pitchFamily="34" charset="0"/>
                </a:rPr>
                <a:t>Frivilliga</a:t>
              </a:r>
            </a:p>
          </p:txBody>
        </p:sp>
        <p:sp>
          <p:nvSpPr>
            <p:cNvPr id="28" name="Rektangel 27">
              <a:extLst>
                <a:ext uri="{FF2B5EF4-FFF2-40B4-BE49-F238E27FC236}">
                  <a16:creationId xmlns:a16="http://schemas.microsoft.com/office/drawing/2014/main" id="{0E6E28C4-FFF5-3F42-22A5-1B89758F7D01}"/>
                </a:ext>
              </a:extLst>
            </p:cNvPr>
            <p:cNvSpPr/>
            <p:nvPr/>
          </p:nvSpPr>
          <p:spPr>
            <a:xfrm>
              <a:off x="2901318" y="5663103"/>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Privatpersoner</a:t>
              </a:r>
            </a:p>
          </p:txBody>
        </p:sp>
      </p:grpSp>
      <p:sp>
        <p:nvSpPr>
          <p:cNvPr id="10" name="Platshållare för text 31">
            <a:extLst>
              <a:ext uri="{FF2B5EF4-FFF2-40B4-BE49-F238E27FC236}">
                <a16:creationId xmlns:a16="http://schemas.microsoft.com/office/drawing/2014/main" id="{B878BF27-83B4-F053-7436-5C3D2ED094B6}"/>
              </a:ext>
            </a:extLst>
          </p:cNvPr>
          <p:cNvSpPr>
            <a:spLocks noGrp="1"/>
          </p:cNvSpPr>
          <p:nvPr>
            <p:ph type="body" sz="quarter" idx="10"/>
          </p:nvPr>
        </p:nvSpPr>
        <p:spPr>
          <a:xfrm>
            <a:off x="6994566" y="2258402"/>
            <a:ext cx="4300683" cy="3833813"/>
          </a:xfrm>
        </p:spPr>
        <p:txBody>
          <a:bodyPr/>
          <a:lstStyle/>
          <a:p>
            <a:pPr marL="0" indent="0">
              <a:spcAft>
                <a:spcPts val="0"/>
              </a:spcAft>
              <a:buNone/>
            </a:pPr>
            <a:r>
              <a:rPr lang="sv-SE" dirty="0">
                <a:ea typeface="Calibri" panose="020F0502020204030204" pitchFamily="34" charset="0"/>
                <a:cs typeface="Times New Roman" panose="02020603050405020304" pitchFamily="18" charset="0"/>
              </a:rPr>
              <a:t>Ska minska sårbarheten i sin verksamhet och ha en god förmåga att hantera kris-</a:t>
            </a:r>
            <a:br>
              <a:rPr lang="sv-SE" dirty="0">
                <a:ea typeface="Calibri" panose="020F0502020204030204" pitchFamily="34" charset="0"/>
                <a:cs typeface="Times New Roman" panose="02020603050405020304" pitchFamily="18" charset="0"/>
              </a:rPr>
            </a:br>
            <a:r>
              <a:rPr lang="sv-SE" dirty="0">
                <a:ea typeface="Calibri" panose="020F0502020204030204" pitchFamily="34" charset="0"/>
                <a:cs typeface="Times New Roman" panose="02020603050405020304" pitchFamily="18" charset="0"/>
              </a:rPr>
              <a:t>situationer i fredstid såväl som en grundläggande förmåga till civilt försvar.</a:t>
            </a:r>
          </a:p>
        </p:txBody>
      </p:sp>
    </p:spTree>
    <p:extLst>
      <p:ext uri="{BB962C8B-B14F-4D97-AF65-F5344CB8AC3E}">
        <p14:creationId xmlns:p14="http://schemas.microsoft.com/office/powerpoint/2010/main" val="3560049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Platshållare för text 60">
            <a:extLst>
              <a:ext uri="{FF2B5EF4-FFF2-40B4-BE49-F238E27FC236}">
                <a16:creationId xmlns:a16="http://schemas.microsoft.com/office/drawing/2014/main" id="{3706F139-8141-C38D-FF91-B8051A85FFB0}"/>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p:txBody>
      </p:sp>
      <p:sp>
        <p:nvSpPr>
          <p:cNvPr id="2" name="Rubrik 1"/>
          <p:cNvSpPr>
            <a:spLocks noGrp="1"/>
          </p:cNvSpPr>
          <p:nvPr>
            <p:ph type="title"/>
          </p:nvPr>
        </p:nvSpPr>
        <p:spPr/>
        <p:txBody>
          <a:bodyPr/>
          <a:lstStyle/>
          <a:p>
            <a:r>
              <a:rPr lang="sv-SE"/>
              <a:t>KOMMUNER </a:t>
            </a:r>
          </a:p>
        </p:txBody>
      </p:sp>
      <p:pic>
        <p:nvPicPr>
          <p:cNvPr id="7" name="Platshållare för bild 9" descr="En illustration som visar en Sverigekarta.">
            <a:extLst>
              <a:ext uri="{FF2B5EF4-FFF2-40B4-BE49-F238E27FC236}">
                <a16:creationId xmlns:a16="http://schemas.microsoft.com/office/drawing/2014/main" id="{9FCEECA9-5A80-4A7A-099C-3B0EAE4D882C}"/>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6559"/>
          <a:stretch/>
        </p:blipFill>
        <p:spPr>
          <a:xfrm>
            <a:off x="0" y="0"/>
            <a:ext cx="6096000" cy="6858000"/>
          </a:xfrm>
          <a:prstGeom prst="rect">
            <a:avLst/>
          </a:prstGeom>
          <a:noFill/>
        </p:spPr>
      </p:pic>
      <p:grpSp>
        <p:nvGrpSpPr>
          <p:cNvPr id="56" name="Grupp 55">
            <a:extLst>
              <a:ext uri="{FF2B5EF4-FFF2-40B4-BE49-F238E27FC236}">
                <a16:creationId xmlns:a16="http://schemas.microsoft.com/office/drawing/2014/main" id="{56E38E51-2027-447B-CC92-FEBBFFACE98E}"/>
              </a:ext>
              <a:ext uri="{C183D7F6-B498-43B3-948B-1728B52AA6E4}">
                <adec:decorative xmlns:adec="http://schemas.microsoft.com/office/drawing/2017/decorative" val="1"/>
              </a:ext>
            </a:extLst>
          </p:cNvPr>
          <p:cNvGrpSpPr/>
          <p:nvPr/>
        </p:nvGrpSpPr>
        <p:grpSpPr>
          <a:xfrm>
            <a:off x="2901318" y="654897"/>
            <a:ext cx="3194682" cy="5549744"/>
            <a:chOff x="2901318" y="654897"/>
            <a:chExt cx="3194682" cy="5549744"/>
          </a:xfrm>
        </p:grpSpPr>
        <p:sp>
          <p:nvSpPr>
            <p:cNvPr id="29" name="Rektangel 28">
              <a:extLst>
                <a:ext uri="{FF2B5EF4-FFF2-40B4-BE49-F238E27FC236}">
                  <a16:creationId xmlns:a16="http://schemas.microsoft.com/office/drawing/2014/main" id="{144EA30B-A168-72FF-E0A4-F3CC54979451}"/>
                </a:ext>
              </a:extLst>
            </p:cNvPr>
            <p:cNvSpPr/>
            <p:nvPr/>
          </p:nvSpPr>
          <p:spPr>
            <a:xfrm>
              <a:off x="2901318" y="1378797"/>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30" name="Rektangel 29">
              <a:extLst>
                <a:ext uri="{FF2B5EF4-FFF2-40B4-BE49-F238E27FC236}">
                  <a16:creationId xmlns:a16="http://schemas.microsoft.com/office/drawing/2014/main" id="{16E426C2-6F17-E141-C321-875EF8C456BF}"/>
                </a:ext>
              </a:extLst>
            </p:cNvPr>
            <p:cNvSpPr/>
            <p:nvPr/>
          </p:nvSpPr>
          <p:spPr>
            <a:xfrm>
              <a:off x="2901318" y="654897"/>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31" name="Rektangel 30">
              <a:extLst>
                <a:ext uri="{FF2B5EF4-FFF2-40B4-BE49-F238E27FC236}">
                  <a16:creationId xmlns:a16="http://schemas.microsoft.com/office/drawing/2014/main" id="{794D52EA-155F-E709-79DA-C758189702F7}"/>
                </a:ext>
              </a:extLst>
            </p:cNvPr>
            <p:cNvSpPr/>
            <p:nvPr/>
          </p:nvSpPr>
          <p:spPr>
            <a:xfrm>
              <a:off x="2901318" y="2084862"/>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32" name="Rektangel 31">
              <a:extLst>
                <a:ext uri="{FF2B5EF4-FFF2-40B4-BE49-F238E27FC236}">
                  <a16:creationId xmlns:a16="http://schemas.microsoft.com/office/drawing/2014/main" id="{7A8293B9-AAD6-4E22-45A8-8B0EF97B9F67}"/>
                </a:ext>
              </a:extLst>
            </p:cNvPr>
            <p:cNvSpPr/>
            <p:nvPr/>
          </p:nvSpPr>
          <p:spPr>
            <a:xfrm>
              <a:off x="2901318" y="2804709"/>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33" name="Rektangel 32">
              <a:extLst>
                <a:ext uri="{FF2B5EF4-FFF2-40B4-BE49-F238E27FC236}">
                  <a16:creationId xmlns:a16="http://schemas.microsoft.com/office/drawing/2014/main" id="{BF3285A9-C00C-6EE1-B05F-79C9C04FC19C}"/>
                </a:ext>
              </a:extLst>
            </p:cNvPr>
            <p:cNvSpPr/>
            <p:nvPr/>
          </p:nvSpPr>
          <p:spPr>
            <a:xfrm>
              <a:off x="2901318" y="3524555"/>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34" name="Rektangel 33">
              <a:extLst>
                <a:ext uri="{FF2B5EF4-FFF2-40B4-BE49-F238E27FC236}">
                  <a16:creationId xmlns:a16="http://schemas.microsoft.com/office/drawing/2014/main" id="{FCB86EB3-8FAB-F4E0-6608-F1BD9B500D18}"/>
                </a:ext>
              </a:extLst>
            </p:cNvPr>
            <p:cNvSpPr/>
            <p:nvPr/>
          </p:nvSpPr>
          <p:spPr>
            <a:xfrm>
              <a:off x="2901318" y="4234675"/>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35" name="Rektangel 34">
              <a:extLst>
                <a:ext uri="{FF2B5EF4-FFF2-40B4-BE49-F238E27FC236}">
                  <a16:creationId xmlns:a16="http://schemas.microsoft.com/office/drawing/2014/main" id="{3D519C68-7D76-43AA-A72C-75590371A257}"/>
                </a:ext>
              </a:extLst>
            </p:cNvPr>
            <p:cNvSpPr/>
            <p:nvPr/>
          </p:nvSpPr>
          <p:spPr>
            <a:xfrm>
              <a:off x="2901318" y="4944794"/>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36" name="Rektangel 35">
              <a:extLst>
                <a:ext uri="{FF2B5EF4-FFF2-40B4-BE49-F238E27FC236}">
                  <a16:creationId xmlns:a16="http://schemas.microsoft.com/office/drawing/2014/main" id="{C406D236-2C97-0D89-9E4E-08647D15D943}"/>
                </a:ext>
              </a:extLst>
            </p:cNvPr>
            <p:cNvSpPr/>
            <p:nvPr/>
          </p:nvSpPr>
          <p:spPr>
            <a:xfrm>
              <a:off x="2901318" y="5664641"/>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37" name="Rektangel 36">
              <a:extLst>
                <a:ext uri="{FF2B5EF4-FFF2-40B4-BE49-F238E27FC236}">
                  <a16:creationId xmlns:a16="http://schemas.microsoft.com/office/drawing/2014/main" id="{30B59414-E324-42A7-9F73-86A6E2A33EEB}"/>
                </a:ext>
              </a:extLst>
            </p:cNvPr>
            <p:cNvSpPr/>
            <p:nvPr/>
          </p:nvSpPr>
          <p:spPr>
            <a:xfrm>
              <a:off x="2901318" y="654897"/>
              <a:ext cx="3194682" cy="540000"/>
            </a:xfrm>
            <a:prstGeom prst="rect">
              <a:avLst/>
            </a:prstGeom>
            <a:solidFill>
              <a:srgbClr val="E2E2E1">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rgbClr val="C5C5C2"/>
                  </a:solidFill>
                  <a:latin typeface="+mj-lt"/>
                  <a:cs typeface="Arial" panose="020B0604020202020204" pitchFamily="34" charset="0"/>
                </a:rPr>
                <a:t>Riksdag och regering</a:t>
              </a:r>
            </a:p>
          </p:txBody>
        </p:sp>
        <p:sp>
          <p:nvSpPr>
            <p:cNvPr id="38" name="Rektangel 37">
              <a:extLst>
                <a:ext uri="{FF2B5EF4-FFF2-40B4-BE49-F238E27FC236}">
                  <a16:creationId xmlns:a16="http://schemas.microsoft.com/office/drawing/2014/main" id="{6200C0C5-4847-8694-DD5B-B25409F05580}"/>
                </a:ext>
              </a:extLst>
            </p:cNvPr>
            <p:cNvSpPr/>
            <p:nvPr/>
          </p:nvSpPr>
          <p:spPr>
            <a:xfrm>
              <a:off x="2901318" y="1370355"/>
              <a:ext cx="3194682" cy="540000"/>
            </a:xfrm>
            <a:prstGeom prst="rect">
              <a:avLst/>
            </a:prstGeom>
            <a:solidFill>
              <a:srgbClr val="6F6E67">
                <a:alpha val="49647"/>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Centrala myndigheter</a:t>
              </a:r>
            </a:p>
          </p:txBody>
        </p:sp>
        <p:sp>
          <p:nvSpPr>
            <p:cNvPr id="39" name="Rektangel 38">
              <a:extLst>
                <a:ext uri="{FF2B5EF4-FFF2-40B4-BE49-F238E27FC236}">
                  <a16:creationId xmlns:a16="http://schemas.microsoft.com/office/drawing/2014/main" id="{EA6F8FA0-9B54-BD5B-004F-394CCE9CB7D6}"/>
                </a:ext>
              </a:extLst>
            </p:cNvPr>
            <p:cNvSpPr/>
            <p:nvPr/>
          </p:nvSpPr>
          <p:spPr>
            <a:xfrm>
              <a:off x="2901318" y="2085813"/>
              <a:ext cx="3194682" cy="540000"/>
            </a:xfrm>
            <a:prstGeom prst="rect">
              <a:avLst/>
            </a:prstGeom>
            <a:solidFill>
              <a:srgbClr val="822757">
                <a:alpha val="50021"/>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5">
                      <a:lumMod val="20000"/>
                      <a:lumOff val="80000"/>
                    </a:schemeClr>
                  </a:solidFill>
                  <a:latin typeface="+mj-lt"/>
                  <a:cs typeface="Arial" panose="020B0604020202020204" pitchFamily="34" charset="0"/>
                </a:rPr>
                <a:t>Länsstyrelser</a:t>
              </a:r>
            </a:p>
          </p:txBody>
        </p:sp>
        <p:sp>
          <p:nvSpPr>
            <p:cNvPr id="51" name="Rektangel 50">
              <a:extLst>
                <a:ext uri="{FF2B5EF4-FFF2-40B4-BE49-F238E27FC236}">
                  <a16:creationId xmlns:a16="http://schemas.microsoft.com/office/drawing/2014/main" id="{BD4FF766-5196-6029-A629-50D36E3E78A5}"/>
                </a:ext>
              </a:extLst>
            </p:cNvPr>
            <p:cNvSpPr/>
            <p:nvPr/>
          </p:nvSpPr>
          <p:spPr>
            <a:xfrm>
              <a:off x="2901318" y="2801271"/>
              <a:ext cx="3194682" cy="540000"/>
            </a:xfrm>
            <a:prstGeom prst="rect">
              <a:avLst/>
            </a:prstGeom>
            <a:solidFill>
              <a:srgbClr val="822757">
                <a:alpha val="50331"/>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5">
                      <a:lumMod val="20000"/>
                      <a:lumOff val="80000"/>
                    </a:schemeClr>
                  </a:solidFill>
                  <a:latin typeface="+mj-lt"/>
                  <a:cs typeface="Arial" panose="020B0604020202020204" pitchFamily="34" charset="0"/>
                </a:rPr>
                <a:t>Regioner</a:t>
              </a:r>
            </a:p>
          </p:txBody>
        </p:sp>
        <p:sp>
          <p:nvSpPr>
            <p:cNvPr id="52" name="Rektangel 51">
              <a:extLst>
                <a:ext uri="{FF2B5EF4-FFF2-40B4-BE49-F238E27FC236}">
                  <a16:creationId xmlns:a16="http://schemas.microsoft.com/office/drawing/2014/main" id="{A790EDE7-7168-6AE6-DC2C-74D42C8401E7}"/>
                </a:ext>
              </a:extLst>
            </p:cNvPr>
            <p:cNvSpPr/>
            <p:nvPr/>
          </p:nvSpPr>
          <p:spPr>
            <a:xfrm>
              <a:off x="2901318" y="3516729"/>
              <a:ext cx="3194682" cy="540000"/>
            </a:xfrm>
            <a:prstGeom prst="rect">
              <a:avLst/>
            </a:prstGeom>
            <a:solidFill>
              <a:srgbClr val="CC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mj-lt"/>
                  <a:cs typeface="Arial" panose="020B0604020202020204" pitchFamily="34" charset="0"/>
                </a:rPr>
                <a:t>Kommuner</a:t>
              </a:r>
            </a:p>
          </p:txBody>
        </p:sp>
        <p:sp>
          <p:nvSpPr>
            <p:cNvPr id="53" name="Rektangel 52">
              <a:extLst>
                <a:ext uri="{FF2B5EF4-FFF2-40B4-BE49-F238E27FC236}">
                  <a16:creationId xmlns:a16="http://schemas.microsoft.com/office/drawing/2014/main" id="{35C3F2A7-ADA1-2035-8F21-76277607849F}"/>
                </a:ext>
              </a:extLst>
            </p:cNvPr>
            <p:cNvSpPr/>
            <p:nvPr/>
          </p:nvSpPr>
          <p:spPr>
            <a:xfrm>
              <a:off x="2901318" y="4232187"/>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Näringslivet</a:t>
              </a:r>
            </a:p>
          </p:txBody>
        </p:sp>
        <p:sp>
          <p:nvSpPr>
            <p:cNvPr id="54" name="Rektangel 53">
              <a:extLst>
                <a:ext uri="{FF2B5EF4-FFF2-40B4-BE49-F238E27FC236}">
                  <a16:creationId xmlns:a16="http://schemas.microsoft.com/office/drawing/2014/main" id="{F8166989-C869-3CA9-DDE8-EA197419DA41}"/>
                </a:ext>
              </a:extLst>
            </p:cNvPr>
            <p:cNvSpPr/>
            <p:nvPr/>
          </p:nvSpPr>
          <p:spPr>
            <a:xfrm>
              <a:off x="2901318" y="4947645"/>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accent4">
                      <a:lumMod val="20000"/>
                      <a:lumOff val="80000"/>
                    </a:schemeClr>
                  </a:solidFill>
                  <a:latin typeface="+mj-lt"/>
                  <a:cs typeface="Arial" panose="020B0604020202020204" pitchFamily="34" charset="0"/>
                </a:rPr>
                <a:t>Frivilliga</a:t>
              </a:r>
            </a:p>
          </p:txBody>
        </p:sp>
        <p:sp>
          <p:nvSpPr>
            <p:cNvPr id="55" name="Rektangel 54">
              <a:extLst>
                <a:ext uri="{FF2B5EF4-FFF2-40B4-BE49-F238E27FC236}">
                  <a16:creationId xmlns:a16="http://schemas.microsoft.com/office/drawing/2014/main" id="{4028B630-97DF-7BFC-DAE8-A9B47960D58A}"/>
                </a:ext>
              </a:extLst>
            </p:cNvPr>
            <p:cNvSpPr/>
            <p:nvPr/>
          </p:nvSpPr>
          <p:spPr>
            <a:xfrm>
              <a:off x="2901318" y="5663103"/>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Privatpersoner</a:t>
              </a:r>
            </a:p>
          </p:txBody>
        </p:sp>
      </p:grpSp>
      <p:sp>
        <p:nvSpPr>
          <p:cNvPr id="59" name="Platshållare för text 58">
            <a:extLst>
              <a:ext uri="{FF2B5EF4-FFF2-40B4-BE49-F238E27FC236}">
                <a16:creationId xmlns:a16="http://schemas.microsoft.com/office/drawing/2014/main" id="{E8E4D846-57DE-03B7-B3BD-7607D99C3DEA}"/>
              </a:ext>
            </a:extLst>
          </p:cNvPr>
          <p:cNvSpPr>
            <a:spLocks noGrp="1"/>
          </p:cNvSpPr>
          <p:nvPr>
            <p:ph type="body" sz="quarter" idx="10"/>
          </p:nvPr>
        </p:nvSpPr>
        <p:spPr/>
        <p:txBody>
          <a:bodyPr/>
          <a:lstStyle/>
          <a:p>
            <a:pPr marL="0" indent="0">
              <a:buNone/>
            </a:pPr>
            <a:r>
              <a:rPr lang="sv-SE" dirty="0">
                <a:ea typeface="Calibri" panose="020F0502020204030204" pitchFamily="34" charset="0"/>
                <a:cs typeface="Times New Roman" panose="02020603050405020304" pitchFamily="18" charset="0"/>
              </a:rPr>
              <a:t>Ska minska sårbarheten i sin verksamhet och ha en god förmåga att hantera kris-situationer i fredstid såväl som en grundläggande förmåga till civilt försvar.</a:t>
            </a:r>
          </a:p>
          <a:p>
            <a:pPr marL="0" indent="0">
              <a:buNone/>
            </a:pPr>
            <a:endParaRPr lang="sv-SE" dirty="0"/>
          </a:p>
          <a:p>
            <a:endParaRPr lang="sv-SE" dirty="0"/>
          </a:p>
        </p:txBody>
      </p:sp>
    </p:spTree>
    <p:extLst>
      <p:ext uri="{BB962C8B-B14F-4D97-AF65-F5344CB8AC3E}">
        <p14:creationId xmlns:p14="http://schemas.microsoft.com/office/powerpoint/2010/main" val="542082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Platshållare för text 33">
            <a:extLst>
              <a:ext uri="{FF2B5EF4-FFF2-40B4-BE49-F238E27FC236}">
                <a16:creationId xmlns:a16="http://schemas.microsoft.com/office/drawing/2014/main" id="{245A660F-0C3D-5E96-7171-DC6E79A762F3}"/>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p:txBody>
      </p:sp>
      <p:sp>
        <p:nvSpPr>
          <p:cNvPr id="2" name="Rubrik 1"/>
          <p:cNvSpPr>
            <a:spLocks noGrp="1"/>
          </p:cNvSpPr>
          <p:nvPr>
            <p:ph type="title"/>
          </p:nvPr>
        </p:nvSpPr>
        <p:spPr/>
        <p:txBody>
          <a:bodyPr/>
          <a:lstStyle/>
          <a:p>
            <a:r>
              <a:rPr lang="sv-SE"/>
              <a:t>NÄRINGSLIVET</a:t>
            </a:r>
          </a:p>
        </p:txBody>
      </p:sp>
      <p:pic>
        <p:nvPicPr>
          <p:cNvPr id="35" name="Platshållare för bild 9" descr="En illustration som visar en Sverigekarta.">
            <a:extLst>
              <a:ext uri="{FF2B5EF4-FFF2-40B4-BE49-F238E27FC236}">
                <a16:creationId xmlns:a16="http://schemas.microsoft.com/office/drawing/2014/main" id="{B55A2F2C-11A9-E268-B709-F148BDA3F848}"/>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6559"/>
          <a:stretch/>
        </p:blipFill>
        <p:spPr>
          <a:xfrm>
            <a:off x="0" y="0"/>
            <a:ext cx="6096000" cy="6858000"/>
          </a:xfrm>
          <a:prstGeom prst="rect">
            <a:avLst/>
          </a:prstGeom>
          <a:noFill/>
        </p:spPr>
      </p:pic>
      <p:grpSp>
        <p:nvGrpSpPr>
          <p:cNvPr id="29" name="Grupp 28">
            <a:extLst>
              <a:ext uri="{FF2B5EF4-FFF2-40B4-BE49-F238E27FC236}">
                <a16:creationId xmlns:a16="http://schemas.microsoft.com/office/drawing/2014/main" id="{C03088BE-E4B2-9AE4-6DE8-FF6A3FAD9559}"/>
              </a:ext>
              <a:ext uri="{C183D7F6-B498-43B3-948B-1728B52AA6E4}">
                <adec:decorative xmlns:adec="http://schemas.microsoft.com/office/drawing/2017/decorative" val="1"/>
              </a:ext>
            </a:extLst>
          </p:cNvPr>
          <p:cNvGrpSpPr/>
          <p:nvPr/>
        </p:nvGrpSpPr>
        <p:grpSpPr>
          <a:xfrm>
            <a:off x="2901318" y="654897"/>
            <a:ext cx="3194682" cy="5549744"/>
            <a:chOff x="2901318" y="654897"/>
            <a:chExt cx="3194682" cy="5549744"/>
          </a:xfrm>
        </p:grpSpPr>
        <p:sp>
          <p:nvSpPr>
            <p:cNvPr id="3" name="Rektangel 2">
              <a:extLst>
                <a:ext uri="{FF2B5EF4-FFF2-40B4-BE49-F238E27FC236}">
                  <a16:creationId xmlns:a16="http://schemas.microsoft.com/office/drawing/2014/main" id="{ECBCB260-A0F2-04F8-5DAD-78AD0AE1A68C}"/>
                </a:ext>
              </a:extLst>
            </p:cNvPr>
            <p:cNvSpPr/>
            <p:nvPr/>
          </p:nvSpPr>
          <p:spPr>
            <a:xfrm>
              <a:off x="2901318" y="1378797"/>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4" name="Rektangel 3">
              <a:extLst>
                <a:ext uri="{FF2B5EF4-FFF2-40B4-BE49-F238E27FC236}">
                  <a16:creationId xmlns:a16="http://schemas.microsoft.com/office/drawing/2014/main" id="{9ED9EDE1-1626-DDF1-A129-68810AD12123}"/>
                </a:ext>
              </a:extLst>
            </p:cNvPr>
            <p:cNvSpPr/>
            <p:nvPr/>
          </p:nvSpPr>
          <p:spPr>
            <a:xfrm>
              <a:off x="2901318" y="654897"/>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5" name="Rektangel 4">
              <a:extLst>
                <a:ext uri="{FF2B5EF4-FFF2-40B4-BE49-F238E27FC236}">
                  <a16:creationId xmlns:a16="http://schemas.microsoft.com/office/drawing/2014/main" id="{569A355F-C4C4-BC32-693D-8D56D4BCBDB8}"/>
                </a:ext>
              </a:extLst>
            </p:cNvPr>
            <p:cNvSpPr/>
            <p:nvPr/>
          </p:nvSpPr>
          <p:spPr>
            <a:xfrm>
              <a:off x="2901318" y="2084862"/>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6" name="Rektangel 15">
              <a:extLst>
                <a:ext uri="{FF2B5EF4-FFF2-40B4-BE49-F238E27FC236}">
                  <a16:creationId xmlns:a16="http://schemas.microsoft.com/office/drawing/2014/main" id="{77A6E7E3-BD7A-4D47-AF7B-3B029CF27F02}"/>
                </a:ext>
              </a:extLst>
            </p:cNvPr>
            <p:cNvSpPr/>
            <p:nvPr/>
          </p:nvSpPr>
          <p:spPr>
            <a:xfrm>
              <a:off x="2901318" y="2804709"/>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7" name="Rektangel 16">
              <a:extLst>
                <a:ext uri="{FF2B5EF4-FFF2-40B4-BE49-F238E27FC236}">
                  <a16:creationId xmlns:a16="http://schemas.microsoft.com/office/drawing/2014/main" id="{1B082BAF-AD0D-C126-D744-80D8D8EEC130}"/>
                </a:ext>
              </a:extLst>
            </p:cNvPr>
            <p:cNvSpPr/>
            <p:nvPr/>
          </p:nvSpPr>
          <p:spPr>
            <a:xfrm>
              <a:off x="2901318" y="3524555"/>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8" name="Rektangel 17">
              <a:extLst>
                <a:ext uri="{FF2B5EF4-FFF2-40B4-BE49-F238E27FC236}">
                  <a16:creationId xmlns:a16="http://schemas.microsoft.com/office/drawing/2014/main" id="{7F8BA8DE-A845-92F9-1461-33A8C8C63F7D}"/>
                </a:ext>
              </a:extLst>
            </p:cNvPr>
            <p:cNvSpPr/>
            <p:nvPr/>
          </p:nvSpPr>
          <p:spPr>
            <a:xfrm>
              <a:off x="2901318" y="4234675"/>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9" name="Rektangel 18">
              <a:extLst>
                <a:ext uri="{FF2B5EF4-FFF2-40B4-BE49-F238E27FC236}">
                  <a16:creationId xmlns:a16="http://schemas.microsoft.com/office/drawing/2014/main" id="{C4F706E2-910D-EDAD-56BD-C9024BA58CD5}"/>
                </a:ext>
              </a:extLst>
            </p:cNvPr>
            <p:cNvSpPr/>
            <p:nvPr/>
          </p:nvSpPr>
          <p:spPr>
            <a:xfrm>
              <a:off x="2901318" y="4944794"/>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20" name="Rektangel 19">
              <a:extLst>
                <a:ext uri="{FF2B5EF4-FFF2-40B4-BE49-F238E27FC236}">
                  <a16:creationId xmlns:a16="http://schemas.microsoft.com/office/drawing/2014/main" id="{A11C8C5E-AF25-ED34-E838-83CECE950A84}"/>
                </a:ext>
              </a:extLst>
            </p:cNvPr>
            <p:cNvSpPr/>
            <p:nvPr/>
          </p:nvSpPr>
          <p:spPr>
            <a:xfrm>
              <a:off x="2901318" y="5664641"/>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21" name="Rektangel 20">
              <a:extLst>
                <a:ext uri="{FF2B5EF4-FFF2-40B4-BE49-F238E27FC236}">
                  <a16:creationId xmlns:a16="http://schemas.microsoft.com/office/drawing/2014/main" id="{EAEB07D3-C439-17F1-9348-50879EABAF1D}"/>
                </a:ext>
              </a:extLst>
            </p:cNvPr>
            <p:cNvSpPr/>
            <p:nvPr/>
          </p:nvSpPr>
          <p:spPr>
            <a:xfrm>
              <a:off x="2901318" y="654897"/>
              <a:ext cx="3194682" cy="540000"/>
            </a:xfrm>
            <a:prstGeom prst="rect">
              <a:avLst/>
            </a:prstGeom>
            <a:solidFill>
              <a:srgbClr val="E2E2E1">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rgbClr val="C5C5C2"/>
                  </a:solidFill>
                  <a:latin typeface="+mj-lt"/>
                  <a:cs typeface="Arial" panose="020B0604020202020204" pitchFamily="34" charset="0"/>
                </a:rPr>
                <a:t>Riksdag och regering</a:t>
              </a:r>
            </a:p>
          </p:txBody>
        </p:sp>
        <p:sp>
          <p:nvSpPr>
            <p:cNvPr id="22" name="Rektangel 21">
              <a:extLst>
                <a:ext uri="{FF2B5EF4-FFF2-40B4-BE49-F238E27FC236}">
                  <a16:creationId xmlns:a16="http://schemas.microsoft.com/office/drawing/2014/main" id="{7E0C3C4C-6999-0B72-E617-C692393E808C}"/>
                </a:ext>
              </a:extLst>
            </p:cNvPr>
            <p:cNvSpPr/>
            <p:nvPr/>
          </p:nvSpPr>
          <p:spPr>
            <a:xfrm>
              <a:off x="2901318" y="1370355"/>
              <a:ext cx="3194682" cy="540000"/>
            </a:xfrm>
            <a:prstGeom prst="rect">
              <a:avLst/>
            </a:prstGeom>
            <a:solidFill>
              <a:srgbClr val="6F6E67">
                <a:alpha val="49647"/>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Centrala myndigheter</a:t>
              </a:r>
            </a:p>
          </p:txBody>
        </p:sp>
        <p:sp>
          <p:nvSpPr>
            <p:cNvPr id="23" name="Rektangel 22">
              <a:extLst>
                <a:ext uri="{FF2B5EF4-FFF2-40B4-BE49-F238E27FC236}">
                  <a16:creationId xmlns:a16="http://schemas.microsoft.com/office/drawing/2014/main" id="{71B2F6D4-A355-0C38-0702-94B69C0419AF}"/>
                </a:ext>
              </a:extLst>
            </p:cNvPr>
            <p:cNvSpPr/>
            <p:nvPr/>
          </p:nvSpPr>
          <p:spPr>
            <a:xfrm>
              <a:off x="2901318" y="2085813"/>
              <a:ext cx="3194682" cy="540000"/>
            </a:xfrm>
            <a:prstGeom prst="rect">
              <a:avLst/>
            </a:prstGeom>
            <a:solidFill>
              <a:srgbClr val="822757">
                <a:alpha val="50021"/>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5">
                      <a:lumMod val="20000"/>
                      <a:lumOff val="80000"/>
                    </a:schemeClr>
                  </a:solidFill>
                  <a:latin typeface="+mj-lt"/>
                  <a:cs typeface="Arial" panose="020B0604020202020204" pitchFamily="34" charset="0"/>
                </a:rPr>
                <a:t>Länsstyrelser</a:t>
              </a:r>
            </a:p>
          </p:txBody>
        </p:sp>
        <p:sp>
          <p:nvSpPr>
            <p:cNvPr id="24" name="Rektangel 23">
              <a:extLst>
                <a:ext uri="{FF2B5EF4-FFF2-40B4-BE49-F238E27FC236}">
                  <a16:creationId xmlns:a16="http://schemas.microsoft.com/office/drawing/2014/main" id="{3EDCA157-9134-750D-E65C-AED7CB134B58}"/>
                </a:ext>
              </a:extLst>
            </p:cNvPr>
            <p:cNvSpPr/>
            <p:nvPr/>
          </p:nvSpPr>
          <p:spPr>
            <a:xfrm>
              <a:off x="2901318" y="2801271"/>
              <a:ext cx="3194682" cy="540000"/>
            </a:xfrm>
            <a:prstGeom prst="rect">
              <a:avLst/>
            </a:prstGeom>
            <a:solidFill>
              <a:srgbClr val="822757">
                <a:alpha val="50345"/>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5">
                      <a:lumMod val="20000"/>
                      <a:lumOff val="80000"/>
                    </a:schemeClr>
                  </a:solidFill>
                  <a:latin typeface="+mj-lt"/>
                  <a:cs typeface="Arial" panose="020B0604020202020204" pitchFamily="34" charset="0"/>
                </a:rPr>
                <a:t>Regioner</a:t>
              </a:r>
            </a:p>
          </p:txBody>
        </p:sp>
        <p:sp>
          <p:nvSpPr>
            <p:cNvPr id="25" name="Rektangel 24">
              <a:extLst>
                <a:ext uri="{FF2B5EF4-FFF2-40B4-BE49-F238E27FC236}">
                  <a16:creationId xmlns:a16="http://schemas.microsoft.com/office/drawing/2014/main" id="{759096B5-AEF6-2D2D-6559-2DC0EFF5D1CF}"/>
                </a:ext>
              </a:extLst>
            </p:cNvPr>
            <p:cNvSpPr/>
            <p:nvPr/>
          </p:nvSpPr>
          <p:spPr>
            <a:xfrm>
              <a:off x="2901318" y="3516729"/>
              <a:ext cx="3194682" cy="540000"/>
            </a:xfrm>
            <a:prstGeom prst="rect">
              <a:avLst/>
            </a:prstGeom>
            <a:solidFill>
              <a:srgbClr val="CC0000">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Kommuner</a:t>
              </a:r>
            </a:p>
          </p:txBody>
        </p:sp>
        <p:sp>
          <p:nvSpPr>
            <p:cNvPr id="26" name="Rektangel 25">
              <a:extLst>
                <a:ext uri="{FF2B5EF4-FFF2-40B4-BE49-F238E27FC236}">
                  <a16:creationId xmlns:a16="http://schemas.microsoft.com/office/drawing/2014/main" id="{A0E03B5E-7D80-4574-0961-3C9521906B1A}"/>
                </a:ext>
              </a:extLst>
            </p:cNvPr>
            <p:cNvSpPr/>
            <p:nvPr/>
          </p:nvSpPr>
          <p:spPr>
            <a:xfrm>
              <a:off x="2901318" y="4232187"/>
              <a:ext cx="3194682" cy="540000"/>
            </a:xfrm>
            <a:prstGeom prst="rect">
              <a:avLst/>
            </a:prstGeom>
            <a:solidFill>
              <a:srgbClr val="EB692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mj-lt"/>
                  <a:cs typeface="Arial" panose="020B0604020202020204" pitchFamily="34" charset="0"/>
                </a:rPr>
                <a:t>Näringslivet</a:t>
              </a:r>
            </a:p>
          </p:txBody>
        </p:sp>
        <p:sp>
          <p:nvSpPr>
            <p:cNvPr id="27" name="Rektangel 26">
              <a:extLst>
                <a:ext uri="{FF2B5EF4-FFF2-40B4-BE49-F238E27FC236}">
                  <a16:creationId xmlns:a16="http://schemas.microsoft.com/office/drawing/2014/main" id="{83206851-B84D-9176-1A1F-968818DF229F}"/>
                </a:ext>
              </a:extLst>
            </p:cNvPr>
            <p:cNvSpPr/>
            <p:nvPr/>
          </p:nvSpPr>
          <p:spPr>
            <a:xfrm>
              <a:off x="2901318" y="4947645"/>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accent4">
                      <a:lumMod val="20000"/>
                      <a:lumOff val="80000"/>
                    </a:schemeClr>
                  </a:solidFill>
                  <a:latin typeface="+mj-lt"/>
                  <a:cs typeface="Arial" panose="020B0604020202020204" pitchFamily="34" charset="0"/>
                </a:rPr>
                <a:t>Frivilliga</a:t>
              </a:r>
            </a:p>
          </p:txBody>
        </p:sp>
        <p:sp>
          <p:nvSpPr>
            <p:cNvPr id="28" name="Rektangel 27">
              <a:extLst>
                <a:ext uri="{FF2B5EF4-FFF2-40B4-BE49-F238E27FC236}">
                  <a16:creationId xmlns:a16="http://schemas.microsoft.com/office/drawing/2014/main" id="{ABC5BABF-4CDD-CF4C-B062-34DE6942BBCF}"/>
                </a:ext>
              </a:extLst>
            </p:cNvPr>
            <p:cNvSpPr/>
            <p:nvPr/>
          </p:nvSpPr>
          <p:spPr>
            <a:xfrm>
              <a:off x="2901318" y="5663103"/>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Privatpersoner</a:t>
              </a:r>
            </a:p>
          </p:txBody>
        </p:sp>
      </p:grpSp>
      <p:sp>
        <p:nvSpPr>
          <p:cNvPr id="9" name="Platshållare för text 31">
            <a:extLst>
              <a:ext uri="{FF2B5EF4-FFF2-40B4-BE49-F238E27FC236}">
                <a16:creationId xmlns:a16="http://schemas.microsoft.com/office/drawing/2014/main" id="{45C5F586-B9A0-AC8C-01E1-57E3873B7AB0}"/>
              </a:ext>
            </a:extLst>
          </p:cNvPr>
          <p:cNvSpPr>
            <a:spLocks noGrp="1"/>
          </p:cNvSpPr>
          <p:nvPr>
            <p:ph type="body" sz="quarter" idx="10"/>
          </p:nvPr>
        </p:nvSpPr>
        <p:spPr>
          <a:xfrm>
            <a:off x="6994566" y="2258402"/>
            <a:ext cx="4300683" cy="3833813"/>
          </a:xfrm>
        </p:spPr>
        <p:txBody>
          <a:bodyPr/>
          <a:lstStyle/>
          <a:p>
            <a:pPr marL="0" indent="0">
              <a:buNone/>
            </a:pPr>
            <a:r>
              <a:rPr lang="sv-SE" dirty="0">
                <a:ea typeface="Calibri" panose="020F0502020204030204" pitchFamily="34" charset="0"/>
                <a:cs typeface="Times New Roman" panose="02020603050405020304" pitchFamily="18" charset="0"/>
              </a:rPr>
              <a:t>Aktörer inom näringslivet är viktiga för att bidra till att minska konsekvenserna och använda samhällets resurser effektivt. </a:t>
            </a:r>
          </a:p>
          <a:p>
            <a:pPr marL="0" indent="0">
              <a:buNone/>
            </a:pPr>
            <a:r>
              <a:rPr lang="sv-SE" dirty="0">
                <a:ea typeface="Calibri" panose="020F0502020204030204" pitchFamily="34" charset="0"/>
                <a:cs typeface="Times New Roman" panose="02020603050405020304" pitchFamily="18" charset="0"/>
              </a:rPr>
              <a:t>En väl fungerande privat-offentlig samverkan är en viktig förutsättning.</a:t>
            </a:r>
          </a:p>
          <a:p>
            <a:pPr marL="0" indent="0">
              <a:buNone/>
            </a:pPr>
            <a:endParaRPr lang="sv-SE" dirty="0"/>
          </a:p>
        </p:txBody>
      </p:sp>
    </p:spTree>
    <p:extLst>
      <p:ext uri="{BB962C8B-B14F-4D97-AF65-F5344CB8AC3E}">
        <p14:creationId xmlns:p14="http://schemas.microsoft.com/office/powerpoint/2010/main" val="2483318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Platshållare för text 33">
            <a:extLst>
              <a:ext uri="{FF2B5EF4-FFF2-40B4-BE49-F238E27FC236}">
                <a16:creationId xmlns:a16="http://schemas.microsoft.com/office/drawing/2014/main" id="{96AAFF33-4D0C-8044-BA5B-2DED917E7618}"/>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p:txBody>
      </p:sp>
      <p:sp>
        <p:nvSpPr>
          <p:cNvPr id="2" name="Rubrik 1"/>
          <p:cNvSpPr>
            <a:spLocks noGrp="1"/>
          </p:cNvSpPr>
          <p:nvPr>
            <p:ph type="title"/>
          </p:nvPr>
        </p:nvSpPr>
        <p:spPr>
          <a:xfrm>
            <a:off x="6994577" y="1140736"/>
            <a:ext cx="4607615" cy="943824"/>
          </a:xfrm>
        </p:spPr>
        <p:txBody>
          <a:bodyPr/>
          <a:lstStyle/>
          <a:p>
            <a:r>
              <a:rPr lang="sv-SE" dirty="0"/>
              <a:t>FRIVILLIGA</a:t>
            </a:r>
          </a:p>
        </p:txBody>
      </p:sp>
      <p:pic>
        <p:nvPicPr>
          <p:cNvPr id="35" name="Platshållare för bild 9">
            <a:extLst>
              <a:ext uri="{FF2B5EF4-FFF2-40B4-BE49-F238E27FC236}">
                <a16:creationId xmlns:a16="http://schemas.microsoft.com/office/drawing/2014/main" id="{4A885F38-E48E-EA16-D43A-6BFA4403878B}"/>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6559"/>
          <a:stretch/>
        </p:blipFill>
        <p:spPr>
          <a:xfrm>
            <a:off x="0" y="0"/>
            <a:ext cx="6096000" cy="6858000"/>
          </a:xfrm>
          <a:prstGeom prst="rect">
            <a:avLst/>
          </a:prstGeom>
          <a:noFill/>
        </p:spPr>
      </p:pic>
      <p:grpSp>
        <p:nvGrpSpPr>
          <p:cNvPr id="29" name="Grupp 28">
            <a:extLst>
              <a:ext uri="{FF2B5EF4-FFF2-40B4-BE49-F238E27FC236}">
                <a16:creationId xmlns:a16="http://schemas.microsoft.com/office/drawing/2014/main" id="{F5A732DE-3A88-993B-F16B-13DB242BBA49}"/>
              </a:ext>
              <a:ext uri="{C183D7F6-B498-43B3-948B-1728B52AA6E4}">
                <adec:decorative xmlns:adec="http://schemas.microsoft.com/office/drawing/2017/decorative" val="1"/>
              </a:ext>
            </a:extLst>
          </p:cNvPr>
          <p:cNvGrpSpPr/>
          <p:nvPr/>
        </p:nvGrpSpPr>
        <p:grpSpPr>
          <a:xfrm>
            <a:off x="2901318" y="654897"/>
            <a:ext cx="3194682" cy="5549744"/>
            <a:chOff x="2901318" y="654897"/>
            <a:chExt cx="3194682" cy="5549744"/>
          </a:xfrm>
        </p:grpSpPr>
        <p:sp>
          <p:nvSpPr>
            <p:cNvPr id="3" name="Rektangel 2">
              <a:extLst>
                <a:ext uri="{FF2B5EF4-FFF2-40B4-BE49-F238E27FC236}">
                  <a16:creationId xmlns:a16="http://schemas.microsoft.com/office/drawing/2014/main" id="{D843249B-0A9E-CDC6-5A8C-B0AB9E98B2D2}"/>
                </a:ext>
              </a:extLst>
            </p:cNvPr>
            <p:cNvSpPr/>
            <p:nvPr/>
          </p:nvSpPr>
          <p:spPr>
            <a:xfrm>
              <a:off x="2901318" y="1378797"/>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4" name="Rektangel 3">
              <a:extLst>
                <a:ext uri="{FF2B5EF4-FFF2-40B4-BE49-F238E27FC236}">
                  <a16:creationId xmlns:a16="http://schemas.microsoft.com/office/drawing/2014/main" id="{5E958DA0-3BB2-5274-48E6-1B9DCE851427}"/>
                </a:ext>
              </a:extLst>
            </p:cNvPr>
            <p:cNvSpPr/>
            <p:nvPr/>
          </p:nvSpPr>
          <p:spPr>
            <a:xfrm>
              <a:off x="2901318" y="654897"/>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5" name="Rektangel 4">
              <a:extLst>
                <a:ext uri="{FF2B5EF4-FFF2-40B4-BE49-F238E27FC236}">
                  <a16:creationId xmlns:a16="http://schemas.microsoft.com/office/drawing/2014/main" id="{4502489B-CA9E-106C-0A26-6C8EFCD25D8C}"/>
                </a:ext>
              </a:extLst>
            </p:cNvPr>
            <p:cNvSpPr/>
            <p:nvPr/>
          </p:nvSpPr>
          <p:spPr>
            <a:xfrm>
              <a:off x="2901318" y="2084862"/>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6" name="Rektangel 15">
              <a:extLst>
                <a:ext uri="{FF2B5EF4-FFF2-40B4-BE49-F238E27FC236}">
                  <a16:creationId xmlns:a16="http://schemas.microsoft.com/office/drawing/2014/main" id="{DB7EC4AA-9BE7-2392-A468-8E177C37DC98}"/>
                </a:ext>
              </a:extLst>
            </p:cNvPr>
            <p:cNvSpPr/>
            <p:nvPr/>
          </p:nvSpPr>
          <p:spPr>
            <a:xfrm>
              <a:off x="2901318" y="2804709"/>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7" name="Rektangel 16">
              <a:extLst>
                <a:ext uri="{FF2B5EF4-FFF2-40B4-BE49-F238E27FC236}">
                  <a16:creationId xmlns:a16="http://schemas.microsoft.com/office/drawing/2014/main" id="{074113BB-CC48-7C51-B122-A1E3D163F0F1}"/>
                </a:ext>
              </a:extLst>
            </p:cNvPr>
            <p:cNvSpPr/>
            <p:nvPr/>
          </p:nvSpPr>
          <p:spPr>
            <a:xfrm>
              <a:off x="2901318" y="3524555"/>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8" name="Rektangel 17">
              <a:extLst>
                <a:ext uri="{FF2B5EF4-FFF2-40B4-BE49-F238E27FC236}">
                  <a16:creationId xmlns:a16="http://schemas.microsoft.com/office/drawing/2014/main" id="{418E8123-30D0-642C-78EE-C8DEB4F63935}"/>
                </a:ext>
              </a:extLst>
            </p:cNvPr>
            <p:cNvSpPr/>
            <p:nvPr/>
          </p:nvSpPr>
          <p:spPr>
            <a:xfrm>
              <a:off x="2901318" y="4234675"/>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9" name="Rektangel 18">
              <a:extLst>
                <a:ext uri="{FF2B5EF4-FFF2-40B4-BE49-F238E27FC236}">
                  <a16:creationId xmlns:a16="http://schemas.microsoft.com/office/drawing/2014/main" id="{4D5AECB7-552C-1CD0-66F4-C4077AF61D5D}"/>
                </a:ext>
              </a:extLst>
            </p:cNvPr>
            <p:cNvSpPr/>
            <p:nvPr/>
          </p:nvSpPr>
          <p:spPr>
            <a:xfrm>
              <a:off x="2901318" y="4944794"/>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20" name="Rektangel 19">
              <a:extLst>
                <a:ext uri="{FF2B5EF4-FFF2-40B4-BE49-F238E27FC236}">
                  <a16:creationId xmlns:a16="http://schemas.microsoft.com/office/drawing/2014/main" id="{47BE973D-0EEF-2185-A8AD-867A2AB40E7F}"/>
                </a:ext>
              </a:extLst>
            </p:cNvPr>
            <p:cNvSpPr/>
            <p:nvPr/>
          </p:nvSpPr>
          <p:spPr>
            <a:xfrm>
              <a:off x="2901318" y="5664641"/>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21" name="Rektangel 20">
              <a:extLst>
                <a:ext uri="{FF2B5EF4-FFF2-40B4-BE49-F238E27FC236}">
                  <a16:creationId xmlns:a16="http://schemas.microsoft.com/office/drawing/2014/main" id="{6D2028B2-3874-D67F-C883-5D40560C3BF0}"/>
                </a:ext>
              </a:extLst>
            </p:cNvPr>
            <p:cNvSpPr/>
            <p:nvPr/>
          </p:nvSpPr>
          <p:spPr>
            <a:xfrm>
              <a:off x="2901318" y="654897"/>
              <a:ext cx="3194682" cy="540000"/>
            </a:xfrm>
            <a:prstGeom prst="rect">
              <a:avLst/>
            </a:prstGeom>
            <a:solidFill>
              <a:srgbClr val="E2E2E1">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rgbClr val="C5C5C2"/>
                  </a:solidFill>
                  <a:latin typeface="+mj-lt"/>
                  <a:cs typeface="Arial" panose="020B0604020202020204" pitchFamily="34" charset="0"/>
                </a:rPr>
                <a:t>Riksdag och regering</a:t>
              </a:r>
            </a:p>
          </p:txBody>
        </p:sp>
        <p:sp>
          <p:nvSpPr>
            <p:cNvPr id="22" name="Rektangel 21">
              <a:extLst>
                <a:ext uri="{FF2B5EF4-FFF2-40B4-BE49-F238E27FC236}">
                  <a16:creationId xmlns:a16="http://schemas.microsoft.com/office/drawing/2014/main" id="{A6A3CEE4-1C2B-0DF9-79FB-FD4B2A590750}"/>
                </a:ext>
              </a:extLst>
            </p:cNvPr>
            <p:cNvSpPr/>
            <p:nvPr/>
          </p:nvSpPr>
          <p:spPr>
            <a:xfrm>
              <a:off x="2901318" y="1370355"/>
              <a:ext cx="3194682" cy="540000"/>
            </a:xfrm>
            <a:prstGeom prst="rect">
              <a:avLst/>
            </a:prstGeom>
            <a:solidFill>
              <a:srgbClr val="6F6E67">
                <a:alpha val="49647"/>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Centrala myndigheter</a:t>
              </a:r>
            </a:p>
          </p:txBody>
        </p:sp>
        <p:sp>
          <p:nvSpPr>
            <p:cNvPr id="23" name="Rektangel 22">
              <a:extLst>
                <a:ext uri="{FF2B5EF4-FFF2-40B4-BE49-F238E27FC236}">
                  <a16:creationId xmlns:a16="http://schemas.microsoft.com/office/drawing/2014/main" id="{B1BF526C-7780-05EF-2EBF-B7ED31489206}"/>
                </a:ext>
              </a:extLst>
            </p:cNvPr>
            <p:cNvSpPr/>
            <p:nvPr/>
          </p:nvSpPr>
          <p:spPr>
            <a:xfrm>
              <a:off x="2901318" y="2085813"/>
              <a:ext cx="3194682" cy="540000"/>
            </a:xfrm>
            <a:prstGeom prst="rect">
              <a:avLst/>
            </a:prstGeom>
            <a:solidFill>
              <a:srgbClr val="822757">
                <a:alpha val="50021"/>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5">
                      <a:lumMod val="20000"/>
                      <a:lumOff val="80000"/>
                    </a:schemeClr>
                  </a:solidFill>
                  <a:latin typeface="+mj-lt"/>
                  <a:cs typeface="Arial" panose="020B0604020202020204" pitchFamily="34" charset="0"/>
                </a:rPr>
                <a:t>Länsstyrelser</a:t>
              </a:r>
            </a:p>
          </p:txBody>
        </p:sp>
        <p:sp>
          <p:nvSpPr>
            <p:cNvPr id="24" name="Rektangel 23">
              <a:extLst>
                <a:ext uri="{FF2B5EF4-FFF2-40B4-BE49-F238E27FC236}">
                  <a16:creationId xmlns:a16="http://schemas.microsoft.com/office/drawing/2014/main" id="{A3772789-EDA0-9F01-7F46-53470D926995}"/>
                </a:ext>
              </a:extLst>
            </p:cNvPr>
            <p:cNvSpPr/>
            <p:nvPr/>
          </p:nvSpPr>
          <p:spPr>
            <a:xfrm>
              <a:off x="2901318" y="2801271"/>
              <a:ext cx="3194682" cy="540000"/>
            </a:xfrm>
            <a:prstGeom prst="rect">
              <a:avLst/>
            </a:prstGeom>
            <a:solidFill>
              <a:srgbClr val="822757">
                <a:alpha val="50041"/>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5">
                      <a:lumMod val="20000"/>
                      <a:lumOff val="80000"/>
                    </a:schemeClr>
                  </a:solidFill>
                  <a:latin typeface="+mj-lt"/>
                  <a:cs typeface="Arial" panose="020B0604020202020204" pitchFamily="34" charset="0"/>
                </a:rPr>
                <a:t>Regioner</a:t>
              </a:r>
            </a:p>
          </p:txBody>
        </p:sp>
        <p:sp>
          <p:nvSpPr>
            <p:cNvPr id="25" name="Rektangel 24">
              <a:extLst>
                <a:ext uri="{FF2B5EF4-FFF2-40B4-BE49-F238E27FC236}">
                  <a16:creationId xmlns:a16="http://schemas.microsoft.com/office/drawing/2014/main" id="{BA017902-54C2-D22A-CB44-045E6BB7717D}"/>
                </a:ext>
              </a:extLst>
            </p:cNvPr>
            <p:cNvSpPr/>
            <p:nvPr/>
          </p:nvSpPr>
          <p:spPr>
            <a:xfrm>
              <a:off x="2901318" y="3516729"/>
              <a:ext cx="3194682" cy="540000"/>
            </a:xfrm>
            <a:prstGeom prst="rect">
              <a:avLst/>
            </a:prstGeom>
            <a:solidFill>
              <a:srgbClr val="CC0000">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Kommuner</a:t>
              </a:r>
            </a:p>
          </p:txBody>
        </p:sp>
        <p:sp>
          <p:nvSpPr>
            <p:cNvPr id="26" name="Rektangel 25">
              <a:extLst>
                <a:ext uri="{FF2B5EF4-FFF2-40B4-BE49-F238E27FC236}">
                  <a16:creationId xmlns:a16="http://schemas.microsoft.com/office/drawing/2014/main" id="{407F94D5-404F-8593-4123-55A4A347A652}"/>
                </a:ext>
              </a:extLst>
            </p:cNvPr>
            <p:cNvSpPr/>
            <p:nvPr/>
          </p:nvSpPr>
          <p:spPr>
            <a:xfrm>
              <a:off x="2901318" y="4232187"/>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Näringslivet</a:t>
              </a:r>
            </a:p>
          </p:txBody>
        </p:sp>
        <p:sp>
          <p:nvSpPr>
            <p:cNvPr id="27" name="Rektangel 26">
              <a:extLst>
                <a:ext uri="{FF2B5EF4-FFF2-40B4-BE49-F238E27FC236}">
                  <a16:creationId xmlns:a16="http://schemas.microsoft.com/office/drawing/2014/main" id="{80B45562-16CE-59AE-8A78-ACD01A639B44}"/>
                </a:ext>
              </a:extLst>
            </p:cNvPr>
            <p:cNvSpPr/>
            <p:nvPr/>
          </p:nvSpPr>
          <p:spPr>
            <a:xfrm>
              <a:off x="2901318" y="4947645"/>
              <a:ext cx="3194682" cy="540000"/>
            </a:xfrm>
            <a:prstGeom prst="rect">
              <a:avLst/>
            </a:prstGeom>
            <a:solidFill>
              <a:srgbClr val="EB692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Frivilliga</a:t>
              </a:r>
            </a:p>
          </p:txBody>
        </p:sp>
        <p:sp>
          <p:nvSpPr>
            <p:cNvPr id="28" name="Rektangel 27">
              <a:extLst>
                <a:ext uri="{FF2B5EF4-FFF2-40B4-BE49-F238E27FC236}">
                  <a16:creationId xmlns:a16="http://schemas.microsoft.com/office/drawing/2014/main" id="{6F05301B-8152-BA25-DF86-4DBC9FDD1097}"/>
                </a:ext>
              </a:extLst>
            </p:cNvPr>
            <p:cNvSpPr/>
            <p:nvPr/>
          </p:nvSpPr>
          <p:spPr>
            <a:xfrm>
              <a:off x="2901318" y="5663103"/>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Privatpersoner</a:t>
              </a:r>
            </a:p>
          </p:txBody>
        </p:sp>
      </p:grpSp>
      <p:sp>
        <p:nvSpPr>
          <p:cNvPr id="9" name="Platshållare för text 31">
            <a:extLst>
              <a:ext uri="{FF2B5EF4-FFF2-40B4-BE49-F238E27FC236}">
                <a16:creationId xmlns:a16="http://schemas.microsoft.com/office/drawing/2014/main" id="{81C9CC71-F77D-87FA-9A92-8219F06771F3}"/>
              </a:ext>
            </a:extLst>
          </p:cNvPr>
          <p:cNvSpPr>
            <a:spLocks noGrp="1"/>
          </p:cNvSpPr>
          <p:nvPr>
            <p:ph type="body" sz="quarter" idx="10"/>
          </p:nvPr>
        </p:nvSpPr>
        <p:spPr>
          <a:xfrm>
            <a:off x="6994566" y="2258402"/>
            <a:ext cx="4607626" cy="3833813"/>
          </a:xfrm>
        </p:spPr>
        <p:txBody>
          <a:bodyPr/>
          <a:lstStyle/>
          <a:p>
            <a:pPr marL="0" indent="0">
              <a:buNone/>
            </a:pPr>
            <a:r>
              <a:rPr lang="sv-SE" dirty="0">
                <a:ea typeface="Calibri" panose="020F0502020204030204" pitchFamily="34" charset="0"/>
                <a:cs typeface="Times New Roman" panose="02020603050405020304" pitchFamily="18" charset="0"/>
              </a:rPr>
              <a:t>Vid samhällsstörningar är det viktigt att samhället kan ta emot hjälp från frivilliga organisationer och spontanfrivilliga. </a:t>
            </a:r>
          </a:p>
          <a:p>
            <a:pPr marL="0" indent="0">
              <a:buNone/>
            </a:pPr>
            <a:endParaRPr lang="sv-SE" dirty="0">
              <a:cs typeface="Times New Roman" panose="02020603050405020304" pitchFamily="18" charset="0"/>
            </a:endParaRPr>
          </a:p>
          <a:p>
            <a:pPr marL="0" indent="0">
              <a:buNone/>
            </a:pPr>
            <a:r>
              <a:rPr lang="sv-SE" dirty="0">
                <a:cs typeface="Times New Roman" panose="02020603050405020304" pitchFamily="18" charset="0"/>
              </a:rPr>
              <a:t>Frivilliga försvarsorganisationer har en särskilt utpekad ställning.</a:t>
            </a:r>
            <a:endParaRPr lang="sv-SE" dirty="0"/>
          </a:p>
        </p:txBody>
      </p:sp>
    </p:spTree>
    <p:extLst>
      <p:ext uri="{BB962C8B-B14F-4D97-AF65-F5344CB8AC3E}">
        <p14:creationId xmlns:p14="http://schemas.microsoft.com/office/powerpoint/2010/main" val="2802290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Platshållare för text 5">
            <a:extLst>
              <a:ext uri="{FF2B5EF4-FFF2-40B4-BE49-F238E27FC236}">
                <a16:creationId xmlns:a16="http://schemas.microsoft.com/office/drawing/2014/main" id="{49311ECC-9D45-A435-2F46-D8D610BB2F19}"/>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Bakgrund</a:t>
            </a:r>
          </a:p>
        </p:txBody>
      </p:sp>
      <p:sp>
        <p:nvSpPr>
          <p:cNvPr id="2" name="Rubrik 1">
            <a:extLst>
              <a:ext uri="{C183D7F6-B498-43B3-948B-1728B52AA6E4}">
                <adec:decorative xmlns:adec="http://schemas.microsoft.com/office/drawing/2017/decorative" val="0"/>
              </a:ext>
            </a:extLst>
          </p:cNvPr>
          <p:cNvSpPr>
            <a:spLocks noGrp="1"/>
          </p:cNvSpPr>
          <p:nvPr>
            <p:ph type="title"/>
          </p:nvPr>
        </p:nvSpPr>
        <p:spPr/>
        <p:txBody>
          <a:bodyPr/>
          <a:lstStyle/>
          <a:p>
            <a:r>
              <a:rPr lang="sv-SE" dirty="0"/>
              <a:t>Mål och syfte med denna presentation</a:t>
            </a:r>
          </a:p>
        </p:txBody>
      </p:sp>
      <p:sp>
        <p:nvSpPr>
          <p:cNvPr id="3" name="Platshållare för innehåll 2"/>
          <p:cNvSpPr>
            <a:spLocks noGrp="1"/>
          </p:cNvSpPr>
          <p:nvPr>
            <p:ph idx="1"/>
          </p:nvPr>
        </p:nvSpPr>
        <p:spPr/>
        <p:txBody>
          <a:bodyPr/>
          <a:lstStyle/>
          <a:p>
            <a:pPr marL="0" indent="0">
              <a:buNone/>
            </a:pPr>
            <a:r>
              <a:rPr lang="sv-SE" sz="1800" b="1" dirty="0"/>
              <a:t>Målet</a:t>
            </a:r>
            <a:r>
              <a:rPr lang="sv-SE" sz="1800" dirty="0"/>
              <a:t> är en grundläggande och gemensam beskrivning av:  </a:t>
            </a:r>
          </a:p>
          <a:p>
            <a:pPr>
              <a:spcBef>
                <a:spcPts val="0"/>
              </a:spcBef>
              <a:buFontTx/>
              <a:buChar char="-"/>
            </a:pPr>
            <a:r>
              <a:rPr lang="sv-SE" sz="1800" dirty="0"/>
              <a:t>vad krisberedskap och civilt försvar </a:t>
            </a:r>
            <a:r>
              <a:rPr lang="sv-SE" dirty="0"/>
              <a:t>(civil beredskap) </a:t>
            </a:r>
            <a:r>
              <a:rPr lang="sv-SE" sz="1800" dirty="0"/>
              <a:t>innebär</a:t>
            </a:r>
          </a:p>
          <a:p>
            <a:pPr>
              <a:spcBef>
                <a:spcPts val="0"/>
              </a:spcBef>
              <a:buFontTx/>
              <a:buChar char="-"/>
            </a:pPr>
            <a:r>
              <a:rPr lang="sv-SE" sz="1800" dirty="0"/>
              <a:t>vilka roller och ansvar olika aktörer har</a:t>
            </a:r>
          </a:p>
          <a:p>
            <a:pPr>
              <a:spcBef>
                <a:spcPts val="0"/>
              </a:spcBef>
              <a:buFontTx/>
              <a:buChar char="-"/>
            </a:pPr>
            <a:r>
              <a:rPr lang="sv-SE" sz="1800" dirty="0"/>
              <a:t>hur vi enskilt eller gemensamt kan förbereda oss för kriser och krig</a:t>
            </a:r>
          </a:p>
          <a:p>
            <a:pPr>
              <a:spcBef>
                <a:spcPts val="0"/>
              </a:spcBef>
              <a:buFontTx/>
              <a:buChar char="-"/>
            </a:pPr>
            <a:r>
              <a:rPr lang="sv-SE" sz="1800" dirty="0"/>
              <a:t>hur vi hanterar och samverkar vid en samhällsstörning</a:t>
            </a:r>
          </a:p>
          <a:p>
            <a:pPr marL="0" indent="0">
              <a:buNone/>
            </a:pPr>
            <a:r>
              <a:rPr lang="sv-SE" sz="1800" b="1" dirty="0"/>
              <a:t>Syftet</a:t>
            </a:r>
            <a:r>
              <a:rPr lang="sv-SE" sz="1800" dirty="0"/>
              <a:t> är att underlätta </a:t>
            </a:r>
            <a:r>
              <a:rPr lang="sv-SE" dirty="0"/>
              <a:t>när du </a:t>
            </a:r>
            <a:r>
              <a:rPr lang="sv-SE" sz="1800" dirty="0"/>
              <a:t>berättar om och beskriver samhällets krisberedskap och civilt försvar i olika sammanhang. </a:t>
            </a:r>
          </a:p>
          <a:p>
            <a:pPr marL="0" indent="0">
              <a:buNone/>
            </a:pPr>
            <a:r>
              <a:rPr lang="sv-SE" sz="1800" dirty="0"/>
              <a:t>Den ska även bidra till ett </a:t>
            </a:r>
            <a:r>
              <a:rPr lang="sv-SE" sz="1800" b="1" dirty="0"/>
              <a:t>ensat språk och bildspråk </a:t>
            </a:r>
            <a:r>
              <a:rPr lang="sv-SE" sz="1800" dirty="0"/>
              <a:t>vilket stärker budskapen och minskar risken för missförstånd. </a:t>
            </a:r>
          </a:p>
          <a:p>
            <a:pPr marL="0" indent="0">
              <a:buNone/>
            </a:pPr>
            <a:r>
              <a:rPr lang="sv-SE" b="1" dirty="0"/>
              <a:t>Hänvisa gärna till webbkursen civilt försvar och krisberedskap: in introduktion</a:t>
            </a:r>
            <a:endParaRPr lang="sv-SE" sz="1800" b="1" dirty="0"/>
          </a:p>
          <a:p>
            <a:pPr marL="0" indent="0">
              <a:buNone/>
            </a:pPr>
            <a:r>
              <a:rPr lang="sv-SE" dirty="0">
                <a:hlinkClick r:id="rId3"/>
              </a:rPr>
              <a:t>https://www.msb.se/sv/utbildning--ovning/alla-utbildningar/webbkurser-inom-krisberedskap/</a:t>
            </a:r>
            <a:endParaRPr lang="sv-SE" dirty="0"/>
          </a:p>
          <a:p>
            <a:pPr marL="0" indent="0">
              <a:buNone/>
            </a:pPr>
            <a:endParaRPr lang="sv-SE" dirty="0"/>
          </a:p>
        </p:txBody>
      </p:sp>
      <p:sp>
        <p:nvSpPr>
          <p:cNvPr id="7" name="textruta 6">
            <a:extLst>
              <a:ext uri="{FF2B5EF4-FFF2-40B4-BE49-F238E27FC236}">
                <a16:creationId xmlns:a16="http://schemas.microsoft.com/office/drawing/2014/main" id="{B90CE0BC-F461-1FB8-18D5-909F12900C2D}"/>
              </a:ext>
              <a:ext uri="{C183D7F6-B498-43B3-948B-1728B52AA6E4}">
                <adec:decorative xmlns:adec="http://schemas.microsoft.com/office/drawing/2017/decorative" val="0"/>
              </a:ext>
            </a:extLst>
          </p:cNvPr>
          <p:cNvSpPr txBox="1"/>
          <p:nvPr/>
        </p:nvSpPr>
        <p:spPr>
          <a:xfrm>
            <a:off x="107873" y="131277"/>
            <a:ext cx="4737194" cy="369332"/>
          </a:xfrm>
          <a:prstGeom prst="rect">
            <a:avLst/>
          </a:prstGeom>
          <a:noFill/>
          <a:ln w="12700">
            <a:solidFill>
              <a:schemeClr val="accent1"/>
            </a:solidFill>
          </a:ln>
        </p:spPr>
        <p:txBody>
          <a:bodyPr wrap="none" rtlCol="0">
            <a:spAutoFit/>
          </a:bodyPr>
          <a:lstStyle/>
          <a:p>
            <a:r>
              <a:rPr lang="sv-SE" b="1" dirty="0">
                <a:solidFill>
                  <a:schemeClr val="accent1"/>
                </a:solidFill>
              </a:rPr>
              <a:t>DOLD BILD – info till dig som presenterar</a:t>
            </a:r>
          </a:p>
        </p:txBody>
      </p:sp>
    </p:spTree>
    <p:extLst>
      <p:ext uri="{BB962C8B-B14F-4D97-AF65-F5344CB8AC3E}">
        <p14:creationId xmlns:p14="http://schemas.microsoft.com/office/powerpoint/2010/main" val="849644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Platshållare för text 44">
            <a:extLst>
              <a:ext uri="{FF2B5EF4-FFF2-40B4-BE49-F238E27FC236}">
                <a16:creationId xmlns:a16="http://schemas.microsoft.com/office/drawing/2014/main" id="{7EFD0D2B-B013-2AF7-47AC-942490DCC56A}"/>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p:txBody>
      </p:sp>
      <p:sp>
        <p:nvSpPr>
          <p:cNvPr id="2" name="Rubrik 1"/>
          <p:cNvSpPr>
            <a:spLocks noGrp="1"/>
          </p:cNvSpPr>
          <p:nvPr>
            <p:ph type="title"/>
          </p:nvPr>
        </p:nvSpPr>
        <p:spPr/>
        <p:txBody>
          <a:bodyPr/>
          <a:lstStyle/>
          <a:p>
            <a:r>
              <a:rPr lang="sv-SE" dirty="0">
                <a:solidFill>
                  <a:srgbClr val="43433E"/>
                </a:solidFill>
              </a:rPr>
              <a:t>PRIVATPERSONER</a:t>
            </a:r>
            <a:r>
              <a:rPr lang="sv-SE" dirty="0"/>
              <a:t> </a:t>
            </a:r>
          </a:p>
        </p:txBody>
      </p:sp>
      <p:pic>
        <p:nvPicPr>
          <p:cNvPr id="7" name="Platshållare för bild 9" descr="En illustration som visar en Sverigekarta.">
            <a:extLst>
              <a:ext uri="{FF2B5EF4-FFF2-40B4-BE49-F238E27FC236}">
                <a16:creationId xmlns:a16="http://schemas.microsoft.com/office/drawing/2014/main" id="{02C1B8E1-5549-CBD4-253B-3A07DA531F8A}"/>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6559"/>
          <a:stretch/>
        </p:blipFill>
        <p:spPr>
          <a:xfrm>
            <a:off x="0" y="0"/>
            <a:ext cx="6096000" cy="6858000"/>
          </a:xfrm>
          <a:prstGeom prst="rect">
            <a:avLst/>
          </a:prstGeom>
          <a:noFill/>
        </p:spPr>
      </p:pic>
      <p:grpSp>
        <p:nvGrpSpPr>
          <p:cNvPr id="29" name="Grupp 28">
            <a:extLst>
              <a:ext uri="{FF2B5EF4-FFF2-40B4-BE49-F238E27FC236}">
                <a16:creationId xmlns:a16="http://schemas.microsoft.com/office/drawing/2014/main" id="{AFD5F507-C55C-695B-F5DC-A9597760B22C}"/>
              </a:ext>
              <a:ext uri="{C183D7F6-B498-43B3-948B-1728B52AA6E4}">
                <adec:decorative xmlns:adec="http://schemas.microsoft.com/office/drawing/2017/decorative" val="1"/>
              </a:ext>
            </a:extLst>
          </p:cNvPr>
          <p:cNvGrpSpPr/>
          <p:nvPr/>
        </p:nvGrpSpPr>
        <p:grpSpPr>
          <a:xfrm>
            <a:off x="2901318" y="654897"/>
            <a:ext cx="3194682" cy="5549744"/>
            <a:chOff x="2901318" y="654897"/>
            <a:chExt cx="3194682" cy="5549744"/>
          </a:xfrm>
        </p:grpSpPr>
        <p:sp>
          <p:nvSpPr>
            <p:cNvPr id="3" name="Rektangel 2">
              <a:extLst>
                <a:ext uri="{FF2B5EF4-FFF2-40B4-BE49-F238E27FC236}">
                  <a16:creationId xmlns:a16="http://schemas.microsoft.com/office/drawing/2014/main" id="{80882D6E-A12F-CEB4-AA07-E43316F055D7}"/>
                </a:ext>
              </a:extLst>
            </p:cNvPr>
            <p:cNvSpPr/>
            <p:nvPr/>
          </p:nvSpPr>
          <p:spPr>
            <a:xfrm>
              <a:off x="2901318" y="1378797"/>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4" name="Rektangel 3">
              <a:extLst>
                <a:ext uri="{FF2B5EF4-FFF2-40B4-BE49-F238E27FC236}">
                  <a16:creationId xmlns:a16="http://schemas.microsoft.com/office/drawing/2014/main" id="{72361DCB-BD92-6B7B-B1D5-0EFF6BC3F34D}"/>
                </a:ext>
              </a:extLst>
            </p:cNvPr>
            <p:cNvSpPr/>
            <p:nvPr/>
          </p:nvSpPr>
          <p:spPr>
            <a:xfrm>
              <a:off x="2901318" y="654897"/>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5" name="Rektangel 4">
              <a:extLst>
                <a:ext uri="{FF2B5EF4-FFF2-40B4-BE49-F238E27FC236}">
                  <a16:creationId xmlns:a16="http://schemas.microsoft.com/office/drawing/2014/main" id="{5CA5B687-25EB-E2DB-C0DD-E687D6D83EFB}"/>
                </a:ext>
              </a:extLst>
            </p:cNvPr>
            <p:cNvSpPr/>
            <p:nvPr/>
          </p:nvSpPr>
          <p:spPr>
            <a:xfrm>
              <a:off x="2901318" y="2084862"/>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6" name="Rektangel 15">
              <a:extLst>
                <a:ext uri="{FF2B5EF4-FFF2-40B4-BE49-F238E27FC236}">
                  <a16:creationId xmlns:a16="http://schemas.microsoft.com/office/drawing/2014/main" id="{FB9D12B7-51A5-9810-94AA-A75CAB68DA6E}"/>
                </a:ext>
              </a:extLst>
            </p:cNvPr>
            <p:cNvSpPr/>
            <p:nvPr/>
          </p:nvSpPr>
          <p:spPr>
            <a:xfrm>
              <a:off x="2901318" y="2804709"/>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7" name="Rektangel 16">
              <a:extLst>
                <a:ext uri="{FF2B5EF4-FFF2-40B4-BE49-F238E27FC236}">
                  <a16:creationId xmlns:a16="http://schemas.microsoft.com/office/drawing/2014/main" id="{E345E2F8-312E-57D8-3A81-614F04AABB27}"/>
                </a:ext>
              </a:extLst>
            </p:cNvPr>
            <p:cNvSpPr/>
            <p:nvPr/>
          </p:nvSpPr>
          <p:spPr>
            <a:xfrm>
              <a:off x="2901318" y="3524555"/>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8" name="Rektangel 17">
              <a:extLst>
                <a:ext uri="{FF2B5EF4-FFF2-40B4-BE49-F238E27FC236}">
                  <a16:creationId xmlns:a16="http://schemas.microsoft.com/office/drawing/2014/main" id="{7D36BA7F-E043-32BF-F124-4CD3F6755111}"/>
                </a:ext>
              </a:extLst>
            </p:cNvPr>
            <p:cNvSpPr/>
            <p:nvPr/>
          </p:nvSpPr>
          <p:spPr>
            <a:xfrm>
              <a:off x="2901318" y="4234675"/>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9" name="Rektangel 18">
              <a:extLst>
                <a:ext uri="{FF2B5EF4-FFF2-40B4-BE49-F238E27FC236}">
                  <a16:creationId xmlns:a16="http://schemas.microsoft.com/office/drawing/2014/main" id="{8E8C2F44-2594-4ED3-D10D-9C0B9A1A750B}"/>
                </a:ext>
              </a:extLst>
            </p:cNvPr>
            <p:cNvSpPr/>
            <p:nvPr/>
          </p:nvSpPr>
          <p:spPr>
            <a:xfrm>
              <a:off x="2901318" y="4944794"/>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20" name="Rektangel 19">
              <a:extLst>
                <a:ext uri="{FF2B5EF4-FFF2-40B4-BE49-F238E27FC236}">
                  <a16:creationId xmlns:a16="http://schemas.microsoft.com/office/drawing/2014/main" id="{F5FC3B44-FB74-2191-12F9-8AABFBD59F28}"/>
                </a:ext>
              </a:extLst>
            </p:cNvPr>
            <p:cNvSpPr/>
            <p:nvPr/>
          </p:nvSpPr>
          <p:spPr>
            <a:xfrm>
              <a:off x="2901318" y="5664641"/>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21" name="Rektangel 20">
              <a:extLst>
                <a:ext uri="{FF2B5EF4-FFF2-40B4-BE49-F238E27FC236}">
                  <a16:creationId xmlns:a16="http://schemas.microsoft.com/office/drawing/2014/main" id="{EB2D9DCB-24E4-D6B5-8245-A042B2F049CD}"/>
                </a:ext>
              </a:extLst>
            </p:cNvPr>
            <p:cNvSpPr/>
            <p:nvPr/>
          </p:nvSpPr>
          <p:spPr>
            <a:xfrm>
              <a:off x="2901318" y="654897"/>
              <a:ext cx="3194682" cy="540000"/>
            </a:xfrm>
            <a:prstGeom prst="rect">
              <a:avLst/>
            </a:prstGeom>
            <a:solidFill>
              <a:srgbClr val="E2E2E1">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rgbClr val="C5C5C2"/>
                  </a:solidFill>
                  <a:latin typeface="+mj-lt"/>
                  <a:cs typeface="Arial" panose="020B0604020202020204" pitchFamily="34" charset="0"/>
                </a:rPr>
                <a:t>Riksdag och regering</a:t>
              </a:r>
            </a:p>
          </p:txBody>
        </p:sp>
        <p:sp>
          <p:nvSpPr>
            <p:cNvPr id="22" name="Rektangel 21">
              <a:extLst>
                <a:ext uri="{FF2B5EF4-FFF2-40B4-BE49-F238E27FC236}">
                  <a16:creationId xmlns:a16="http://schemas.microsoft.com/office/drawing/2014/main" id="{E37DF3DE-D457-7D4E-F70B-1D84302BA8E8}"/>
                </a:ext>
              </a:extLst>
            </p:cNvPr>
            <p:cNvSpPr/>
            <p:nvPr/>
          </p:nvSpPr>
          <p:spPr>
            <a:xfrm>
              <a:off x="2901318" y="1370355"/>
              <a:ext cx="3194682" cy="540000"/>
            </a:xfrm>
            <a:prstGeom prst="rect">
              <a:avLst/>
            </a:prstGeom>
            <a:solidFill>
              <a:srgbClr val="6F6E67">
                <a:alpha val="49647"/>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Centrala myndigheter</a:t>
              </a:r>
            </a:p>
          </p:txBody>
        </p:sp>
        <p:sp>
          <p:nvSpPr>
            <p:cNvPr id="23" name="Rektangel 22">
              <a:extLst>
                <a:ext uri="{FF2B5EF4-FFF2-40B4-BE49-F238E27FC236}">
                  <a16:creationId xmlns:a16="http://schemas.microsoft.com/office/drawing/2014/main" id="{02D4BB78-168B-E1F8-D8B4-0D23A57A0C5F}"/>
                </a:ext>
              </a:extLst>
            </p:cNvPr>
            <p:cNvSpPr/>
            <p:nvPr/>
          </p:nvSpPr>
          <p:spPr>
            <a:xfrm>
              <a:off x="2901318" y="2085813"/>
              <a:ext cx="3194682" cy="540000"/>
            </a:xfrm>
            <a:prstGeom prst="rect">
              <a:avLst/>
            </a:prstGeom>
            <a:solidFill>
              <a:srgbClr val="822757">
                <a:alpha val="50021"/>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5">
                      <a:lumMod val="20000"/>
                      <a:lumOff val="80000"/>
                    </a:schemeClr>
                  </a:solidFill>
                  <a:latin typeface="+mj-lt"/>
                  <a:cs typeface="Arial" panose="020B0604020202020204" pitchFamily="34" charset="0"/>
                </a:rPr>
                <a:t>Länsstyrelser</a:t>
              </a:r>
            </a:p>
          </p:txBody>
        </p:sp>
        <p:sp>
          <p:nvSpPr>
            <p:cNvPr id="24" name="Rektangel 23">
              <a:extLst>
                <a:ext uri="{FF2B5EF4-FFF2-40B4-BE49-F238E27FC236}">
                  <a16:creationId xmlns:a16="http://schemas.microsoft.com/office/drawing/2014/main" id="{872F8128-7135-2D15-EFDD-8034CA2946B0}"/>
                </a:ext>
              </a:extLst>
            </p:cNvPr>
            <p:cNvSpPr/>
            <p:nvPr/>
          </p:nvSpPr>
          <p:spPr>
            <a:xfrm>
              <a:off x="2901318" y="2801271"/>
              <a:ext cx="3194682" cy="540000"/>
            </a:xfrm>
            <a:prstGeom prst="rect">
              <a:avLst/>
            </a:prstGeom>
            <a:solidFill>
              <a:srgbClr val="822757">
                <a:alpha val="49945"/>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5">
                      <a:lumMod val="20000"/>
                      <a:lumOff val="80000"/>
                    </a:schemeClr>
                  </a:solidFill>
                  <a:latin typeface="+mj-lt"/>
                  <a:cs typeface="Arial" panose="020B0604020202020204" pitchFamily="34" charset="0"/>
                </a:rPr>
                <a:t>Regioner</a:t>
              </a:r>
            </a:p>
          </p:txBody>
        </p:sp>
        <p:sp>
          <p:nvSpPr>
            <p:cNvPr id="25" name="Rektangel 24">
              <a:extLst>
                <a:ext uri="{FF2B5EF4-FFF2-40B4-BE49-F238E27FC236}">
                  <a16:creationId xmlns:a16="http://schemas.microsoft.com/office/drawing/2014/main" id="{080621E1-4CF4-7EEE-498F-68D5971453F1}"/>
                </a:ext>
              </a:extLst>
            </p:cNvPr>
            <p:cNvSpPr/>
            <p:nvPr/>
          </p:nvSpPr>
          <p:spPr>
            <a:xfrm>
              <a:off x="2901318" y="3516729"/>
              <a:ext cx="3194682" cy="540000"/>
            </a:xfrm>
            <a:prstGeom prst="rect">
              <a:avLst/>
            </a:prstGeom>
            <a:solidFill>
              <a:srgbClr val="CC0000">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Kommuner</a:t>
              </a:r>
            </a:p>
          </p:txBody>
        </p:sp>
        <p:sp>
          <p:nvSpPr>
            <p:cNvPr id="26" name="Rektangel 25">
              <a:extLst>
                <a:ext uri="{FF2B5EF4-FFF2-40B4-BE49-F238E27FC236}">
                  <a16:creationId xmlns:a16="http://schemas.microsoft.com/office/drawing/2014/main" id="{F9EE1A30-1541-287A-0B6E-CA5C11E20797}"/>
                </a:ext>
              </a:extLst>
            </p:cNvPr>
            <p:cNvSpPr/>
            <p:nvPr/>
          </p:nvSpPr>
          <p:spPr>
            <a:xfrm>
              <a:off x="2901318" y="4232187"/>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Näringslivet</a:t>
              </a:r>
            </a:p>
          </p:txBody>
        </p:sp>
        <p:sp>
          <p:nvSpPr>
            <p:cNvPr id="27" name="Rektangel 26">
              <a:extLst>
                <a:ext uri="{FF2B5EF4-FFF2-40B4-BE49-F238E27FC236}">
                  <a16:creationId xmlns:a16="http://schemas.microsoft.com/office/drawing/2014/main" id="{4A0E897A-01CB-6FC8-9CED-E40C61C3B4DE}"/>
                </a:ext>
              </a:extLst>
            </p:cNvPr>
            <p:cNvSpPr/>
            <p:nvPr/>
          </p:nvSpPr>
          <p:spPr>
            <a:xfrm>
              <a:off x="2901318" y="4947645"/>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accent4">
                      <a:lumMod val="20000"/>
                      <a:lumOff val="80000"/>
                    </a:schemeClr>
                  </a:solidFill>
                  <a:latin typeface="+mj-lt"/>
                  <a:cs typeface="Arial" panose="020B0604020202020204" pitchFamily="34" charset="0"/>
                </a:rPr>
                <a:t>Frivilliga</a:t>
              </a:r>
            </a:p>
          </p:txBody>
        </p:sp>
        <p:sp>
          <p:nvSpPr>
            <p:cNvPr id="28" name="Rektangel 27">
              <a:extLst>
                <a:ext uri="{FF2B5EF4-FFF2-40B4-BE49-F238E27FC236}">
                  <a16:creationId xmlns:a16="http://schemas.microsoft.com/office/drawing/2014/main" id="{8CB8AFD1-8AEF-79EF-F3B5-725FBAC0CCB9}"/>
                </a:ext>
              </a:extLst>
            </p:cNvPr>
            <p:cNvSpPr/>
            <p:nvPr/>
          </p:nvSpPr>
          <p:spPr>
            <a:xfrm>
              <a:off x="2901318" y="5663103"/>
              <a:ext cx="3194682" cy="540000"/>
            </a:xfrm>
            <a:prstGeom prst="rect">
              <a:avLst/>
            </a:prstGeom>
            <a:solidFill>
              <a:srgbClr val="EB692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mj-lt"/>
                  <a:cs typeface="Arial" panose="020B0604020202020204" pitchFamily="34" charset="0"/>
                </a:rPr>
                <a:t>Privatpersoner</a:t>
              </a:r>
            </a:p>
          </p:txBody>
        </p:sp>
      </p:grpSp>
      <p:sp>
        <p:nvSpPr>
          <p:cNvPr id="9" name="Platshållare för text 42">
            <a:extLst>
              <a:ext uri="{FF2B5EF4-FFF2-40B4-BE49-F238E27FC236}">
                <a16:creationId xmlns:a16="http://schemas.microsoft.com/office/drawing/2014/main" id="{06589B36-CB56-7381-FA4F-B45A0F192EF3}"/>
              </a:ext>
            </a:extLst>
          </p:cNvPr>
          <p:cNvSpPr>
            <a:spLocks noGrp="1"/>
          </p:cNvSpPr>
          <p:nvPr>
            <p:ph type="body" sz="quarter" idx="10"/>
          </p:nvPr>
        </p:nvSpPr>
        <p:spPr>
          <a:xfrm>
            <a:off x="6994566" y="2258402"/>
            <a:ext cx="4300683" cy="3833813"/>
          </a:xfrm>
        </p:spPr>
        <p:txBody>
          <a:bodyPr/>
          <a:lstStyle/>
          <a:p>
            <a:pPr marL="0" indent="0">
              <a:buNone/>
            </a:pPr>
            <a:r>
              <a:rPr lang="sv-SE" dirty="0">
                <a:solidFill>
                  <a:schemeClr val="tx1"/>
                </a:solidFill>
                <a:ea typeface="Calibri" panose="020F0502020204030204" pitchFamily="34" charset="0"/>
                <a:cs typeface="Times New Roman" panose="02020603050405020304" pitchFamily="18" charset="0"/>
              </a:rPr>
              <a:t>Det finns en förväntan att du som enskild ska ta visst ansvar inför och under kriser.</a:t>
            </a:r>
          </a:p>
          <a:p>
            <a:pPr marL="0" indent="0">
              <a:buNone/>
            </a:pPr>
            <a:r>
              <a:rPr lang="sv-SE" dirty="0">
                <a:solidFill>
                  <a:schemeClr val="tx1"/>
                </a:solidFill>
                <a:ea typeface="Calibri" panose="020F0502020204030204" pitchFamily="34" charset="0"/>
                <a:cs typeface="Times New Roman" panose="02020603050405020304" pitchFamily="18" charset="0"/>
              </a:rPr>
              <a:t>Alla mellan 16 och 70 år som bor i Sverige omfattas av totalförsvarsplikten och har ansvar för att bidra i totalförsvaret.</a:t>
            </a:r>
            <a:endParaRPr lang="sv-SE" dirty="0">
              <a:solidFill>
                <a:schemeClr val="tx1"/>
              </a:solidFill>
            </a:endParaRPr>
          </a:p>
        </p:txBody>
      </p:sp>
    </p:spTree>
    <p:extLst>
      <p:ext uri="{BB962C8B-B14F-4D97-AF65-F5344CB8AC3E}">
        <p14:creationId xmlns:p14="http://schemas.microsoft.com/office/powerpoint/2010/main" val="2585614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C4766B39-FB56-8222-FBE5-538BFD1268C8}"/>
              </a:ext>
              <a:ext uri="{C183D7F6-B498-43B3-948B-1728B52AA6E4}">
                <adec:decorative xmlns:adec="http://schemas.microsoft.com/office/drawing/2017/decorative" val="1"/>
              </a:ext>
            </a:extLst>
          </p:cNvPr>
          <p:cNvSpPr>
            <a:spLocks noGrp="1"/>
          </p:cNvSpPr>
          <p:nvPr>
            <p:ph type="body" idx="12"/>
          </p:nvPr>
        </p:nvSpPr>
        <p:spPr>
          <a:xfrm>
            <a:off x="225974" y="231728"/>
            <a:ext cx="5870025" cy="276999"/>
          </a:xfrm>
        </p:spPr>
        <p:txBody>
          <a:bodyPr/>
          <a:lstStyle/>
          <a:p>
            <a:r>
              <a:rPr lang="sv-SE" dirty="0"/>
              <a:t>Civil beredskap – krisberedskap och civilt försvar</a:t>
            </a:r>
          </a:p>
        </p:txBody>
      </p:sp>
      <p:pic>
        <p:nvPicPr>
          <p:cNvPr id="10" name="Bild 9">
            <a:extLst>
              <a:ext uri="{FF2B5EF4-FFF2-40B4-BE49-F238E27FC236}">
                <a16:creationId xmlns:a16="http://schemas.microsoft.com/office/drawing/2014/main" id="{F9272BF1-5615-F727-3B92-F1099C9FA2FF}"/>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2" name="Rubrik 1">
            <a:extLst>
              <a:ext uri="{FF2B5EF4-FFF2-40B4-BE49-F238E27FC236}">
                <a16:creationId xmlns:a16="http://schemas.microsoft.com/office/drawing/2014/main" id="{BCA5F31D-92D6-A22B-1EC0-34DC438D31BC}"/>
              </a:ext>
            </a:extLst>
          </p:cNvPr>
          <p:cNvSpPr>
            <a:spLocks noGrp="1"/>
          </p:cNvSpPr>
          <p:nvPr>
            <p:ph type="title"/>
          </p:nvPr>
        </p:nvSpPr>
        <p:spPr/>
        <p:txBody>
          <a:bodyPr anchor="t"/>
          <a:lstStyle/>
          <a:p>
            <a:r>
              <a:rPr lang="sv-SE" sz="3000" dirty="0">
                <a:solidFill>
                  <a:srgbClr val="4C4B45"/>
                </a:solidFill>
              </a:rPr>
              <a:t>GEOGRAFISKT OMRÅDESANSVAR</a:t>
            </a:r>
          </a:p>
        </p:txBody>
      </p:sp>
      <p:sp>
        <p:nvSpPr>
          <p:cNvPr id="5" name="Platshållare för innehåll 45">
            <a:extLst>
              <a:ext uri="{FF2B5EF4-FFF2-40B4-BE49-F238E27FC236}">
                <a16:creationId xmlns:a16="http://schemas.microsoft.com/office/drawing/2014/main" id="{04032F85-E432-B1F9-12E4-179118C3BFAB}"/>
              </a:ext>
            </a:extLst>
          </p:cNvPr>
          <p:cNvSpPr>
            <a:spLocks noGrp="1"/>
          </p:cNvSpPr>
          <p:nvPr>
            <p:ph type="body" sz="quarter" idx="10"/>
          </p:nvPr>
        </p:nvSpPr>
        <p:spPr>
          <a:xfrm>
            <a:off x="1235075" y="1826151"/>
            <a:ext cx="4356100" cy="3215406"/>
          </a:xfrm>
        </p:spPr>
        <p:txBody>
          <a:bodyPr/>
          <a:lstStyle/>
          <a:p>
            <a:pPr marL="0" indent="0">
              <a:buNone/>
            </a:pPr>
            <a:r>
              <a:rPr lang="sv-SE" dirty="0">
                <a:ea typeface="Calibri" panose="020F0502020204030204" pitchFamily="34" charset="0"/>
                <a:cs typeface="Times New Roman" panose="02020603050405020304" pitchFamily="18" charset="0"/>
              </a:rPr>
              <a:t>Några myndigheter har ett särskilt lagstadgat ansvar för samordning uppdelat geo-grafiskt på lokal, regional och nationell nivå.</a:t>
            </a:r>
            <a:endParaRPr lang="sv-SE" dirty="0"/>
          </a:p>
        </p:txBody>
      </p:sp>
      <p:pic>
        <p:nvPicPr>
          <p:cNvPr id="7" name="Platshållare för bild 9" descr="En illustration som visar en Sverigekarta.">
            <a:extLst>
              <a:ext uri="{FF2B5EF4-FFF2-40B4-BE49-F238E27FC236}">
                <a16:creationId xmlns:a16="http://schemas.microsoft.com/office/drawing/2014/main" id="{104E4B2B-5CD5-3B02-7584-65BF0870D882}"/>
              </a:ext>
              <a:ext uri="{C183D7F6-B498-43B3-948B-1728B52AA6E4}">
                <adec:decorative xmlns:adec="http://schemas.microsoft.com/office/drawing/2017/decorative" val="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5276" r="-99025" b="-6295"/>
          <a:stretch/>
        </p:blipFill>
        <p:spPr>
          <a:xfrm>
            <a:off x="7175500" y="11319"/>
            <a:ext cx="5016500" cy="6828020"/>
          </a:xfrm>
          <a:prstGeom prst="rect">
            <a:avLst/>
          </a:prstGeom>
          <a:noFill/>
        </p:spPr>
      </p:pic>
      <p:grpSp>
        <p:nvGrpSpPr>
          <p:cNvPr id="6" name="Grupp 5">
            <a:extLst>
              <a:ext uri="{FF2B5EF4-FFF2-40B4-BE49-F238E27FC236}">
                <a16:creationId xmlns:a16="http://schemas.microsoft.com/office/drawing/2014/main" id="{AA886748-C6F5-2EFA-ADD9-0BEC197F4E6D}"/>
              </a:ext>
              <a:ext uri="{C183D7F6-B498-43B3-948B-1728B52AA6E4}">
                <adec:decorative xmlns:adec="http://schemas.microsoft.com/office/drawing/2017/decorative" val="1"/>
              </a:ext>
            </a:extLst>
          </p:cNvPr>
          <p:cNvGrpSpPr/>
          <p:nvPr/>
        </p:nvGrpSpPr>
        <p:grpSpPr>
          <a:xfrm>
            <a:off x="9227127" y="1617443"/>
            <a:ext cx="2932216" cy="1951879"/>
            <a:chOff x="9227127" y="1617443"/>
            <a:chExt cx="2932216" cy="1951879"/>
          </a:xfrm>
        </p:grpSpPr>
        <p:grpSp>
          <p:nvGrpSpPr>
            <p:cNvPr id="34" name="Grupp 33">
              <a:extLst>
                <a:ext uri="{FF2B5EF4-FFF2-40B4-BE49-F238E27FC236}">
                  <a16:creationId xmlns:a16="http://schemas.microsoft.com/office/drawing/2014/main" id="{C2566238-EBFD-C314-B07C-46459662F00A}"/>
                </a:ext>
              </a:extLst>
            </p:cNvPr>
            <p:cNvGrpSpPr/>
            <p:nvPr/>
          </p:nvGrpSpPr>
          <p:grpSpPr>
            <a:xfrm>
              <a:off x="9227127" y="1617443"/>
              <a:ext cx="2932216" cy="578757"/>
              <a:chOff x="8964660" y="1426732"/>
              <a:chExt cx="3194682" cy="578757"/>
            </a:xfrm>
          </p:grpSpPr>
          <p:sp>
            <p:nvSpPr>
              <p:cNvPr id="35" name="Femhörning 34">
                <a:extLst>
                  <a:ext uri="{FF2B5EF4-FFF2-40B4-BE49-F238E27FC236}">
                    <a16:creationId xmlns:a16="http://schemas.microsoft.com/office/drawing/2014/main" id="{3D378859-34E9-B1C4-3F2E-875C33B23D61}"/>
                  </a:ext>
                </a:extLst>
              </p:cNvPr>
              <p:cNvSpPr/>
              <p:nvPr/>
            </p:nvSpPr>
            <p:spPr>
              <a:xfrm flipH="1">
                <a:off x="8964660" y="1426732"/>
                <a:ext cx="3194682" cy="578757"/>
              </a:xfrm>
              <a:prstGeom prst="homePlat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dirty="0">
                  <a:solidFill>
                    <a:schemeClr val="bg1"/>
                  </a:solidFill>
                  <a:latin typeface="+mj-lt"/>
                  <a:cs typeface="Arial" panose="020B0604020202020204" pitchFamily="34" charset="0"/>
                </a:endParaRPr>
              </a:p>
            </p:txBody>
          </p:sp>
          <p:sp>
            <p:nvSpPr>
              <p:cNvPr id="36" name="Femhörning 35">
                <a:extLst>
                  <a:ext uri="{FF2B5EF4-FFF2-40B4-BE49-F238E27FC236}">
                    <a16:creationId xmlns:a16="http://schemas.microsoft.com/office/drawing/2014/main" id="{05BFFE75-77AC-7B43-437F-E527F4601653}"/>
                  </a:ext>
                </a:extLst>
              </p:cNvPr>
              <p:cNvSpPr/>
              <p:nvPr/>
            </p:nvSpPr>
            <p:spPr>
              <a:xfrm flipH="1">
                <a:off x="8964660" y="1426732"/>
                <a:ext cx="3194682" cy="578757"/>
              </a:xfrm>
              <a:prstGeom prst="homePlate">
                <a:avLst/>
              </a:prstGeom>
              <a:solidFill>
                <a:srgbClr val="6F6E6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 Nationell nivå</a:t>
                </a:r>
              </a:p>
            </p:txBody>
          </p:sp>
        </p:grpSp>
        <p:grpSp>
          <p:nvGrpSpPr>
            <p:cNvPr id="37" name="Grupp 36">
              <a:extLst>
                <a:ext uri="{FF2B5EF4-FFF2-40B4-BE49-F238E27FC236}">
                  <a16:creationId xmlns:a16="http://schemas.microsoft.com/office/drawing/2014/main" id="{240139AB-37BE-73CC-EE93-4309D948A698}"/>
                </a:ext>
              </a:extLst>
            </p:cNvPr>
            <p:cNvGrpSpPr/>
            <p:nvPr/>
          </p:nvGrpSpPr>
          <p:grpSpPr>
            <a:xfrm>
              <a:off x="9227127" y="2308974"/>
              <a:ext cx="2932216" cy="578757"/>
              <a:chOff x="8964660" y="2095606"/>
              <a:chExt cx="3194682" cy="578757"/>
            </a:xfrm>
          </p:grpSpPr>
          <p:sp>
            <p:nvSpPr>
              <p:cNvPr id="38" name="Femhörning 37">
                <a:extLst>
                  <a:ext uri="{FF2B5EF4-FFF2-40B4-BE49-F238E27FC236}">
                    <a16:creationId xmlns:a16="http://schemas.microsoft.com/office/drawing/2014/main" id="{61A2C949-D160-C4E7-C976-34801F8B6E00}"/>
                  </a:ext>
                </a:extLst>
              </p:cNvPr>
              <p:cNvSpPr/>
              <p:nvPr/>
            </p:nvSpPr>
            <p:spPr>
              <a:xfrm flipH="1">
                <a:off x="8964660" y="2095606"/>
                <a:ext cx="3194682" cy="578757"/>
              </a:xfrm>
              <a:prstGeom prst="homePlat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dirty="0">
                  <a:solidFill>
                    <a:schemeClr val="bg1"/>
                  </a:solidFill>
                  <a:latin typeface="+mj-lt"/>
                  <a:cs typeface="Arial" panose="020B0604020202020204" pitchFamily="34" charset="0"/>
                </a:endParaRPr>
              </a:p>
            </p:txBody>
          </p:sp>
          <p:sp>
            <p:nvSpPr>
              <p:cNvPr id="39" name="Femhörning 38">
                <a:extLst>
                  <a:ext uri="{FF2B5EF4-FFF2-40B4-BE49-F238E27FC236}">
                    <a16:creationId xmlns:a16="http://schemas.microsoft.com/office/drawing/2014/main" id="{802EEF26-D2D4-52B4-4F43-01DF1D0C10C4}"/>
                  </a:ext>
                </a:extLst>
              </p:cNvPr>
              <p:cNvSpPr/>
              <p:nvPr/>
            </p:nvSpPr>
            <p:spPr>
              <a:xfrm flipH="1">
                <a:off x="8964660" y="2095606"/>
                <a:ext cx="3194682" cy="578757"/>
              </a:xfrm>
              <a:prstGeom prst="homePlate">
                <a:avLst/>
              </a:prstGeom>
              <a:solidFill>
                <a:srgbClr val="82275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 Regional nivå</a:t>
                </a:r>
              </a:p>
            </p:txBody>
          </p:sp>
        </p:grpSp>
        <p:grpSp>
          <p:nvGrpSpPr>
            <p:cNvPr id="40" name="Grupp 39">
              <a:extLst>
                <a:ext uri="{FF2B5EF4-FFF2-40B4-BE49-F238E27FC236}">
                  <a16:creationId xmlns:a16="http://schemas.microsoft.com/office/drawing/2014/main" id="{2A7DA3A7-D62A-17D5-5F2F-D51041C9515E}"/>
                </a:ext>
              </a:extLst>
            </p:cNvPr>
            <p:cNvGrpSpPr/>
            <p:nvPr/>
          </p:nvGrpSpPr>
          <p:grpSpPr>
            <a:xfrm>
              <a:off x="9227127" y="2990565"/>
              <a:ext cx="2932216" cy="578757"/>
              <a:chOff x="8964660" y="2789915"/>
              <a:chExt cx="3194682" cy="578757"/>
            </a:xfrm>
          </p:grpSpPr>
          <p:sp>
            <p:nvSpPr>
              <p:cNvPr id="41" name="Femhörning 40">
                <a:extLst>
                  <a:ext uri="{FF2B5EF4-FFF2-40B4-BE49-F238E27FC236}">
                    <a16:creationId xmlns:a16="http://schemas.microsoft.com/office/drawing/2014/main" id="{146199F3-A046-46F1-6399-AACF7C46E9AB}"/>
                  </a:ext>
                </a:extLst>
              </p:cNvPr>
              <p:cNvSpPr/>
              <p:nvPr/>
            </p:nvSpPr>
            <p:spPr>
              <a:xfrm flipH="1">
                <a:off x="8964660" y="2789915"/>
                <a:ext cx="3194682" cy="578757"/>
              </a:xfrm>
              <a:prstGeom prst="homePlat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dirty="0">
                  <a:solidFill>
                    <a:schemeClr val="bg1"/>
                  </a:solidFill>
                  <a:latin typeface="+mj-lt"/>
                  <a:cs typeface="Arial" panose="020B0604020202020204" pitchFamily="34" charset="0"/>
                </a:endParaRPr>
              </a:p>
            </p:txBody>
          </p:sp>
          <p:sp>
            <p:nvSpPr>
              <p:cNvPr id="42" name="Femhörning 41">
                <a:extLst>
                  <a:ext uri="{FF2B5EF4-FFF2-40B4-BE49-F238E27FC236}">
                    <a16:creationId xmlns:a16="http://schemas.microsoft.com/office/drawing/2014/main" id="{7B83EC45-A4A0-0222-85A8-355BB775E273}"/>
                  </a:ext>
                </a:extLst>
              </p:cNvPr>
              <p:cNvSpPr/>
              <p:nvPr/>
            </p:nvSpPr>
            <p:spPr>
              <a:xfrm flipH="1">
                <a:off x="8964660" y="2789915"/>
                <a:ext cx="3194682" cy="578757"/>
              </a:xfrm>
              <a:prstGeom prst="homePlate">
                <a:avLst/>
              </a:prstGeom>
              <a:solidFill>
                <a:srgbClr val="DB4B3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 Lokal nivå</a:t>
                </a:r>
              </a:p>
            </p:txBody>
          </p:sp>
        </p:grpSp>
      </p:grpSp>
      <p:pic>
        <p:nvPicPr>
          <p:cNvPr id="48" name="Bildobjekt 47">
            <a:extLst>
              <a:ext uri="{FF2B5EF4-FFF2-40B4-BE49-F238E27FC236}">
                <a16:creationId xmlns:a16="http://schemas.microsoft.com/office/drawing/2014/main" id="{C245630E-7144-85E8-4D49-66C4D5F15210}"/>
              </a:ext>
              <a:ext uri="{C183D7F6-B498-43B3-948B-1728B52AA6E4}">
                <adec:decorative xmlns:adec="http://schemas.microsoft.com/office/drawing/2017/decorative" val="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 y="5041557"/>
            <a:ext cx="8161635" cy="1816443"/>
          </a:xfrm>
          <a:prstGeom prst="rect">
            <a:avLst/>
          </a:prstGeom>
        </p:spPr>
      </p:pic>
    </p:spTree>
    <p:extLst>
      <p:ext uri="{BB962C8B-B14F-4D97-AF65-F5344CB8AC3E}">
        <p14:creationId xmlns:p14="http://schemas.microsoft.com/office/powerpoint/2010/main" val="292813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Platshållare för text 24">
            <a:extLst>
              <a:ext uri="{FF2B5EF4-FFF2-40B4-BE49-F238E27FC236}">
                <a16:creationId xmlns:a16="http://schemas.microsoft.com/office/drawing/2014/main" id="{6BCF05D0-0BDF-A986-FC61-D878E9BA40E7}"/>
              </a:ext>
              <a:ext uri="{C183D7F6-B498-43B3-948B-1728B52AA6E4}">
                <adec:decorative xmlns:adec="http://schemas.microsoft.com/office/drawing/2017/decorative" val="1"/>
              </a:ext>
            </a:extLst>
          </p:cNvPr>
          <p:cNvSpPr>
            <a:spLocks noGrp="1"/>
          </p:cNvSpPr>
          <p:nvPr>
            <p:ph type="body" idx="12"/>
          </p:nvPr>
        </p:nvSpPr>
        <p:spPr>
          <a:xfrm>
            <a:off x="225974" y="231728"/>
            <a:ext cx="5870025" cy="276999"/>
          </a:xfrm>
        </p:spPr>
        <p:txBody>
          <a:bodyPr/>
          <a:lstStyle/>
          <a:p>
            <a:r>
              <a:rPr lang="sv-SE" dirty="0"/>
              <a:t>Civil beredskap – krisberedskap och civilt försvar</a:t>
            </a:r>
          </a:p>
        </p:txBody>
      </p:sp>
      <p:pic>
        <p:nvPicPr>
          <p:cNvPr id="64" name="Bild 63">
            <a:extLst>
              <a:ext uri="{FF2B5EF4-FFF2-40B4-BE49-F238E27FC236}">
                <a16:creationId xmlns:a16="http://schemas.microsoft.com/office/drawing/2014/main" id="{85666494-0FEA-C906-9ECF-A16128AAD07B}"/>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2" name="Rubrik 1">
            <a:extLst>
              <a:ext uri="{FF2B5EF4-FFF2-40B4-BE49-F238E27FC236}">
                <a16:creationId xmlns:a16="http://schemas.microsoft.com/office/drawing/2014/main" id="{E44F2760-EF20-D3C5-A361-034D6E26F2DB}"/>
              </a:ext>
            </a:extLst>
          </p:cNvPr>
          <p:cNvSpPr>
            <a:spLocks noGrp="1"/>
          </p:cNvSpPr>
          <p:nvPr>
            <p:ph type="title"/>
          </p:nvPr>
        </p:nvSpPr>
        <p:spPr/>
        <p:txBody>
          <a:bodyPr anchor="t"/>
          <a:lstStyle/>
          <a:p>
            <a:r>
              <a:rPr lang="sv-SE" sz="3000" dirty="0">
                <a:solidFill>
                  <a:srgbClr val="4C4B45"/>
                </a:solidFill>
              </a:rPr>
              <a:t>GEOGRAFISKT OMRÅDESANSVAR: </a:t>
            </a:r>
            <a:br>
              <a:rPr lang="sv-SE" sz="3000" dirty="0">
                <a:solidFill>
                  <a:srgbClr val="4C4B45"/>
                </a:solidFill>
              </a:rPr>
            </a:br>
            <a:r>
              <a:rPr lang="sv-SE" sz="3000" b="0" dirty="0">
                <a:solidFill>
                  <a:srgbClr val="4C4B45"/>
                </a:solidFill>
              </a:rPr>
              <a:t>NATIONELL NIVÅ</a:t>
            </a:r>
          </a:p>
        </p:txBody>
      </p:sp>
      <p:sp>
        <p:nvSpPr>
          <p:cNvPr id="69" name="Platshållare för innehåll 45">
            <a:extLst>
              <a:ext uri="{FF2B5EF4-FFF2-40B4-BE49-F238E27FC236}">
                <a16:creationId xmlns:a16="http://schemas.microsoft.com/office/drawing/2014/main" id="{B517EB71-E391-5139-50CB-1EFFC74B9A6F}"/>
              </a:ext>
            </a:extLst>
          </p:cNvPr>
          <p:cNvSpPr>
            <a:spLocks noGrp="1"/>
          </p:cNvSpPr>
          <p:nvPr>
            <p:ph type="body" sz="quarter" idx="10"/>
          </p:nvPr>
        </p:nvSpPr>
        <p:spPr>
          <a:xfrm>
            <a:off x="1235074" y="2168525"/>
            <a:ext cx="4356101" cy="2873033"/>
          </a:xfrm>
        </p:spPr>
        <p:txBody>
          <a:bodyPr/>
          <a:lstStyle/>
          <a:p>
            <a:pPr marL="0" indent="0">
              <a:buNone/>
            </a:pPr>
            <a:r>
              <a:rPr lang="sv-SE" dirty="0"/>
              <a:t>Regeringen har ansvaret på nationell nivå och får stöd av regeringskansliet och de centrala myndigheterna. </a:t>
            </a:r>
          </a:p>
        </p:txBody>
      </p:sp>
      <p:pic>
        <p:nvPicPr>
          <p:cNvPr id="54" name="Platshållare för bild 9" descr="En illustration som visar en Sverigekarta.">
            <a:extLst>
              <a:ext uri="{FF2B5EF4-FFF2-40B4-BE49-F238E27FC236}">
                <a16:creationId xmlns:a16="http://schemas.microsoft.com/office/drawing/2014/main" id="{72B7BADC-3F55-AAF5-3EA2-F15D4429E31B}"/>
              </a:ext>
              <a:ext uri="{C183D7F6-B498-43B3-948B-1728B52AA6E4}">
                <adec:decorative xmlns:adec="http://schemas.microsoft.com/office/drawing/2017/decorative" val="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5276" r="-99025" b="-6295"/>
          <a:stretch/>
        </p:blipFill>
        <p:spPr>
          <a:xfrm>
            <a:off x="7175500" y="11319"/>
            <a:ext cx="5016500" cy="6828020"/>
          </a:xfrm>
          <a:prstGeom prst="rect">
            <a:avLst/>
          </a:prstGeom>
          <a:noFill/>
        </p:spPr>
      </p:pic>
      <p:grpSp>
        <p:nvGrpSpPr>
          <p:cNvPr id="3" name="Grupp 2">
            <a:extLst>
              <a:ext uri="{FF2B5EF4-FFF2-40B4-BE49-F238E27FC236}">
                <a16:creationId xmlns:a16="http://schemas.microsoft.com/office/drawing/2014/main" id="{A2C225CE-1DA3-6B42-8DD3-CB9B8F7B26AB}"/>
              </a:ext>
              <a:ext uri="{C183D7F6-B498-43B3-948B-1728B52AA6E4}">
                <adec:decorative xmlns:adec="http://schemas.microsoft.com/office/drawing/2017/decorative" val="1"/>
              </a:ext>
            </a:extLst>
          </p:cNvPr>
          <p:cNvGrpSpPr/>
          <p:nvPr/>
        </p:nvGrpSpPr>
        <p:grpSpPr>
          <a:xfrm>
            <a:off x="9227127" y="1617443"/>
            <a:ext cx="2932216" cy="1951879"/>
            <a:chOff x="9227127" y="1617443"/>
            <a:chExt cx="2932216" cy="1951879"/>
          </a:xfrm>
        </p:grpSpPr>
        <p:grpSp>
          <p:nvGrpSpPr>
            <p:cNvPr id="55" name="Grupp 54">
              <a:extLst>
                <a:ext uri="{FF2B5EF4-FFF2-40B4-BE49-F238E27FC236}">
                  <a16:creationId xmlns:a16="http://schemas.microsoft.com/office/drawing/2014/main" id="{5AF599E4-1C91-0300-D786-1DFB5AE2E7A7}"/>
                </a:ext>
              </a:extLst>
            </p:cNvPr>
            <p:cNvGrpSpPr/>
            <p:nvPr/>
          </p:nvGrpSpPr>
          <p:grpSpPr>
            <a:xfrm>
              <a:off x="9227127" y="1617443"/>
              <a:ext cx="2932216" cy="578757"/>
              <a:chOff x="8964660" y="1426732"/>
              <a:chExt cx="3194682" cy="578757"/>
            </a:xfrm>
          </p:grpSpPr>
          <p:sp>
            <p:nvSpPr>
              <p:cNvPr id="56" name="Femhörning 55">
                <a:extLst>
                  <a:ext uri="{FF2B5EF4-FFF2-40B4-BE49-F238E27FC236}">
                    <a16:creationId xmlns:a16="http://schemas.microsoft.com/office/drawing/2014/main" id="{D6C2162E-96CC-0490-1BA3-BCDBAF1C6451}"/>
                  </a:ext>
                </a:extLst>
              </p:cNvPr>
              <p:cNvSpPr/>
              <p:nvPr/>
            </p:nvSpPr>
            <p:spPr>
              <a:xfrm flipH="1">
                <a:off x="8964660" y="1426732"/>
                <a:ext cx="3194682" cy="578757"/>
              </a:xfrm>
              <a:prstGeom prst="homePlat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dirty="0">
                  <a:solidFill>
                    <a:schemeClr val="bg1"/>
                  </a:solidFill>
                  <a:latin typeface="+mj-lt"/>
                  <a:cs typeface="Arial" panose="020B0604020202020204" pitchFamily="34" charset="0"/>
                </a:endParaRPr>
              </a:p>
            </p:txBody>
          </p:sp>
          <p:sp>
            <p:nvSpPr>
              <p:cNvPr id="57" name="Femhörning 56">
                <a:extLst>
                  <a:ext uri="{FF2B5EF4-FFF2-40B4-BE49-F238E27FC236}">
                    <a16:creationId xmlns:a16="http://schemas.microsoft.com/office/drawing/2014/main" id="{D77BD6DB-8B00-3828-D5C1-EBE759532110}"/>
                  </a:ext>
                </a:extLst>
              </p:cNvPr>
              <p:cNvSpPr/>
              <p:nvPr/>
            </p:nvSpPr>
            <p:spPr>
              <a:xfrm flipH="1">
                <a:off x="8964660" y="1426732"/>
                <a:ext cx="3194682" cy="578757"/>
              </a:xfrm>
              <a:prstGeom prst="homePlate">
                <a:avLst/>
              </a:prstGeom>
              <a:solidFill>
                <a:srgbClr val="6F6E6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 Nationell nivå</a:t>
                </a:r>
              </a:p>
            </p:txBody>
          </p:sp>
        </p:grpSp>
        <p:grpSp>
          <p:nvGrpSpPr>
            <p:cNvPr id="58" name="Grupp 57">
              <a:extLst>
                <a:ext uri="{FF2B5EF4-FFF2-40B4-BE49-F238E27FC236}">
                  <a16:creationId xmlns:a16="http://schemas.microsoft.com/office/drawing/2014/main" id="{0EB24D54-1B45-F654-DAAA-93BF2C234F53}"/>
                </a:ext>
              </a:extLst>
            </p:cNvPr>
            <p:cNvGrpSpPr/>
            <p:nvPr/>
          </p:nvGrpSpPr>
          <p:grpSpPr>
            <a:xfrm>
              <a:off x="9227127" y="2308974"/>
              <a:ext cx="2932216" cy="578757"/>
              <a:chOff x="8964660" y="2095606"/>
              <a:chExt cx="3194682" cy="578757"/>
            </a:xfrm>
          </p:grpSpPr>
          <p:sp>
            <p:nvSpPr>
              <p:cNvPr id="59" name="Femhörning 58">
                <a:extLst>
                  <a:ext uri="{FF2B5EF4-FFF2-40B4-BE49-F238E27FC236}">
                    <a16:creationId xmlns:a16="http://schemas.microsoft.com/office/drawing/2014/main" id="{EF623BDC-2C5C-9EA4-CCBD-979822D6E3C6}"/>
                  </a:ext>
                </a:extLst>
              </p:cNvPr>
              <p:cNvSpPr/>
              <p:nvPr/>
            </p:nvSpPr>
            <p:spPr>
              <a:xfrm flipH="1">
                <a:off x="8964660" y="2095606"/>
                <a:ext cx="3194682" cy="578757"/>
              </a:xfrm>
              <a:prstGeom prst="homePlat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dirty="0">
                  <a:solidFill>
                    <a:schemeClr val="bg1"/>
                  </a:solidFill>
                  <a:latin typeface="+mj-lt"/>
                  <a:cs typeface="Arial" panose="020B0604020202020204" pitchFamily="34" charset="0"/>
                </a:endParaRPr>
              </a:p>
            </p:txBody>
          </p:sp>
          <p:sp>
            <p:nvSpPr>
              <p:cNvPr id="60" name="Femhörning 59">
                <a:extLst>
                  <a:ext uri="{FF2B5EF4-FFF2-40B4-BE49-F238E27FC236}">
                    <a16:creationId xmlns:a16="http://schemas.microsoft.com/office/drawing/2014/main" id="{BA90CB30-A83F-2E63-D28B-189FEAB0F7A0}"/>
                  </a:ext>
                </a:extLst>
              </p:cNvPr>
              <p:cNvSpPr/>
              <p:nvPr/>
            </p:nvSpPr>
            <p:spPr>
              <a:xfrm flipH="1">
                <a:off x="8964660" y="2095606"/>
                <a:ext cx="3194682" cy="578757"/>
              </a:xfrm>
              <a:prstGeom prst="homePlate">
                <a:avLst/>
              </a:prstGeom>
              <a:solidFill>
                <a:srgbClr val="822757">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accent5">
                        <a:lumMod val="20000"/>
                        <a:lumOff val="80000"/>
                      </a:schemeClr>
                    </a:solidFill>
                    <a:latin typeface="+mj-lt"/>
                    <a:cs typeface="Arial" panose="020B0604020202020204" pitchFamily="34" charset="0"/>
                  </a:rPr>
                  <a:t> Regional nivå</a:t>
                </a:r>
              </a:p>
            </p:txBody>
          </p:sp>
        </p:grpSp>
        <p:grpSp>
          <p:nvGrpSpPr>
            <p:cNvPr id="61" name="Grupp 60">
              <a:extLst>
                <a:ext uri="{FF2B5EF4-FFF2-40B4-BE49-F238E27FC236}">
                  <a16:creationId xmlns:a16="http://schemas.microsoft.com/office/drawing/2014/main" id="{8FC918F8-5E5A-A0C9-9972-43B79069BF35}"/>
                </a:ext>
              </a:extLst>
            </p:cNvPr>
            <p:cNvGrpSpPr/>
            <p:nvPr/>
          </p:nvGrpSpPr>
          <p:grpSpPr>
            <a:xfrm>
              <a:off x="9227127" y="2990565"/>
              <a:ext cx="2932216" cy="578757"/>
              <a:chOff x="8964660" y="2789915"/>
              <a:chExt cx="3194682" cy="578757"/>
            </a:xfrm>
          </p:grpSpPr>
          <p:sp>
            <p:nvSpPr>
              <p:cNvPr id="62" name="Femhörning 61">
                <a:extLst>
                  <a:ext uri="{FF2B5EF4-FFF2-40B4-BE49-F238E27FC236}">
                    <a16:creationId xmlns:a16="http://schemas.microsoft.com/office/drawing/2014/main" id="{44D2AD56-813C-BE63-D5B2-9C748EC0C992}"/>
                  </a:ext>
                </a:extLst>
              </p:cNvPr>
              <p:cNvSpPr/>
              <p:nvPr/>
            </p:nvSpPr>
            <p:spPr>
              <a:xfrm flipH="1">
                <a:off x="8964660" y="2789915"/>
                <a:ext cx="3194682" cy="578757"/>
              </a:xfrm>
              <a:prstGeom prst="homePlat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dirty="0">
                  <a:solidFill>
                    <a:schemeClr val="bg1"/>
                  </a:solidFill>
                  <a:latin typeface="+mj-lt"/>
                  <a:cs typeface="Arial" panose="020B0604020202020204" pitchFamily="34" charset="0"/>
                </a:endParaRPr>
              </a:p>
            </p:txBody>
          </p:sp>
          <p:sp>
            <p:nvSpPr>
              <p:cNvPr id="63" name="Femhörning 62">
                <a:extLst>
                  <a:ext uri="{FF2B5EF4-FFF2-40B4-BE49-F238E27FC236}">
                    <a16:creationId xmlns:a16="http://schemas.microsoft.com/office/drawing/2014/main" id="{BF25FE16-D5CC-D5A9-0C7F-30F6A216A219}"/>
                  </a:ext>
                </a:extLst>
              </p:cNvPr>
              <p:cNvSpPr/>
              <p:nvPr/>
            </p:nvSpPr>
            <p:spPr>
              <a:xfrm flipH="1">
                <a:off x="8964660" y="2789915"/>
                <a:ext cx="3194682" cy="578757"/>
              </a:xfrm>
              <a:prstGeom prst="homePlate">
                <a:avLst/>
              </a:prstGeom>
              <a:solidFill>
                <a:srgbClr val="DB4B32">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accent4">
                        <a:lumMod val="20000"/>
                        <a:lumOff val="80000"/>
                      </a:schemeClr>
                    </a:solidFill>
                    <a:latin typeface="+mj-lt"/>
                    <a:cs typeface="Arial" panose="020B0604020202020204" pitchFamily="34" charset="0"/>
                  </a:rPr>
                  <a:t> Lokal nivå</a:t>
                </a:r>
              </a:p>
            </p:txBody>
          </p:sp>
        </p:grpSp>
      </p:grpSp>
      <p:pic>
        <p:nvPicPr>
          <p:cNvPr id="70" name="Bildobjekt 69">
            <a:extLst>
              <a:ext uri="{FF2B5EF4-FFF2-40B4-BE49-F238E27FC236}">
                <a16:creationId xmlns:a16="http://schemas.microsoft.com/office/drawing/2014/main" id="{F10C4287-987A-2ED1-03C1-EC8CC5B23BC4}"/>
              </a:ext>
              <a:ext uri="{C183D7F6-B498-43B3-948B-1728B52AA6E4}">
                <adec:decorative xmlns:adec="http://schemas.microsoft.com/office/drawing/2017/decorative" val="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 y="5041557"/>
            <a:ext cx="8161635" cy="1816443"/>
          </a:xfrm>
          <a:prstGeom prst="rect">
            <a:avLst/>
          </a:prstGeom>
        </p:spPr>
      </p:pic>
    </p:spTree>
    <p:extLst>
      <p:ext uri="{BB962C8B-B14F-4D97-AF65-F5344CB8AC3E}">
        <p14:creationId xmlns:p14="http://schemas.microsoft.com/office/powerpoint/2010/main" val="3946896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latshållare för text 14">
            <a:extLst>
              <a:ext uri="{FF2B5EF4-FFF2-40B4-BE49-F238E27FC236}">
                <a16:creationId xmlns:a16="http://schemas.microsoft.com/office/drawing/2014/main" id="{D6199C0D-2B97-2F85-8B73-4DFBA72FE174}"/>
              </a:ext>
              <a:ext uri="{C183D7F6-B498-43B3-948B-1728B52AA6E4}">
                <adec:decorative xmlns:adec="http://schemas.microsoft.com/office/drawing/2017/decorative" val="1"/>
              </a:ext>
            </a:extLst>
          </p:cNvPr>
          <p:cNvSpPr>
            <a:spLocks noGrp="1"/>
          </p:cNvSpPr>
          <p:nvPr>
            <p:ph type="body" idx="12"/>
          </p:nvPr>
        </p:nvSpPr>
        <p:spPr>
          <a:xfrm>
            <a:off x="225974" y="231728"/>
            <a:ext cx="5365201" cy="276999"/>
          </a:xfrm>
        </p:spPr>
        <p:txBody>
          <a:bodyPr/>
          <a:lstStyle/>
          <a:p>
            <a:r>
              <a:rPr lang="sv-SE" dirty="0"/>
              <a:t>Civil beredskap – krisberedskap och civilt försvar</a:t>
            </a:r>
          </a:p>
          <a:p>
            <a:endParaRPr lang="sv-SE" dirty="0"/>
          </a:p>
        </p:txBody>
      </p:sp>
      <p:pic>
        <p:nvPicPr>
          <p:cNvPr id="13" name="Bild 12">
            <a:extLst>
              <a:ext uri="{FF2B5EF4-FFF2-40B4-BE49-F238E27FC236}">
                <a16:creationId xmlns:a16="http://schemas.microsoft.com/office/drawing/2014/main" id="{F07013CA-3F1D-BD75-7E4F-90CBE0862BE7}"/>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2" name="Rubrik 1">
            <a:extLst>
              <a:ext uri="{FF2B5EF4-FFF2-40B4-BE49-F238E27FC236}">
                <a16:creationId xmlns:a16="http://schemas.microsoft.com/office/drawing/2014/main" id="{DD64DF06-DE95-1AE8-67EE-CE5A48EEA5A6}"/>
              </a:ext>
            </a:extLst>
          </p:cNvPr>
          <p:cNvSpPr>
            <a:spLocks noGrp="1"/>
          </p:cNvSpPr>
          <p:nvPr>
            <p:ph type="title"/>
          </p:nvPr>
        </p:nvSpPr>
        <p:spPr/>
        <p:txBody>
          <a:bodyPr anchor="t"/>
          <a:lstStyle/>
          <a:p>
            <a:r>
              <a:rPr lang="sv-SE" sz="3000" dirty="0">
                <a:solidFill>
                  <a:srgbClr val="4C4B45"/>
                </a:solidFill>
              </a:rPr>
              <a:t>GEOGRAFISKT OMRÅDESANSVAR: </a:t>
            </a:r>
            <a:br>
              <a:rPr lang="sv-SE" sz="3000" dirty="0">
                <a:solidFill>
                  <a:srgbClr val="4C4B45"/>
                </a:solidFill>
              </a:rPr>
            </a:br>
            <a:r>
              <a:rPr lang="sv-SE" sz="3000" b="0" dirty="0">
                <a:solidFill>
                  <a:srgbClr val="4C4B45"/>
                </a:solidFill>
              </a:rPr>
              <a:t>REGIONAL NIVÅ</a:t>
            </a:r>
          </a:p>
        </p:txBody>
      </p:sp>
      <p:sp>
        <p:nvSpPr>
          <p:cNvPr id="106" name="Platshållare för innehåll 45">
            <a:extLst>
              <a:ext uri="{FF2B5EF4-FFF2-40B4-BE49-F238E27FC236}">
                <a16:creationId xmlns:a16="http://schemas.microsoft.com/office/drawing/2014/main" id="{939BA2E4-708D-E7B5-3B40-6F8A88D5FAD5}"/>
              </a:ext>
            </a:extLst>
          </p:cNvPr>
          <p:cNvSpPr>
            <a:spLocks noGrp="1"/>
          </p:cNvSpPr>
          <p:nvPr>
            <p:ph type="body" sz="quarter" idx="10"/>
          </p:nvPr>
        </p:nvSpPr>
        <p:spPr>
          <a:xfrm>
            <a:off x="1235075" y="2133600"/>
            <a:ext cx="4294867" cy="2907958"/>
          </a:xfrm>
        </p:spPr>
        <p:txBody>
          <a:bodyPr/>
          <a:lstStyle/>
          <a:p>
            <a:pPr marL="0" indent="0">
              <a:buNone/>
            </a:pPr>
            <a:r>
              <a:rPr lang="sv-SE" dirty="0">
                <a:ea typeface="Calibri" panose="020F0502020204030204" pitchFamily="34" charset="0"/>
                <a:cs typeface="Times New Roman" panose="02020603050405020304" pitchFamily="18" charset="0"/>
              </a:rPr>
              <a:t>Länsstyrelserna har ansvaret på regional nivå och är länken mellan nationell och lokal nivå. </a:t>
            </a:r>
            <a:endParaRPr lang="sv-SE" dirty="0"/>
          </a:p>
        </p:txBody>
      </p:sp>
      <p:pic>
        <p:nvPicPr>
          <p:cNvPr id="47" name="Platshållare för bild 9" descr="En illustration som visar en Sverigekarta uppdelad på 21 regioner.">
            <a:extLst>
              <a:ext uri="{FF2B5EF4-FFF2-40B4-BE49-F238E27FC236}">
                <a16:creationId xmlns:a16="http://schemas.microsoft.com/office/drawing/2014/main" id="{0EB1B124-89A1-239B-7236-EFFED640529C}"/>
              </a:ext>
              <a:ext uri="{C183D7F6-B498-43B3-948B-1728B52AA6E4}">
                <adec:decorative xmlns:adec="http://schemas.microsoft.com/office/drawing/2017/decorative" val="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5276" r="-99025" b="-6295"/>
          <a:stretch/>
        </p:blipFill>
        <p:spPr>
          <a:xfrm>
            <a:off x="7175500" y="14990"/>
            <a:ext cx="5016500" cy="6828020"/>
          </a:xfrm>
          <a:prstGeom prst="rect">
            <a:avLst/>
          </a:prstGeom>
          <a:noFill/>
        </p:spPr>
      </p:pic>
      <p:grpSp>
        <p:nvGrpSpPr>
          <p:cNvPr id="3" name="Grupp 2">
            <a:extLst>
              <a:ext uri="{FF2B5EF4-FFF2-40B4-BE49-F238E27FC236}">
                <a16:creationId xmlns:a16="http://schemas.microsoft.com/office/drawing/2014/main" id="{D08CAAD1-1792-8C00-B7F1-2B8ECF704710}"/>
              </a:ext>
              <a:ext uri="{C183D7F6-B498-43B3-948B-1728B52AA6E4}">
                <adec:decorative xmlns:adec="http://schemas.microsoft.com/office/drawing/2017/decorative" val="1"/>
              </a:ext>
            </a:extLst>
          </p:cNvPr>
          <p:cNvGrpSpPr/>
          <p:nvPr/>
        </p:nvGrpSpPr>
        <p:grpSpPr>
          <a:xfrm>
            <a:off x="9227127" y="1617443"/>
            <a:ext cx="2932216" cy="1951879"/>
            <a:chOff x="9227127" y="1617443"/>
            <a:chExt cx="2932216" cy="1951879"/>
          </a:xfrm>
        </p:grpSpPr>
        <p:grpSp>
          <p:nvGrpSpPr>
            <p:cNvPr id="93" name="Grupp 92">
              <a:extLst>
                <a:ext uri="{FF2B5EF4-FFF2-40B4-BE49-F238E27FC236}">
                  <a16:creationId xmlns:a16="http://schemas.microsoft.com/office/drawing/2014/main" id="{CF6BB8AD-EC96-8DBC-2649-B552BA789507}"/>
                </a:ext>
              </a:extLst>
            </p:cNvPr>
            <p:cNvGrpSpPr/>
            <p:nvPr/>
          </p:nvGrpSpPr>
          <p:grpSpPr>
            <a:xfrm>
              <a:off x="9227127" y="1617443"/>
              <a:ext cx="2932216" cy="578757"/>
              <a:chOff x="8964660" y="1426732"/>
              <a:chExt cx="3194682" cy="578757"/>
            </a:xfrm>
          </p:grpSpPr>
          <p:sp>
            <p:nvSpPr>
              <p:cNvPr id="94" name="Femhörning 93">
                <a:extLst>
                  <a:ext uri="{FF2B5EF4-FFF2-40B4-BE49-F238E27FC236}">
                    <a16:creationId xmlns:a16="http://schemas.microsoft.com/office/drawing/2014/main" id="{4B0A02ED-01F9-11FA-4947-D4F4401CBAF2}"/>
                  </a:ext>
                </a:extLst>
              </p:cNvPr>
              <p:cNvSpPr/>
              <p:nvPr/>
            </p:nvSpPr>
            <p:spPr>
              <a:xfrm flipH="1">
                <a:off x="8964660" y="1426732"/>
                <a:ext cx="3194682" cy="578757"/>
              </a:xfrm>
              <a:prstGeom prst="homePlat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dirty="0">
                  <a:solidFill>
                    <a:schemeClr val="bg1"/>
                  </a:solidFill>
                  <a:latin typeface="+mj-lt"/>
                  <a:cs typeface="Arial" panose="020B0604020202020204" pitchFamily="34" charset="0"/>
                </a:endParaRPr>
              </a:p>
            </p:txBody>
          </p:sp>
          <p:sp>
            <p:nvSpPr>
              <p:cNvPr id="95" name="Femhörning 94">
                <a:extLst>
                  <a:ext uri="{FF2B5EF4-FFF2-40B4-BE49-F238E27FC236}">
                    <a16:creationId xmlns:a16="http://schemas.microsoft.com/office/drawing/2014/main" id="{9EA72C47-7511-12F5-E712-D91E827B8608}"/>
                  </a:ext>
                </a:extLst>
              </p:cNvPr>
              <p:cNvSpPr/>
              <p:nvPr/>
            </p:nvSpPr>
            <p:spPr>
              <a:xfrm flipH="1">
                <a:off x="8964660" y="1426732"/>
                <a:ext cx="3194682" cy="578757"/>
              </a:xfrm>
              <a:prstGeom prst="homePlate">
                <a:avLst/>
              </a:prstGeom>
              <a:solidFill>
                <a:srgbClr val="6F6E67">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accent6">
                        <a:lumMod val="20000"/>
                        <a:lumOff val="80000"/>
                      </a:schemeClr>
                    </a:solidFill>
                    <a:latin typeface="+mj-lt"/>
                    <a:cs typeface="Arial" panose="020B0604020202020204" pitchFamily="34" charset="0"/>
                  </a:rPr>
                  <a:t> Nationell nivå</a:t>
                </a:r>
              </a:p>
            </p:txBody>
          </p:sp>
        </p:grpSp>
        <p:grpSp>
          <p:nvGrpSpPr>
            <p:cNvPr id="96" name="Grupp 95">
              <a:extLst>
                <a:ext uri="{FF2B5EF4-FFF2-40B4-BE49-F238E27FC236}">
                  <a16:creationId xmlns:a16="http://schemas.microsoft.com/office/drawing/2014/main" id="{6F379D9E-30FB-9B7B-2373-B8047884C831}"/>
                </a:ext>
              </a:extLst>
            </p:cNvPr>
            <p:cNvGrpSpPr/>
            <p:nvPr/>
          </p:nvGrpSpPr>
          <p:grpSpPr>
            <a:xfrm>
              <a:off x="9227127" y="2308974"/>
              <a:ext cx="2932216" cy="578757"/>
              <a:chOff x="8964660" y="2095606"/>
              <a:chExt cx="3194682" cy="578757"/>
            </a:xfrm>
          </p:grpSpPr>
          <p:sp>
            <p:nvSpPr>
              <p:cNvPr id="97" name="Femhörning 96">
                <a:extLst>
                  <a:ext uri="{FF2B5EF4-FFF2-40B4-BE49-F238E27FC236}">
                    <a16:creationId xmlns:a16="http://schemas.microsoft.com/office/drawing/2014/main" id="{F7095115-536A-D4EE-58EC-A4FEE1A8766E}"/>
                  </a:ext>
                </a:extLst>
              </p:cNvPr>
              <p:cNvSpPr/>
              <p:nvPr/>
            </p:nvSpPr>
            <p:spPr>
              <a:xfrm flipH="1">
                <a:off x="8964660" y="2095606"/>
                <a:ext cx="3194682" cy="578757"/>
              </a:xfrm>
              <a:prstGeom prst="homePlat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dirty="0">
                  <a:solidFill>
                    <a:schemeClr val="bg1"/>
                  </a:solidFill>
                  <a:latin typeface="+mj-lt"/>
                  <a:cs typeface="Arial" panose="020B0604020202020204" pitchFamily="34" charset="0"/>
                </a:endParaRPr>
              </a:p>
            </p:txBody>
          </p:sp>
          <p:sp>
            <p:nvSpPr>
              <p:cNvPr id="98" name="Femhörning 97">
                <a:extLst>
                  <a:ext uri="{FF2B5EF4-FFF2-40B4-BE49-F238E27FC236}">
                    <a16:creationId xmlns:a16="http://schemas.microsoft.com/office/drawing/2014/main" id="{1E8C33B9-6C30-413D-8C09-C29ACAA2F926}"/>
                  </a:ext>
                </a:extLst>
              </p:cNvPr>
              <p:cNvSpPr/>
              <p:nvPr/>
            </p:nvSpPr>
            <p:spPr>
              <a:xfrm flipH="1">
                <a:off x="8964660" y="2095606"/>
                <a:ext cx="3194682" cy="578757"/>
              </a:xfrm>
              <a:prstGeom prst="homePlate">
                <a:avLst/>
              </a:prstGeom>
              <a:solidFill>
                <a:srgbClr val="82275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 Regional nivå</a:t>
                </a:r>
              </a:p>
            </p:txBody>
          </p:sp>
        </p:grpSp>
        <p:grpSp>
          <p:nvGrpSpPr>
            <p:cNvPr id="99" name="Grupp 98">
              <a:extLst>
                <a:ext uri="{FF2B5EF4-FFF2-40B4-BE49-F238E27FC236}">
                  <a16:creationId xmlns:a16="http://schemas.microsoft.com/office/drawing/2014/main" id="{EA86AC80-97F0-99BE-2F34-82744073D172}"/>
                </a:ext>
              </a:extLst>
            </p:cNvPr>
            <p:cNvGrpSpPr/>
            <p:nvPr/>
          </p:nvGrpSpPr>
          <p:grpSpPr>
            <a:xfrm>
              <a:off x="9227127" y="2990565"/>
              <a:ext cx="2932216" cy="578757"/>
              <a:chOff x="8964660" y="2789915"/>
              <a:chExt cx="3194682" cy="578757"/>
            </a:xfrm>
          </p:grpSpPr>
          <p:sp>
            <p:nvSpPr>
              <p:cNvPr id="100" name="Femhörning 99">
                <a:extLst>
                  <a:ext uri="{FF2B5EF4-FFF2-40B4-BE49-F238E27FC236}">
                    <a16:creationId xmlns:a16="http://schemas.microsoft.com/office/drawing/2014/main" id="{4A250DB9-BDF1-5BE2-5EB9-CC5124F7CAF0}"/>
                  </a:ext>
                </a:extLst>
              </p:cNvPr>
              <p:cNvSpPr/>
              <p:nvPr/>
            </p:nvSpPr>
            <p:spPr>
              <a:xfrm flipH="1">
                <a:off x="8964660" y="2789915"/>
                <a:ext cx="3194682" cy="578757"/>
              </a:xfrm>
              <a:prstGeom prst="homePlat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dirty="0">
                  <a:solidFill>
                    <a:schemeClr val="bg1"/>
                  </a:solidFill>
                  <a:latin typeface="+mj-lt"/>
                  <a:cs typeface="Arial" panose="020B0604020202020204" pitchFamily="34" charset="0"/>
                </a:endParaRPr>
              </a:p>
            </p:txBody>
          </p:sp>
          <p:sp>
            <p:nvSpPr>
              <p:cNvPr id="101" name="Femhörning 100">
                <a:extLst>
                  <a:ext uri="{FF2B5EF4-FFF2-40B4-BE49-F238E27FC236}">
                    <a16:creationId xmlns:a16="http://schemas.microsoft.com/office/drawing/2014/main" id="{2B09F1E2-0B7E-C8AB-C29C-2F749F24F299}"/>
                  </a:ext>
                </a:extLst>
              </p:cNvPr>
              <p:cNvSpPr/>
              <p:nvPr/>
            </p:nvSpPr>
            <p:spPr>
              <a:xfrm flipH="1">
                <a:off x="8964660" y="2789915"/>
                <a:ext cx="3194682" cy="578757"/>
              </a:xfrm>
              <a:prstGeom prst="homePlate">
                <a:avLst/>
              </a:prstGeom>
              <a:solidFill>
                <a:srgbClr val="DB4B32">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 </a:t>
                </a:r>
                <a:r>
                  <a:rPr lang="sv-SE" sz="1600" b="1" dirty="0">
                    <a:solidFill>
                      <a:schemeClr val="accent4">
                        <a:lumMod val="20000"/>
                        <a:lumOff val="80000"/>
                      </a:schemeClr>
                    </a:solidFill>
                    <a:latin typeface="+mj-lt"/>
                    <a:cs typeface="Arial" panose="020B0604020202020204" pitchFamily="34" charset="0"/>
                  </a:rPr>
                  <a:t>Lokal nivå</a:t>
                </a:r>
              </a:p>
            </p:txBody>
          </p:sp>
        </p:grpSp>
      </p:grpSp>
      <p:pic>
        <p:nvPicPr>
          <p:cNvPr id="107" name="Bildobjekt 106">
            <a:extLst>
              <a:ext uri="{FF2B5EF4-FFF2-40B4-BE49-F238E27FC236}">
                <a16:creationId xmlns:a16="http://schemas.microsoft.com/office/drawing/2014/main" id="{BE1DC36B-DB80-6B55-CCBA-CA066AB2193D}"/>
              </a:ext>
              <a:ext uri="{C183D7F6-B498-43B3-948B-1728B52AA6E4}">
                <adec:decorative xmlns:adec="http://schemas.microsoft.com/office/drawing/2017/decorative" val="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 y="5041557"/>
            <a:ext cx="8161635" cy="1816443"/>
          </a:xfrm>
          <a:prstGeom prst="rect">
            <a:avLst/>
          </a:prstGeom>
        </p:spPr>
      </p:pic>
    </p:spTree>
    <p:extLst>
      <p:ext uri="{BB962C8B-B14F-4D97-AF65-F5344CB8AC3E}">
        <p14:creationId xmlns:p14="http://schemas.microsoft.com/office/powerpoint/2010/main" val="2289500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FD5C9374-4562-7C38-D99E-E2F6231E4E84}"/>
              </a:ext>
              <a:ext uri="{C183D7F6-B498-43B3-948B-1728B52AA6E4}">
                <adec:decorative xmlns:adec="http://schemas.microsoft.com/office/drawing/2017/decorative" val="1"/>
              </a:ext>
            </a:extLst>
          </p:cNvPr>
          <p:cNvSpPr>
            <a:spLocks noGrp="1"/>
          </p:cNvSpPr>
          <p:nvPr>
            <p:ph type="body" idx="12"/>
          </p:nvPr>
        </p:nvSpPr>
        <p:spPr>
          <a:xfrm>
            <a:off x="225974" y="231728"/>
            <a:ext cx="5365201" cy="276999"/>
          </a:xfrm>
        </p:spPr>
        <p:txBody>
          <a:bodyPr/>
          <a:lstStyle/>
          <a:p>
            <a:r>
              <a:rPr lang="sv-SE" dirty="0"/>
              <a:t>Civil beredskap – krisberedskap och civilt försvar</a:t>
            </a:r>
          </a:p>
        </p:txBody>
      </p:sp>
      <p:pic>
        <p:nvPicPr>
          <p:cNvPr id="3" name="Bild 2">
            <a:extLst>
              <a:ext uri="{FF2B5EF4-FFF2-40B4-BE49-F238E27FC236}">
                <a16:creationId xmlns:a16="http://schemas.microsoft.com/office/drawing/2014/main" id="{A35CF45C-56D7-0978-B5F8-E103355E1BD7}"/>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2" name="Rubrik 1">
            <a:extLst>
              <a:ext uri="{FF2B5EF4-FFF2-40B4-BE49-F238E27FC236}">
                <a16:creationId xmlns:a16="http://schemas.microsoft.com/office/drawing/2014/main" id="{61F5D04A-2C2D-80D1-CAFF-AE2FDF436408}"/>
              </a:ext>
            </a:extLst>
          </p:cNvPr>
          <p:cNvSpPr>
            <a:spLocks noGrp="1"/>
          </p:cNvSpPr>
          <p:nvPr>
            <p:ph type="title"/>
          </p:nvPr>
        </p:nvSpPr>
        <p:spPr>
          <a:xfrm>
            <a:off x="1235072" y="708485"/>
            <a:ext cx="5644030" cy="943824"/>
          </a:xfrm>
        </p:spPr>
        <p:txBody>
          <a:bodyPr anchor="t"/>
          <a:lstStyle/>
          <a:p>
            <a:r>
              <a:rPr lang="sv-SE" sz="3000" dirty="0">
                <a:solidFill>
                  <a:srgbClr val="4C4B45"/>
                </a:solidFill>
              </a:rPr>
              <a:t>GEOGRAFISKT OMRÅDESANSVAR: </a:t>
            </a:r>
            <a:br>
              <a:rPr lang="sv-SE" sz="3000" dirty="0">
                <a:solidFill>
                  <a:srgbClr val="4C4B45"/>
                </a:solidFill>
              </a:rPr>
            </a:br>
            <a:r>
              <a:rPr lang="sv-SE" sz="3000" b="0" dirty="0">
                <a:solidFill>
                  <a:srgbClr val="4C4B45"/>
                </a:solidFill>
              </a:rPr>
              <a:t>LOKAL NIVÅ</a:t>
            </a:r>
          </a:p>
        </p:txBody>
      </p:sp>
      <p:sp>
        <p:nvSpPr>
          <p:cNvPr id="78" name="Platshållare för innehåll 45">
            <a:extLst>
              <a:ext uri="{FF2B5EF4-FFF2-40B4-BE49-F238E27FC236}">
                <a16:creationId xmlns:a16="http://schemas.microsoft.com/office/drawing/2014/main" id="{3DCA28AE-FC30-41B5-324F-3B3DEC3DDB08}"/>
              </a:ext>
            </a:extLst>
          </p:cNvPr>
          <p:cNvSpPr>
            <a:spLocks noGrp="1"/>
          </p:cNvSpPr>
          <p:nvPr>
            <p:ph type="body" sz="quarter" idx="10"/>
          </p:nvPr>
        </p:nvSpPr>
        <p:spPr>
          <a:xfrm>
            <a:off x="1235075" y="2133600"/>
            <a:ext cx="3962358" cy="2907958"/>
          </a:xfrm>
        </p:spPr>
        <p:txBody>
          <a:bodyPr/>
          <a:lstStyle/>
          <a:p>
            <a:pPr marL="0" indent="0">
              <a:buNone/>
            </a:pPr>
            <a:r>
              <a:rPr lang="sv-SE" dirty="0">
                <a:ea typeface="Calibri" panose="020F0502020204030204" pitchFamily="34" charset="0"/>
                <a:cs typeface="Times New Roman" panose="02020603050405020304" pitchFamily="18" charset="0"/>
              </a:rPr>
              <a:t>Kommunerna ska verka för att krishanterings-åtgärder och information till allmänheten på lokal nivå samordnas.</a:t>
            </a:r>
          </a:p>
        </p:txBody>
      </p:sp>
      <p:pic>
        <p:nvPicPr>
          <p:cNvPr id="9" name="Platshållare för bild 49" descr="En illustration som visar en Sverigekarta uppdelad på 290 kommuner.">
            <a:extLst>
              <a:ext uri="{FF2B5EF4-FFF2-40B4-BE49-F238E27FC236}">
                <a16:creationId xmlns:a16="http://schemas.microsoft.com/office/drawing/2014/main" id="{5624DF51-7684-05F3-AEFA-42393709EAEB}"/>
              </a:ext>
              <a:ext uri="{C183D7F6-B498-43B3-948B-1728B52AA6E4}">
                <adec:decorative xmlns:adec="http://schemas.microsoft.com/office/drawing/2017/decorative" val="0"/>
              </a:ext>
            </a:extLst>
          </p:cNvPr>
          <p:cNvPicPr>
            <a:picLocks noGrp="1" noChangeAspect="1"/>
          </p:cNvPicPr>
          <p:nvPr>
            <p:ph type="pic" idx="1"/>
          </p:nvPr>
        </p:nvPicPr>
        <p:blipFill rotWithShape="1">
          <a:blip r:embed="rId5" cstate="screen">
            <a:extLst>
              <a:ext uri="{28A0092B-C50C-407E-A947-70E740481C1C}">
                <a14:useLocalDpi xmlns:a14="http://schemas.microsoft.com/office/drawing/2010/main"/>
              </a:ext>
            </a:extLst>
          </a:blip>
          <a:srcRect t="-5436" r="-100537" b="-6380"/>
          <a:stretch/>
        </p:blipFill>
        <p:spPr>
          <a:xfrm>
            <a:off x="7152415" y="7556"/>
            <a:ext cx="4996721" cy="6857999"/>
          </a:xfrm>
        </p:spPr>
      </p:pic>
      <p:grpSp>
        <p:nvGrpSpPr>
          <p:cNvPr id="4" name="Grupp 3">
            <a:extLst>
              <a:ext uri="{FF2B5EF4-FFF2-40B4-BE49-F238E27FC236}">
                <a16:creationId xmlns:a16="http://schemas.microsoft.com/office/drawing/2014/main" id="{F0C47D06-188F-2516-13F2-69C369F5640C}"/>
              </a:ext>
              <a:ext uri="{C183D7F6-B498-43B3-948B-1728B52AA6E4}">
                <adec:decorative xmlns:adec="http://schemas.microsoft.com/office/drawing/2017/decorative" val="1"/>
              </a:ext>
            </a:extLst>
          </p:cNvPr>
          <p:cNvGrpSpPr/>
          <p:nvPr/>
        </p:nvGrpSpPr>
        <p:grpSpPr>
          <a:xfrm>
            <a:off x="9227127" y="1617443"/>
            <a:ext cx="2932216" cy="1951879"/>
            <a:chOff x="9227127" y="1617443"/>
            <a:chExt cx="2932216" cy="1951879"/>
          </a:xfrm>
        </p:grpSpPr>
        <p:grpSp>
          <p:nvGrpSpPr>
            <p:cNvPr id="66" name="Grupp 65">
              <a:extLst>
                <a:ext uri="{FF2B5EF4-FFF2-40B4-BE49-F238E27FC236}">
                  <a16:creationId xmlns:a16="http://schemas.microsoft.com/office/drawing/2014/main" id="{F3AF35EC-969E-D38D-3547-45BC2B52E5CF}"/>
                </a:ext>
              </a:extLst>
            </p:cNvPr>
            <p:cNvGrpSpPr/>
            <p:nvPr/>
          </p:nvGrpSpPr>
          <p:grpSpPr>
            <a:xfrm>
              <a:off x="9227127" y="1617443"/>
              <a:ext cx="2932216" cy="578757"/>
              <a:chOff x="8964660" y="1426732"/>
              <a:chExt cx="3194682" cy="578757"/>
            </a:xfrm>
          </p:grpSpPr>
          <p:sp>
            <p:nvSpPr>
              <p:cNvPr id="67" name="Femhörning 66">
                <a:extLst>
                  <a:ext uri="{FF2B5EF4-FFF2-40B4-BE49-F238E27FC236}">
                    <a16:creationId xmlns:a16="http://schemas.microsoft.com/office/drawing/2014/main" id="{E0A00980-DEF4-4290-6E36-4BB9AEC0FD40}"/>
                  </a:ext>
                </a:extLst>
              </p:cNvPr>
              <p:cNvSpPr/>
              <p:nvPr/>
            </p:nvSpPr>
            <p:spPr>
              <a:xfrm flipH="1">
                <a:off x="8964660" y="1426732"/>
                <a:ext cx="3194682" cy="578757"/>
              </a:xfrm>
              <a:prstGeom prst="homePlat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dirty="0">
                  <a:solidFill>
                    <a:schemeClr val="bg1"/>
                  </a:solidFill>
                  <a:latin typeface="+mj-lt"/>
                  <a:cs typeface="Arial" panose="020B0604020202020204" pitchFamily="34" charset="0"/>
                </a:endParaRPr>
              </a:p>
            </p:txBody>
          </p:sp>
          <p:sp>
            <p:nvSpPr>
              <p:cNvPr id="68" name="Femhörning 67">
                <a:extLst>
                  <a:ext uri="{FF2B5EF4-FFF2-40B4-BE49-F238E27FC236}">
                    <a16:creationId xmlns:a16="http://schemas.microsoft.com/office/drawing/2014/main" id="{89537E06-9B34-24B2-8386-AC7A3A187814}"/>
                  </a:ext>
                </a:extLst>
              </p:cNvPr>
              <p:cNvSpPr/>
              <p:nvPr/>
            </p:nvSpPr>
            <p:spPr>
              <a:xfrm flipH="1">
                <a:off x="8964660" y="1426732"/>
                <a:ext cx="3194682" cy="578757"/>
              </a:xfrm>
              <a:prstGeom prst="homePlate">
                <a:avLst/>
              </a:prstGeom>
              <a:solidFill>
                <a:srgbClr val="6F6E67">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accent6">
                        <a:lumMod val="20000"/>
                        <a:lumOff val="80000"/>
                      </a:schemeClr>
                    </a:solidFill>
                    <a:latin typeface="+mj-lt"/>
                    <a:cs typeface="Arial" panose="020B0604020202020204" pitchFamily="34" charset="0"/>
                  </a:rPr>
                  <a:t> Nationell nivå</a:t>
                </a:r>
              </a:p>
            </p:txBody>
          </p:sp>
        </p:grpSp>
        <p:grpSp>
          <p:nvGrpSpPr>
            <p:cNvPr id="69" name="Grupp 68">
              <a:extLst>
                <a:ext uri="{FF2B5EF4-FFF2-40B4-BE49-F238E27FC236}">
                  <a16:creationId xmlns:a16="http://schemas.microsoft.com/office/drawing/2014/main" id="{4E6849DC-631B-5713-2F5F-7775E462A6C8}"/>
                </a:ext>
              </a:extLst>
            </p:cNvPr>
            <p:cNvGrpSpPr/>
            <p:nvPr/>
          </p:nvGrpSpPr>
          <p:grpSpPr>
            <a:xfrm>
              <a:off x="9227127" y="2308974"/>
              <a:ext cx="2932216" cy="578757"/>
              <a:chOff x="8964660" y="2095606"/>
              <a:chExt cx="3194682" cy="578757"/>
            </a:xfrm>
          </p:grpSpPr>
          <p:sp>
            <p:nvSpPr>
              <p:cNvPr id="70" name="Femhörning 69">
                <a:extLst>
                  <a:ext uri="{FF2B5EF4-FFF2-40B4-BE49-F238E27FC236}">
                    <a16:creationId xmlns:a16="http://schemas.microsoft.com/office/drawing/2014/main" id="{A998CD40-B6E7-1EDB-35D2-89D9689C3AA6}"/>
                  </a:ext>
                </a:extLst>
              </p:cNvPr>
              <p:cNvSpPr/>
              <p:nvPr/>
            </p:nvSpPr>
            <p:spPr>
              <a:xfrm flipH="1">
                <a:off x="8964660" y="2095606"/>
                <a:ext cx="3194682" cy="578757"/>
              </a:xfrm>
              <a:prstGeom prst="homePlat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dirty="0">
                  <a:solidFill>
                    <a:schemeClr val="bg1"/>
                  </a:solidFill>
                  <a:latin typeface="+mj-lt"/>
                  <a:cs typeface="Arial" panose="020B0604020202020204" pitchFamily="34" charset="0"/>
                </a:endParaRPr>
              </a:p>
            </p:txBody>
          </p:sp>
          <p:sp>
            <p:nvSpPr>
              <p:cNvPr id="71" name="Femhörning 70">
                <a:extLst>
                  <a:ext uri="{FF2B5EF4-FFF2-40B4-BE49-F238E27FC236}">
                    <a16:creationId xmlns:a16="http://schemas.microsoft.com/office/drawing/2014/main" id="{B0D76BD2-89BE-B3B6-BE75-249899AFCB07}"/>
                  </a:ext>
                </a:extLst>
              </p:cNvPr>
              <p:cNvSpPr/>
              <p:nvPr/>
            </p:nvSpPr>
            <p:spPr>
              <a:xfrm flipH="1">
                <a:off x="8964660" y="2095606"/>
                <a:ext cx="3194682" cy="578757"/>
              </a:xfrm>
              <a:prstGeom prst="homePlate">
                <a:avLst/>
              </a:prstGeom>
              <a:solidFill>
                <a:srgbClr val="822757">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 Regional nivå</a:t>
                </a:r>
              </a:p>
            </p:txBody>
          </p:sp>
        </p:grpSp>
        <p:grpSp>
          <p:nvGrpSpPr>
            <p:cNvPr id="72" name="Grupp 71">
              <a:extLst>
                <a:ext uri="{FF2B5EF4-FFF2-40B4-BE49-F238E27FC236}">
                  <a16:creationId xmlns:a16="http://schemas.microsoft.com/office/drawing/2014/main" id="{3B6B6537-1159-FC48-F9AC-59E682F479B4}"/>
                </a:ext>
              </a:extLst>
            </p:cNvPr>
            <p:cNvGrpSpPr/>
            <p:nvPr/>
          </p:nvGrpSpPr>
          <p:grpSpPr>
            <a:xfrm>
              <a:off x="9227127" y="2990565"/>
              <a:ext cx="2932216" cy="578757"/>
              <a:chOff x="8964660" y="2789915"/>
              <a:chExt cx="3194682" cy="578757"/>
            </a:xfrm>
          </p:grpSpPr>
          <p:sp>
            <p:nvSpPr>
              <p:cNvPr id="73" name="Femhörning 72">
                <a:extLst>
                  <a:ext uri="{FF2B5EF4-FFF2-40B4-BE49-F238E27FC236}">
                    <a16:creationId xmlns:a16="http://schemas.microsoft.com/office/drawing/2014/main" id="{F74C3BE9-BFAC-0C82-F719-604F6DE2E86C}"/>
                  </a:ext>
                </a:extLst>
              </p:cNvPr>
              <p:cNvSpPr/>
              <p:nvPr/>
            </p:nvSpPr>
            <p:spPr>
              <a:xfrm flipH="1">
                <a:off x="8964660" y="2789915"/>
                <a:ext cx="3194682" cy="578757"/>
              </a:xfrm>
              <a:prstGeom prst="homePlat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dirty="0">
                  <a:solidFill>
                    <a:schemeClr val="bg1"/>
                  </a:solidFill>
                  <a:latin typeface="+mj-lt"/>
                  <a:cs typeface="Arial" panose="020B0604020202020204" pitchFamily="34" charset="0"/>
                </a:endParaRPr>
              </a:p>
            </p:txBody>
          </p:sp>
          <p:sp>
            <p:nvSpPr>
              <p:cNvPr id="74" name="Femhörning 73">
                <a:extLst>
                  <a:ext uri="{FF2B5EF4-FFF2-40B4-BE49-F238E27FC236}">
                    <a16:creationId xmlns:a16="http://schemas.microsoft.com/office/drawing/2014/main" id="{FB194F99-460D-E741-2E71-3F50A8B57FF1}"/>
                  </a:ext>
                </a:extLst>
              </p:cNvPr>
              <p:cNvSpPr/>
              <p:nvPr/>
            </p:nvSpPr>
            <p:spPr>
              <a:xfrm flipH="1">
                <a:off x="8964660" y="2789915"/>
                <a:ext cx="3194682" cy="578757"/>
              </a:xfrm>
              <a:prstGeom prst="homePlate">
                <a:avLst/>
              </a:prstGeom>
              <a:solidFill>
                <a:srgbClr val="DB4B3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 Lokal nivå</a:t>
                </a:r>
              </a:p>
            </p:txBody>
          </p:sp>
        </p:grpSp>
      </p:grpSp>
      <p:pic>
        <p:nvPicPr>
          <p:cNvPr id="79" name="Bildobjekt 78">
            <a:extLst>
              <a:ext uri="{FF2B5EF4-FFF2-40B4-BE49-F238E27FC236}">
                <a16:creationId xmlns:a16="http://schemas.microsoft.com/office/drawing/2014/main" id="{5C36B3D1-2096-CE64-3B78-66C286BB89D9}"/>
              </a:ext>
              <a:ext uri="{C183D7F6-B498-43B3-948B-1728B52AA6E4}">
                <adec:decorative xmlns:adec="http://schemas.microsoft.com/office/drawing/2017/decorative" val="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 y="5041557"/>
            <a:ext cx="8161635" cy="1816443"/>
          </a:xfrm>
          <a:prstGeom prst="rect">
            <a:avLst/>
          </a:prstGeom>
        </p:spPr>
      </p:pic>
    </p:spTree>
    <p:extLst>
      <p:ext uri="{BB962C8B-B14F-4D97-AF65-F5344CB8AC3E}">
        <p14:creationId xmlns:p14="http://schemas.microsoft.com/office/powerpoint/2010/main" val="32411423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a:solidFill>
                  <a:srgbClr val="4C4B45"/>
                </a:solidFill>
              </a:rPr>
              <a:t>BEREDSKAPSSYSTEMET</a:t>
            </a:r>
            <a:br>
              <a:rPr lang="sv-SE">
                <a:solidFill>
                  <a:srgbClr val="4C4B45"/>
                </a:solidFill>
              </a:rPr>
            </a:br>
            <a:r>
              <a:rPr lang="sv-SE" b="0">
                <a:solidFill>
                  <a:srgbClr val="4C4B45"/>
                </a:solidFill>
              </a:rPr>
              <a:t>2025</a:t>
            </a:r>
            <a:endParaRPr lang="sv-SE" b="0" dirty="0">
              <a:solidFill>
                <a:srgbClr val="4C4B45"/>
              </a:solidFill>
            </a:endParaRPr>
          </a:p>
        </p:txBody>
      </p:sp>
    </p:spTree>
    <p:extLst>
      <p:ext uri="{BB962C8B-B14F-4D97-AF65-F5344CB8AC3E}">
        <p14:creationId xmlns:p14="http://schemas.microsoft.com/office/powerpoint/2010/main" val="2354510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ADDDE3B-3296-A826-51B4-8A38AB6D947C}"/>
              </a:ext>
            </a:extLst>
          </p:cNvPr>
          <p:cNvSpPr>
            <a:spLocks noGrp="1"/>
          </p:cNvSpPr>
          <p:nvPr>
            <p:ph type="title"/>
          </p:nvPr>
        </p:nvSpPr>
        <p:spPr/>
        <p:txBody>
          <a:bodyPr/>
          <a:lstStyle/>
          <a:p>
            <a:r>
              <a:rPr lang="sv-SE" dirty="0"/>
              <a:t>EN ÖVERSIKT</a:t>
            </a:r>
          </a:p>
        </p:txBody>
      </p:sp>
      <p:sp>
        <p:nvSpPr>
          <p:cNvPr id="12" name="Rektangel 11">
            <a:extLst>
              <a:ext uri="{FF2B5EF4-FFF2-40B4-BE49-F238E27FC236}">
                <a16:creationId xmlns:a16="http://schemas.microsoft.com/office/drawing/2014/main" id="{6B4798FE-EFF0-D0C6-7B3F-CF0CBE186B77}"/>
              </a:ext>
              <a:ext uri="{C183D7F6-B498-43B3-948B-1728B52AA6E4}">
                <adec:decorative xmlns:adec="http://schemas.microsoft.com/office/drawing/2017/decorative" val="1"/>
              </a:ext>
            </a:extLst>
          </p:cNvPr>
          <p:cNvSpPr/>
          <p:nvPr/>
        </p:nvSpPr>
        <p:spPr>
          <a:xfrm>
            <a:off x="7933764" y="956209"/>
            <a:ext cx="2599765" cy="5116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 5">
            <a:extLst>
              <a:ext uri="{FF2B5EF4-FFF2-40B4-BE49-F238E27FC236}">
                <a16:creationId xmlns:a16="http://schemas.microsoft.com/office/drawing/2014/main" id="{8B93F8C2-BF27-4EA4-C638-AA9563B183A8}"/>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046"/>
          <a:stretch/>
        </p:blipFill>
        <p:spPr>
          <a:xfrm>
            <a:off x="0" y="721317"/>
            <a:ext cx="1118313" cy="379476"/>
          </a:xfrm>
          <a:prstGeom prst="rect">
            <a:avLst/>
          </a:prstGeom>
        </p:spPr>
      </p:pic>
      <p:pic>
        <p:nvPicPr>
          <p:cNvPr id="5" name="Bild 4">
            <a:extLst>
              <a:ext uri="{FF2B5EF4-FFF2-40B4-BE49-F238E27FC236}">
                <a16:creationId xmlns:a16="http://schemas.microsoft.com/office/drawing/2014/main" id="{448802B4-9BAE-3291-333C-3E749F1D12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67956" y="496285"/>
            <a:ext cx="3912125" cy="5488778"/>
          </a:xfrm>
          <a:prstGeom prst="rect">
            <a:avLst/>
          </a:prstGeom>
        </p:spPr>
      </p:pic>
    </p:spTree>
    <p:extLst>
      <p:ext uri="{BB962C8B-B14F-4D97-AF65-F5344CB8AC3E}">
        <p14:creationId xmlns:p14="http://schemas.microsoft.com/office/powerpoint/2010/main" val="2941969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1C48E5-D420-5D43-98E1-DC447D843803}"/>
              </a:ext>
            </a:extLst>
          </p:cNvPr>
          <p:cNvSpPr>
            <a:spLocks noGrp="1"/>
          </p:cNvSpPr>
          <p:nvPr>
            <p:ph type="title"/>
          </p:nvPr>
        </p:nvSpPr>
        <p:spPr/>
        <p:txBody>
          <a:bodyPr/>
          <a:lstStyle/>
          <a:p>
            <a:r>
              <a:rPr lang="sv-SE" dirty="0"/>
              <a:t>AKTÖRERNA</a:t>
            </a:r>
          </a:p>
        </p:txBody>
      </p:sp>
      <p:pic>
        <p:nvPicPr>
          <p:cNvPr id="12" name="Bild 11">
            <a:extLst>
              <a:ext uri="{FF2B5EF4-FFF2-40B4-BE49-F238E27FC236}">
                <a16:creationId xmlns:a16="http://schemas.microsoft.com/office/drawing/2014/main" id="{5504350F-F95C-874A-39B6-E8551A6D5105}"/>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046"/>
          <a:stretch/>
        </p:blipFill>
        <p:spPr>
          <a:xfrm>
            <a:off x="0" y="721317"/>
            <a:ext cx="1118313" cy="379476"/>
          </a:xfrm>
          <a:prstGeom prst="rect">
            <a:avLst/>
          </a:prstGeom>
        </p:spPr>
      </p:pic>
      <p:sp>
        <p:nvSpPr>
          <p:cNvPr id="9" name="Bild 3">
            <a:extLst>
              <a:ext uri="{FF2B5EF4-FFF2-40B4-BE49-F238E27FC236}">
                <a16:creationId xmlns:a16="http://schemas.microsoft.com/office/drawing/2014/main" id="{D4EFB57E-2BE6-3E29-2CBF-44CAE24A1D69}"/>
              </a:ext>
            </a:extLst>
          </p:cNvPr>
          <p:cNvSpPr/>
          <p:nvPr/>
        </p:nvSpPr>
        <p:spPr>
          <a:xfrm>
            <a:off x="975007" y="3198204"/>
            <a:ext cx="1860479" cy="920152"/>
          </a:xfrm>
          <a:custGeom>
            <a:avLst/>
            <a:gdLst>
              <a:gd name="connsiteX0" fmla="*/ 1754974 w 1860479"/>
              <a:gd name="connsiteY0" fmla="*/ 920153 h 920152"/>
              <a:gd name="connsiteX1" fmla="*/ 1860480 w 1860479"/>
              <a:gd name="connsiteY1" fmla="*/ 800876 h 920152"/>
              <a:gd name="connsiteX2" fmla="*/ 1860480 w 1860479"/>
              <a:gd name="connsiteY2" fmla="*/ 119277 h 920152"/>
              <a:gd name="connsiteX3" fmla="*/ 1754974 w 1860479"/>
              <a:gd name="connsiteY3" fmla="*/ 0 h 920152"/>
              <a:gd name="connsiteX4" fmla="*/ 105506 w 1860479"/>
              <a:gd name="connsiteY4" fmla="*/ 0 h 920152"/>
              <a:gd name="connsiteX5" fmla="*/ 0 w 1860479"/>
              <a:gd name="connsiteY5" fmla="*/ 119277 h 920152"/>
              <a:gd name="connsiteX6" fmla="*/ 0 w 1860479"/>
              <a:gd name="connsiteY6" fmla="*/ 800813 h 920152"/>
              <a:gd name="connsiteX7" fmla="*/ 105506 w 1860479"/>
              <a:gd name="connsiteY7" fmla="*/ 920089 h 920152"/>
              <a:gd name="connsiteX8" fmla="*/ 1754974 w 1860479"/>
              <a:gd name="connsiteY8" fmla="*/ 920089 h 920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0479" h="920152">
                <a:moveTo>
                  <a:pt x="1754974" y="920153"/>
                </a:moveTo>
                <a:cubicBezTo>
                  <a:pt x="1813241" y="920153"/>
                  <a:pt x="1860480" y="866719"/>
                  <a:pt x="1860480" y="800876"/>
                </a:cubicBezTo>
                <a:lnTo>
                  <a:pt x="1860480" y="119277"/>
                </a:lnTo>
                <a:cubicBezTo>
                  <a:pt x="1860480" y="53371"/>
                  <a:pt x="1813241" y="0"/>
                  <a:pt x="1754974" y="0"/>
                </a:cubicBezTo>
                <a:lnTo>
                  <a:pt x="105506" y="0"/>
                </a:lnTo>
                <a:cubicBezTo>
                  <a:pt x="47239" y="0"/>
                  <a:pt x="0" y="53434"/>
                  <a:pt x="0" y="119277"/>
                </a:cubicBezTo>
                <a:lnTo>
                  <a:pt x="0" y="800813"/>
                </a:lnTo>
                <a:cubicBezTo>
                  <a:pt x="0" y="866719"/>
                  <a:pt x="47239" y="920089"/>
                  <a:pt x="105506" y="920089"/>
                </a:cubicBezTo>
                <a:lnTo>
                  <a:pt x="1754974" y="920089"/>
                </a:lnTo>
                <a:close/>
              </a:path>
            </a:pathLst>
          </a:custGeom>
          <a:solidFill>
            <a:srgbClr val="F4884D">
              <a:alpha val="66000"/>
            </a:srgbClr>
          </a:solidFill>
          <a:ln w="6361" cap="flat">
            <a:noFill/>
            <a:prstDash val="solid"/>
            <a:miter/>
          </a:ln>
        </p:spPr>
        <p:txBody>
          <a:bodyPr rtlCol="0" anchor="ctr"/>
          <a:lstStyle/>
          <a:p>
            <a:pPr algn="ctr"/>
            <a:r>
              <a:rPr lang="sv-SE" b="1" dirty="0">
                <a:solidFill>
                  <a:srgbClr val="43433E"/>
                </a:solidFill>
                <a:latin typeface="Century Gothic" panose="020B0502020202020204" pitchFamily="34" charset="0"/>
              </a:rPr>
              <a:t>OFFENTLIGA AKTÖRER</a:t>
            </a:r>
          </a:p>
        </p:txBody>
      </p:sp>
      <p:sp>
        <p:nvSpPr>
          <p:cNvPr id="10" name="Bild 5">
            <a:extLst>
              <a:ext uri="{FF2B5EF4-FFF2-40B4-BE49-F238E27FC236}">
                <a16:creationId xmlns:a16="http://schemas.microsoft.com/office/drawing/2014/main" id="{F5C191CB-22DF-BD96-BD78-7ED029CA5B80}"/>
              </a:ext>
            </a:extLst>
          </p:cNvPr>
          <p:cNvSpPr/>
          <p:nvPr/>
        </p:nvSpPr>
        <p:spPr>
          <a:xfrm>
            <a:off x="3077647" y="3198204"/>
            <a:ext cx="1880152" cy="920152"/>
          </a:xfrm>
          <a:custGeom>
            <a:avLst/>
            <a:gdLst>
              <a:gd name="connsiteX0" fmla="*/ 1773556 w 1880152"/>
              <a:gd name="connsiteY0" fmla="*/ 920153 h 920152"/>
              <a:gd name="connsiteX1" fmla="*/ 1880153 w 1880152"/>
              <a:gd name="connsiteY1" fmla="*/ 800876 h 920152"/>
              <a:gd name="connsiteX2" fmla="*/ 1880153 w 1880152"/>
              <a:gd name="connsiteY2" fmla="*/ 119277 h 920152"/>
              <a:gd name="connsiteX3" fmla="*/ 1773556 w 1880152"/>
              <a:gd name="connsiteY3" fmla="*/ 0 h 920152"/>
              <a:gd name="connsiteX4" fmla="*/ 106597 w 1880152"/>
              <a:gd name="connsiteY4" fmla="*/ 0 h 920152"/>
              <a:gd name="connsiteX5" fmla="*/ 0 w 1880152"/>
              <a:gd name="connsiteY5" fmla="*/ 119277 h 920152"/>
              <a:gd name="connsiteX6" fmla="*/ 0 w 1880152"/>
              <a:gd name="connsiteY6" fmla="*/ 800813 h 920152"/>
              <a:gd name="connsiteX7" fmla="*/ 106597 w 1880152"/>
              <a:gd name="connsiteY7" fmla="*/ 920089 h 920152"/>
              <a:gd name="connsiteX8" fmla="*/ 1773556 w 1880152"/>
              <a:gd name="connsiteY8" fmla="*/ 920089 h 920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0152" h="920152">
                <a:moveTo>
                  <a:pt x="1773556" y="920153"/>
                </a:moveTo>
                <a:cubicBezTo>
                  <a:pt x="1832458" y="920153"/>
                  <a:pt x="1880153" y="866719"/>
                  <a:pt x="1880153" y="800876"/>
                </a:cubicBezTo>
                <a:lnTo>
                  <a:pt x="1880153" y="119277"/>
                </a:lnTo>
                <a:cubicBezTo>
                  <a:pt x="1880153" y="53371"/>
                  <a:pt x="1832458" y="0"/>
                  <a:pt x="1773556" y="0"/>
                </a:cubicBezTo>
                <a:lnTo>
                  <a:pt x="106597" y="0"/>
                </a:lnTo>
                <a:cubicBezTo>
                  <a:pt x="47695" y="0"/>
                  <a:pt x="0" y="53434"/>
                  <a:pt x="0" y="119277"/>
                </a:cubicBezTo>
                <a:lnTo>
                  <a:pt x="0" y="800813"/>
                </a:lnTo>
                <a:cubicBezTo>
                  <a:pt x="0" y="866719"/>
                  <a:pt x="47695" y="920089"/>
                  <a:pt x="106597" y="920089"/>
                </a:cubicBezTo>
                <a:lnTo>
                  <a:pt x="1773556" y="920089"/>
                </a:lnTo>
                <a:close/>
              </a:path>
            </a:pathLst>
          </a:custGeom>
          <a:solidFill>
            <a:srgbClr val="F4884D">
              <a:alpha val="32000"/>
            </a:srgbClr>
          </a:solidFill>
          <a:ln w="6361" cap="flat">
            <a:noFill/>
            <a:prstDash val="solid"/>
            <a:miter/>
          </a:ln>
        </p:spPr>
        <p:txBody>
          <a:bodyPr rtlCol="0" anchor="ctr"/>
          <a:lstStyle/>
          <a:p>
            <a:pPr algn="ctr"/>
            <a:r>
              <a:rPr lang="sv-SE" b="1" dirty="0">
                <a:solidFill>
                  <a:srgbClr val="43433E"/>
                </a:solidFill>
                <a:latin typeface="Century Gothic" panose="020B0502020202020204" pitchFamily="34" charset="0"/>
              </a:rPr>
              <a:t>PRIVATA AKTÖRER</a:t>
            </a:r>
          </a:p>
        </p:txBody>
      </p:sp>
      <p:sp>
        <p:nvSpPr>
          <p:cNvPr id="11" name="Bild 7">
            <a:extLst>
              <a:ext uri="{FF2B5EF4-FFF2-40B4-BE49-F238E27FC236}">
                <a16:creationId xmlns:a16="http://schemas.microsoft.com/office/drawing/2014/main" id="{2817ED53-FB6C-B7D0-7E09-69E95B78A11A}"/>
              </a:ext>
            </a:extLst>
          </p:cNvPr>
          <p:cNvSpPr/>
          <p:nvPr/>
        </p:nvSpPr>
        <p:spPr>
          <a:xfrm>
            <a:off x="5216267" y="3193235"/>
            <a:ext cx="1869305" cy="920152"/>
          </a:xfrm>
          <a:custGeom>
            <a:avLst/>
            <a:gdLst>
              <a:gd name="connsiteX0" fmla="*/ 1763339 w 1869305"/>
              <a:gd name="connsiteY0" fmla="*/ 920153 h 920152"/>
              <a:gd name="connsiteX1" fmla="*/ 1869305 w 1869305"/>
              <a:gd name="connsiteY1" fmla="*/ 800876 h 920152"/>
              <a:gd name="connsiteX2" fmla="*/ 1869305 w 1869305"/>
              <a:gd name="connsiteY2" fmla="*/ 119277 h 920152"/>
              <a:gd name="connsiteX3" fmla="*/ 1763339 w 1869305"/>
              <a:gd name="connsiteY3" fmla="*/ 0 h 920152"/>
              <a:gd name="connsiteX4" fmla="*/ 105967 w 1869305"/>
              <a:gd name="connsiteY4" fmla="*/ 0 h 920152"/>
              <a:gd name="connsiteX5" fmla="*/ 0 w 1869305"/>
              <a:gd name="connsiteY5" fmla="*/ 119277 h 920152"/>
              <a:gd name="connsiteX6" fmla="*/ 0 w 1869305"/>
              <a:gd name="connsiteY6" fmla="*/ 800813 h 920152"/>
              <a:gd name="connsiteX7" fmla="*/ 105967 w 1869305"/>
              <a:gd name="connsiteY7" fmla="*/ 920089 h 920152"/>
              <a:gd name="connsiteX8" fmla="*/ 1763339 w 1869305"/>
              <a:gd name="connsiteY8" fmla="*/ 920089 h 920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9305" h="920152">
                <a:moveTo>
                  <a:pt x="1763339" y="920153"/>
                </a:moveTo>
                <a:cubicBezTo>
                  <a:pt x="1821856" y="920153"/>
                  <a:pt x="1869305" y="866719"/>
                  <a:pt x="1869305" y="800876"/>
                </a:cubicBezTo>
                <a:lnTo>
                  <a:pt x="1869305" y="119277"/>
                </a:lnTo>
                <a:cubicBezTo>
                  <a:pt x="1869305" y="53371"/>
                  <a:pt x="1821856" y="0"/>
                  <a:pt x="1763339" y="0"/>
                </a:cubicBezTo>
                <a:lnTo>
                  <a:pt x="105967" y="0"/>
                </a:lnTo>
                <a:cubicBezTo>
                  <a:pt x="47450" y="0"/>
                  <a:pt x="0" y="53434"/>
                  <a:pt x="0" y="119277"/>
                </a:cubicBezTo>
                <a:lnTo>
                  <a:pt x="0" y="800813"/>
                </a:lnTo>
                <a:cubicBezTo>
                  <a:pt x="0" y="866719"/>
                  <a:pt x="47450" y="920089"/>
                  <a:pt x="105967" y="920089"/>
                </a:cubicBezTo>
                <a:lnTo>
                  <a:pt x="1763339" y="920089"/>
                </a:lnTo>
                <a:close/>
              </a:path>
            </a:pathLst>
          </a:custGeom>
          <a:solidFill>
            <a:srgbClr val="F4884D"/>
          </a:solidFill>
          <a:ln w="6350" cap="flat">
            <a:noFill/>
            <a:prstDash val="solid"/>
            <a:miter/>
          </a:ln>
        </p:spPr>
        <p:txBody>
          <a:bodyPr rtlCol="0" anchor="ctr"/>
          <a:lstStyle/>
          <a:p>
            <a:pPr algn="ctr"/>
            <a:r>
              <a:rPr lang="sv-SE" b="1" dirty="0">
                <a:solidFill>
                  <a:srgbClr val="43433E"/>
                </a:solidFill>
                <a:latin typeface="Century Gothic" panose="020B0502020202020204" pitchFamily="34" charset="0"/>
              </a:rPr>
              <a:t>IDEELLA AKTÖRER</a:t>
            </a:r>
          </a:p>
        </p:txBody>
      </p:sp>
      <p:pic>
        <p:nvPicPr>
          <p:cNvPr id="3" name="Bildobjekt 2">
            <a:extLst>
              <a:ext uri="{FF2B5EF4-FFF2-40B4-BE49-F238E27FC236}">
                <a16:creationId xmlns:a16="http://schemas.microsoft.com/office/drawing/2014/main" id="{CC6C6960-2ED5-DC29-1D53-900F6297690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5479" y="0"/>
            <a:ext cx="2800350" cy="6858000"/>
          </a:xfrm>
          <a:prstGeom prst="rect">
            <a:avLst/>
          </a:prstGeom>
        </p:spPr>
      </p:pic>
    </p:spTree>
    <p:extLst>
      <p:ext uri="{BB962C8B-B14F-4D97-AF65-F5344CB8AC3E}">
        <p14:creationId xmlns:p14="http://schemas.microsoft.com/office/powerpoint/2010/main" val="3449984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CA6509-1F82-02E2-97BE-4EDFFDC4B1BE}"/>
              </a:ext>
            </a:extLst>
          </p:cNvPr>
          <p:cNvSpPr>
            <a:spLocks noGrp="1"/>
          </p:cNvSpPr>
          <p:nvPr>
            <p:ph type="title"/>
          </p:nvPr>
        </p:nvSpPr>
        <p:spPr/>
        <p:txBody>
          <a:bodyPr/>
          <a:lstStyle/>
          <a:p>
            <a:r>
              <a:rPr lang="sv-SE" dirty="0"/>
              <a:t>NIVÅERNA</a:t>
            </a:r>
          </a:p>
        </p:txBody>
      </p:sp>
      <p:pic>
        <p:nvPicPr>
          <p:cNvPr id="3" name="Bild 2">
            <a:extLst>
              <a:ext uri="{FF2B5EF4-FFF2-40B4-BE49-F238E27FC236}">
                <a16:creationId xmlns:a16="http://schemas.microsoft.com/office/drawing/2014/main" id="{2FE4F2AD-4587-EE06-9A12-8594C4F7AD75}"/>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046"/>
          <a:stretch/>
        </p:blipFill>
        <p:spPr>
          <a:xfrm>
            <a:off x="0" y="721317"/>
            <a:ext cx="1118313" cy="379476"/>
          </a:xfrm>
          <a:prstGeom prst="rect">
            <a:avLst/>
          </a:prstGeom>
        </p:spPr>
      </p:pic>
      <p:pic>
        <p:nvPicPr>
          <p:cNvPr id="39" name="Bildobjekt 38">
            <a:extLst>
              <a:ext uri="{FF2B5EF4-FFF2-40B4-BE49-F238E27FC236}">
                <a16:creationId xmlns:a16="http://schemas.microsoft.com/office/drawing/2014/main" id="{4B566103-9B69-C59A-E922-5FCB7B64C4B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5479" y="0"/>
            <a:ext cx="2800350" cy="6858000"/>
          </a:xfrm>
          <a:prstGeom prst="rect">
            <a:avLst/>
          </a:prstGeom>
        </p:spPr>
      </p:pic>
      <p:sp>
        <p:nvSpPr>
          <p:cNvPr id="37" name="Bild 20">
            <a:extLst>
              <a:ext uri="{FF2B5EF4-FFF2-40B4-BE49-F238E27FC236}">
                <a16:creationId xmlns:a16="http://schemas.microsoft.com/office/drawing/2014/main" id="{B013DB81-2497-4FF0-F179-5D8675C9FFB9}"/>
              </a:ext>
            </a:extLst>
          </p:cNvPr>
          <p:cNvSpPr>
            <a:spLocks noChangeAspect="1"/>
          </p:cNvSpPr>
          <p:nvPr/>
        </p:nvSpPr>
        <p:spPr>
          <a:xfrm>
            <a:off x="9428533" y="851122"/>
            <a:ext cx="2700000" cy="779745"/>
          </a:xfrm>
          <a:custGeom>
            <a:avLst/>
            <a:gdLst>
              <a:gd name="connsiteX0" fmla="*/ 2241638 w 2241638"/>
              <a:gd name="connsiteY0" fmla="*/ 521786 h 647370"/>
              <a:gd name="connsiteX1" fmla="*/ 1162497 w 2241638"/>
              <a:gd name="connsiteY1" fmla="*/ 647370 h 647370"/>
              <a:gd name="connsiteX2" fmla="*/ 0 w 2241638"/>
              <a:gd name="connsiteY2" fmla="*/ 521786 h 647370"/>
              <a:gd name="connsiteX3" fmla="*/ 0 w 2241638"/>
              <a:gd name="connsiteY3" fmla="*/ 0 h 647370"/>
              <a:gd name="connsiteX4" fmla="*/ 2241638 w 2241638"/>
              <a:gd name="connsiteY4" fmla="*/ 0 h 647370"/>
              <a:gd name="connsiteX5" fmla="*/ 2241638 w 2241638"/>
              <a:gd name="connsiteY5" fmla="*/ 521786 h 64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1638" h="647370">
                <a:moveTo>
                  <a:pt x="2241638" y="521786"/>
                </a:moveTo>
                <a:lnTo>
                  <a:pt x="1162497" y="647370"/>
                </a:lnTo>
                <a:lnTo>
                  <a:pt x="0" y="521786"/>
                </a:lnTo>
                <a:lnTo>
                  <a:pt x="0" y="0"/>
                </a:lnTo>
                <a:lnTo>
                  <a:pt x="2241638" y="0"/>
                </a:lnTo>
                <a:lnTo>
                  <a:pt x="2241638" y="521786"/>
                </a:lnTo>
                <a:close/>
              </a:path>
            </a:pathLst>
          </a:custGeom>
          <a:solidFill>
            <a:srgbClr val="F4884D"/>
          </a:solidFill>
          <a:ln w="29588" cap="flat">
            <a:solidFill>
              <a:srgbClr val="FFFFFF"/>
            </a:solidFill>
            <a:prstDash val="solid"/>
            <a:miter/>
          </a:ln>
        </p:spPr>
        <p:txBody>
          <a:bodyPr rtlCol="0" anchor="ctr"/>
          <a:lstStyle/>
          <a:p>
            <a:pPr algn="ctr"/>
            <a:r>
              <a:rPr lang="sv-SE" b="1" dirty="0">
                <a:solidFill>
                  <a:srgbClr val="43433E"/>
                </a:solidFill>
                <a:latin typeface="Century Gothic" panose="020B0502020202020204" pitchFamily="34" charset="0"/>
              </a:rPr>
              <a:t>SYSTEMET SOM HELHET</a:t>
            </a:r>
          </a:p>
        </p:txBody>
      </p:sp>
      <p:sp>
        <p:nvSpPr>
          <p:cNvPr id="29" name="Femhörning 28">
            <a:extLst>
              <a:ext uri="{FF2B5EF4-FFF2-40B4-BE49-F238E27FC236}">
                <a16:creationId xmlns:a16="http://schemas.microsoft.com/office/drawing/2014/main" id="{D7D80980-0840-5B48-BD24-04E95E893DD0}"/>
              </a:ext>
            </a:extLst>
          </p:cNvPr>
          <p:cNvSpPr>
            <a:spLocks/>
          </p:cNvSpPr>
          <p:nvPr/>
        </p:nvSpPr>
        <p:spPr>
          <a:xfrm flipH="1">
            <a:off x="9439127" y="1725098"/>
            <a:ext cx="2700000" cy="558000"/>
          </a:xfrm>
          <a:prstGeom prst="homePlate">
            <a:avLst/>
          </a:prstGeom>
          <a:solidFill>
            <a:srgbClr val="EDAA9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b="1" dirty="0">
                <a:solidFill>
                  <a:srgbClr val="43433E"/>
                </a:solidFill>
                <a:latin typeface="+mj-lt"/>
                <a:cs typeface="Arial" panose="020B0604020202020204" pitchFamily="34" charset="0"/>
              </a:rPr>
              <a:t> Internationell nivå</a:t>
            </a:r>
          </a:p>
        </p:txBody>
      </p:sp>
      <p:sp>
        <p:nvSpPr>
          <p:cNvPr id="30" name="Femhörning 29">
            <a:extLst>
              <a:ext uri="{FF2B5EF4-FFF2-40B4-BE49-F238E27FC236}">
                <a16:creationId xmlns:a16="http://schemas.microsoft.com/office/drawing/2014/main" id="{F57BE930-CF45-B66F-1EEC-E1B7CFCFD99C}"/>
              </a:ext>
            </a:extLst>
          </p:cNvPr>
          <p:cNvSpPr>
            <a:spLocks/>
          </p:cNvSpPr>
          <p:nvPr/>
        </p:nvSpPr>
        <p:spPr>
          <a:xfrm flipH="1">
            <a:off x="9439127" y="2362581"/>
            <a:ext cx="2700000" cy="558000"/>
          </a:xfrm>
          <a:prstGeom prst="homePlate">
            <a:avLst/>
          </a:prstGeom>
          <a:solidFill>
            <a:srgbClr val="F4D6D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b="1" dirty="0">
                <a:solidFill>
                  <a:srgbClr val="43433E"/>
                </a:solidFill>
                <a:latin typeface="+mj-lt"/>
                <a:cs typeface="Arial" panose="020B0604020202020204" pitchFamily="34" charset="0"/>
              </a:rPr>
              <a:t>EU nivå</a:t>
            </a:r>
          </a:p>
        </p:txBody>
      </p:sp>
      <p:sp>
        <p:nvSpPr>
          <p:cNvPr id="31" name="Femhörning 30">
            <a:extLst>
              <a:ext uri="{FF2B5EF4-FFF2-40B4-BE49-F238E27FC236}">
                <a16:creationId xmlns:a16="http://schemas.microsoft.com/office/drawing/2014/main" id="{AA825A4F-CB24-EE19-34BB-F5C9B570A512}"/>
              </a:ext>
            </a:extLst>
          </p:cNvPr>
          <p:cNvSpPr>
            <a:spLocks/>
          </p:cNvSpPr>
          <p:nvPr/>
        </p:nvSpPr>
        <p:spPr>
          <a:xfrm flipH="1">
            <a:off x="9439127" y="2990514"/>
            <a:ext cx="2700000" cy="558000"/>
          </a:xfrm>
          <a:prstGeom prst="homePlate">
            <a:avLst/>
          </a:prstGeom>
          <a:solidFill>
            <a:srgbClr val="CAC9C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b="1" dirty="0">
                <a:solidFill>
                  <a:srgbClr val="43433E"/>
                </a:solidFill>
                <a:latin typeface="+mj-lt"/>
                <a:cs typeface="Arial" panose="020B0604020202020204" pitchFamily="34" charset="0"/>
              </a:rPr>
              <a:t>Nationell nivå</a:t>
            </a:r>
          </a:p>
        </p:txBody>
      </p:sp>
      <p:sp>
        <p:nvSpPr>
          <p:cNvPr id="32" name="Femhörning 31">
            <a:extLst>
              <a:ext uri="{FF2B5EF4-FFF2-40B4-BE49-F238E27FC236}">
                <a16:creationId xmlns:a16="http://schemas.microsoft.com/office/drawing/2014/main" id="{CFE51E16-08FB-4941-93C7-3F550BDE8B66}"/>
              </a:ext>
            </a:extLst>
          </p:cNvPr>
          <p:cNvSpPr>
            <a:spLocks/>
          </p:cNvSpPr>
          <p:nvPr/>
        </p:nvSpPr>
        <p:spPr>
          <a:xfrm flipH="1">
            <a:off x="9439127" y="3613962"/>
            <a:ext cx="2700000" cy="558000"/>
          </a:xfrm>
          <a:prstGeom prst="homePlate">
            <a:avLst/>
          </a:prstGeom>
          <a:solidFill>
            <a:srgbClr val="71706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b="1" dirty="0">
                <a:solidFill>
                  <a:schemeClr val="bg1"/>
                </a:solidFill>
                <a:latin typeface="+mj-lt"/>
                <a:cs typeface="Arial" panose="020B0604020202020204" pitchFamily="34" charset="0"/>
              </a:rPr>
              <a:t>Central nivå</a:t>
            </a:r>
          </a:p>
        </p:txBody>
      </p:sp>
      <p:sp>
        <p:nvSpPr>
          <p:cNvPr id="33" name="Femhörning 32">
            <a:extLst>
              <a:ext uri="{FF2B5EF4-FFF2-40B4-BE49-F238E27FC236}">
                <a16:creationId xmlns:a16="http://schemas.microsoft.com/office/drawing/2014/main" id="{D3397850-5E71-1B52-3CB6-46C4C929F524}"/>
              </a:ext>
            </a:extLst>
          </p:cNvPr>
          <p:cNvSpPr>
            <a:spLocks/>
          </p:cNvSpPr>
          <p:nvPr/>
        </p:nvSpPr>
        <p:spPr>
          <a:xfrm flipH="1">
            <a:off x="9439127" y="4231842"/>
            <a:ext cx="2700000" cy="558000"/>
          </a:xfrm>
          <a:prstGeom prst="homePlate">
            <a:avLst/>
          </a:prstGeom>
          <a:solidFill>
            <a:srgbClr val="B1778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b="1" dirty="0">
                <a:solidFill>
                  <a:schemeClr val="bg1"/>
                </a:solidFill>
                <a:latin typeface="+mj-lt"/>
                <a:cs typeface="Arial" panose="020B0604020202020204" pitchFamily="34" charset="0"/>
              </a:rPr>
              <a:t>Högre regional nivå</a:t>
            </a:r>
          </a:p>
        </p:txBody>
      </p:sp>
      <p:sp>
        <p:nvSpPr>
          <p:cNvPr id="34" name="Femhörning 33">
            <a:extLst>
              <a:ext uri="{FF2B5EF4-FFF2-40B4-BE49-F238E27FC236}">
                <a16:creationId xmlns:a16="http://schemas.microsoft.com/office/drawing/2014/main" id="{60D1B776-A28B-A08A-EE32-9E104ABE8712}"/>
              </a:ext>
            </a:extLst>
          </p:cNvPr>
          <p:cNvSpPr>
            <a:spLocks/>
          </p:cNvSpPr>
          <p:nvPr/>
        </p:nvSpPr>
        <p:spPr>
          <a:xfrm flipH="1">
            <a:off x="9439127" y="4847576"/>
            <a:ext cx="2700000" cy="558000"/>
          </a:xfrm>
          <a:prstGeom prst="homePlate">
            <a:avLst/>
          </a:prstGeom>
          <a:solidFill>
            <a:srgbClr val="83265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b="1" dirty="0">
                <a:solidFill>
                  <a:schemeClr val="bg1"/>
                </a:solidFill>
                <a:latin typeface="+mj-lt"/>
                <a:cs typeface="Arial" panose="020B0604020202020204" pitchFamily="34" charset="0"/>
              </a:rPr>
              <a:t> Regional nivå</a:t>
            </a:r>
          </a:p>
        </p:txBody>
      </p:sp>
      <p:sp>
        <p:nvSpPr>
          <p:cNvPr id="35" name="Femhörning 34">
            <a:extLst>
              <a:ext uri="{FF2B5EF4-FFF2-40B4-BE49-F238E27FC236}">
                <a16:creationId xmlns:a16="http://schemas.microsoft.com/office/drawing/2014/main" id="{A74E8A33-9DF5-ECCC-C3FD-A5F6398FBA1C}"/>
              </a:ext>
            </a:extLst>
          </p:cNvPr>
          <p:cNvSpPr>
            <a:spLocks/>
          </p:cNvSpPr>
          <p:nvPr/>
        </p:nvSpPr>
        <p:spPr>
          <a:xfrm flipH="1">
            <a:off x="9439127" y="5475093"/>
            <a:ext cx="2700000" cy="558000"/>
          </a:xfrm>
          <a:prstGeom prst="homePlate">
            <a:avLst/>
          </a:prstGeom>
          <a:solidFill>
            <a:srgbClr val="D1081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b="1" dirty="0">
                <a:solidFill>
                  <a:schemeClr val="bg1"/>
                </a:solidFill>
                <a:latin typeface="+mj-lt"/>
                <a:cs typeface="Arial" panose="020B0604020202020204" pitchFamily="34" charset="0"/>
              </a:rPr>
              <a:t> Lokal nivå</a:t>
            </a:r>
          </a:p>
        </p:txBody>
      </p:sp>
    </p:spTree>
    <p:extLst>
      <p:ext uri="{BB962C8B-B14F-4D97-AF65-F5344CB8AC3E}">
        <p14:creationId xmlns:p14="http://schemas.microsoft.com/office/powerpoint/2010/main" val="2201335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DC6488-60E4-1044-D98C-667FF6709319}"/>
              </a:ext>
            </a:extLst>
          </p:cNvPr>
          <p:cNvSpPr>
            <a:spLocks noGrp="1"/>
          </p:cNvSpPr>
          <p:nvPr>
            <p:ph type="title"/>
          </p:nvPr>
        </p:nvSpPr>
        <p:spPr/>
        <p:txBody>
          <a:bodyPr/>
          <a:lstStyle/>
          <a:p>
            <a:r>
              <a:rPr lang="sv-SE" dirty="0"/>
              <a:t>STATLIGA MYNDIGHETERS ANSVAR</a:t>
            </a:r>
          </a:p>
        </p:txBody>
      </p:sp>
      <p:pic>
        <p:nvPicPr>
          <p:cNvPr id="5" name="Bildobjekt 4" descr="Bilden visar tre nivåer för statliga myndigheters ansvar.&#10;Längst ner finns alla statliga myndigheter har ett grundläggande beredskapsansvar.&#10;Över det finns 60 beredskapsansvariga myndigheterna ansvarar dessutom för verksamheter som är viktiga att upprätthålla inför och vid kris och krig.&#10;Överst finns 10 sektorsansvariga och 6 civilområdesansvariga myndigheter som ska utöver detta samordna åtgärder och inför och vid kris och krig.">
            <a:extLst>
              <a:ext uri="{FF2B5EF4-FFF2-40B4-BE49-F238E27FC236}">
                <a16:creationId xmlns:a16="http://schemas.microsoft.com/office/drawing/2014/main" id="{7AB5C4BC-C233-6540-6C64-36C5C1B6A6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2628" y="1608678"/>
            <a:ext cx="10058400" cy="4224909"/>
          </a:xfrm>
          <a:prstGeom prst="rect">
            <a:avLst/>
          </a:prstGeom>
        </p:spPr>
      </p:pic>
      <p:pic>
        <p:nvPicPr>
          <p:cNvPr id="6" name="Bild 5">
            <a:extLst>
              <a:ext uri="{FF2B5EF4-FFF2-40B4-BE49-F238E27FC236}">
                <a16:creationId xmlns:a16="http://schemas.microsoft.com/office/drawing/2014/main" id="{1EF719A5-2F61-1337-525B-67204AADE11A}"/>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4046"/>
          <a:stretch/>
        </p:blipFill>
        <p:spPr>
          <a:xfrm>
            <a:off x="0" y="721317"/>
            <a:ext cx="1118313" cy="379476"/>
          </a:xfrm>
          <a:prstGeom prst="rect">
            <a:avLst/>
          </a:prstGeom>
        </p:spPr>
      </p:pic>
      <p:pic>
        <p:nvPicPr>
          <p:cNvPr id="4" name="Bildobjekt 3" descr="En bild som visar skärmbild, säng, möbler, design&#10;&#10;AI-genererat innehåll kan vara felaktigt.">
            <a:extLst>
              <a:ext uri="{FF2B5EF4-FFF2-40B4-BE49-F238E27FC236}">
                <a16:creationId xmlns:a16="http://schemas.microsoft.com/office/drawing/2014/main" id="{5597F933-C4A9-B458-95C4-F64810894C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984" y="1608678"/>
            <a:ext cx="10027931" cy="4176172"/>
          </a:xfrm>
          <a:prstGeom prst="rect">
            <a:avLst/>
          </a:prstGeom>
        </p:spPr>
      </p:pic>
      <p:sp>
        <p:nvSpPr>
          <p:cNvPr id="7" name="textruta 6">
            <a:extLst>
              <a:ext uri="{FF2B5EF4-FFF2-40B4-BE49-F238E27FC236}">
                <a16:creationId xmlns:a16="http://schemas.microsoft.com/office/drawing/2014/main" id="{12605B34-5C6A-822E-34D4-C299B420D994}"/>
              </a:ext>
            </a:extLst>
          </p:cNvPr>
          <p:cNvSpPr txBox="1"/>
          <p:nvPr/>
        </p:nvSpPr>
        <p:spPr>
          <a:xfrm>
            <a:off x="971550" y="2451100"/>
            <a:ext cx="1949450" cy="861774"/>
          </a:xfrm>
          <a:prstGeom prst="rect">
            <a:avLst/>
          </a:prstGeom>
          <a:noFill/>
        </p:spPr>
        <p:txBody>
          <a:bodyPr wrap="square" rtlCol="0">
            <a:spAutoFit/>
          </a:bodyPr>
          <a:lstStyle/>
          <a:p>
            <a:r>
              <a:rPr lang="sv-SE" sz="1000" b="1" dirty="0">
                <a:latin typeface="+mj-lt"/>
              </a:rPr>
              <a:t>Sektorsansvariga och civil-områdesansvariga myndig-heter ska utöver detta sam-ordna åtgärder inför och vid </a:t>
            </a:r>
            <a:br>
              <a:rPr lang="sv-SE" sz="1000" b="1" dirty="0">
                <a:latin typeface="+mj-lt"/>
              </a:rPr>
            </a:br>
            <a:r>
              <a:rPr lang="sv-SE" sz="1000" b="1" dirty="0">
                <a:latin typeface="+mj-lt"/>
              </a:rPr>
              <a:t>kris och krig. </a:t>
            </a:r>
          </a:p>
        </p:txBody>
      </p:sp>
      <p:sp>
        <p:nvSpPr>
          <p:cNvPr id="8" name="textruta 7">
            <a:extLst>
              <a:ext uri="{FF2B5EF4-FFF2-40B4-BE49-F238E27FC236}">
                <a16:creationId xmlns:a16="http://schemas.microsoft.com/office/drawing/2014/main" id="{5A1EE40D-00CD-602A-E7A6-C704EA20013D}"/>
              </a:ext>
            </a:extLst>
          </p:cNvPr>
          <p:cNvSpPr txBox="1"/>
          <p:nvPr/>
        </p:nvSpPr>
        <p:spPr>
          <a:xfrm>
            <a:off x="971550" y="3651250"/>
            <a:ext cx="1949450" cy="861774"/>
          </a:xfrm>
          <a:prstGeom prst="rect">
            <a:avLst/>
          </a:prstGeom>
          <a:noFill/>
        </p:spPr>
        <p:txBody>
          <a:bodyPr wrap="square" rtlCol="0">
            <a:spAutoFit/>
          </a:bodyPr>
          <a:lstStyle/>
          <a:p>
            <a:r>
              <a:rPr lang="sv-SE" sz="1000" b="1" dirty="0">
                <a:latin typeface="+mj-lt"/>
              </a:rPr>
              <a:t>Beredskapsmyndigheterna ansvarar dessutom för verk-samheter som är viktiga att upprätthålla inför och vid </a:t>
            </a:r>
            <a:br>
              <a:rPr lang="sv-SE" sz="1000" b="1" dirty="0">
                <a:latin typeface="+mj-lt"/>
              </a:rPr>
            </a:br>
            <a:r>
              <a:rPr lang="sv-SE" sz="1000" b="1" dirty="0">
                <a:latin typeface="+mj-lt"/>
              </a:rPr>
              <a:t>kris och krig.</a:t>
            </a:r>
          </a:p>
        </p:txBody>
      </p:sp>
      <p:sp>
        <p:nvSpPr>
          <p:cNvPr id="9" name="textruta 8">
            <a:extLst>
              <a:ext uri="{FF2B5EF4-FFF2-40B4-BE49-F238E27FC236}">
                <a16:creationId xmlns:a16="http://schemas.microsoft.com/office/drawing/2014/main" id="{14021437-B0FB-910E-B751-AB2C753CAF3C}"/>
              </a:ext>
            </a:extLst>
          </p:cNvPr>
          <p:cNvSpPr txBox="1"/>
          <p:nvPr/>
        </p:nvSpPr>
        <p:spPr>
          <a:xfrm>
            <a:off x="971550" y="4949932"/>
            <a:ext cx="1949450" cy="553998"/>
          </a:xfrm>
          <a:prstGeom prst="rect">
            <a:avLst/>
          </a:prstGeom>
          <a:noFill/>
        </p:spPr>
        <p:txBody>
          <a:bodyPr wrap="square" rtlCol="0">
            <a:spAutoFit/>
          </a:bodyPr>
          <a:lstStyle/>
          <a:p>
            <a:r>
              <a:rPr lang="sv-SE" sz="1000" b="1" dirty="0">
                <a:latin typeface="+mj-lt"/>
              </a:rPr>
              <a:t>Alla statliga myndigheter har ett grundläggande </a:t>
            </a:r>
          </a:p>
          <a:p>
            <a:r>
              <a:rPr lang="sv-SE" sz="1000" b="1" dirty="0">
                <a:latin typeface="+mj-lt"/>
              </a:rPr>
              <a:t>beredskapsansvar.</a:t>
            </a:r>
          </a:p>
        </p:txBody>
      </p:sp>
      <p:sp>
        <p:nvSpPr>
          <p:cNvPr id="10" name="textruta 9">
            <a:extLst>
              <a:ext uri="{FF2B5EF4-FFF2-40B4-BE49-F238E27FC236}">
                <a16:creationId xmlns:a16="http://schemas.microsoft.com/office/drawing/2014/main" id="{39BD38A4-6D64-C631-301A-AC1959974409}"/>
              </a:ext>
            </a:extLst>
          </p:cNvPr>
          <p:cNvSpPr txBox="1"/>
          <p:nvPr/>
        </p:nvSpPr>
        <p:spPr>
          <a:xfrm>
            <a:off x="3543300" y="2362200"/>
            <a:ext cx="2768600" cy="553998"/>
          </a:xfrm>
          <a:prstGeom prst="rect">
            <a:avLst/>
          </a:prstGeom>
          <a:noFill/>
        </p:spPr>
        <p:txBody>
          <a:bodyPr wrap="square" rtlCol="0">
            <a:spAutoFit/>
          </a:bodyPr>
          <a:lstStyle/>
          <a:p>
            <a:r>
              <a:rPr lang="sv-SE" sz="1000" b="1" dirty="0">
                <a:solidFill>
                  <a:schemeClr val="bg1"/>
                </a:solidFill>
                <a:latin typeface="+mj-lt"/>
              </a:rPr>
              <a:t>12 SEKTORSANSVARIGA MYNDIGHETER </a:t>
            </a:r>
            <a:br>
              <a:rPr lang="sv-SE" sz="1000" b="1" dirty="0">
                <a:solidFill>
                  <a:schemeClr val="bg1"/>
                </a:solidFill>
                <a:latin typeface="+mj-lt"/>
              </a:rPr>
            </a:br>
            <a:r>
              <a:rPr lang="sv-SE" sz="1000" b="1" dirty="0">
                <a:solidFill>
                  <a:schemeClr val="bg1"/>
                </a:solidFill>
                <a:latin typeface="+mj-lt"/>
              </a:rPr>
              <a:t>OCH 6 CIVILOMRÅDESANSVARIGA</a:t>
            </a:r>
          </a:p>
          <a:p>
            <a:r>
              <a:rPr lang="sv-SE" sz="1000" b="1" dirty="0">
                <a:solidFill>
                  <a:schemeClr val="bg1"/>
                </a:solidFill>
                <a:latin typeface="+mj-lt"/>
              </a:rPr>
              <a:t>LÄNSSTYRELSER </a:t>
            </a:r>
          </a:p>
        </p:txBody>
      </p:sp>
      <p:sp>
        <p:nvSpPr>
          <p:cNvPr id="11" name="textruta 10">
            <a:extLst>
              <a:ext uri="{FF2B5EF4-FFF2-40B4-BE49-F238E27FC236}">
                <a16:creationId xmlns:a16="http://schemas.microsoft.com/office/drawing/2014/main" id="{6B5CD9C9-9E05-BA89-5EAD-8F3907206846}"/>
              </a:ext>
            </a:extLst>
          </p:cNvPr>
          <p:cNvSpPr txBox="1"/>
          <p:nvPr/>
        </p:nvSpPr>
        <p:spPr>
          <a:xfrm>
            <a:off x="3460750" y="3530600"/>
            <a:ext cx="2768600" cy="400110"/>
          </a:xfrm>
          <a:prstGeom prst="rect">
            <a:avLst/>
          </a:prstGeom>
          <a:noFill/>
        </p:spPr>
        <p:txBody>
          <a:bodyPr wrap="square" rtlCol="0">
            <a:spAutoFit/>
          </a:bodyPr>
          <a:lstStyle/>
          <a:p>
            <a:r>
              <a:rPr lang="sv-SE" sz="1000" b="1" dirty="0">
                <a:solidFill>
                  <a:schemeClr val="bg1"/>
                </a:solidFill>
                <a:latin typeface="+mj-lt"/>
              </a:rPr>
              <a:t>67 BEREDSKAPSMYNDIGHETER VARAV </a:t>
            </a:r>
          </a:p>
          <a:p>
            <a:r>
              <a:rPr lang="sv-SE" sz="1000" b="1" dirty="0">
                <a:solidFill>
                  <a:schemeClr val="bg1"/>
                </a:solidFill>
                <a:latin typeface="+mj-lt"/>
              </a:rPr>
              <a:t>21 LÄNSSTYRELSER</a:t>
            </a:r>
          </a:p>
        </p:txBody>
      </p:sp>
      <p:sp>
        <p:nvSpPr>
          <p:cNvPr id="12" name="textruta 11">
            <a:extLst>
              <a:ext uri="{FF2B5EF4-FFF2-40B4-BE49-F238E27FC236}">
                <a16:creationId xmlns:a16="http://schemas.microsoft.com/office/drawing/2014/main" id="{AF857FC4-F050-A0C7-3E45-3D617D2E94BE}"/>
              </a:ext>
            </a:extLst>
          </p:cNvPr>
          <p:cNvSpPr txBox="1"/>
          <p:nvPr/>
        </p:nvSpPr>
        <p:spPr>
          <a:xfrm>
            <a:off x="3321050" y="5505450"/>
            <a:ext cx="2768600" cy="246221"/>
          </a:xfrm>
          <a:prstGeom prst="rect">
            <a:avLst/>
          </a:prstGeom>
          <a:noFill/>
        </p:spPr>
        <p:txBody>
          <a:bodyPr wrap="square" rtlCol="0">
            <a:spAutoFit/>
          </a:bodyPr>
          <a:lstStyle/>
          <a:p>
            <a:r>
              <a:rPr lang="sv-SE" sz="1000" b="1" dirty="0">
                <a:solidFill>
                  <a:schemeClr val="bg1"/>
                </a:solidFill>
                <a:latin typeface="+mj-lt"/>
              </a:rPr>
              <a:t>ALLA STATLIGA MYNDIGHETER</a:t>
            </a:r>
          </a:p>
        </p:txBody>
      </p:sp>
    </p:spTree>
    <p:extLst>
      <p:ext uri="{BB962C8B-B14F-4D97-AF65-F5344CB8AC3E}">
        <p14:creationId xmlns:p14="http://schemas.microsoft.com/office/powerpoint/2010/main" val="4159716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31F7F43A-CAB6-078D-9CA4-86D236131D77}"/>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Bakgrund</a:t>
            </a:r>
          </a:p>
        </p:txBody>
      </p:sp>
      <p:sp>
        <p:nvSpPr>
          <p:cNvPr id="2" name="Rubrik 1"/>
          <p:cNvSpPr>
            <a:spLocks noGrp="1"/>
          </p:cNvSpPr>
          <p:nvPr>
            <p:ph type="title"/>
          </p:nvPr>
        </p:nvSpPr>
        <p:spPr/>
        <p:txBody>
          <a:bodyPr/>
          <a:lstStyle/>
          <a:p>
            <a:r>
              <a:rPr lang="sv-SE" dirty="0"/>
              <a:t>Viktigt om denna presentation</a:t>
            </a:r>
          </a:p>
        </p:txBody>
      </p:sp>
      <p:sp>
        <p:nvSpPr>
          <p:cNvPr id="3" name="Platshållare för innehåll 2"/>
          <p:cNvSpPr>
            <a:spLocks noGrp="1"/>
          </p:cNvSpPr>
          <p:nvPr>
            <p:ph idx="1"/>
          </p:nvPr>
        </p:nvSpPr>
        <p:spPr>
          <a:xfrm>
            <a:off x="1183335" y="1762522"/>
            <a:ext cx="10010182" cy="4627768"/>
          </a:xfrm>
        </p:spPr>
        <p:txBody>
          <a:bodyPr/>
          <a:lstStyle/>
          <a:p>
            <a:pPr marL="0" indent="0">
              <a:buNone/>
            </a:pPr>
            <a:r>
              <a:rPr lang="sv-SE" b="1" dirty="0">
                <a:solidFill>
                  <a:srgbClr val="FF0000"/>
                </a:solidFill>
              </a:rPr>
              <a:t>Den 1 januari bildas den nya Myndigheten för civilt försvar. </a:t>
            </a:r>
          </a:p>
          <a:p>
            <a:pPr marL="0" indent="0">
              <a:buNone/>
            </a:pPr>
            <a:r>
              <a:rPr lang="sv-SE" b="1" dirty="0">
                <a:solidFill>
                  <a:srgbClr val="FF0000"/>
                </a:solidFill>
              </a:rPr>
              <a:t>Denna presentation kommer att uppdateras både till form och innehåll för att anpassas till den nya myndigheten och dess uppdrag. </a:t>
            </a:r>
            <a:endParaRPr lang="sv-SE" dirty="0">
              <a:solidFill>
                <a:schemeClr val="tx1"/>
              </a:solidFill>
            </a:endParaRPr>
          </a:p>
          <a:p>
            <a:r>
              <a:rPr lang="sv-SE" dirty="0">
                <a:solidFill>
                  <a:schemeClr val="tx1"/>
                </a:solidFill>
              </a:rPr>
              <a:t>Aktörer, myndigheter och organisationer får använda bilderna men ska då ange MSB som källa och inte ändra i bilder där MSB:s logga finns med. </a:t>
            </a:r>
            <a:endParaRPr lang="sv-SE" dirty="0"/>
          </a:p>
          <a:p>
            <a:r>
              <a:rPr lang="sv-SE" dirty="0"/>
              <a:t>Den är mer av </a:t>
            </a:r>
            <a:r>
              <a:rPr lang="sv-SE" b="1" dirty="0"/>
              <a:t>utbildande</a:t>
            </a:r>
            <a:r>
              <a:rPr lang="sv-SE" dirty="0"/>
              <a:t> karaktär än engagerande och inspirerande. Om du vill engagera din publik rekommenderar vi enkla bilder, medryckande historier, lärande exempel, goda råd och tips eller tydliga uppmaningar. </a:t>
            </a:r>
          </a:p>
          <a:p>
            <a:r>
              <a:rPr lang="sv-SE" sz="1800" dirty="0"/>
              <a:t>Det finns ett </a:t>
            </a:r>
            <a:r>
              <a:rPr lang="sv-SE" sz="1800" b="1" dirty="0"/>
              <a:t>generiskt</a:t>
            </a:r>
            <a:r>
              <a:rPr lang="sv-SE" sz="1800" dirty="0"/>
              <a:t> manus som stöd i anteckningssidorna baserat på texterna i webbkurserna ”</a:t>
            </a:r>
            <a:r>
              <a:rPr lang="sv-SE" sz="1800" i="1" dirty="0"/>
              <a:t>Samhällets krisberedskap</a:t>
            </a:r>
            <a:r>
              <a:rPr lang="sv-SE" sz="1800" dirty="0"/>
              <a:t>” och ”</a:t>
            </a:r>
            <a:r>
              <a:rPr lang="sv-SE" sz="1800" i="1" dirty="0"/>
              <a:t>Totalförsvar – ett gemensamt ansvar</a:t>
            </a:r>
            <a:r>
              <a:rPr lang="sv-SE" sz="1800" dirty="0"/>
              <a:t>”.</a:t>
            </a:r>
          </a:p>
          <a:p>
            <a:r>
              <a:rPr lang="sv-SE" sz="1800" dirty="0"/>
              <a:t>Du som använder presentationen måste </a:t>
            </a:r>
            <a:r>
              <a:rPr lang="sv-SE" sz="1800" b="1" dirty="0"/>
              <a:t>anpassa</a:t>
            </a:r>
            <a:r>
              <a:rPr lang="sv-SE" sz="1800" dirty="0"/>
              <a:t> vilka bilder du visar och ditt manus till publikens intressen, kunskapsnivå och sammanhanget för din presentation.</a:t>
            </a:r>
          </a:p>
          <a:p>
            <a:endParaRPr lang="sv-SE" sz="1800" dirty="0"/>
          </a:p>
        </p:txBody>
      </p:sp>
      <p:sp>
        <p:nvSpPr>
          <p:cNvPr id="7" name="textruta 6">
            <a:extLst>
              <a:ext uri="{FF2B5EF4-FFF2-40B4-BE49-F238E27FC236}">
                <a16:creationId xmlns:a16="http://schemas.microsoft.com/office/drawing/2014/main" id="{4BBD8855-1D63-7189-CA90-89AB85A740DF}"/>
              </a:ext>
            </a:extLst>
          </p:cNvPr>
          <p:cNvSpPr txBox="1"/>
          <p:nvPr/>
        </p:nvSpPr>
        <p:spPr>
          <a:xfrm>
            <a:off x="107873" y="131277"/>
            <a:ext cx="4737194" cy="369332"/>
          </a:xfrm>
          <a:prstGeom prst="rect">
            <a:avLst/>
          </a:prstGeom>
          <a:noFill/>
          <a:ln w="12700">
            <a:solidFill>
              <a:schemeClr val="accent1"/>
            </a:solidFill>
          </a:ln>
        </p:spPr>
        <p:txBody>
          <a:bodyPr wrap="none" rtlCol="0">
            <a:spAutoFit/>
          </a:bodyPr>
          <a:lstStyle/>
          <a:p>
            <a:r>
              <a:rPr lang="sv-SE" b="1" dirty="0">
                <a:solidFill>
                  <a:schemeClr val="accent1"/>
                </a:solidFill>
              </a:rPr>
              <a:t>DOLD BILD – info till dig som presenterar</a:t>
            </a:r>
          </a:p>
        </p:txBody>
      </p:sp>
    </p:spTree>
    <p:extLst>
      <p:ext uri="{BB962C8B-B14F-4D97-AF65-F5344CB8AC3E}">
        <p14:creationId xmlns:p14="http://schemas.microsoft.com/office/powerpoint/2010/main" val="1869122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9E089A27-AAE3-851E-EC96-DB0EE6BDFC6F}"/>
              </a:ext>
              <a:ext uri="{C183D7F6-B498-43B3-948B-1728B52AA6E4}">
                <adec:decorative xmlns:adec="http://schemas.microsoft.com/office/drawing/2017/decorative" val="1"/>
              </a:ext>
            </a:extLst>
          </p:cNvPr>
          <p:cNvSpPr>
            <a:spLocks noGrp="1"/>
          </p:cNvSpPr>
          <p:nvPr>
            <p:ph type="body" idx="12"/>
          </p:nvPr>
        </p:nvSpPr>
        <p:spPr/>
        <p:txBody>
          <a:bodyPr/>
          <a:lstStyle/>
          <a:p>
            <a:r>
              <a:rPr lang="sv-SE" dirty="0"/>
              <a:t>Civil beredskap – krisberedskap och civilt försvar</a:t>
            </a:r>
          </a:p>
        </p:txBody>
      </p:sp>
      <p:pic>
        <p:nvPicPr>
          <p:cNvPr id="5" name="Bild 4">
            <a:extLst>
              <a:ext uri="{FF2B5EF4-FFF2-40B4-BE49-F238E27FC236}">
                <a16:creationId xmlns:a16="http://schemas.microsoft.com/office/drawing/2014/main" id="{A84A31F3-A23E-6BE5-7B42-16CA97155122}"/>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4046"/>
          <a:stretch/>
        </p:blipFill>
        <p:spPr>
          <a:xfrm>
            <a:off x="0" y="721317"/>
            <a:ext cx="1118313" cy="379476"/>
          </a:xfrm>
          <a:prstGeom prst="rect">
            <a:avLst/>
          </a:prstGeom>
        </p:spPr>
      </p:pic>
      <p:sp>
        <p:nvSpPr>
          <p:cNvPr id="3" name="Rubrik 2">
            <a:extLst>
              <a:ext uri="{FF2B5EF4-FFF2-40B4-BE49-F238E27FC236}">
                <a16:creationId xmlns:a16="http://schemas.microsoft.com/office/drawing/2014/main" id="{0B1844B1-B673-455A-886B-FDCCE2B21030}"/>
              </a:ext>
            </a:extLst>
          </p:cNvPr>
          <p:cNvSpPr>
            <a:spLocks noGrp="1"/>
          </p:cNvSpPr>
          <p:nvPr>
            <p:ph type="title"/>
          </p:nvPr>
        </p:nvSpPr>
        <p:spPr/>
        <p:txBody>
          <a:bodyPr/>
          <a:lstStyle/>
          <a:p>
            <a:r>
              <a:rPr lang="sv-SE" dirty="0"/>
              <a:t>BEREDSKAPSMYNDIGHETER</a:t>
            </a:r>
          </a:p>
        </p:txBody>
      </p:sp>
      <p:sp>
        <p:nvSpPr>
          <p:cNvPr id="10" name="Rektangel 9">
            <a:extLst>
              <a:ext uri="{FF2B5EF4-FFF2-40B4-BE49-F238E27FC236}">
                <a16:creationId xmlns:a16="http://schemas.microsoft.com/office/drawing/2014/main" id="{62823E16-6FB1-8AC0-BBE6-57259B449F9D}"/>
              </a:ext>
            </a:extLst>
          </p:cNvPr>
          <p:cNvSpPr/>
          <p:nvPr/>
        </p:nvSpPr>
        <p:spPr>
          <a:xfrm>
            <a:off x="1118313" y="1760341"/>
            <a:ext cx="9899643" cy="3754874"/>
          </a:xfrm>
          <a:prstGeom prst="rect">
            <a:avLst/>
          </a:prstGeom>
        </p:spPr>
        <p:txBody>
          <a:bodyPr wrap="square">
            <a:spAutoFit/>
          </a:bodyPr>
          <a:lstStyle/>
          <a:p>
            <a:pPr marL="0" indent="0">
              <a:buNone/>
            </a:pPr>
            <a:r>
              <a:rPr lang="sv-SE" sz="1400" dirty="0">
                <a:solidFill>
                  <a:srgbClr val="43433E"/>
                </a:solidFill>
                <a:latin typeface="+mj-lt"/>
              </a:rPr>
              <a:t>Affärsverket svenska kraftnät</a:t>
            </a:r>
          </a:p>
          <a:p>
            <a:pPr marL="0" indent="0">
              <a:buNone/>
            </a:pPr>
            <a:r>
              <a:rPr lang="sv-SE" sz="1400" dirty="0">
                <a:solidFill>
                  <a:srgbClr val="43433E"/>
                </a:solidFill>
                <a:latin typeface="+mj-lt"/>
              </a:rPr>
              <a:t>Arbetsförmedlingen</a:t>
            </a:r>
          </a:p>
          <a:p>
            <a:pPr marL="0" indent="0">
              <a:buNone/>
            </a:pPr>
            <a:r>
              <a:rPr lang="sv-SE" sz="1400" dirty="0">
                <a:solidFill>
                  <a:srgbClr val="43433E"/>
                </a:solidFill>
                <a:latin typeface="+mj-lt"/>
              </a:rPr>
              <a:t>Bolagsverket</a:t>
            </a:r>
            <a:br>
              <a:rPr lang="sv-SE" sz="1400" dirty="0">
                <a:solidFill>
                  <a:srgbClr val="43433E"/>
                </a:solidFill>
                <a:latin typeface="+mj-lt"/>
              </a:rPr>
            </a:br>
            <a:r>
              <a:rPr lang="sv-SE" sz="1400" dirty="0">
                <a:solidFill>
                  <a:srgbClr val="43433E"/>
                </a:solidFill>
                <a:latin typeface="+mj-lt"/>
              </a:rPr>
              <a:t>Boverket</a:t>
            </a:r>
          </a:p>
          <a:p>
            <a:pPr marL="0" indent="0">
              <a:buNone/>
            </a:pPr>
            <a:r>
              <a:rPr lang="sv-SE" sz="1400" dirty="0">
                <a:solidFill>
                  <a:srgbClr val="43433E"/>
                </a:solidFill>
                <a:latin typeface="+mj-lt"/>
              </a:rPr>
              <a:t>Domstolsverket</a:t>
            </a:r>
          </a:p>
          <a:p>
            <a:pPr marL="0" indent="0">
              <a:buNone/>
            </a:pPr>
            <a:r>
              <a:rPr lang="sv-SE" sz="1400" dirty="0">
                <a:solidFill>
                  <a:srgbClr val="43433E"/>
                </a:solidFill>
                <a:latin typeface="+mj-lt"/>
              </a:rPr>
              <a:t>E-hälsomyndigheten</a:t>
            </a:r>
          </a:p>
          <a:p>
            <a:pPr marL="0" indent="0">
              <a:buNone/>
            </a:pPr>
            <a:r>
              <a:rPr lang="sv-SE" sz="1400" dirty="0">
                <a:solidFill>
                  <a:srgbClr val="43433E"/>
                </a:solidFill>
                <a:latin typeface="+mj-lt"/>
              </a:rPr>
              <a:t>Energimarknadsinspektionen</a:t>
            </a:r>
          </a:p>
          <a:p>
            <a:pPr marL="0" indent="0">
              <a:buNone/>
            </a:pPr>
            <a:r>
              <a:rPr lang="sv-SE" sz="1400" dirty="0">
                <a:solidFill>
                  <a:srgbClr val="43433E"/>
                </a:solidFill>
                <a:latin typeface="+mj-lt"/>
              </a:rPr>
              <a:t>Finansinspektionen</a:t>
            </a:r>
          </a:p>
          <a:p>
            <a:pPr marL="0" indent="0">
              <a:buNone/>
            </a:pPr>
            <a:r>
              <a:rPr lang="sv-SE" sz="1400" dirty="0">
                <a:solidFill>
                  <a:srgbClr val="43433E"/>
                </a:solidFill>
                <a:latin typeface="+mj-lt"/>
              </a:rPr>
              <a:t>Folkhälsomyndigheten</a:t>
            </a:r>
          </a:p>
          <a:p>
            <a:pPr marL="0" indent="0">
              <a:buNone/>
            </a:pPr>
            <a:r>
              <a:rPr lang="sv-SE" sz="1400" dirty="0">
                <a:solidFill>
                  <a:srgbClr val="43433E"/>
                </a:solidFill>
                <a:latin typeface="+mj-lt"/>
              </a:rPr>
              <a:t>Försäkringskassan</a:t>
            </a:r>
            <a:br>
              <a:rPr lang="sv-SE" sz="1400" dirty="0">
                <a:solidFill>
                  <a:srgbClr val="43433E"/>
                </a:solidFill>
                <a:latin typeface="+mj-lt"/>
              </a:rPr>
            </a:br>
            <a:r>
              <a:rPr lang="sv-SE" sz="1400" dirty="0">
                <a:solidFill>
                  <a:srgbClr val="43433E"/>
                </a:solidFill>
                <a:latin typeface="+mj-lt"/>
              </a:rPr>
              <a:t>Kommerskollegium</a:t>
            </a:r>
          </a:p>
          <a:p>
            <a:pPr marL="0" indent="0">
              <a:buNone/>
            </a:pPr>
            <a:r>
              <a:rPr lang="sv-SE" sz="1400" dirty="0">
                <a:solidFill>
                  <a:srgbClr val="43433E"/>
                </a:solidFill>
                <a:latin typeface="+mj-lt"/>
              </a:rPr>
              <a:t>Kriminalvården</a:t>
            </a:r>
          </a:p>
          <a:p>
            <a:pPr marL="0" indent="0">
              <a:buNone/>
            </a:pPr>
            <a:r>
              <a:rPr lang="sv-SE" sz="1400" dirty="0">
                <a:solidFill>
                  <a:srgbClr val="43433E"/>
                </a:solidFill>
                <a:latin typeface="+mj-lt"/>
              </a:rPr>
              <a:t>Kustbevakningen</a:t>
            </a:r>
          </a:p>
          <a:p>
            <a:pPr marL="0" indent="0">
              <a:buNone/>
            </a:pPr>
            <a:r>
              <a:rPr lang="sv-SE" sz="1400" dirty="0">
                <a:solidFill>
                  <a:srgbClr val="43433E"/>
                </a:solidFill>
                <a:latin typeface="+mj-lt"/>
              </a:rPr>
              <a:t>Lantmäteriet</a:t>
            </a:r>
          </a:p>
          <a:p>
            <a:pPr marL="0" indent="0">
              <a:buNone/>
            </a:pPr>
            <a:r>
              <a:rPr lang="sv-SE" sz="1400" dirty="0">
                <a:solidFill>
                  <a:srgbClr val="43433E"/>
                </a:solidFill>
                <a:latin typeface="+mj-lt"/>
              </a:rPr>
              <a:t>Livsmedelsverket</a:t>
            </a:r>
          </a:p>
          <a:p>
            <a:pPr marL="0" indent="0">
              <a:buNone/>
            </a:pPr>
            <a:r>
              <a:rPr lang="sv-SE" sz="1400" dirty="0">
                <a:solidFill>
                  <a:srgbClr val="43433E"/>
                </a:solidFill>
                <a:latin typeface="+mj-lt"/>
              </a:rPr>
              <a:t>Luftfartsverket</a:t>
            </a:r>
          </a:p>
          <a:p>
            <a:pPr marL="0" indent="0">
              <a:buNone/>
            </a:pPr>
            <a:endParaRPr lang="sv-SE" sz="1400" dirty="0">
              <a:solidFill>
                <a:srgbClr val="43433E"/>
              </a:solidFill>
              <a:latin typeface="+mj-lt"/>
            </a:endParaRPr>
          </a:p>
        </p:txBody>
      </p:sp>
      <p:sp>
        <p:nvSpPr>
          <p:cNvPr id="11" name="Rektangel 10">
            <a:extLst>
              <a:ext uri="{FF2B5EF4-FFF2-40B4-BE49-F238E27FC236}">
                <a16:creationId xmlns:a16="http://schemas.microsoft.com/office/drawing/2014/main" id="{A141208C-9C12-FDA5-65FD-71567436DDB5}"/>
              </a:ext>
            </a:extLst>
          </p:cNvPr>
          <p:cNvSpPr/>
          <p:nvPr/>
        </p:nvSpPr>
        <p:spPr>
          <a:xfrm>
            <a:off x="4128409" y="1760341"/>
            <a:ext cx="3715601" cy="3724096"/>
          </a:xfrm>
          <a:prstGeom prst="rect">
            <a:avLst/>
          </a:prstGeom>
        </p:spPr>
        <p:txBody>
          <a:bodyPr wrap="square" lIns="90000">
            <a:spAutoFit/>
          </a:bodyPr>
          <a:lstStyle/>
          <a:p>
            <a:pPr marL="0" indent="0">
              <a:buNone/>
            </a:pPr>
            <a:r>
              <a:rPr lang="sv-SE" sz="1400" dirty="0">
                <a:solidFill>
                  <a:srgbClr val="43433E"/>
                </a:solidFill>
                <a:latin typeface="+mj-lt"/>
              </a:rPr>
              <a:t>Läkemedelsverket</a:t>
            </a:r>
            <a:br>
              <a:rPr lang="sv-SE" sz="1400" dirty="0">
                <a:solidFill>
                  <a:srgbClr val="43433E"/>
                </a:solidFill>
                <a:latin typeface="+mj-lt"/>
              </a:rPr>
            </a:br>
            <a:r>
              <a:rPr lang="sv-SE" sz="1400" dirty="0">
                <a:solidFill>
                  <a:srgbClr val="43433E"/>
                </a:solidFill>
                <a:latin typeface="+mj-lt"/>
              </a:rPr>
              <a:t>Länsstyrelserna (21 </a:t>
            </a:r>
            <a:r>
              <a:rPr lang="sv-SE" sz="1400" dirty="0" err="1">
                <a:solidFill>
                  <a:srgbClr val="43433E"/>
                </a:solidFill>
                <a:latin typeface="+mj-lt"/>
              </a:rPr>
              <a:t>st</a:t>
            </a:r>
            <a:r>
              <a:rPr lang="sv-SE" sz="1400" dirty="0">
                <a:solidFill>
                  <a:srgbClr val="43433E"/>
                </a:solidFill>
                <a:latin typeface="+mj-lt"/>
              </a:rPr>
              <a:t>)</a:t>
            </a:r>
          </a:p>
          <a:p>
            <a:pPr marL="0" indent="0">
              <a:buNone/>
            </a:pPr>
            <a:r>
              <a:rPr lang="sv-SE" sz="1400" dirty="0">
                <a:solidFill>
                  <a:srgbClr val="43433E"/>
                </a:solidFill>
                <a:latin typeface="+mj-lt"/>
              </a:rPr>
              <a:t>Migrationsverket</a:t>
            </a:r>
            <a:br>
              <a:rPr lang="sv-SE" sz="1400" dirty="0">
                <a:solidFill>
                  <a:srgbClr val="43433E"/>
                </a:solidFill>
                <a:latin typeface="+mj-lt"/>
              </a:rPr>
            </a:br>
            <a:r>
              <a:rPr lang="sv-SE" sz="1400" dirty="0" err="1">
                <a:solidFill>
                  <a:srgbClr val="43433E"/>
                </a:solidFill>
                <a:latin typeface="+mj-lt"/>
              </a:rPr>
              <a:t>Mynd</a:t>
            </a:r>
            <a:r>
              <a:rPr lang="sv-SE" sz="1400" dirty="0">
                <a:solidFill>
                  <a:srgbClr val="43433E"/>
                </a:solidFill>
                <a:latin typeface="+mj-lt"/>
              </a:rPr>
              <a:t>. för digital förvaltning</a:t>
            </a:r>
          </a:p>
          <a:p>
            <a:pPr marL="0" indent="0">
              <a:buNone/>
            </a:pPr>
            <a:r>
              <a:rPr lang="sv-SE" sz="1400" dirty="0" err="1">
                <a:solidFill>
                  <a:srgbClr val="43433E"/>
                </a:solidFill>
                <a:latin typeface="+mj-lt"/>
              </a:rPr>
              <a:t>Mynd</a:t>
            </a:r>
            <a:r>
              <a:rPr lang="sv-SE" sz="1400" dirty="0">
                <a:solidFill>
                  <a:srgbClr val="43433E"/>
                </a:solidFill>
                <a:latin typeface="+mj-lt"/>
              </a:rPr>
              <a:t>. för psykologiskt försvar</a:t>
            </a:r>
          </a:p>
          <a:p>
            <a:pPr marL="0" indent="0">
              <a:buNone/>
            </a:pPr>
            <a:r>
              <a:rPr lang="sv-SE" sz="1400" dirty="0" err="1">
                <a:solidFill>
                  <a:srgbClr val="43433E"/>
                </a:solidFill>
                <a:latin typeface="+mj-lt"/>
              </a:rPr>
              <a:t>Mynd</a:t>
            </a:r>
            <a:r>
              <a:rPr lang="sv-SE" sz="1400" dirty="0">
                <a:solidFill>
                  <a:srgbClr val="43433E"/>
                </a:solidFill>
                <a:latin typeface="+mj-lt"/>
              </a:rPr>
              <a:t>. för samhällsskydd och beredskap</a:t>
            </a:r>
          </a:p>
          <a:p>
            <a:pPr marL="0" indent="0">
              <a:buNone/>
            </a:pPr>
            <a:r>
              <a:rPr lang="sv-SE" sz="1400" dirty="0">
                <a:solidFill>
                  <a:srgbClr val="43433E"/>
                </a:solidFill>
                <a:latin typeface="+mj-lt"/>
              </a:rPr>
              <a:t>Naturvårdsverket</a:t>
            </a:r>
          </a:p>
          <a:p>
            <a:pPr marL="0" indent="0">
              <a:buNone/>
            </a:pPr>
            <a:r>
              <a:rPr lang="sv-SE" sz="1400" dirty="0">
                <a:solidFill>
                  <a:srgbClr val="43433E"/>
                </a:solidFill>
                <a:latin typeface="+mj-lt"/>
              </a:rPr>
              <a:t>Pensionsmyndigheten</a:t>
            </a:r>
          </a:p>
          <a:p>
            <a:pPr marL="0" indent="0">
              <a:buNone/>
            </a:pPr>
            <a:r>
              <a:rPr lang="sv-SE" sz="1400" dirty="0">
                <a:solidFill>
                  <a:srgbClr val="43433E"/>
                </a:solidFill>
                <a:latin typeface="+mj-lt"/>
              </a:rPr>
              <a:t>Polismyndigheten</a:t>
            </a:r>
          </a:p>
          <a:p>
            <a:r>
              <a:rPr lang="sv-SE" sz="1400" dirty="0">
                <a:solidFill>
                  <a:srgbClr val="43433E"/>
                </a:solidFill>
                <a:latin typeface="+mj-lt"/>
              </a:rPr>
              <a:t>Post- och telestyrelsen</a:t>
            </a:r>
            <a:br>
              <a:rPr lang="sv-SE" sz="1400" dirty="0">
                <a:solidFill>
                  <a:srgbClr val="43433E"/>
                </a:solidFill>
                <a:latin typeface="+mj-lt"/>
              </a:rPr>
            </a:br>
            <a:r>
              <a:rPr lang="sv-SE" sz="1400" dirty="0">
                <a:solidFill>
                  <a:srgbClr val="43433E"/>
                </a:solidFill>
                <a:latin typeface="+mj-lt"/>
              </a:rPr>
              <a:t>Riksantikvarieämbetet </a:t>
            </a:r>
            <a:br>
              <a:rPr lang="sv-SE" sz="1400" dirty="0">
                <a:solidFill>
                  <a:srgbClr val="43433E"/>
                </a:solidFill>
                <a:latin typeface="+mj-lt"/>
              </a:rPr>
            </a:br>
            <a:r>
              <a:rPr lang="sv-SE" sz="1400" dirty="0">
                <a:solidFill>
                  <a:srgbClr val="43433E"/>
                </a:solidFill>
                <a:latin typeface="+mj-lt"/>
              </a:rPr>
              <a:t>Riksarkivet </a:t>
            </a:r>
            <a:br>
              <a:rPr lang="sv-SE" sz="1400" dirty="0">
                <a:solidFill>
                  <a:srgbClr val="43433E"/>
                </a:solidFill>
                <a:latin typeface="+mj-lt"/>
              </a:rPr>
            </a:br>
            <a:r>
              <a:rPr lang="sv-SE" sz="1400" dirty="0">
                <a:solidFill>
                  <a:srgbClr val="43433E"/>
                </a:solidFill>
                <a:latin typeface="+mj-lt"/>
              </a:rPr>
              <a:t>Riksgäldskontoret</a:t>
            </a:r>
          </a:p>
          <a:p>
            <a:pPr marL="0" indent="0">
              <a:buNone/>
            </a:pPr>
            <a:r>
              <a:rPr lang="sv-SE" sz="1400" dirty="0">
                <a:solidFill>
                  <a:srgbClr val="43433E"/>
                </a:solidFill>
                <a:latin typeface="+mj-lt"/>
              </a:rPr>
              <a:t>Sveriges geologiska undersökning</a:t>
            </a:r>
          </a:p>
          <a:p>
            <a:pPr marL="0" indent="0">
              <a:buNone/>
            </a:pPr>
            <a:r>
              <a:rPr lang="sv-SE" sz="1400" dirty="0">
                <a:solidFill>
                  <a:srgbClr val="43433E"/>
                </a:solidFill>
                <a:latin typeface="+mj-lt"/>
              </a:rPr>
              <a:t>Sjöfartsverket</a:t>
            </a:r>
          </a:p>
          <a:p>
            <a:pPr marL="0" indent="0">
              <a:buNone/>
            </a:pPr>
            <a:r>
              <a:rPr lang="sv-SE" sz="1400" dirty="0">
                <a:solidFill>
                  <a:srgbClr val="43433E"/>
                </a:solidFill>
                <a:latin typeface="+mj-lt"/>
              </a:rPr>
              <a:t>Skatteverket</a:t>
            </a:r>
            <a:br>
              <a:rPr lang="sv-SE" sz="1400" dirty="0">
                <a:solidFill>
                  <a:srgbClr val="43433E"/>
                </a:solidFill>
                <a:latin typeface="+mj-lt"/>
              </a:rPr>
            </a:br>
            <a:endParaRPr lang="sv-SE" sz="1200" dirty="0">
              <a:latin typeface="+mj-lt"/>
            </a:endParaRPr>
          </a:p>
        </p:txBody>
      </p:sp>
      <p:sp>
        <p:nvSpPr>
          <p:cNvPr id="12" name="Rektangel 11">
            <a:extLst>
              <a:ext uri="{FF2B5EF4-FFF2-40B4-BE49-F238E27FC236}">
                <a16:creationId xmlns:a16="http://schemas.microsoft.com/office/drawing/2014/main" id="{3F8CA6E8-1AA5-EB35-73C5-3A66D47F49A8}"/>
              </a:ext>
            </a:extLst>
          </p:cNvPr>
          <p:cNvSpPr/>
          <p:nvPr/>
        </p:nvSpPr>
        <p:spPr>
          <a:xfrm>
            <a:off x="7932769" y="1760341"/>
            <a:ext cx="3268631" cy="3539430"/>
          </a:xfrm>
          <a:prstGeom prst="rect">
            <a:avLst/>
          </a:prstGeom>
        </p:spPr>
        <p:txBody>
          <a:bodyPr wrap="square">
            <a:spAutoFit/>
          </a:bodyPr>
          <a:lstStyle/>
          <a:p>
            <a:pPr marL="0" indent="0">
              <a:buNone/>
            </a:pPr>
            <a:r>
              <a:rPr lang="sv-SE" sz="1400" dirty="0">
                <a:solidFill>
                  <a:srgbClr val="43433E"/>
                </a:solidFill>
                <a:latin typeface="+mj-lt"/>
              </a:rPr>
              <a:t>Socialstyrelsen</a:t>
            </a:r>
          </a:p>
          <a:p>
            <a:pPr marL="0" indent="0">
              <a:buNone/>
            </a:pPr>
            <a:r>
              <a:rPr lang="sv-SE" sz="1400" dirty="0">
                <a:solidFill>
                  <a:srgbClr val="43433E"/>
                </a:solidFill>
                <a:latin typeface="+mj-lt"/>
              </a:rPr>
              <a:t>Statens energimyndighet</a:t>
            </a:r>
          </a:p>
          <a:p>
            <a:pPr marL="0" indent="0">
              <a:buNone/>
            </a:pPr>
            <a:r>
              <a:rPr lang="sv-SE" sz="1400" dirty="0">
                <a:solidFill>
                  <a:srgbClr val="43433E"/>
                </a:solidFill>
                <a:latin typeface="+mj-lt"/>
              </a:rPr>
              <a:t>Statens jordbruksverk</a:t>
            </a:r>
            <a:endParaRPr lang="sv-SE" sz="1400" dirty="0">
              <a:latin typeface="+mj-lt"/>
            </a:endParaRPr>
          </a:p>
          <a:p>
            <a:pPr marL="0" indent="0">
              <a:buNone/>
            </a:pPr>
            <a:r>
              <a:rPr lang="sv-SE" sz="1400" dirty="0">
                <a:solidFill>
                  <a:srgbClr val="4A4944"/>
                </a:solidFill>
                <a:latin typeface="+mj-lt"/>
              </a:rPr>
              <a:t>Statens servicecenter</a:t>
            </a:r>
            <a:br>
              <a:rPr lang="sv-SE" sz="1400" dirty="0">
                <a:solidFill>
                  <a:srgbClr val="4A4944"/>
                </a:solidFill>
                <a:latin typeface="+mj-lt"/>
              </a:rPr>
            </a:br>
            <a:r>
              <a:rPr lang="sv-SE" sz="1400" dirty="0">
                <a:solidFill>
                  <a:srgbClr val="43433E"/>
                </a:solidFill>
                <a:latin typeface="+mj-lt"/>
              </a:rPr>
              <a:t>Statens skolverk</a:t>
            </a:r>
          </a:p>
          <a:p>
            <a:pPr marL="0" indent="0">
              <a:buNone/>
            </a:pPr>
            <a:r>
              <a:rPr lang="sv-SE" sz="1400" dirty="0">
                <a:solidFill>
                  <a:srgbClr val="43433E"/>
                </a:solidFill>
                <a:latin typeface="+mj-lt"/>
              </a:rPr>
              <a:t>Statens veterinärmedicinska anstalt</a:t>
            </a:r>
          </a:p>
          <a:p>
            <a:pPr marL="0" indent="0">
              <a:buNone/>
            </a:pPr>
            <a:r>
              <a:rPr lang="sv-SE" sz="1400" dirty="0">
                <a:solidFill>
                  <a:srgbClr val="43433E"/>
                </a:solidFill>
                <a:latin typeface="+mj-lt"/>
              </a:rPr>
              <a:t>Strålsäkerhetsmyndigheten</a:t>
            </a:r>
            <a:br>
              <a:rPr lang="sv-SE" sz="1400" dirty="0">
                <a:solidFill>
                  <a:srgbClr val="43433E"/>
                </a:solidFill>
                <a:latin typeface="+mj-lt"/>
              </a:rPr>
            </a:br>
            <a:r>
              <a:rPr lang="sv-SE" sz="1400" dirty="0">
                <a:solidFill>
                  <a:srgbClr val="43433E"/>
                </a:solidFill>
                <a:latin typeface="+mj-lt"/>
              </a:rPr>
              <a:t>Sveriges meteorologiska och hydrologiska institut</a:t>
            </a:r>
          </a:p>
          <a:p>
            <a:pPr marL="0" indent="0">
              <a:buNone/>
            </a:pPr>
            <a:r>
              <a:rPr lang="sv-SE" sz="1400" dirty="0">
                <a:solidFill>
                  <a:srgbClr val="43433E"/>
                </a:solidFill>
                <a:latin typeface="+mj-lt"/>
              </a:rPr>
              <a:t>Säkerhetspolisen</a:t>
            </a:r>
            <a:br>
              <a:rPr lang="sv-SE" sz="1400" dirty="0">
                <a:solidFill>
                  <a:srgbClr val="43433E"/>
                </a:solidFill>
                <a:latin typeface="+mj-lt"/>
              </a:rPr>
            </a:br>
            <a:r>
              <a:rPr lang="sv-SE" sz="1400" dirty="0">
                <a:solidFill>
                  <a:srgbClr val="43433E"/>
                </a:solidFill>
                <a:latin typeface="+mj-lt"/>
              </a:rPr>
              <a:t>Tillväxtverket</a:t>
            </a:r>
          </a:p>
          <a:p>
            <a:pPr marL="0" indent="0">
              <a:buNone/>
            </a:pPr>
            <a:r>
              <a:rPr lang="sv-SE" sz="1400" dirty="0">
                <a:solidFill>
                  <a:srgbClr val="43433E"/>
                </a:solidFill>
                <a:latin typeface="+mj-lt"/>
              </a:rPr>
              <a:t>Trafikverket</a:t>
            </a:r>
          </a:p>
          <a:p>
            <a:pPr marL="0" indent="0">
              <a:buNone/>
            </a:pPr>
            <a:r>
              <a:rPr lang="sv-SE" sz="1400" dirty="0">
                <a:solidFill>
                  <a:srgbClr val="43433E"/>
                </a:solidFill>
                <a:latin typeface="+mj-lt"/>
              </a:rPr>
              <a:t>Transportstyrelsen</a:t>
            </a:r>
          </a:p>
          <a:p>
            <a:pPr marL="0" indent="0">
              <a:buNone/>
            </a:pPr>
            <a:r>
              <a:rPr lang="sv-SE" sz="1400" dirty="0">
                <a:solidFill>
                  <a:srgbClr val="43433E"/>
                </a:solidFill>
                <a:latin typeface="+mj-lt"/>
              </a:rPr>
              <a:t>Tullverket</a:t>
            </a:r>
          </a:p>
          <a:p>
            <a:pPr marL="0" indent="0">
              <a:buNone/>
            </a:pPr>
            <a:r>
              <a:rPr lang="sv-SE" sz="1400" dirty="0">
                <a:solidFill>
                  <a:srgbClr val="43433E"/>
                </a:solidFill>
                <a:latin typeface="+mj-lt"/>
              </a:rPr>
              <a:t>Utbetalningsmyndigheten</a:t>
            </a:r>
          </a:p>
          <a:p>
            <a:pPr marL="0" indent="0">
              <a:buNone/>
            </a:pPr>
            <a:r>
              <a:rPr lang="sv-SE" sz="1400" dirty="0">
                <a:solidFill>
                  <a:srgbClr val="43433E"/>
                </a:solidFill>
                <a:latin typeface="+mj-lt"/>
              </a:rPr>
              <a:t>Åklagarmyndigheten</a:t>
            </a:r>
          </a:p>
        </p:txBody>
      </p:sp>
    </p:spTree>
    <p:extLst>
      <p:ext uri="{BB962C8B-B14F-4D97-AF65-F5344CB8AC3E}">
        <p14:creationId xmlns:p14="http://schemas.microsoft.com/office/powerpoint/2010/main" val="38212700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BF48E-38ED-18DA-06EA-567BAE87A83E}"/>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A2A0E33D-C95B-779E-08D3-19F37ED2804E}"/>
              </a:ext>
            </a:extLst>
          </p:cNvPr>
          <p:cNvSpPr>
            <a:spLocks noGrp="1"/>
          </p:cNvSpPr>
          <p:nvPr>
            <p:ph type="title"/>
          </p:nvPr>
        </p:nvSpPr>
        <p:spPr/>
        <p:txBody>
          <a:bodyPr/>
          <a:lstStyle/>
          <a:p>
            <a:r>
              <a:rPr lang="sv-SE" dirty="0"/>
              <a:t>12 BEREDSKAPSSEKTORER</a:t>
            </a:r>
          </a:p>
        </p:txBody>
      </p:sp>
      <p:pic>
        <p:nvPicPr>
          <p:cNvPr id="3" name="Bild 2">
            <a:extLst>
              <a:ext uri="{FF2B5EF4-FFF2-40B4-BE49-F238E27FC236}">
                <a16:creationId xmlns:a16="http://schemas.microsoft.com/office/drawing/2014/main" id="{36267489-B826-AD78-239E-8760E049E7D7}"/>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046"/>
          <a:stretch/>
        </p:blipFill>
        <p:spPr>
          <a:xfrm>
            <a:off x="0" y="721317"/>
            <a:ext cx="1118313" cy="379476"/>
          </a:xfrm>
          <a:prstGeom prst="rect">
            <a:avLst/>
          </a:prstGeom>
        </p:spPr>
      </p:pic>
      <p:sp>
        <p:nvSpPr>
          <p:cNvPr id="17" name="Bild 8">
            <a:extLst>
              <a:ext uri="{FF2B5EF4-FFF2-40B4-BE49-F238E27FC236}">
                <a16:creationId xmlns:a16="http://schemas.microsoft.com/office/drawing/2014/main" id="{0D9EBB83-E6E6-2BD1-DDE4-5C34EBC9A842}"/>
              </a:ext>
            </a:extLst>
          </p:cNvPr>
          <p:cNvSpPr/>
          <p:nvPr/>
        </p:nvSpPr>
        <p:spPr>
          <a:xfrm>
            <a:off x="446520" y="2553736"/>
            <a:ext cx="2366390" cy="32238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685" h="257104">
                <a:moveTo>
                  <a:pt x="92456" y="0"/>
                </a:moveTo>
                <a:lnTo>
                  <a:pt x="0" y="257104"/>
                </a:lnTo>
                <a:lnTo>
                  <a:pt x="2310544" y="257104"/>
                </a:lnTo>
                <a:lnTo>
                  <a:pt x="2311685" y="0"/>
                </a:lnTo>
                <a:lnTo>
                  <a:pt x="92456"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Försäkringskassan</a:t>
            </a:r>
          </a:p>
        </p:txBody>
      </p:sp>
      <p:sp>
        <p:nvSpPr>
          <p:cNvPr id="20" name="Bild 8">
            <a:extLst>
              <a:ext uri="{FF2B5EF4-FFF2-40B4-BE49-F238E27FC236}">
                <a16:creationId xmlns:a16="http://schemas.microsoft.com/office/drawing/2014/main" id="{AE88822D-F17B-1872-4B43-2EE3372B61E5}"/>
              </a:ext>
            </a:extLst>
          </p:cNvPr>
          <p:cNvSpPr/>
          <p:nvPr/>
        </p:nvSpPr>
        <p:spPr>
          <a:xfrm flipH="1">
            <a:off x="3057224" y="2553736"/>
            <a:ext cx="2361064"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 name="connsiteX0" fmla="*/ 12627 w 2231856"/>
              <a:gd name="connsiteY0" fmla="*/ 0 h 257104"/>
              <a:gd name="connsiteX1" fmla="*/ 0 w 2231856"/>
              <a:gd name="connsiteY1" fmla="*/ 257104 h 257104"/>
              <a:gd name="connsiteX2" fmla="*/ 2230715 w 2231856"/>
              <a:gd name="connsiteY2" fmla="*/ 257104 h 257104"/>
              <a:gd name="connsiteX3" fmla="*/ 2231856 w 2231856"/>
              <a:gd name="connsiteY3" fmla="*/ 0 h 257104"/>
              <a:gd name="connsiteX4" fmla="*/ 12627 w 2231856"/>
              <a:gd name="connsiteY4" fmla="*/ 0 h 257104"/>
              <a:gd name="connsiteX0" fmla="*/ 2795 w 2222024"/>
              <a:gd name="connsiteY0" fmla="*/ 0 h 260381"/>
              <a:gd name="connsiteX1" fmla="*/ 0 w 2222024"/>
              <a:gd name="connsiteY1" fmla="*/ 260381 h 260381"/>
              <a:gd name="connsiteX2" fmla="*/ 2220883 w 2222024"/>
              <a:gd name="connsiteY2" fmla="*/ 257104 h 260381"/>
              <a:gd name="connsiteX3" fmla="*/ 2222024 w 2222024"/>
              <a:gd name="connsiteY3" fmla="*/ 0 h 260381"/>
              <a:gd name="connsiteX4" fmla="*/ 2795 w 2222024"/>
              <a:gd name="connsiteY4" fmla="*/ 0 h 2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024" h="260381">
                <a:moveTo>
                  <a:pt x="2795" y="0"/>
                </a:moveTo>
                <a:cubicBezTo>
                  <a:pt x="1863" y="86794"/>
                  <a:pt x="932" y="173587"/>
                  <a:pt x="0" y="260381"/>
                </a:cubicBezTo>
                <a:lnTo>
                  <a:pt x="2220883" y="257104"/>
                </a:lnTo>
                <a:cubicBezTo>
                  <a:pt x="2221263" y="171403"/>
                  <a:pt x="2221644" y="85701"/>
                  <a:pt x="2222024" y="0"/>
                </a:cubicBezTo>
                <a:lnTo>
                  <a:pt x="2795"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Post- och telestyrelsen</a:t>
            </a:r>
          </a:p>
        </p:txBody>
      </p:sp>
      <p:sp>
        <p:nvSpPr>
          <p:cNvPr id="22" name="Bild 6">
            <a:extLst>
              <a:ext uri="{FF2B5EF4-FFF2-40B4-BE49-F238E27FC236}">
                <a16:creationId xmlns:a16="http://schemas.microsoft.com/office/drawing/2014/main" id="{10C9AA0C-6DE0-DAF1-3283-3C410E98BB47}"/>
              </a:ext>
            </a:extLst>
          </p:cNvPr>
          <p:cNvSpPr/>
          <p:nvPr/>
        </p:nvSpPr>
        <p:spPr>
          <a:xfrm flipH="1">
            <a:off x="5659248" y="1867576"/>
            <a:ext cx="2365624" cy="622702"/>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ENERGIFÖRSÖRJNING</a:t>
            </a:r>
          </a:p>
        </p:txBody>
      </p:sp>
      <p:sp>
        <p:nvSpPr>
          <p:cNvPr id="23" name="Bild 8">
            <a:extLst>
              <a:ext uri="{FF2B5EF4-FFF2-40B4-BE49-F238E27FC236}">
                <a16:creationId xmlns:a16="http://schemas.microsoft.com/office/drawing/2014/main" id="{8CB44D32-6052-2413-3C55-74183272B3CD}"/>
              </a:ext>
            </a:extLst>
          </p:cNvPr>
          <p:cNvSpPr/>
          <p:nvPr/>
        </p:nvSpPr>
        <p:spPr>
          <a:xfrm flipH="1">
            <a:off x="5660343" y="2553736"/>
            <a:ext cx="2377486"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 name="connsiteX0" fmla="*/ 12627 w 2231856"/>
              <a:gd name="connsiteY0" fmla="*/ 0 h 257104"/>
              <a:gd name="connsiteX1" fmla="*/ 0 w 2231856"/>
              <a:gd name="connsiteY1" fmla="*/ 257104 h 257104"/>
              <a:gd name="connsiteX2" fmla="*/ 2230715 w 2231856"/>
              <a:gd name="connsiteY2" fmla="*/ 257104 h 257104"/>
              <a:gd name="connsiteX3" fmla="*/ 2231856 w 2231856"/>
              <a:gd name="connsiteY3" fmla="*/ 0 h 257104"/>
              <a:gd name="connsiteX4" fmla="*/ 12627 w 2231856"/>
              <a:gd name="connsiteY4" fmla="*/ 0 h 257104"/>
              <a:gd name="connsiteX0" fmla="*/ 2795 w 2222024"/>
              <a:gd name="connsiteY0" fmla="*/ 0 h 260381"/>
              <a:gd name="connsiteX1" fmla="*/ 0 w 2222024"/>
              <a:gd name="connsiteY1" fmla="*/ 260381 h 260381"/>
              <a:gd name="connsiteX2" fmla="*/ 2220883 w 2222024"/>
              <a:gd name="connsiteY2" fmla="*/ 257104 h 260381"/>
              <a:gd name="connsiteX3" fmla="*/ 2222024 w 2222024"/>
              <a:gd name="connsiteY3" fmla="*/ 0 h 260381"/>
              <a:gd name="connsiteX4" fmla="*/ 2795 w 2222024"/>
              <a:gd name="connsiteY4" fmla="*/ 0 h 2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024" h="260381">
                <a:moveTo>
                  <a:pt x="2795" y="0"/>
                </a:moveTo>
                <a:cubicBezTo>
                  <a:pt x="1863" y="86794"/>
                  <a:pt x="932" y="173587"/>
                  <a:pt x="0" y="260381"/>
                </a:cubicBezTo>
                <a:lnTo>
                  <a:pt x="2220883" y="257104"/>
                </a:lnTo>
                <a:cubicBezTo>
                  <a:pt x="2221263" y="171403"/>
                  <a:pt x="2221644" y="85701"/>
                  <a:pt x="2222024" y="0"/>
                </a:cubicBezTo>
                <a:lnTo>
                  <a:pt x="2795"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Energimyndigheten</a:t>
            </a:r>
          </a:p>
        </p:txBody>
      </p:sp>
      <p:sp>
        <p:nvSpPr>
          <p:cNvPr id="28" name="Bild 6">
            <a:extLst>
              <a:ext uri="{FF2B5EF4-FFF2-40B4-BE49-F238E27FC236}">
                <a16:creationId xmlns:a16="http://schemas.microsoft.com/office/drawing/2014/main" id="{03C6C35A-C364-80C6-6C75-B0CF0C2932CC}"/>
              </a:ext>
            </a:extLst>
          </p:cNvPr>
          <p:cNvSpPr/>
          <p:nvPr/>
        </p:nvSpPr>
        <p:spPr>
          <a:xfrm flipH="1">
            <a:off x="8252131" y="1862480"/>
            <a:ext cx="2274797" cy="622702"/>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FINANSIELLA TJÄNSTER</a:t>
            </a:r>
          </a:p>
        </p:txBody>
      </p:sp>
      <p:sp>
        <p:nvSpPr>
          <p:cNvPr id="29" name="Bild 8">
            <a:extLst>
              <a:ext uri="{FF2B5EF4-FFF2-40B4-BE49-F238E27FC236}">
                <a16:creationId xmlns:a16="http://schemas.microsoft.com/office/drawing/2014/main" id="{B9B36B58-A522-FACA-24E4-87496FC2571A}"/>
              </a:ext>
            </a:extLst>
          </p:cNvPr>
          <p:cNvSpPr/>
          <p:nvPr/>
        </p:nvSpPr>
        <p:spPr>
          <a:xfrm flipH="1">
            <a:off x="8252126" y="2548640"/>
            <a:ext cx="2366389"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685" h="257104">
                <a:moveTo>
                  <a:pt x="92456" y="0"/>
                </a:moveTo>
                <a:lnTo>
                  <a:pt x="0" y="257104"/>
                </a:lnTo>
                <a:lnTo>
                  <a:pt x="2310544" y="257104"/>
                </a:lnTo>
                <a:lnTo>
                  <a:pt x="2311685" y="0"/>
                </a:lnTo>
                <a:lnTo>
                  <a:pt x="92456"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Finansinspektionen</a:t>
            </a:r>
          </a:p>
        </p:txBody>
      </p:sp>
      <p:sp>
        <p:nvSpPr>
          <p:cNvPr id="4" name="Platshållare för innehåll 7">
            <a:extLst>
              <a:ext uri="{FF2B5EF4-FFF2-40B4-BE49-F238E27FC236}">
                <a16:creationId xmlns:a16="http://schemas.microsoft.com/office/drawing/2014/main" id="{CF5E67DD-D01D-46A6-7F64-A08912F5E0FD}"/>
              </a:ext>
            </a:extLst>
          </p:cNvPr>
          <p:cNvSpPr txBox="1">
            <a:spLocks/>
          </p:cNvSpPr>
          <p:nvPr/>
        </p:nvSpPr>
        <p:spPr>
          <a:xfrm>
            <a:off x="446519" y="6232919"/>
            <a:ext cx="6558554" cy="425430"/>
          </a:xfrm>
          <a:prstGeom prst="rect">
            <a:avLst/>
          </a:prstGeom>
          <a:ln>
            <a:solidFill>
              <a:srgbClr val="822757"/>
            </a:solidFill>
          </a:ln>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050" dirty="0">
                <a:effectLst/>
                <a:latin typeface="Century Gothic" panose="020B0502020202020204" pitchFamily="34" charset="0"/>
              </a:rPr>
              <a:t>Sektorsansvarig myndighet har i uppgift att leda arbetet med att samordna åtgärder, driva på och stödja arbetet inom sektorn, verka för samverkan och samordning med andra aktörer.</a:t>
            </a:r>
          </a:p>
        </p:txBody>
      </p:sp>
      <p:sp>
        <p:nvSpPr>
          <p:cNvPr id="14" name="Bild 6">
            <a:extLst>
              <a:ext uri="{FF2B5EF4-FFF2-40B4-BE49-F238E27FC236}">
                <a16:creationId xmlns:a16="http://schemas.microsoft.com/office/drawing/2014/main" id="{46B7A4BE-7879-0BFD-C184-08616E44B76B}"/>
              </a:ext>
            </a:extLst>
          </p:cNvPr>
          <p:cNvSpPr/>
          <p:nvPr/>
        </p:nvSpPr>
        <p:spPr>
          <a:xfrm flipH="1">
            <a:off x="534639" y="1862442"/>
            <a:ext cx="2278270" cy="622156"/>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EKONOMISK SÄKERHET</a:t>
            </a:r>
          </a:p>
        </p:txBody>
      </p:sp>
      <p:sp>
        <p:nvSpPr>
          <p:cNvPr id="49" name="Bild 6">
            <a:extLst>
              <a:ext uri="{FF2B5EF4-FFF2-40B4-BE49-F238E27FC236}">
                <a16:creationId xmlns:a16="http://schemas.microsoft.com/office/drawing/2014/main" id="{A93D5358-17AE-48F0-5A57-753C1704AC0A}"/>
              </a:ext>
            </a:extLst>
          </p:cNvPr>
          <p:cNvSpPr/>
          <p:nvPr/>
        </p:nvSpPr>
        <p:spPr>
          <a:xfrm flipH="1">
            <a:off x="3050587" y="1867576"/>
            <a:ext cx="2365624" cy="622156"/>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ELEKTRONISK KOMMUNIKATION OCH POST</a:t>
            </a:r>
          </a:p>
        </p:txBody>
      </p:sp>
      <p:pic>
        <p:nvPicPr>
          <p:cNvPr id="56" name="Bild 5">
            <a:extLst>
              <a:ext uri="{FF2B5EF4-FFF2-40B4-BE49-F238E27FC236}">
                <a16:creationId xmlns:a16="http://schemas.microsoft.com/office/drawing/2014/main" id="{FB2B4907-9AB2-2787-0721-7D520EF6480F}"/>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93963" y="1342285"/>
            <a:ext cx="1176763" cy="530697"/>
          </a:xfrm>
          <a:prstGeom prst="rect">
            <a:avLst/>
          </a:prstGeom>
        </p:spPr>
      </p:pic>
      <p:pic>
        <p:nvPicPr>
          <p:cNvPr id="57" name="Bild 7">
            <a:extLst>
              <a:ext uri="{FF2B5EF4-FFF2-40B4-BE49-F238E27FC236}">
                <a16:creationId xmlns:a16="http://schemas.microsoft.com/office/drawing/2014/main" id="{EBCC46F6-59C3-831E-439A-4F1250D5429C}"/>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96000" y="1334474"/>
            <a:ext cx="565910" cy="536639"/>
          </a:xfrm>
          <a:prstGeom prst="rect">
            <a:avLst/>
          </a:prstGeom>
        </p:spPr>
      </p:pic>
      <p:pic>
        <p:nvPicPr>
          <p:cNvPr id="58" name="Bild 8">
            <a:extLst>
              <a:ext uri="{FF2B5EF4-FFF2-40B4-BE49-F238E27FC236}">
                <a16:creationId xmlns:a16="http://schemas.microsoft.com/office/drawing/2014/main" id="{61208B80-7EF8-B763-07BB-634F9735E323}"/>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801689" y="1512734"/>
            <a:ext cx="890868" cy="367789"/>
          </a:xfrm>
          <a:prstGeom prst="rect">
            <a:avLst/>
          </a:prstGeom>
        </p:spPr>
      </p:pic>
      <p:pic>
        <p:nvPicPr>
          <p:cNvPr id="59" name="Bild 49">
            <a:extLst>
              <a:ext uri="{FF2B5EF4-FFF2-40B4-BE49-F238E27FC236}">
                <a16:creationId xmlns:a16="http://schemas.microsoft.com/office/drawing/2014/main" id="{26BF80E1-3E39-2A07-7ECC-97DF1E7CD272}"/>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955231" y="-295952"/>
            <a:ext cx="4152514" cy="2275232"/>
          </a:xfrm>
          <a:prstGeom prst="rect">
            <a:avLst/>
          </a:prstGeom>
        </p:spPr>
      </p:pic>
      <p:sp>
        <p:nvSpPr>
          <p:cNvPr id="60" name="Bild 8">
            <a:extLst>
              <a:ext uri="{FF2B5EF4-FFF2-40B4-BE49-F238E27FC236}">
                <a16:creationId xmlns:a16="http://schemas.microsoft.com/office/drawing/2014/main" id="{171211F5-A898-2D75-4A9E-D61CC09DC1B2}"/>
              </a:ext>
            </a:extLst>
          </p:cNvPr>
          <p:cNvSpPr/>
          <p:nvPr/>
        </p:nvSpPr>
        <p:spPr>
          <a:xfrm>
            <a:off x="446519" y="4076252"/>
            <a:ext cx="2370245" cy="32238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685" h="257104">
                <a:moveTo>
                  <a:pt x="92456" y="0"/>
                </a:moveTo>
                <a:lnTo>
                  <a:pt x="0" y="257104"/>
                </a:lnTo>
                <a:lnTo>
                  <a:pt x="2310544" y="257104"/>
                </a:lnTo>
                <a:lnTo>
                  <a:pt x="2311685" y="0"/>
                </a:lnTo>
                <a:lnTo>
                  <a:pt x="92456"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Skatteverket</a:t>
            </a:r>
          </a:p>
        </p:txBody>
      </p:sp>
      <p:sp>
        <p:nvSpPr>
          <p:cNvPr id="61" name="Bild 8">
            <a:extLst>
              <a:ext uri="{FF2B5EF4-FFF2-40B4-BE49-F238E27FC236}">
                <a16:creationId xmlns:a16="http://schemas.microsoft.com/office/drawing/2014/main" id="{B193709B-2420-286F-864E-BFF5C4113743}"/>
              </a:ext>
            </a:extLst>
          </p:cNvPr>
          <p:cNvSpPr/>
          <p:nvPr/>
        </p:nvSpPr>
        <p:spPr>
          <a:xfrm flipH="1">
            <a:off x="3051896" y="4076252"/>
            <a:ext cx="2361064"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 name="connsiteX0" fmla="*/ 12627 w 2231856"/>
              <a:gd name="connsiteY0" fmla="*/ 0 h 257104"/>
              <a:gd name="connsiteX1" fmla="*/ 0 w 2231856"/>
              <a:gd name="connsiteY1" fmla="*/ 257104 h 257104"/>
              <a:gd name="connsiteX2" fmla="*/ 2230715 w 2231856"/>
              <a:gd name="connsiteY2" fmla="*/ 257104 h 257104"/>
              <a:gd name="connsiteX3" fmla="*/ 2231856 w 2231856"/>
              <a:gd name="connsiteY3" fmla="*/ 0 h 257104"/>
              <a:gd name="connsiteX4" fmla="*/ 12627 w 2231856"/>
              <a:gd name="connsiteY4" fmla="*/ 0 h 257104"/>
              <a:gd name="connsiteX0" fmla="*/ 2795 w 2222024"/>
              <a:gd name="connsiteY0" fmla="*/ 0 h 260381"/>
              <a:gd name="connsiteX1" fmla="*/ 0 w 2222024"/>
              <a:gd name="connsiteY1" fmla="*/ 260381 h 260381"/>
              <a:gd name="connsiteX2" fmla="*/ 2220883 w 2222024"/>
              <a:gd name="connsiteY2" fmla="*/ 257104 h 260381"/>
              <a:gd name="connsiteX3" fmla="*/ 2222024 w 2222024"/>
              <a:gd name="connsiteY3" fmla="*/ 0 h 260381"/>
              <a:gd name="connsiteX4" fmla="*/ 2795 w 2222024"/>
              <a:gd name="connsiteY4" fmla="*/ 0 h 2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024" h="260381">
                <a:moveTo>
                  <a:pt x="2795" y="0"/>
                </a:moveTo>
                <a:cubicBezTo>
                  <a:pt x="1863" y="86794"/>
                  <a:pt x="932" y="173587"/>
                  <a:pt x="0" y="260381"/>
                </a:cubicBezTo>
                <a:lnTo>
                  <a:pt x="2220883" y="257104"/>
                </a:lnTo>
                <a:cubicBezTo>
                  <a:pt x="2221263" y="171403"/>
                  <a:pt x="2221644" y="85701"/>
                  <a:pt x="2222024" y="0"/>
                </a:cubicBezTo>
                <a:lnTo>
                  <a:pt x="2795"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Socialstyrelsen</a:t>
            </a:r>
          </a:p>
        </p:txBody>
      </p:sp>
      <p:sp>
        <p:nvSpPr>
          <p:cNvPr id="62" name="Bild 6">
            <a:extLst>
              <a:ext uri="{FF2B5EF4-FFF2-40B4-BE49-F238E27FC236}">
                <a16:creationId xmlns:a16="http://schemas.microsoft.com/office/drawing/2014/main" id="{E373899C-9F30-F674-66A3-27A88255B42C}"/>
              </a:ext>
            </a:extLst>
          </p:cNvPr>
          <p:cNvSpPr/>
          <p:nvPr/>
        </p:nvSpPr>
        <p:spPr>
          <a:xfrm flipH="1">
            <a:off x="8252353" y="3390092"/>
            <a:ext cx="2274574" cy="622702"/>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LIVSMEDELSFÖRSÖRJNING </a:t>
            </a:r>
            <a:br>
              <a:rPr lang="sv-SE" sz="1100" dirty="0">
                <a:solidFill>
                  <a:schemeClr val="bg1"/>
                </a:solidFill>
                <a:latin typeface="+mj-lt"/>
              </a:rPr>
            </a:br>
            <a:r>
              <a:rPr lang="sv-SE" sz="1100" dirty="0">
                <a:solidFill>
                  <a:schemeClr val="bg1"/>
                </a:solidFill>
                <a:latin typeface="+mj-lt"/>
              </a:rPr>
              <a:t>OCH DRICKSVATTEN</a:t>
            </a:r>
          </a:p>
        </p:txBody>
      </p:sp>
      <p:pic>
        <p:nvPicPr>
          <p:cNvPr id="63" name="Bild 11">
            <a:extLst>
              <a:ext uri="{FF2B5EF4-FFF2-40B4-BE49-F238E27FC236}">
                <a16:creationId xmlns:a16="http://schemas.microsoft.com/office/drawing/2014/main" id="{34299BDC-5249-BA08-E9DD-C8A77EF7F501}"/>
              </a:ext>
              <a:ext uri="{C183D7F6-B498-43B3-948B-1728B52AA6E4}">
                <adec:decorative xmlns:adec="http://schemas.microsoft.com/office/drawing/2017/decorative" val="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684241" y="2982760"/>
            <a:ext cx="1453222" cy="435967"/>
          </a:xfrm>
          <a:prstGeom prst="rect">
            <a:avLst/>
          </a:prstGeom>
        </p:spPr>
      </p:pic>
      <p:pic>
        <p:nvPicPr>
          <p:cNvPr id="65" name="Bild 12">
            <a:extLst>
              <a:ext uri="{FF2B5EF4-FFF2-40B4-BE49-F238E27FC236}">
                <a16:creationId xmlns:a16="http://schemas.microsoft.com/office/drawing/2014/main" id="{FB6539AE-558F-E2F1-AC17-66B91E300C1D}"/>
              </a:ext>
              <a:ext uri="{C183D7F6-B498-43B3-948B-1728B52AA6E4}">
                <adec:decorative xmlns:adec="http://schemas.microsoft.com/office/drawing/2017/decorative" val="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53396" y="4575631"/>
            <a:ext cx="1607627" cy="435967"/>
          </a:xfrm>
          <a:prstGeom prst="rect">
            <a:avLst/>
          </a:prstGeom>
        </p:spPr>
      </p:pic>
      <p:pic>
        <p:nvPicPr>
          <p:cNvPr id="68" name="Bild 51">
            <a:extLst>
              <a:ext uri="{FF2B5EF4-FFF2-40B4-BE49-F238E27FC236}">
                <a16:creationId xmlns:a16="http://schemas.microsoft.com/office/drawing/2014/main" id="{D8249771-EEB9-A9E3-B6C0-18B3982A2FC0}"/>
              </a:ext>
              <a:ext uri="{C183D7F6-B498-43B3-948B-1728B52AA6E4}">
                <adec:decorative xmlns:adec="http://schemas.microsoft.com/office/drawing/2017/decorative" val="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220032" y="2997149"/>
            <a:ext cx="925699" cy="386555"/>
          </a:xfrm>
          <a:prstGeom prst="rect">
            <a:avLst/>
          </a:prstGeom>
        </p:spPr>
      </p:pic>
      <p:sp>
        <p:nvSpPr>
          <p:cNvPr id="69" name="Bild 6">
            <a:extLst>
              <a:ext uri="{FF2B5EF4-FFF2-40B4-BE49-F238E27FC236}">
                <a16:creationId xmlns:a16="http://schemas.microsoft.com/office/drawing/2014/main" id="{243B9D0A-347B-48D7-B947-BD60A0482423}"/>
              </a:ext>
            </a:extLst>
          </p:cNvPr>
          <p:cNvSpPr/>
          <p:nvPr/>
        </p:nvSpPr>
        <p:spPr>
          <a:xfrm flipH="1">
            <a:off x="530927" y="3384958"/>
            <a:ext cx="2281982" cy="622156"/>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spc="-10" dirty="0">
                <a:solidFill>
                  <a:schemeClr val="bg1"/>
                </a:solidFill>
                <a:latin typeface="+mj-lt"/>
              </a:rPr>
              <a:t>FÖRSÖRJNING </a:t>
            </a:r>
            <a:br>
              <a:rPr lang="sv-SE" sz="1100" spc="-10" dirty="0">
                <a:solidFill>
                  <a:schemeClr val="bg1"/>
                </a:solidFill>
                <a:latin typeface="+mj-lt"/>
              </a:rPr>
            </a:br>
            <a:r>
              <a:rPr lang="sv-SE" sz="1100" spc="-10" dirty="0">
                <a:solidFill>
                  <a:schemeClr val="bg1"/>
                </a:solidFill>
                <a:latin typeface="+mj-lt"/>
              </a:rPr>
              <a:t>AV GRUNDDATA</a:t>
            </a:r>
          </a:p>
        </p:txBody>
      </p:sp>
      <p:pic>
        <p:nvPicPr>
          <p:cNvPr id="70" name="Bild 10">
            <a:extLst>
              <a:ext uri="{FF2B5EF4-FFF2-40B4-BE49-F238E27FC236}">
                <a16:creationId xmlns:a16="http://schemas.microsoft.com/office/drawing/2014/main" id="{66D79573-4DC9-1E6A-1B86-442AB8A16A6C}"/>
              </a:ext>
              <a:ext uri="{C183D7F6-B498-43B3-948B-1728B52AA6E4}">
                <adec:decorative xmlns:adec="http://schemas.microsoft.com/office/drawing/2017/decorative" val="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540925" y="3078721"/>
            <a:ext cx="1287934" cy="380526"/>
          </a:xfrm>
          <a:prstGeom prst="rect">
            <a:avLst/>
          </a:prstGeom>
        </p:spPr>
      </p:pic>
      <p:sp>
        <p:nvSpPr>
          <p:cNvPr id="71" name="Bild 6">
            <a:extLst>
              <a:ext uri="{FF2B5EF4-FFF2-40B4-BE49-F238E27FC236}">
                <a16:creationId xmlns:a16="http://schemas.microsoft.com/office/drawing/2014/main" id="{3E5EEF03-61FB-2683-2A12-DCD7D76C5D00}"/>
              </a:ext>
            </a:extLst>
          </p:cNvPr>
          <p:cNvSpPr/>
          <p:nvPr/>
        </p:nvSpPr>
        <p:spPr>
          <a:xfrm flipH="1">
            <a:off x="3050587" y="3390092"/>
            <a:ext cx="2361065" cy="622156"/>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HÄLSA, VÅRD </a:t>
            </a:r>
            <a:br>
              <a:rPr lang="sv-SE" sz="1100" dirty="0">
                <a:solidFill>
                  <a:schemeClr val="bg1"/>
                </a:solidFill>
                <a:latin typeface="+mj-lt"/>
              </a:rPr>
            </a:br>
            <a:r>
              <a:rPr lang="sv-SE" sz="1100" dirty="0">
                <a:solidFill>
                  <a:schemeClr val="bg1"/>
                </a:solidFill>
                <a:latin typeface="+mj-lt"/>
              </a:rPr>
              <a:t>OCH OMSORG</a:t>
            </a:r>
          </a:p>
        </p:txBody>
      </p:sp>
      <p:sp>
        <p:nvSpPr>
          <p:cNvPr id="73" name="Bild 8">
            <a:extLst>
              <a:ext uri="{FF2B5EF4-FFF2-40B4-BE49-F238E27FC236}">
                <a16:creationId xmlns:a16="http://schemas.microsoft.com/office/drawing/2014/main" id="{D369AA2F-1991-E574-D524-91E8A4328594}"/>
              </a:ext>
            </a:extLst>
          </p:cNvPr>
          <p:cNvSpPr/>
          <p:nvPr/>
        </p:nvSpPr>
        <p:spPr>
          <a:xfrm flipH="1">
            <a:off x="5643087" y="5627010"/>
            <a:ext cx="2377180"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 name="connsiteX0" fmla="*/ 12627 w 2231856"/>
              <a:gd name="connsiteY0" fmla="*/ 0 h 257104"/>
              <a:gd name="connsiteX1" fmla="*/ 0 w 2231856"/>
              <a:gd name="connsiteY1" fmla="*/ 257104 h 257104"/>
              <a:gd name="connsiteX2" fmla="*/ 2230715 w 2231856"/>
              <a:gd name="connsiteY2" fmla="*/ 257104 h 257104"/>
              <a:gd name="connsiteX3" fmla="*/ 2231856 w 2231856"/>
              <a:gd name="connsiteY3" fmla="*/ 0 h 257104"/>
              <a:gd name="connsiteX4" fmla="*/ 12627 w 2231856"/>
              <a:gd name="connsiteY4" fmla="*/ 0 h 257104"/>
              <a:gd name="connsiteX0" fmla="*/ 2795 w 2222024"/>
              <a:gd name="connsiteY0" fmla="*/ 0 h 260381"/>
              <a:gd name="connsiteX1" fmla="*/ 0 w 2222024"/>
              <a:gd name="connsiteY1" fmla="*/ 260381 h 260381"/>
              <a:gd name="connsiteX2" fmla="*/ 2220883 w 2222024"/>
              <a:gd name="connsiteY2" fmla="*/ 257104 h 260381"/>
              <a:gd name="connsiteX3" fmla="*/ 2222024 w 2222024"/>
              <a:gd name="connsiteY3" fmla="*/ 0 h 260381"/>
              <a:gd name="connsiteX4" fmla="*/ 2795 w 2222024"/>
              <a:gd name="connsiteY4" fmla="*/ 0 h 2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024" h="260381">
                <a:moveTo>
                  <a:pt x="2795" y="0"/>
                </a:moveTo>
                <a:cubicBezTo>
                  <a:pt x="1863" y="86794"/>
                  <a:pt x="932" y="173587"/>
                  <a:pt x="0" y="260381"/>
                </a:cubicBezTo>
                <a:lnTo>
                  <a:pt x="2220883" y="257104"/>
                </a:lnTo>
                <a:cubicBezTo>
                  <a:pt x="2221263" y="171403"/>
                  <a:pt x="2221644" y="85701"/>
                  <a:pt x="2222024" y="0"/>
                </a:cubicBezTo>
                <a:lnTo>
                  <a:pt x="2795"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Trafikverket</a:t>
            </a:r>
          </a:p>
        </p:txBody>
      </p:sp>
      <p:sp>
        <p:nvSpPr>
          <p:cNvPr id="74" name="Bild 6">
            <a:extLst>
              <a:ext uri="{FF2B5EF4-FFF2-40B4-BE49-F238E27FC236}">
                <a16:creationId xmlns:a16="http://schemas.microsoft.com/office/drawing/2014/main" id="{D8DE9A05-91B4-CD97-8BEF-4E97283C7E1B}"/>
              </a:ext>
            </a:extLst>
          </p:cNvPr>
          <p:cNvSpPr/>
          <p:nvPr/>
        </p:nvSpPr>
        <p:spPr>
          <a:xfrm flipH="1">
            <a:off x="5659248" y="3390463"/>
            <a:ext cx="2365624" cy="622702"/>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INDUSTRI, BYGGANDE </a:t>
            </a:r>
            <a:br>
              <a:rPr lang="sv-SE" sz="1100" dirty="0">
                <a:solidFill>
                  <a:schemeClr val="bg1"/>
                </a:solidFill>
                <a:latin typeface="+mj-lt"/>
              </a:rPr>
            </a:br>
            <a:r>
              <a:rPr lang="sv-SE" sz="1100" dirty="0">
                <a:solidFill>
                  <a:schemeClr val="bg1"/>
                </a:solidFill>
                <a:latin typeface="+mj-lt"/>
              </a:rPr>
              <a:t>OCH HANDEL</a:t>
            </a:r>
          </a:p>
        </p:txBody>
      </p:sp>
      <p:sp>
        <p:nvSpPr>
          <p:cNvPr id="75" name="Bild 8">
            <a:extLst>
              <a:ext uri="{FF2B5EF4-FFF2-40B4-BE49-F238E27FC236}">
                <a16:creationId xmlns:a16="http://schemas.microsoft.com/office/drawing/2014/main" id="{5EBC9DAB-5FD2-5C69-DB71-4E2D91564DAD}"/>
              </a:ext>
            </a:extLst>
          </p:cNvPr>
          <p:cNvSpPr/>
          <p:nvPr/>
        </p:nvSpPr>
        <p:spPr>
          <a:xfrm flipH="1">
            <a:off x="5660343" y="4076623"/>
            <a:ext cx="2372599"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 name="connsiteX0" fmla="*/ 12627 w 2231856"/>
              <a:gd name="connsiteY0" fmla="*/ 0 h 257104"/>
              <a:gd name="connsiteX1" fmla="*/ 0 w 2231856"/>
              <a:gd name="connsiteY1" fmla="*/ 257104 h 257104"/>
              <a:gd name="connsiteX2" fmla="*/ 2230715 w 2231856"/>
              <a:gd name="connsiteY2" fmla="*/ 257104 h 257104"/>
              <a:gd name="connsiteX3" fmla="*/ 2231856 w 2231856"/>
              <a:gd name="connsiteY3" fmla="*/ 0 h 257104"/>
              <a:gd name="connsiteX4" fmla="*/ 12627 w 2231856"/>
              <a:gd name="connsiteY4" fmla="*/ 0 h 257104"/>
              <a:gd name="connsiteX0" fmla="*/ 2795 w 2222024"/>
              <a:gd name="connsiteY0" fmla="*/ 0 h 260381"/>
              <a:gd name="connsiteX1" fmla="*/ 0 w 2222024"/>
              <a:gd name="connsiteY1" fmla="*/ 260381 h 260381"/>
              <a:gd name="connsiteX2" fmla="*/ 2220883 w 2222024"/>
              <a:gd name="connsiteY2" fmla="*/ 257104 h 260381"/>
              <a:gd name="connsiteX3" fmla="*/ 2222024 w 2222024"/>
              <a:gd name="connsiteY3" fmla="*/ 0 h 260381"/>
              <a:gd name="connsiteX4" fmla="*/ 2795 w 2222024"/>
              <a:gd name="connsiteY4" fmla="*/ 0 h 2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024" h="260381">
                <a:moveTo>
                  <a:pt x="2795" y="0"/>
                </a:moveTo>
                <a:cubicBezTo>
                  <a:pt x="1863" y="86794"/>
                  <a:pt x="932" y="173587"/>
                  <a:pt x="0" y="260381"/>
                </a:cubicBezTo>
                <a:lnTo>
                  <a:pt x="2220883" y="257104"/>
                </a:lnTo>
                <a:cubicBezTo>
                  <a:pt x="2221263" y="171403"/>
                  <a:pt x="2221644" y="85701"/>
                  <a:pt x="2222024" y="0"/>
                </a:cubicBezTo>
                <a:lnTo>
                  <a:pt x="2795"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Tillväxtverket</a:t>
            </a:r>
          </a:p>
        </p:txBody>
      </p:sp>
      <p:sp>
        <p:nvSpPr>
          <p:cNvPr id="76" name="Bild 6">
            <a:extLst>
              <a:ext uri="{FF2B5EF4-FFF2-40B4-BE49-F238E27FC236}">
                <a16:creationId xmlns:a16="http://schemas.microsoft.com/office/drawing/2014/main" id="{4A04A749-A461-81EF-A125-F1BA96068964}"/>
              </a:ext>
            </a:extLst>
          </p:cNvPr>
          <p:cNvSpPr/>
          <p:nvPr/>
        </p:nvSpPr>
        <p:spPr>
          <a:xfrm flipH="1">
            <a:off x="8252129" y="4935754"/>
            <a:ext cx="2274573" cy="622702"/>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UTRIKESHANDEL</a:t>
            </a:r>
          </a:p>
        </p:txBody>
      </p:sp>
      <p:sp>
        <p:nvSpPr>
          <p:cNvPr id="77" name="Bild 8">
            <a:extLst>
              <a:ext uri="{FF2B5EF4-FFF2-40B4-BE49-F238E27FC236}">
                <a16:creationId xmlns:a16="http://schemas.microsoft.com/office/drawing/2014/main" id="{8D747990-604D-D25B-7C6F-6933461B7091}"/>
              </a:ext>
            </a:extLst>
          </p:cNvPr>
          <p:cNvSpPr/>
          <p:nvPr/>
        </p:nvSpPr>
        <p:spPr>
          <a:xfrm flipH="1">
            <a:off x="8251684" y="5621914"/>
            <a:ext cx="2377180"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685" h="257104">
                <a:moveTo>
                  <a:pt x="92456" y="0"/>
                </a:moveTo>
                <a:lnTo>
                  <a:pt x="0" y="257104"/>
                </a:lnTo>
                <a:lnTo>
                  <a:pt x="2310544" y="257104"/>
                </a:lnTo>
                <a:lnTo>
                  <a:pt x="2311685" y="0"/>
                </a:lnTo>
                <a:lnTo>
                  <a:pt x="92456"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Kommerskollegium</a:t>
            </a:r>
          </a:p>
        </p:txBody>
      </p:sp>
      <p:sp>
        <p:nvSpPr>
          <p:cNvPr id="78" name="Bild 6">
            <a:extLst>
              <a:ext uri="{FF2B5EF4-FFF2-40B4-BE49-F238E27FC236}">
                <a16:creationId xmlns:a16="http://schemas.microsoft.com/office/drawing/2014/main" id="{614A1D70-CB43-4EF2-B35D-C8B470091451}"/>
              </a:ext>
            </a:extLst>
          </p:cNvPr>
          <p:cNvSpPr/>
          <p:nvPr/>
        </p:nvSpPr>
        <p:spPr>
          <a:xfrm flipH="1">
            <a:off x="3057638" y="4935716"/>
            <a:ext cx="2354014" cy="622156"/>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spc="-10" dirty="0">
                <a:solidFill>
                  <a:schemeClr val="bg1"/>
                </a:solidFill>
                <a:latin typeface="+mj-lt"/>
              </a:rPr>
              <a:t>RÄDDNINGSTJÄNST OCH SKYDD </a:t>
            </a:r>
            <a:br>
              <a:rPr lang="sv-SE" sz="1100" spc="-10" dirty="0">
                <a:solidFill>
                  <a:schemeClr val="bg1"/>
                </a:solidFill>
                <a:latin typeface="+mj-lt"/>
              </a:rPr>
            </a:br>
            <a:r>
              <a:rPr lang="sv-SE" sz="1100" dirty="0">
                <a:solidFill>
                  <a:schemeClr val="bg1"/>
                </a:solidFill>
                <a:latin typeface="+mj-lt"/>
              </a:rPr>
              <a:t>AV CIVILBEFOLKNINGEN</a:t>
            </a:r>
          </a:p>
        </p:txBody>
      </p:sp>
      <p:pic>
        <p:nvPicPr>
          <p:cNvPr id="79" name="Bild 47">
            <a:extLst>
              <a:ext uri="{FF2B5EF4-FFF2-40B4-BE49-F238E27FC236}">
                <a16:creationId xmlns:a16="http://schemas.microsoft.com/office/drawing/2014/main" id="{34EA6E1B-2E5E-7C3A-DABA-5BA41C31E170}"/>
              </a:ext>
              <a:ext uri="{C183D7F6-B498-43B3-948B-1728B52AA6E4}">
                <adec:decorative xmlns:adec="http://schemas.microsoft.com/office/drawing/2017/decorative" val="1"/>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488325" y="4384723"/>
            <a:ext cx="1379800" cy="587149"/>
          </a:xfrm>
          <a:prstGeom prst="rect">
            <a:avLst/>
          </a:prstGeom>
        </p:spPr>
      </p:pic>
      <p:pic>
        <p:nvPicPr>
          <p:cNvPr id="80" name="Bild 14">
            <a:extLst>
              <a:ext uri="{FF2B5EF4-FFF2-40B4-BE49-F238E27FC236}">
                <a16:creationId xmlns:a16="http://schemas.microsoft.com/office/drawing/2014/main" id="{6EAD3381-F772-9CAC-DD79-DD50541ED89F}"/>
              </a:ext>
              <a:ext uri="{C183D7F6-B498-43B3-948B-1728B52AA6E4}">
                <adec:decorative xmlns:adec="http://schemas.microsoft.com/office/drawing/2017/decorative" val="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5798926" y="4715847"/>
            <a:ext cx="1590403" cy="321983"/>
          </a:xfrm>
          <a:prstGeom prst="rect">
            <a:avLst/>
          </a:prstGeom>
        </p:spPr>
      </p:pic>
      <p:sp>
        <p:nvSpPr>
          <p:cNvPr id="81" name="Bild 6">
            <a:extLst>
              <a:ext uri="{FF2B5EF4-FFF2-40B4-BE49-F238E27FC236}">
                <a16:creationId xmlns:a16="http://schemas.microsoft.com/office/drawing/2014/main" id="{B35B8903-1387-A5D9-934E-73E5F1E37E82}"/>
              </a:ext>
            </a:extLst>
          </p:cNvPr>
          <p:cNvSpPr/>
          <p:nvPr/>
        </p:nvSpPr>
        <p:spPr>
          <a:xfrm flipH="1">
            <a:off x="5641776" y="4940850"/>
            <a:ext cx="2365624" cy="622156"/>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TRANSPORTER</a:t>
            </a:r>
          </a:p>
        </p:txBody>
      </p:sp>
      <p:pic>
        <p:nvPicPr>
          <p:cNvPr id="82" name="Bild 81">
            <a:extLst>
              <a:ext uri="{FF2B5EF4-FFF2-40B4-BE49-F238E27FC236}">
                <a16:creationId xmlns:a16="http://schemas.microsoft.com/office/drawing/2014/main" id="{15D9EAD1-32E6-1326-FE43-D76BE021C8E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295248" y="3306783"/>
            <a:ext cx="57151" cy="102872"/>
          </a:xfrm>
          <a:prstGeom prst="rect">
            <a:avLst/>
          </a:prstGeom>
        </p:spPr>
      </p:pic>
      <p:pic>
        <p:nvPicPr>
          <p:cNvPr id="83" name="Bild 82">
            <a:extLst>
              <a:ext uri="{FF2B5EF4-FFF2-40B4-BE49-F238E27FC236}">
                <a16:creationId xmlns:a16="http://schemas.microsoft.com/office/drawing/2014/main" id="{466F75D5-C615-F421-281C-7CD0D4E6A2B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459116" y="3329449"/>
            <a:ext cx="157170" cy="65036"/>
          </a:xfrm>
          <a:prstGeom prst="rect">
            <a:avLst/>
          </a:prstGeom>
        </p:spPr>
      </p:pic>
      <p:pic>
        <p:nvPicPr>
          <p:cNvPr id="84" name="Bild 83">
            <a:extLst>
              <a:ext uri="{FF2B5EF4-FFF2-40B4-BE49-F238E27FC236}">
                <a16:creationId xmlns:a16="http://schemas.microsoft.com/office/drawing/2014/main" id="{0E865519-2D2E-BC30-1B88-BFB03329BF4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838054" y="3136129"/>
            <a:ext cx="661675" cy="260331"/>
          </a:xfrm>
          <a:prstGeom prst="rect">
            <a:avLst/>
          </a:prstGeom>
        </p:spPr>
      </p:pic>
      <p:pic>
        <p:nvPicPr>
          <p:cNvPr id="85" name="Bild 84">
            <a:extLst>
              <a:ext uri="{FF2B5EF4-FFF2-40B4-BE49-F238E27FC236}">
                <a16:creationId xmlns:a16="http://schemas.microsoft.com/office/drawing/2014/main" id="{302B7184-483D-A204-D90D-C7D2AC52C0EB}"/>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470176" y="3182421"/>
            <a:ext cx="508181" cy="254091"/>
          </a:xfrm>
          <a:prstGeom prst="rect">
            <a:avLst/>
          </a:prstGeom>
        </p:spPr>
      </p:pic>
      <p:pic>
        <p:nvPicPr>
          <p:cNvPr id="86" name="Bild 85">
            <a:extLst>
              <a:ext uri="{FF2B5EF4-FFF2-40B4-BE49-F238E27FC236}">
                <a16:creationId xmlns:a16="http://schemas.microsoft.com/office/drawing/2014/main" id="{21BE46BA-ED62-AEE8-3911-C298A2AC4A18}"/>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787750" y="2898610"/>
            <a:ext cx="537224" cy="514363"/>
          </a:xfrm>
          <a:prstGeom prst="rect">
            <a:avLst/>
          </a:prstGeom>
        </p:spPr>
      </p:pic>
      <p:pic>
        <p:nvPicPr>
          <p:cNvPr id="87" name="Bild 86">
            <a:extLst>
              <a:ext uri="{FF2B5EF4-FFF2-40B4-BE49-F238E27FC236}">
                <a16:creationId xmlns:a16="http://schemas.microsoft.com/office/drawing/2014/main" id="{F36918B6-0A27-2496-6968-6983A4563C7C}"/>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154568" y="4701952"/>
            <a:ext cx="238058" cy="284948"/>
          </a:xfrm>
          <a:prstGeom prst="rect">
            <a:avLst/>
          </a:prstGeom>
        </p:spPr>
      </p:pic>
      <p:pic>
        <p:nvPicPr>
          <p:cNvPr id="88" name="Bild 87">
            <a:extLst>
              <a:ext uri="{FF2B5EF4-FFF2-40B4-BE49-F238E27FC236}">
                <a16:creationId xmlns:a16="http://schemas.microsoft.com/office/drawing/2014/main" id="{1C6441C6-2448-6C14-AF2A-DF0775DE6A2D}"/>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9435885" y="4544156"/>
            <a:ext cx="480777" cy="335810"/>
          </a:xfrm>
          <a:prstGeom prst="rect">
            <a:avLst/>
          </a:prstGeom>
        </p:spPr>
      </p:pic>
      <p:pic>
        <p:nvPicPr>
          <p:cNvPr id="89" name="Bild 88">
            <a:extLst>
              <a:ext uri="{FF2B5EF4-FFF2-40B4-BE49-F238E27FC236}">
                <a16:creationId xmlns:a16="http://schemas.microsoft.com/office/drawing/2014/main" id="{8881304E-97C0-6AE3-7852-DD38F5F6BBDE}"/>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8746271" y="4517487"/>
            <a:ext cx="400289" cy="400289"/>
          </a:xfrm>
          <a:prstGeom prst="rect">
            <a:avLst/>
          </a:prstGeom>
        </p:spPr>
      </p:pic>
      <p:sp>
        <p:nvSpPr>
          <p:cNvPr id="96" name="Bild 8">
            <a:extLst>
              <a:ext uri="{FF2B5EF4-FFF2-40B4-BE49-F238E27FC236}">
                <a16:creationId xmlns:a16="http://schemas.microsoft.com/office/drawing/2014/main" id="{124756E3-DD6D-A1B8-1B77-13BDA7065ECF}"/>
              </a:ext>
            </a:extLst>
          </p:cNvPr>
          <p:cNvSpPr/>
          <p:nvPr/>
        </p:nvSpPr>
        <p:spPr>
          <a:xfrm>
            <a:off x="446519" y="5619302"/>
            <a:ext cx="2370245" cy="32238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685" h="257104">
                <a:moveTo>
                  <a:pt x="92456" y="0"/>
                </a:moveTo>
                <a:lnTo>
                  <a:pt x="0" y="257104"/>
                </a:lnTo>
                <a:lnTo>
                  <a:pt x="2310544" y="257104"/>
                </a:lnTo>
                <a:lnTo>
                  <a:pt x="2311685" y="0"/>
                </a:lnTo>
                <a:lnTo>
                  <a:pt x="92456"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Polismyndigheten</a:t>
            </a:r>
          </a:p>
        </p:txBody>
      </p:sp>
      <p:sp>
        <p:nvSpPr>
          <p:cNvPr id="97" name="Bild 6">
            <a:extLst>
              <a:ext uri="{FF2B5EF4-FFF2-40B4-BE49-F238E27FC236}">
                <a16:creationId xmlns:a16="http://schemas.microsoft.com/office/drawing/2014/main" id="{931650A0-2188-26DA-3300-6F7D7A32ED66}"/>
              </a:ext>
            </a:extLst>
          </p:cNvPr>
          <p:cNvSpPr/>
          <p:nvPr/>
        </p:nvSpPr>
        <p:spPr>
          <a:xfrm flipH="1">
            <a:off x="530927" y="4928008"/>
            <a:ext cx="2281982" cy="622156"/>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ORDNING OCH SÄKERHET</a:t>
            </a:r>
          </a:p>
        </p:txBody>
      </p:sp>
      <p:sp>
        <p:nvSpPr>
          <p:cNvPr id="99" name="Bild 8">
            <a:extLst>
              <a:ext uri="{FF2B5EF4-FFF2-40B4-BE49-F238E27FC236}">
                <a16:creationId xmlns:a16="http://schemas.microsoft.com/office/drawing/2014/main" id="{AA8FFF4D-5495-3339-0B05-82B94607C75E}"/>
              </a:ext>
            </a:extLst>
          </p:cNvPr>
          <p:cNvSpPr/>
          <p:nvPr/>
        </p:nvSpPr>
        <p:spPr>
          <a:xfrm flipH="1">
            <a:off x="8252129" y="4077403"/>
            <a:ext cx="2372598"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685" h="257104">
                <a:moveTo>
                  <a:pt x="92456" y="0"/>
                </a:moveTo>
                <a:lnTo>
                  <a:pt x="0" y="257104"/>
                </a:lnTo>
                <a:lnTo>
                  <a:pt x="2310544" y="257104"/>
                </a:lnTo>
                <a:lnTo>
                  <a:pt x="2311685" y="0"/>
                </a:lnTo>
                <a:lnTo>
                  <a:pt x="92456"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Livsmedelsverket</a:t>
            </a:r>
          </a:p>
        </p:txBody>
      </p:sp>
      <p:sp>
        <p:nvSpPr>
          <p:cNvPr id="100" name="Bild 8">
            <a:extLst>
              <a:ext uri="{FF2B5EF4-FFF2-40B4-BE49-F238E27FC236}">
                <a16:creationId xmlns:a16="http://schemas.microsoft.com/office/drawing/2014/main" id="{A761D3FD-8E0C-42CF-5BC8-F07726B378B5}"/>
              </a:ext>
            </a:extLst>
          </p:cNvPr>
          <p:cNvSpPr/>
          <p:nvPr/>
        </p:nvSpPr>
        <p:spPr>
          <a:xfrm flipH="1">
            <a:off x="3051896" y="5617512"/>
            <a:ext cx="2359774"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 name="connsiteX0" fmla="*/ 12627 w 2231856"/>
              <a:gd name="connsiteY0" fmla="*/ 0 h 257104"/>
              <a:gd name="connsiteX1" fmla="*/ 0 w 2231856"/>
              <a:gd name="connsiteY1" fmla="*/ 257104 h 257104"/>
              <a:gd name="connsiteX2" fmla="*/ 2230715 w 2231856"/>
              <a:gd name="connsiteY2" fmla="*/ 257104 h 257104"/>
              <a:gd name="connsiteX3" fmla="*/ 2231856 w 2231856"/>
              <a:gd name="connsiteY3" fmla="*/ 0 h 257104"/>
              <a:gd name="connsiteX4" fmla="*/ 12627 w 2231856"/>
              <a:gd name="connsiteY4" fmla="*/ 0 h 257104"/>
              <a:gd name="connsiteX0" fmla="*/ 2795 w 2222024"/>
              <a:gd name="connsiteY0" fmla="*/ 0 h 260381"/>
              <a:gd name="connsiteX1" fmla="*/ 0 w 2222024"/>
              <a:gd name="connsiteY1" fmla="*/ 260381 h 260381"/>
              <a:gd name="connsiteX2" fmla="*/ 2220883 w 2222024"/>
              <a:gd name="connsiteY2" fmla="*/ 257104 h 260381"/>
              <a:gd name="connsiteX3" fmla="*/ 2222024 w 2222024"/>
              <a:gd name="connsiteY3" fmla="*/ 0 h 260381"/>
              <a:gd name="connsiteX4" fmla="*/ 2795 w 2222024"/>
              <a:gd name="connsiteY4" fmla="*/ 0 h 2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024" h="260381">
                <a:moveTo>
                  <a:pt x="2795" y="0"/>
                </a:moveTo>
                <a:cubicBezTo>
                  <a:pt x="1863" y="86794"/>
                  <a:pt x="932" y="173587"/>
                  <a:pt x="0" y="260381"/>
                </a:cubicBezTo>
                <a:lnTo>
                  <a:pt x="2220883" y="257104"/>
                </a:lnTo>
                <a:cubicBezTo>
                  <a:pt x="2221263" y="171403"/>
                  <a:pt x="2221644" y="85701"/>
                  <a:pt x="2222024" y="0"/>
                </a:cubicBezTo>
                <a:lnTo>
                  <a:pt x="2795"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MSB</a:t>
            </a:r>
          </a:p>
        </p:txBody>
      </p:sp>
    </p:spTree>
    <p:extLst>
      <p:ext uri="{BB962C8B-B14F-4D97-AF65-F5344CB8AC3E}">
        <p14:creationId xmlns:p14="http://schemas.microsoft.com/office/powerpoint/2010/main" val="2255130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370D0-81AF-3934-F17D-A8A145ED3CB2}"/>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7A5B5157-0BCD-D9A1-45A6-84F6C2752174}"/>
              </a:ext>
            </a:extLst>
          </p:cNvPr>
          <p:cNvSpPr>
            <a:spLocks noGrp="1"/>
          </p:cNvSpPr>
          <p:nvPr>
            <p:ph type="title"/>
          </p:nvPr>
        </p:nvSpPr>
        <p:spPr/>
        <p:txBody>
          <a:bodyPr/>
          <a:lstStyle/>
          <a:p>
            <a:r>
              <a:rPr lang="sv-SE" dirty="0"/>
              <a:t>12 BEREDSKAPSSEKTORER</a:t>
            </a:r>
          </a:p>
        </p:txBody>
      </p:sp>
      <p:pic>
        <p:nvPicPr>
          <p:cNvPr id="3" name="Bild 2">
            <a:extLst>
              <a:ext uri="{FF2B5EF4-FFF2-40B4-BE49-F238E27FC236}">
                <a16:creationId xmlns:a16="http://schemas.microsoft.com/office/drawing/2014/main" id="{26DD42C4-94A7-F6DD-59BD-08FB5FD148EB}"/>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046"/>
          <a:stretch/>
        </p:blipFill>
        <p:spPr>
          <a:xfrm>
            <a:off x="0" y="721317"/>
            <a:ext cx="1118313" cy="379476"/>
          </a:xfrm>
          <a:prstGeom prst="rect">
            <a:avLst/>
          </a:prstGeom>
        </p:spPr>
      </p:pic>
      <p:sp>
        <p:nvSpPr>
          <p:cNvPr id="17" name="Bild 8">
            <a:extLst>
              <a:ext uri="{FF2B5EF4-FFF2-40B4-BE49-F238E27FC236}">
                <a16:creationId xmlns:a16="http://schemas.microsoft.com/office/drawing/2014/main" id="{43CC4E3E-F91F-BFD0-0881-6BA0882E2E90}"/>
              </a:ext>
            </a:extLst>
          </p:cNvPr>
          <p:cNvSpPr/>
          <p:nvPr/>
        </p:nvSpPr>
        <p:spPr>
          <a:xfrm>
            <a:off x="446519" y="2553736"/>
            <a:ext cx="2378453" cy="32238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685" h="257104">
                <a:moveTo>
                  <a:pt x="92456" y="0"/>
                </a:moveTo>
                <a:lnTo>
                  <a:pt x="0" y="257104"/>
                </a:lnTo>
                <a:lnTo>
                  <a:pt x="2310544" y="257104"/>
                </a:lnTo>
                <a:lnTo>
                  <a:pt x="2311685" y="0"/>
                </a:lnTo>
                <a:lnTo>
                  <a:pt x="92456"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Försäkringskassan</a:t>
            </a:r>
          </a:p>
        </p:txBody>
      </p:sp>
      <p:sp>
        <p:nvSpPr>
          <p:cNvPr id="18" name="Bild 10">
            <a:extLst>
              <a:ext uri="{FF2B5EF4-FFF2-40B4-BE49-F238E27FC236}">
                <a16:creationId xmlns:a16="http://schemas.microsoft.com/office/drawing/2014/main" id="{175C9E66-6A44-0D3F-D821-E3C52BB52963}"/>
              </a:ext>
            </a:extLst>
          </p:cNvPr>
          <p:cNvSpPr/>
          <p:nvPr/>
        </p:nvSpPr>
        <p:spPr>
          <a:xfrm>
            <a:off x="446780" y="2937932"/>
            <a:ext cx="2377180" cy="1659270"/>
          </a:xfrm>
          <a:custGeom>
            <a:avLst/>
            <a:gdLst>
              <a:gd name="connsiteX0" fmla="*/ 0 w 2310448"/>
              <a:gd name="connsiteY0" fmla="*/ 1211961 h 1373600"/>
              <a:gd name="connsiteX1" fmla="*/ 123180 w 2310448"/>
              <a:gd name="connsiteY1" fmla="*/ 1373600 h 1373600"/>
              <a:gd name="connsiteX2" fmla="*/ 2187269 w 2310448"/>
              <a:gd name="connsiteY2" fmla="*/ 1373600 h 1373600"/>
              <a:gd name="connsiteX3" fmla="*/ 2310449 w 2310448"/>
              <a:gd name="connsiteY3" fmla="*/ 1211961 h 1373600"/>
              <a:gd name="connsiteX4" fmla="*/ 2310449 w 2310448"/>
              <a:gd name="connsiteY4" fmla="*/ 0 h 1373600"/>
              <a:gd name="connsiteX5" fmla="*/ 0 w 2310448"/>
              <a:gd name="connsiteY5" fmla="*/ 0 h 1373600"/>
              <a:gd name="connsiteX6" fmla="*/ 0 w 2310448"/>
              <a:gd name="connsiteY6" fmla="*/ 1211961 h 13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48" h="1373600">
                <a:moveTo>
                  <a:pt x="0" y="1211961"/>
                </a:moveTo>
                <a:cubicBezTo>
                  <a:pt x="0" y="1271207"/>
                  <a:pt x="55455" y="1373600"/>
                  <a:pt x="123180" y="1373600"/>
                </a:cubicBezTo>
                <a:lnTo>
                  <a:pt x="2187269" y="1373600"/>
                </a:lnTo>
                <a:cubicBezTo>
                  <a:pt x="2255089" y="1373600"/>
                  <a:pt x="2310449" y="1271302"/>
                  <a:pt x="2310449" y="1211961"/>
                </a:cubicBezTo>
                <a:lnTo>
                  <a:pt x="2310449" y="0"/>
                </a:lnTo>
                <a:lnTo>
                  <a:pt x="0" y="0"/>
                </a:lnTo>
                <a:lnTo>
                  <a:pt x="0" y="1211961"/>
                </a:lnTo>
                <a:close/>
              </a:path>
            </a:pathLst>
          </a:custGeom>
          <a:solidFill>
            <a:schemeClr val="bg2"/>
          </a:solidFill>
          <a:ln w="9486" cap="flat">
            <a:noFill/>
            <a:prstDash val="solid"/>
            <a:miter/>
          </a:ln>
        </p:spPr>
        <p:txBody>
          <a:bodyPr rtlCol="0" anchor="t"/>
          <a:lstStyle/>
          <a:p>
            <a:pPr algn="ctr">
              <a:spcAft>
                <a:spcPts val="100"/>
              </a:spcAft>
            </a:pPr>
            <a:r>
              <a:rPr lang="sv-SE" sz="1050" dirty="0">
                <a:latin typeface="+mj-lt"/>
              </a:rPr>
              <a:t>Arbetsförmedlingen</a:t>
            </a:r>
          </a:p>
          <a:p>
            <a:pPr algn="ctr">
              <a:spcAft>
                <a:spcPts val="100"/>
              </a:spcAft>
            </a:pPr>
            <a:r>
              <a:rPr lang="sv-SE" sz="1050" dirty="0">
                <a:latin typeface="+mj-lt"/>
              </a:rPr>
              <a:t>Pensionsmyndigheten</a:t>
            </a:r>
          </a:p>
          <a:p>
            <a:pPr algn="ctr">
              <a:spcAft>
                <a:spcPts val="100"/>
              </a:spcAft>
            </a:pPr>
            <a:r>
              <a:rPr lang="sv-SE" sz="1050" dirty="0">
                <a:latin typeface="+mj-lt"/>
              </a:rPr>
              <a:t>Riksgälden</a:t>
            </a:r>
          </a:p>
          <a:p>
            <a:pPr algn="ctr">
              <a:spcAft>
                <a:spcPts val="100"/>
              </a:spcAft>
            </a:pPr>
            <a:r>
              <a:rPr lang="sv-SE" sz="1050" dirty="0">
                <a:latin typeface="+mj-lt"/>
              </a:rPr>
              <a:t>Skatteverket</a:t>
            </a:r>
          </a:p>
          <a:p>
            <a:pPr algn="ctr">
              <a:spcAft>
                <a:spcPts val="100"/>
              </a:spcAft>
            </a:pPr>
            <a:r>
              <a:rPr lang="sv-SE" sz="1050" dirty="0">
                <a:latin typeface="+mj-lt"/>
              </a:rPr>
              <a:t>Statens servicecenter</a:t>
            </a:r>
          </a:p>
          <a:p>
            <a:pPr algn="ctr">
              <a:spcAft>
                <a:spcPts val="100"/>
              </a:spcAft>
            </a:pPr>
            <a:r>
              <a:rPr lang="sv-SE" sz="1050" dirty="0">
                <a:latin typeface="+mj-lt"/>
              </a:rPr>
              <a:t>Utbetalningsmyndigheten</a:t>
            </a:r>
          </a:p>
        </p:txBody>
      </p:sp>
      <p:sp>
        <p:nvSpPr>
          <p:cNvPr id="20" name="Bild 8">
            <a:extLst>
              <a:ext uri="{FF2B5EF4-FFF2-40B4-BE49-F238E27FC236}">
                <a16:creationId xmlns:a16="http://schemas.microsoft.com/office/drawing/2014/main" id="{FFD5B1BF-091A-9BE4-D4DF-2EC51C5C0DE2}"/>
              </a:ext>
            </a:extLst>
          </p:cNvPr>
          <p:cNvSpPr/>
          <p:nvPr/>
        </p:nvSpPr>
        <p:spPr>
          <a:xfrm flipH="1">
            <a:off x="3051898" y="2553736"/>
            <a:ext cx="2377180"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 name="connsiteX0" fmla="*/ 12627 w 2231856"/>
              <a:gd name="connsiteY0" fmla="*/ 0 h 257104"/>
              <a:gd name="connsiteX1" fmla="*/ 0 w 2231856"/>
              <a:gd name="connsiteY1" fmla="*/ 257104 h 257104"/>
              <a:gd name="connsiteX2" fmla="*/ 2230715 w 2231856"/>
              <a:gd name="connsiteY2" fmla="*/ 257104 h 257104"/>
              <a:gd name="connsiteX3" fmla="*/ 2231856 w 2231856"/>
              <a:gd name="connsiteY3" fmla="*/ 0 h 257104"/>
              <a:gd name="connsiteX4" fmla="*/ 12627 w 2231856"/>
              <a:gd name="connsiteY4" fmla="*/ 0 h 257104"/>
              <a:gd name="connsiteX0" fmla="*/ 2795 w 2222024"/>
              <a:gd name="connsiteY0" fmla="*/ 0 h 260381"/>
              <a:gd name="connsiteX1" fmla="*/ 0 w 2222024"/>
              <a:gd name="connsiteY1" fmla="*/ 260381 h 260381"/>
              <a:gd name="connsiteX2" fmla="*/ 2220883 w 2222024"/>
              <a:gd name="connsiteY2" fmla="*/ 257104 h 260381"/>
              <a:gd name="connsiteX3" fmla="*/ 2222024 w 2222024"/>
              <a:gd name="connsiteY3" fmla="*/ 0 h 260381"/>
              <a:gd name="connsiteX4" fmla="*/ 2795 w 2222024"/>
              <a:gd name="connsiteY4" fmla="*/ 0 h 2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024" h="260381">
                <a:moveTo>
                  <a:pt x="2795" y="0"/>
                </a:moveTo>
                <a:cubicBezTo>
                  <a:pt x="1863" y="86794"/>
                  <a:pt x="932" y="173587"/>
                  <a:pt x="0" y="260381"/>
                </a:cubicBezTo>
                <a:lnTo>
                  <a:pt x="2220883" y="257104"/>
                </a:lnTo>
                <a:cubicBezTo>
                  <a:pt x="2221263" y="171403"/>
                  <a:pt x="2221644" y="85701"/>
                  <a:pt x="2222024" y="0"/>
                </a:cubicBezTo>
                <a:lnTo>
                  <a:pt x="2795"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Post- och telestyrelsen</a:t>
            </a:r>
          </a:p>
        </p:txBody>
      </p:sp>
      <p:sp>
        <p:nvSpPr>
          <p:cNvPr id="21" name="Bild 10">
            <a:extLst>
              <a:ext uri="{FF2B5EF4-FFF2-40B4-BE49-F238E27FC236}">
                <a16:creationId xmlns:a16="http://schemas.microsoft.com/office/drawing/2014/main" id="{D5D7D907-84C6-C7F4-A497-47CD1A3D7F5E}"/>
              </a:ext>
            </a:extLst>
          </p:cNvPr>
          <p:cNvSpPr/>
          <p:nvPr/>
        </p:nvSpPr>
        <p:spPr>
          <a:xfrm flipH="1">
            <a:off x="3053350" y="2937932"/>
            <a:ext cx="2377180" cy="1657419"/>
          </a:xfrm>
          <a:custGeom>
            <a:avLst/>
            <a:gdLst>
              <a:gd name="connsiteX0" fmla="*/ 0 w 2310448"/>
              <a:gd name="connsiteY0" fmla="*/ 1211961 h 1373600"/>
              <a:gd name="connsiteX1" fmla="*/ 123180 w 2310448"/>
              <a:gd name="connsiteY1" fmla="*/ 1373600 h 1373600"/>
              <a:gd name="connsiteX2" fmla="*/ 2187269 w 2310448"/>
              <a:gd name="connsiteY2" fmla="*/ 1373600 h 1373600"/>
              <a:gd name="connsiteX3" fmla="*/ 2310449 w 2310448"/>
              <a:gd name="connsiteY3" fmla="*/ 1211961 h 1373600"/>
              <a:gd name="connsiteX4" fmla="*/ 2310449 w 2310448"/>
              <a:gd name="connsiteY4" fmla="*/ 0 h 1373600"/>
              <a:gd name="connsiteX5" fmla="*/ 0 w 2310448"/>
              <a:gd name="connsiteY5" fmla="*/ 0 h 1373600"/>
              <a:gd name="connsiteX6" fmla="*/ 0 w 2310448"/>
              <a:gd name="connsiteY6" fmla="*/ 1211961 h 13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48" h="1373600">
                <a:moveTo>
                  <a:pt x="0" y="1211961"/>
                </a:moveTo>
                <a:cubicBezTo>
                  <a:pt x="0" y="1271207"/>
                  <a:pt x="55455" y="1373600"/>
                  <a:pt x="123180" y="1373600"/>
                </a:cubicBezTo>
                <a:lnTo>
                  <a:pt x="2187269" y="1373600"/>
                </a:lnTo>
                <a:cubicBezTo>
                  <a:pt x="2255089" y="1373600"/>
                  <a:pt x="2310449" y="1271302"/>
                  <a:pt x="2310449" y="1211961"/>
                </a:cubicBezTo>
                <a:lnTo>
                  <a:pt x="2310449" y="0"/>
                </a:lnTo>
                <a:lnTo>
                  <a:pt x="0" y="0"/>
                </a:lnTo>
                <a:lnTo>
                  <a:pt x="0" y="1211961"/>
                </a:lnTo>
                <a:close/>
              </a:path>
            </a:pathLst>
          </a:custGeom>
          <a:solidFill>
            <a:schemeClr val="bg2"/>
          </a:solidFill>
          <a:ln w="9486" cap="flat">
            <a:noFill/>
            <a:prstDash val="solid"/>
            <a:miter/>
          </a:ln>
        </p:spPr>
        <p:txBody>
          <a:bodyPr rtlCol="0" anchor="t"/>
          <a:lstStyle/>
          <a:p>
            <a:pPr algn="ctr">
              <a:spcAft>
                <a:spcPts val="100"/>
              </a:spcAft>
            </a:pPr>
            <a:r>
              <a:rPr lang="sv-SE" sz="1050" dirty="0">
                <a:latin typeface="+mj-lt"/>
              </a:rPr>
              <a:t>MSB</a:t>
            </a:r>
          </a:p>
          <a:p>
            <a:pPr algn="ctr">
              <a:spcAft>
                <a:spcPts val="100"/>
              </a:spcAft>
            </a:pPr>
            <a:r>
              <a:rPr lang="sv-SE" sz="1050" dirty="0">
                <a:latin typeface="+mj-lt"/>
              </a:rPr>
              <a:t>Svenska kraftnät</a:t>
            </a:r>
          </a:p>
          <a:p>
            <a:pPr algn="ctr">
              <a:spcAft>
                <a:spcPts val="100"/>
              </a:spcAft>
            </a:pPr>
            <a:r>
              <a:rPr lang="sv-SE" sz="1050" dirty="0">
                <a:latin typeface="+mj-lt"/>
              </a:rPr>
              <a:t>Trafikverket</a:t>
            </a:r>
          </a:p>
        </p:txBody>
      </p:sp>
      <p:sp>
        <p:nvSpPr>
          <p:cNvPr id="22" name="Bild 6">
            <a:extLst>
              <a:ext uri="{FF2B5EF4-FFF2-40B4-BE49-F238E27FC236}">
                <a16:creationId xmlns:a16="http://schemas.microsoft.com/office/drawing/2014/main" id="{F4B801F9-4AA5-09D0-0ABA-18DBAC2907AA}"/>
              </a:ext>
            </a:extLst>
          </p:cNvPr>
          <p:cNvSpPr/>
          <p:nvPr/>
        </p:nvSpPr>
        <p:spPr>
          <a:xfrm flipH="1">
            <a:off x="5659248" y="1867576"/>
            <a:ext cx="2365624" cy="622702"/>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ENERGIFÖRSÖRJNING</a:t>
            </a:r>
          </a:p>
        </p:txBody>
      </p:sp>
      <p:sp>
        <p:nvSpPr>
          <p:cNvPr id="23" name="Bild 8">
            <a:extLst>
              <a:ext uri="{FF2B5EF4-FFF2-40B4-BE49-F238E27FC236}">
                <a16:creationId xmlns:a16="http://schemas.microsoft.com/office/drawing/2014/main" id="{4A0B4FF5-9937-1D96-7326-0D0A8BE6D68C}"/>
              </a:ext>
            </a:extLst>
          </p:cNvPr>
          <p:cNvSpPr/>
          <p:nvPr/>
        </p:nvSpPr>
        <p:spPr>
          <a:xfrm flipH="1">
            <a:off x="5660343" y="2553736"/>
            <a:ext cx="2377486"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 name="connsiteX0" fmla="*/ 12627 w 2231856"/>
              <a:gd name="connsiteY0" fmla="*/ 0 h 257104"/>
              <a:gd name="connsiteX1" fmla="*/ 0 w 2231856"/>
              <a:gd name="connsiteY1" fmla="*/ 257104 h 257104"/>
              <a:gd name="connsiteX2" fmla="*/ 2230715 w 2231856"/>
              <a:gd name="connsiteY2" fmla="*/ 257104 h 257104"/>
              <a:gd name="connsiteX3" fmla="*/ 2231856 w 2231856"/>
              <a:gd name="connsiteY3" fmla="*/ 0 h 257104"/>
              <a:gd name="connsiteX4" fmla="*/ 12627 w 2231856"/>
              <a:gd name="connsiteY4" fmla="*/ 0 h 257104"/>
              <a:gd name="connsiteX0" fmla="*/ 2795 w 2222024"/>
              <a:gd name="connsiteY0" fmla="*/ 0 h 260381"/>
              <a:gd name="connsiteX1" fmla="*/ 0 w 2222024"/>
              <a:gd name="connsiteY1" fmla="*/ 260381 h 260381"/>
              <a:gd name="connsiteX2" fmla="*/ 2220883 w 2222024"/>
              <a:gd name="connsiteY2" fmla="*/ 257104 h 260381"/>
              <a:gd name="connsiteX3" fmla="*/ 2222024 w 2222024"/>
              <a:gd name="connsiteY3" fmla="*/ 0 h 260381"/>
              <a:gd name="connsiteX4" fmla="*/ 2795 w 2222024"/>
              <a:gd name="connsiteY4" fmla="*/ 0 h 2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024" h="260381">
                <a:moveTo>
                  <a:pt x="2795" y="0"/>
                </a:moveTo>
                <a:cubicBezTo>
                  <a:pt x="1863" y="86794"/>
                  <a:pt x="932" y="173587"/>
                  <a:pt x="0" y="260381"/>
                </a:cubicBezTo>
                <a:lnTo>
                  <a:pt x="2220883" y="257104"/>
                </a:lnTo>
                <a:cubicBezTo>
                  <a:pt x="2221263" y="171403"/>
                  <a:pt x="2221644" y="85701"/>
                  <a:pt x="2222024" y="0"/>
                </a:cubicBezTo>
                <a:lnTo>
                  <a:pt x="2795"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Energimyndigheten</a:t>
            </a:r>
          </a:p>
        </p:txBody>
      </p:sp>
      <p:sp>
        <p:nvSpPr>
          <p:cNvPr id="24" name="Bild 10">
            <a:extLst>
              <a:ext uri="{FF2B5EF4-FFF2-40B4-BE49-F238E27FC236}">
                <a16:creationId xmlns:a16="http://schemas.microsoft.com/office/drawing/2014/main" id="{6E49D1AD-D434-B329-25E1-5DA4EB629942}"/>
              </a:ext>
            </a:extLst>
          </p:cNvPr>
          <p:cNvSpPr/>
          <p:nvPr/>
        </p:nvSpPr>
        <p:spPr>
          <a:xfrm flipH="1">
            <a:off x="5660578" y="2937933"/>
            <a:ext cx="2377181" cy="1657419"/>
          </a:xfrm>
          <a:custGeom>
            <a:avLst/>
            <a:gdLst>
              <a:gd name="connsiteX0" fmla="*/ 0 w 2310448"/>
              <a:gd name="connsiteY0" fmla="*/ 1211961 h 1373600"/>
              <a:gd name="connsiteX1" fmla="*/ 123180 w 2310448"/>
              <a:gd name="connsiteY1" fmla="*/ 1373600 h 1373600"/>
              <a:gd name="connsiteX2" fmla="*/ 2187269 w 2310448"/>
              <a:gd name="connsiteY2" fmla="*/ 1373600 h 1373600"/>
              <a:gd name="connsiteX3" fmla="*/ 2310449 w 2310448"/>
              <a:gd name="connsiteY3" fmla="*/ 1211961 h 1373600"/>
              <a:gd name="connsiteX4" fmla="*/ 2310449 w 2310448"/>
              <a:gd name="connsiteY4" fmla="*/ 0 h 1373600"/>
              <a:gd name="connsiteX5" fmla="*/ 0 w 2310448"/>
              <a:gd name="connsiteY5" fmla="*/ 0 h 1373600"/>
              <a:gd name="connsiteX6" fmla="*/ 0 w 2310448"/>
              <a:gd name="connsiteY6" fmla="*/ 1211961 h 13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48" h="1373600">
                <a:moveTo>
                  <a:pt x="0" y="1211961"/>
                </a:moveTo>
                <a:cubicBezTo>
                  <a:pt x="0" y="1271207"/>
                  <a:pt x="55455" y="1373600"/>
                  <a:pt x="123180" y="1373600"/>
                </a:cubicBezTo>
                <a:lnTo>
                  <a:pt x="2187269" y="1373600"/>
                </a:lnTo>
                <a:cubicBezTo>
                  <a:pt x="2255089" y="1373600"/>
                  <a:pt x="2310449" y="1271302"/>
                  <a:pt x="2310449" y="1211961"/>
                </a:cubicBezTo>
                <a:lnTo>
                  <a:pt x="2310449" y="0"/>
                </a:lnTo>
                <a:lnTo>
                  <a:pt x="0" y="0"/>
                </a:lnTo>
                <a:lnTo>
                  <a:pt x="0" y="1211961"/>
                </a:lnTo>
                <a:close/>
              </a:path>
            </a:pathLst>
          </a:custGeom>
          <a:solidFill>
            <a:schemeClr val="bg2"/>
          </a:solidFill>
          <a:ln w="9486" cap="flat">
            <a:noFill/>
            <a:prstDash val="solid"/>
            <a:miter/>
          </a:ln>
        </p:spPr>
        <p:txBody>
          <a:bodyPr rtlCol="0" anchor="t"/>
          <a:lstStyle/>
          <a:p>
            <a:pPr algn="ctr">
              <a:spcAft>
                <a:spcPts val="100"/>
              </a:spcAft>
            </a:pPr>
            <a:r>
              <a:rPr lang="sv-SE" sz="1050" dirty="0">
                <a:latin typeface="+mj-lt"/>
              </a:rPr>
              <a:t>Energimarknadsinspektionen</a:t>
            </a:r>
          </a:p>
          <a:p>
            <a:pPr algn="ctr">
              <a:spcAft>
                <a:spcPts val="100"/>
              </a:spcAft>
            </a:pPr>
            <a:r>
              <a:rPr lang="sv-SE" sz="1050" dirty="0">
                <a:latin typeface="+mj-lt"/>
              </a:rPr>
              <a:t>Strålsäkerhetsmyndigheten</a:t>
            </a:r>
          </a:p>
          <a:p>
            <a:pPr algn="ctr">
              <a:spcAft>
                <a:spcPts val="100"/>
              </a:spcAft>
            </a:pPr>
            <a:r>
              <a:rPr lang="sv-SE" sz="1050" dirty="0">
                <a:latin typeface="+mj-lt"/>
              </a:rPr>
              <a:t>Svenska kraftnät</a:t>
            </a:r>
          </a:p>
        </p:txBody>
      </p:sp>
      <p:sp>
        <p:nvSpPr>
          <p:cNvPr id="28" name="Bild 6">
            <a:extLst>
              <a:ext uri="{FF2B5EF4-FFF2-40B4-BE49-F238E27FC236}">
                <a16:creationId xmlns:a16="http://schemas.microsoft.com/office/drawing/2014/main" id="{A321D1AD-7024-4351-A4A1-CA7DE2C47B87}"/>
              </a:ext>
            </a:extLst>
          </p:cNvPr>
          <p:cNvSpPr/>
          <p:nvPr/>
        </p:nvSpPr>
        <p:spPr>
          <a:xfrm flipH="1">
            <a:off x="8252131" y="1862480"/>
            <a:ext cx="2274797" cy="622702"/>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FINANSIELLA TJÄNSTER</a:t>
            </a:r>
          </a:p>
        </p:txBody>
      </p:sp>
      <p:sp>
        <p:nvSpPr>
          <p:cNvPr id="29" name="Bild 8">
            <a:extLst>
              <a:ext uri="{FF2B5EF4-FFF2-40B4-BE49-F238E27FC236}">
                <a16:creationId xmlns:a16="http://schemas.microsoft.com/office/drawing/2014/main" id="{30B9D0AC-70BC-A947-C508-F44EBD96E584}"/>
              </a:ext>
            </a:extLst>
          </p:cNvPr>
          <p:cNvSpPr/>
          <p:nvPr/>
        </p:nvSpPr>
        <p:spPr>
          <a:xfrm flipH="1">
            <a:off x="8265670" y="2548640"/>
            <a:ext cx="2378453"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685" h="257104">
                <a:moveTo>
                  <a:pt x="92456" y="0"/>
                </a:moveTo>
                <a:lnTo>
                  <a:pt x="0" y="257104"/>
                </a:lnTo>
                <a:lnTo>
                  <a:pt x="2310544" y="257104"/>
                </a:lnTo>
                <a:lnTo>
                  <a:pt x="2311685" y="0"/>
                </a:lnTo>
                <a:lnTo>
                  <a:pt x="92456"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Finansinspektionen</a:t>
            </a:r>
          </a:p>
        </p:txBody>
      </p:sp>
      <p:sp>
        <p:nvSpPr>
          <p:cNvPr id="30" name="Bild 10">
            <a:extLst>
              <a:ext uri="{FF2B5EF4-FFF2-40B4-BE49-F238E27FC236}">
                <a16:creationId xmlns:a16="http://schemas.microsoft.com/office/drawing/2014/main" id="{76D9468D-6469-0269-CAD7-119DE93C3569}"/>
              </a:ext>
            </a:extLst>
          </p:cNvPr>
          <p:cNvSpPr/>
          <p:nvPr/>
        </p:nvSpPr>
        <p:spPr>
          <a:xfrm flipH="1">
            <a:off x="8265767" y="2938064"/>
            <a:ext cx="2377181" cy="1657419"/>
          </a:xfrm>
          <a:custGeom>
            <a:avLst/>
            <a:gdLst>
              <a:gd name="connsiteX0" fmla="*/ 0 w 2310448"/>
              <a:gd name="connsiteY0" fmla="*/ 1211961 h 1373600"/>
              <a:gd name="connsiteX1" fmla="*/ 123180 w 2310448"/>
              <a:gd name="connsiteY1" fmla="*/ 1373600 h 1373600"/>
              <a:gd name="connsiteX2" fmla="*/ 2187269 w 2310448"/>
              <a:gd name="connsiteY2" fmla="*/ 1373600 h 1373600"/>
              <a:gd name="connsiteX3" fmla="*/ 2310449 w 2310448"/>
              <a:gd name="connsiteY3" fmla="*/ 1211961 h 1373600"/>
              <a:gd name="connsiteX4" fmla="*/ 2310449 w 2310448"/>
              <a:gd name="connsiteY4" fmla="*/ 0 h 1373600"/>
              <a:gd name="connsiteX5" fmla="*/ 0 w 2310448"/>
              <a:gd name="connsiteY5" fmla="*/ 0 h 1373600"/>
              <a:gd name="connsiteX6" fmla="*/ 0 w 2310448"/>
              <a:gd name="connsiteY6" fmla="*/ 1211961 h 13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48" h="1373600">
                <a:moveTo>
                  <a:pt x="0" y="1211961"/>
                </a:moveTo>
                <a:cubicBezTo>
                  <a:pt x="0" y="1271207"/>
                  <a:pt x="55455" y="1373600"/>
                  <a:pt x="123180" y="1373600"/>
                </a:cubicBezTo>
                <a:lnTo>
                  <a:pt x="2187269" y="1373600"/>
                </a:lnTo>
                <a:cubicBezTo>
                  <a:pt x="2255089" y="1373600"/>
                  <a:pt x="2310449" y="1271302"/>
                  <a:pt x="2310449" y="1211961"/>
                </a:cubicBezTo>
                <a:lnTo>
                  <a:pt x="2310449" y="0"/>
                </a:lnTo>
                <a:lnTo>
                  <a:pt x="0" y="0"/>
                </a:lnTo>
                <a:lnTo>
                  <a:pt x="0" y="1211961"/>
                </a:lnTo>
                <a:close/>
              </a:path>
            </a:pathLst>
          </a:custGeom>
          <a:solidFill>
            <a:schemeClr val="bg2"/>
          </a:solidFill>
          <a:ln w="9486" cap="flat">
            <a:noFill/>
            <a:prstDash val="solid"/>
            <a:miter/>
          </a:ln>
        </p:spPr>
        <p:txBody>
          <a:bodyPr rtlCol="0" anchor="t"/>
          <a:lstStyle/>
          <a:p>
            <a:pPr algn="ctr">
              <a:spcAft>
                <a:spcPts val="100"/>
              </a:spcAft>
            </a:pPr>
            <a:r>
              <a:rPr lang="sv-SE" sz="1050" dirty="0">
                <a:latin typeface="+mj-lt"/>
              </a:rPr>
              <a:t>Riksgälden</a:t>
            </a:r>
          </a:p>
          <a:p>
            <a:pPr algn="ctr">
              <a:spcAft>
                <a:spcPts val="100"/>
              </a:spcAft>
            </a:pPr>
            <a:r>
              <a:rPr lang="sv-SE" sz="1050" dirty="0">
                <a:latin typeface="+mj-lt"/>
              </a:rPr>
              <a:t>Riksbanken*</a:t>
            </a:r>
          </a:p>
        </p:txBody>
      </p:sp>
      <p:sp>
        <p:nvSpPr>
          <p:cNvPr id="4" name="Platshållare för innehåll 7">
            <a:extLst>
              <a:ext uri="{FF2B5EF4-FFF2-40B4-BE49-F238E27FC236}">
                <a16:creationId xmlns:a16="http://schemas.microsoft.com/office/drawing/2014/main" id="{29B234F9-679D-6087-983A-D6F3EC9F98E9}"/>
              </a:ext>
            </a:extLst>
          </p:cNvPr>
          <p:cNvSpPr txBox="1">
            <a:spLocks/>
          </p:cNvSpPr>
          <p:nvPr/>
        </p:nvSpPr>
        <p:spPr>
          <a:xfrm>
            <a:off x="446519" y="6232919"/>
            <a:ext cx="6558554" cy="425430"/>
          </a:xfrm>
          <a:prstGeom prst="rect">
            <a:avLst/>
          </a:prstGeom>
          <a:ln>
            <a:solidFill>
              <a:srgbClr val="822757"/>
            </a:solidFill>
          </a:ln>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050" dirty="0">
                <a:effectLst/>
                <a:latin typeface="Century Gothic" panose="020B0502020202020204" pitchFamily="34" charset="0"/>
              </a:rPr>
              <a:t>Sektorsansvarig myndighet har i uppgift att leda arbetet med att samordna åtgärder, driva på och stödja arbetet inom sektorn, verka för samverkan och samordning med andra aktörer.</a:t>
            </a:r>
          </a:p>
        </p:txBody>
      </p:sp>
      <p:sp>
        <p:nvSpPr>
          <p:cNvPr id="5" name="Rektangel 4">
            <a:extLst>
              <a:ext uri="{FF2B5EF4-FFF2-40B4-BE49-F238E27FC236}">
                <a16:creationId xmlns:a16="http://schemas.microsoft.com/office/drawing/2014/main" id="{E0B97291-D973-4B8D-3E7B-BCF477E97208}"/>
              </a:ext>
            </a:extLst>
          </p:cNvPr>
          <p:cNvSpPr/>
          <p:nvPr/>
        </p:nvSpPr>
        <p:spPr>
          <a:xfrm>
            <a:off x="7166856" y="6217425"/>
            <a:ext cx="3744685" cy="415498"/>
          </a:xfrm>
          <a:prstGeom prst="rect">
            <a:avLst/>
          </a:prstGeom>
        </p:spPr>
        <p:txBody>
          <a:bodyPr wrap="square">
            <a:spAutoFit/>
          </a:bodyPr>
          <a:lstStyle/>
          <a:p>
            <a:r>
              <a:rPr lang="sv-SE" sz="1050" dirty="0">
                <a:solidFill>
                  <a:srgbClr val="000000"/>
                </a:solidFill>
                <a:latin typeface="Century Gothic" panose="020B0502020202020204" pitchFamily="34" charset="0"/>
                <a:cs typeface="Arial" panose="020B0604020202020204" pitchFamily="34" charset="0"/>
              </a:rPr>
              <a:t>* Riksbanken ingår inte formellt i sektorn men deltar i arbetet då de är en myndighet under Riksdagen.</a:t>
            </a:r>
          </a:p>
        </p:txBody>
      </p:sp>
      <p:sp>
        <p:nvSpPr>
          <p:cNvPr id="14" name="Bild 6">
            <a:extLst>
              <a:ext uri="{FF2B5EF4-FFF2-40B4-BE49-F238E27FC236}">
                <a16:creationId xmlns:a16="http://schemas.microsoft.com/office/drawing/2014/main" id="{BF199C55-E7FD-8CA1-05EA-E97934C5D2C6}"/>
              </a:ext>
            </a:extLst>
          </p:cNvPr>
          <p:cNvSpPr/>
          <p:nvPr/>
        </p:nvSpPr>
        <p:spPr>
          <a:xfrm flipH="1">
            <a:off x="534639" y="1862442"/>
            <a:ext cx="2278270" cy="622156"/>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EKONOMISK SÄKERHET</a:t>
            </a:r>
          </a:p>
        </p:txBody>
      </p:sp>
      <p:sp>
        <p:nvSpPr>
          <p:cNvPr id="49" name="Bild 6">
            <a:extLst>
              <a:ext uri="{FF2B5EF4-FFF2-40B4-BE49-F238E27FC236}">
                <a16:creationId xmlns:a16="http://schemas.microsoft.com/office/drawing/2014/main" id="{410D882F-7593-4CB4-0D93-D1A187FBFC72}"/>
              </a:ext>
            </a:extLst>
          </p:cNvPr>
          <p:cNvSpPr/>
          <p:nvPr/>
        </p:nvSpPr>
        <p:spPr>
          <a:xfrm flipH="1">
            <a:off x="3050587" y="1867576"/>
            <a:ext cx="2365624" cy="622156"/>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ELEKTRONISK KOMMUNIKATION OCH POST</a:t>
            </a:r>
          </a:p>
        </p:txBody>
      </p:sp>
      <p:pic>
        <p:nvPicPr>
          <p:cNvPr id="56" name="Bild 5">
            <a:extLst>
              <a:ext uri="{FF2B5EF4-FFF2-40B4-BE49-F238E27FC236}">
                <a16:creationId xmlns:a16="http://schemas.microsoft.com/office/drawing/2014/main" id="{E61DB8A7-B5AB-8BF8-109B-AFAE3F11C1DD}"/>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93963" y="1342285"/>
            <a:ext cx="1176763" cy="530697"/>
          </a:xfrm>
          <a:prstGeom prst="rect">
            <a:avLst/>
          </a:prstGeom>
        </p:spPr>
      </p:pic>
      <p:pic>
        <p:nvPicPr>
          <p:cNvPr id="57" name="Bild 7">
            <a:extLst>
              <a:ext uri="{FF2B5EF4-FFF2-40B4-BE49-F238E27FC236}">
                <a16:creationId xmlns:a16="http://schemas.microsoft.com/office/drawing/2014/main" id="{FEB00A80-8D75-63E2-B8B1-DC5A1CCE32ED}"/>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96000" y="1334474"/>
            <a:ext cx="565910" cy="536639"/>
          </a:xfrm>
          <a:prstGeom prst="rect">
            <a:avLst/>
          </a:prstGeom>
        </p:spPr>
      </p:pic>
      <p:pic>
        <p:nvPicPr>
          <p:cNvPr id="58" name="Bild 8">
            <a:extLst>
              <a:ext uri="{FF2B5EF4-FFF2-40B4-BE49-F238E27FC236}">
                <a16:creationId xmlns:a16="http://schemas.microsoft.com/office/drawing/2014/main" id="{4B5CA017-DC54-CEF6-BFD2-B3159AF9DEA5}"/>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801689" y="1512734"/>
            <a:ext cx="890868" cy="367789"/>
          </a:xfrm>
          <a:prstGeom prst="rect">
            <a:avLst/>
          </a:prstGeom>
        </p:spPr>
      </p:pic>
      <p:pic>
        <p:nvPicPr>
          <p:cNvPr id="59" name="Bild 49">
            <a:extLst>
              <a:ext uri="{FF2B5EF4-FFF2-40B4-BE49-F238E27FC236}">
                <a16:creationId xmlns:a16="http://schemas.microsoft.com/office/drawing/2014/main" id="{8CB87062-EC17-0913-D645-897AA7441855}"/>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955231" y="-295952"/>
            <a:ext cx="4152514" cy="2275232"/>
          </a:xfrm>
          <a:prstGeom prst="rect">
            <a:avLst/>
          </a:prstGeom>
        </p:spPr>
      </p:pic>
    </p:spTree>
    <p:extLst>
      <p:ext uri="{BB962C8B-B14F-4D97-AF65-F5344CB8AC3E}">
        <p14:creationId xmlns:p14="http://schemas.microsoft.com/office/powerpoint/2010/main" val="14471612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8A224-F5CA-3D2A-F94B-51D7C4A2107B}"/>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FAA4A6A0-01B0-78BC-D539-DBD33926A110}"/>
              </a:ext>
            </a:extLst>
          </p:cNvPr>
          <p:cNvSpPr>
            <a:spLocks noGrp="1"/>
          </p:cNvSpPr>
          <p:nvPr>
            <p:ph type="title"/>
          </p:nvPr>
        </p:nvSpPr>
        <p:spPr/>
        <p:txBody>
          <a:bodyPr/>
          <a:lstStyle/>
          <a:p>
            <a:r>
              <a:rPr lang="sv-SE" dirty="0"/>
              <a:t>12 BEREDSKAPSSEKTORER</a:t>
            </a:r>
          </a:p>
        </p:txBody>
      </p:sp>
      <p:pic>
        <p:nvPicPr>
          <p:cNvPr id="3" name="Bild 2">
            <a:extLst>
              <a:ext uri="{FF2B5EF4-FFF2-40B4-BE49-F238E27FC236}">
                <a16:creationId xmlns:a16="http://schemas.microsoft.com/office/drawing/2014/main" id="{4113FB84-70E3-D2B1-FB7D-57D825D35315}"/>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046"/>
          <a:stretch/>
        </p:blipFill>
        <p:spPr>
          <a:xfrm>
            <a:off x="0" y="721317"/>
            <a:ext cx="1118313" cy="379476"/>
          </a:xfrm>
          <a:prstGeom prst="rect">
            <a:avLst/>
          </a:prstGeom>
        </p:spPr>
      </p:pic>
      <p:sp>
        <p:nvSpPr>
          <p:cNvPr id="17" name="Bild 8">
            <a:extLst>
              <a:ext uri="{FF2B5EF4-FFF2-40B4-BE49-F238E27FC236}">
                <a16:creationId xmlns:a16="http://schemas.microsoft.com/office/drawing/2014/main" id="{C2C0B28A-255B-6A36-0AFD-B6197C18ACE1}"/>
              </a:ext>
            </a:extLst>
          </p:cNvPr>
          <p:cNvSpPr/>
          <p:nvPr/>
        </p:nvSpPr>
        <p:spPr>
          <a:xfrm>
            <a:off x="446519" y="2553736"/>
            <a:ext cx="2378453" cy="32238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685" h="257104">
                <a:moveTo>
                  <a:pt x="92456" y="0"/>
                </a:moveTo>
                <a:lnTo>
                  <a:pt x="0" y="257104"/>
                </a:lnTo>
                <a:lnTo>
                  <a:pt x="2310544" y="257104"/>
                </a:lnTo>
                <a:lnTo>
                  <a:pt x="2311685" y="0"/>
                </a:lnTo>
                <a:lnTo>
                  <a:pt x="92456"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Skatteverket</a:t>
            </a:r>
          </a:p>
        </p:txBody>
      </p:sp>
      <p:sp>
        <p:nvSpPr>
          <p:cNvPr id="18" name="Bild 10">
            <a:extLst>
              <a:ext uri="{FF2B5EF4-FFF2-40B4-BE49-F238E27FC236}">
                <a16:creationId xmlns:a16="http://schemas.microsoft.com/office/drawing/2014/main" id="{171B36B1-8D24-5EB2-F884-0B483615EC0E}"/>
              </a:ext>
            </a:extLst>
          </p:cNvPr>
          <p:cNvSpPr/>
          <p:nvPr/>
        </p:nvSpPr>
        <p:spPr>
          <a:xfrm>
            <a:off x="446780" y="2937932"/>
            <a:ext cx="2377180" cy="1659270"/>
          </a:xfrm>
          <a:custGeom>
            <a:avLst/>
            <a:gdLst>
              <a:gd name="connsiteX0" fmla="*/ 0 w 2310448"/>
              <a:gd name="connsiteY0" fmla="*/ 1211961 h 1373600"/>
              <a:gd name="connsiteX1" fmla="*/ 123180 w 2310448"/>
              <a:gd name="connsiteY1" fmla="*/ 1373600 h 1373600"/>
              <a:gd name="connsiteX2" fmla="*/ 2187269 w 2310448"/>
              <a:gd name="connsiteY2" fmla="*/ 1373600 h 1373600"/>
              <a:gd name="connsiteX3" fmla="*/ 2310449 w 2310448"/>
              <a:gd name="connsiteY3" fmla="*/ 1211961 h 1373600"/>
              <a:gd name="connsiteX4" fmla="*/ 2310449 w 2310448"/>
              <a:gd name="connsiteY4" fmla="*/ 0 h 1373600"/>
              <a:gd name="connsiteX5" fmla="*/ 0 w 2310448"/>
              <a:gd name="connsiteY5" fmla="*/ 0 h 1373600"/>
              <a:gd name="connsiteX6" fmla="*/ 0 w 2310448"/>
              <a:gd name="connsiteY6" fmla="*/ 1211961 h 13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48" h="1373600">
                <a:moveTo>
                  <a:pt x="0" y="1211961"/>
                </a:moveTo>
                <a:cubicBezTo>
                  <a:pt x="0" y="1271207"/>
                  <a:pt x="55455" y="1373600"/>
                  <a:pt x="123180" y="1373600"/>
                </a:cubicBezTo>
                <a:lnTo>
                  <a:pt x="2187269" y="1373600"/>
                </a:lnTo>
                <a:cubicBezTo>
                  <a:pt x="2255089" y="1373600"/>
                  <a:pt x="2310449" y="1271302"/>
                  <a:pt x="2310449" y="1211961"/>
                </a:cubicBezTo>
                <a:lnTo>
                  <a:pt x="2310449" y="0"/>
                </a:lnTo>
                <a:lnTo>
                  <a:pt x="0" y="0"/>
                </a:lnTo>
                <a:lnTo>
                  <a:pt x="0" y="1211961"/>
                </a:lnTo>
                <a:close/>
              </a:path>
            </a:pathLst>
          </a:custGeom>
          <a:solidFill>
            <a:schemeClr val="bg2"/>
          </a:solidFill>
          <a:ln w="9486" cap="flat">
            <a:noFill/>
            <a:prstDash val="solid"/>
            <a:miter/>
          </a:ln>
        </p:spPr>
        <p:txBody>
          <a:bodyPr rtlCol="0" anchor="t"/>
          <a:lstStyle/>
          <a:p>
            <a:pPr algn="ctr">
              <a:spcAft>
                <a:spcPts val="100"/>
              </a:spcAft>
            </a:pPr>
            <a:r>
              <a:rPr lang="sv-SE" sz="1050" dirty="0">
                <a:latin typeface="+mj-lt"/>
              </a:rPr>
              <a:t>Bolagsverket</a:t>
            </a:r>
          </a:p>
          <a:p>
            <a:pPr algn="ctr">
              <a:spcAft>
                <a:spcPts val="100"/>
              </a:spcAft>
            </a:pPr>
            <a:r>
              <a:rPr lang="sv-SE" sz="1050" dirty="0">
                <a:latin typeface="+mj-lt"/>
              </a:rPr>
              <a:t>Lantmäteriet</a:t>
            </a:r>
          </a:p>
          <a:p>
            <a:pPr algn="ctr">
              <a:spcAft>
                <a:spcPts val="100"/>
              </a:spcAft>
            </a:pPr>
            <a:r>
              <a:rPr lang="sv-SE" sz="1050" dirty="0">
                <a:latin typeface="+mj-lt"/>
              </a:rPr>
              <a:t>Myndigheten för </a:t>
            </a:r>
            <a:br>
              <a:rPr lang="sv-SE" sz="1050" dirty="0">
                <a:latin typeface="+mj-lt"/>
              </a:rPr>
            </a:br>
            <a:r>
              <a:rPr lang="sv-SE" sz="1050" dirty="0">
                <a:latin typeface="+mj-lt"/>
              </a:rPr>
              <a:t>digital förvaltning</a:t>
            </a:r>
            <a:br>
              <a:rPr lang="sv-SE" sz="1050" dirty="0">
                <a:latin typeface="+mj-lt"/>
              </a:rPr>
            </a:br>
            <a:r>
              <a:rPr lang="sv-SE" sz="1050" dirty="0">
                <a:latin typeface="+mj-lt"/>
              </a:rPr>
              <a:t>Riksarkivet</a:t>
            </a:r>
          </a:p>
        </p:txBody>
      </p:sp>
      <p:sp>
        <p:nvSpPr>
          <p:cNvPr id="20" name="Bild 8">
            <a:extLst>
              <a:ext uri="{FF2B5EF4-FFF2-40B4-BE49-F238E27FC236}">
                <a16:creationId xmlns:a16="http://schemas.microsoft.com/office/drawing/2014/main" id="{20FB47C4-1B21-535C-6EAC-E28289CB4666}"/>
              </a:ext>
            </a:extLst>
          </p:cNvPr>
          <p:cNvSpPr/>
          <p:nvPr/>
        </p:nvSpPr>
        <p:spPr>
          <a:xfrm flipH="1">
            <a:off x="3051898" y="2553736"/>
            <a:ext cx="2377180"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 name="connsiteX0" fmla="*/ 12627 w 2231856"/>
              <a:gd name="connsiteY0" fmla="*/ 0 h 257104"/>
              <a:gd name="connsiteX1" fmla="*/ 0 w 2231856"/>
              <a:gd name="connsiteY1" fmla="*/ 257104 h 257104"/>
              <a:gd name="connsiteX2" fmla="*/ 2230715 w 2231856"/>
              <a:gd name="connsiteY2" fmla="*/ 257104 h 257104"/>
              <a:gd name="connsiteX3" fmla="*/ 2231856 w 2231856"/>
              <a:gd name="connsiteY3" fmla="*/ 0 h 257104"/>
              <a:gd name="connsiteX4" fmla="*/ 12627 w 2231856"/>
              <a:gd name="connsiteY4" fmla="*/ 0 h 257104"/>
              <a:gd name="connsiteX0" fmla="*/ 2795 w 2222024"/>
              <a:gd name="connsiteY0" fmla="*/ 0 h 260381"/>
              <a:gd name="connsiteX1" fmla="*/ 0 w 2222024"/>
              <a:gd name="connsiteY1" fmla="*/ 260381 h 260381"/>
              <a:gd name="connsiteX2" fmla="*/ 2220883 w 2222024"/>
              <a:gd name="connsiteY2" fmla="*/ 257104 h 260381"/>
              <a:gd name="connsiteX3" fmla="*/ 2222024 w 2222024"/>
              <a:gd name="connsiteY3" fmla="*/ 0 h 260381"/>
              <a:gd name="connsiteX4" fmla="*/ 2795 w 2222024"/>
              <a:gd name="connsiteY4" fmla="*/ 0 h 2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024" h="260381">
                <a:moveTo>
                  <a:pt x="2795" y="0"/>
                </a:moveTo>
                <a:cubicBezTo>
                  <a:pt x="1863" y="86794"/>
                  <a:pt x="932" y="173587"/>
                  <a:pt x="0" y="260381"/>
                </a:cubicBezTo>
                <a:lnTo>
                  <a:pt x="2220883" y="257104"/>
                </a:lnTo>
                <a:cubicBezTo>
                  <a:pt x="2221263" y="171403"/>
                  <a:pt x="2221644" y="85701"/>
                  <a:pt x="2222024" y="0"/>
                </a:cubicBezTo>
                <a:lnTo>
                  <a:pt x="2795"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Socialstyrelsen</a:t>
            </a:r>
          </a:p>
        </p:txBody>
      </p:sp>
      <p:sp>
        <p:nvSpPr>
          <p:cNvPr id="21" name="Bild 10">
            <a:extLst>
              <a:ext uri="{FF2B5EF4-FFF2-40B4-BE49-F238E27FC236}">
                <a16:creationId xmlns:a16="http://schemas.microsoft.com/office/drawing/2014/main" id="{440662CA-DEE6-470E-FC8D-1D50CB2679D5}"/>
              </a:ext>
            </a:extLst>
          </p:cNvPr>
          <p:cNvSpPr/>
          <p:nvPr/>
        </p:nvSpPr>
        <p:spPr>
          <a:xfrm flipH="1">
            <a:off x="3053350" y="2937932"/>
            <a:ext cx="2377180" cy="1657419"/>
          </a:xfrm>
          <a:custGeom>
            <a:avLst/>
            <a:gdLst>
              <a:gd name="connsiteX0" fmla="*/ 0 w 2310448"/>
              <a:gd name="connsiteY0" fmla="*/ 1211961 h 1373600"/>
              <a:gd name="connsiteX1" fmla="*/ 123180 w 2310448"/>
              <a:gd name="connsiteY1" fmla="*/ 1373600 h 1373600"/>
              <a:gd name="connsiteX2" fmla="*/ 2187269 w 2310448"/>
              <a:gd name="connsiteY2" fmla="*/ 1373600 h 1373600"/>
              <a:gd name="connsiteX3" fmla="*/ 2310449 w 2310448"/>
              <a:gd name="connsiteY3" fmla="*/ 1211961 h 1373600"/>
              <a:gd name="connsiteX4" fmla="*/ 2310449 w 2310448"/>
              <a:gd name="connsiteY4" fmla="*/ 0 h 1373600"/>
              <a:gd name="connsiteX5" fmla="*/ 0 w 2310448"/>
              <a:gd name="connsiteY5" fmla="*/ 0 h 1373600"/>
              <a:gd name="connsiteX6" fmla="*/ 0 w 2310448"/>
              <a:gd name="connsiteY6" fmla="*/ 1211961 h 13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48" h="1373600">
                <a:moveTo>
                  <a:pt x="0" y="1211961"/>
                </a:moveTo>
                <a:cubicBezTo>
                  <a:pt x="0" y="1271207"/>
                  <a:pt x="55455" y="1373600"/>
                  <a:pt x="123180" y="1373600"/>
                </a:cubicBezTo>
                <a:lnTo>
                  <a:pt x="2187269" y="1373600"/>
                </a:lnTo>
                <a:cubicBezTo>
                  <a:pt x="2255089" y="1373600"/>
                  <a:pt x="2310449" y="1271302"/>
                  <a:pt x="2310449" y="1211961"/>
                </a:cubicBezTo>
                <a:lnTo>
                  <a:pt x="2310449" y="0"/>
                </a:lnTo>
                <a:lnTo>
                  <a:pt x="0" y="0"/>
                </a:lnTo>
                <a:lnTo>
                  <a:pt x="0" y="1211961"/>
                </a:lnTo>
                <a:close/>
              </a:path>
            </a:pathLst>
          </a:custGeom>
          <a:solidFill>
            <a:schemeClr val="bg2"/>
          </a:solidFill>
          <a:ln w="9486" cap="flat">
            <a:noFill/>
            <a:prstDash val="solid"/>
            <a:miter/>
          </a:ln>
        </p:spPr>
        <p:txBody>
          <a:bodyPr rtlCol="0" anchor="t"/>
          <a:lstStyle/>
          <a:p>
            <a:pPr algn="ctr">
              <a:spcAft>
                <a:spcPts val="100"/>
              </a:spcAft>
            </a:pPr>
            <a:r>
              <a:rPr lang="sv-SE" sz="1050" dirty="0">
                <a:latin typeface="+mj-lt"/>
              </a:rPr>
              <a:t>E-hälsomyndigheten</a:t>
            </a:r>
          </a:p>
          <a:p>
            <a:pPr algn="ctr">
              <a:spcAft>
                <a:spcPts val="100"/>
              </a:spcAft>
            </a:pPr>
            <a:r>
              <a:rPr lang="sv-SE" sz="1050" dirty="0">
                <a:latin typeface="+mj-lt"/>
              </a:rPr>
              <a:t>Folkhälsomyndigheten</a:t>
            </a:r>
          </a:p>
          <a:p>
            <a:pPr algn="ctr">
              <a:spcAft>
                <a:spcPts val="100"/>
              </a:spcAft>
            </a:pPr>
            <a:r>
              <a:rPr lang="sv-SE" sz="1050" dirty="0">
                <a:latin typeface="+mj-lt"/>
              </a:rPr>
              <a:t>Läkemedelsverket</a:t>
            </a:r>
          </a:p>
        </p:txBody>
      </p:sp>
      <p:sp>
        <p:nvSpPr>
          <p:cNvPr id="28" name="Bild 6">
            <a:extLst>
              <a:ext uri="{FF2B5EF4-FFF2-40B4-BE49-F238E27FC236}">
                <a16:creationId xmlns:a16="http://schemas.microsoft.com/office/drawing/2014/main" id="{3B28F4F5-008A-5618-31A1-3692E75EF700}"/>
              </a:ext>
            </a:extLst>
          </p:cNvPr>
          <p:cNvSpPr/>
          <p:nvPr/>
        </p:nvSpPr>
        <p:spPr>
          <a:xfrm flipH="1">
            <a:off x="8252131" y="1862480"/>
            <a:ext cx="2274797" cy="622702"/>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LIVSMEDELSFÖRSÖRJNING </a:t>
            </a:r>
            <a:br>
              <a:rPr lang="sv-SE" sz="1100" dirty="0">
                <a:solidFill>
                  <a:schemeClr val="bg1"/>
                </a:solidFill>
                <a:latin typeface="+mj-lt"/>
              </a:rPr>
            </a:br>
            <a:r>
              <a:rPr lang="sv-SE" sz="1100" dirty="0">
                <a:solidFill>
                  <a:schemeClr val="bg1"/>
                </a:solidFill>
                <a:latin typeface="+mj-lt"/>
              </a:rPr>
              <a:t>OCH DRICKSVATTEN</a:t>
            </a:r>
          </a:p>
        </p:txBody>
      </p:sp>
      <p:sp>
        <p:nvSpPr>
          <p:cNvPr id="29" name="Bild 8">
            <a:extLst>
              <a:ext uri="{FF2B5EF4-FFF2-40B4-BE49-F238E27FC236}">
                <a16:creationId xmlns:a16="http://schemas.microsoft.com/office/drawing/2014/main" id="{46C63BF5-DF49-B4CD-EBF5-61EC53D3FD1C}"/>
              </a:ext>
            </a:extLst>
          </p:cNvPr>
          <p:cNvSpPr/>
          <p:nvPr/>
        </p:nvSpPr>
        <p:spPr>
          <a:xfrm flipH="1">
            <a:off x="8252131" y="2548640"/>
            <a:ext cx="2391992"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685" h="257104">
                <a:moveTo>
                  <a:pt x="92456" y="0"/>
                </a:moveTo>
                <a:lnTo>
                  <a:pt x="0" y="257104"/>
                </a:lnTo>
                <a:lnTo>
                  <a:pt x="2310544" y="257104"/>
                </a:lnTo>
                <a:lnTo>
                  <a:pt x="2311685" y="0"/>
                </a:lnTo>
                <a:lnTo>
                  <a:pt x="92456"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Livsmedelsverket</a:t>
            </a:r>
          </a:p>
        </p:txBody>
      </p:sp>
      <p:sp>
        <p:nvSpPr>
          <p:cNvPr id="30" name="Bild 10">
            <a:extLst>
              <a:ext uri="{FF2B5EF4-FFF2-40B4-BE49-F238E27FC236}">
                <a16:creationId xmlns:a16="http://schemas.microsoft.com/office/drawing/2014/main" id="{1D03CBA5-DE69-53AC-8820-9C0221EDD10C}"/>
              </a:ext>
            </a:extLst>
          </p:cNvPr>
          <p:cNvSpPr/>
          <p:nvPr/>
        </p:nvSpPr>
        <p:spPr>
          <a:xfrm flipH="1">
            <a:off x="8250954" y="2938064"/>
            <a:ext cx="2391993" cy="1657419"/>
          </a:xfrm>
          <a:custGeom>
            <a:avLst/>
            <a:gdLst>
              <a:gd name="connsiteX0" fmla="*/ 0 w 2310448"/>
              <a:gd name="connsiteY0" fmla="*/ 1211961 h 1373600"/>
              <a:gd name="connsiteX1" fmla="*/ 123180 w 2310448"/>
              <a:gd name="connsiteY1" fmla="*/ 1373600 h 1373600"/>
              <a:gd name="connsiteX2" fmla="*/ 2187269 w 2310448"/>
              <a:gd name="connsiteY2" fmla="*/ 1373600 h 1373600"/>
              <a:gd name="connsiteX3" fmla="*/ 2310449 w 2310448"/>
              <a:gd name="connsiteY3" fmla="*/ 1211961 h 1373600"/>
              <a:gd name="connsiteX4" fmla="*/ 2310449 w 2310448"/>
              <a:gd name="connsiteY4" fmla="*/ 0 h 1373600"/>
              <a:gd name="connsiteX5" fmla="*/ 0 w 2310448"/>
              <a:gd name="connsiteY5" fmla="*/ 0 h 1373600"/>
              <a:gd name="connsiteX6" fmla="*/ 0 w 2310448"/>
              <a:gd name="connsiteY6" fmla="*/ 1211961 h 13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48" h="1373600">
                <a:moveTo>
                  <a:pt x="0" y="1211961"/>
                </a:moveTo>
                <a:cubicBezTo>
                  <a:pt x="0" y="1271207"/>
                  <a:pt x="55455" y="1373600"/>
                  <a:pt x="123180" y="1373600"/>
                </a:cubicBezTo>
                <a:lnTo>
                  <a:pt x="2187269" y="1373600"/>
                </a:lnTo>
                <a:cubicBezTo>
                  <a:pt x="2255089" y="1373600"/>
                  <a:pt x="2310449" y="1271302"/>
                  <a:pt x="2310449" y="1211961"/>
                </a:cubicBezTo>
                <a:lnTo>
                  <a:pt x="2310449" y="0"/>
                </a:lnTo>
                <a:lnTo>
                  <a:pt x="0" y="0"/>
                </a:lnTo>
                <a:lnTo>
                  <a:pt x="0" y="1211961"/>
                </a:lnTo>
                <a:close/>
              </a:path>
            </a:pathLst>
          </a:custGeom>
          <a:solidFill>
            <a:schemeClr val="bg2"/>
          </a:solidFill>
          <a:ln w="9486" cap="flat">
            <a:noFill/>
            <a:prstDash val="solid"/>
            <a:miter/>
          </a:ln>
        </p:spPr>
        <p:txBody>
          <a:bodyPr rtlCol="0" anchor="t"/>
          <a:lstStyle/>
          <a:p>
            <a:pPr algn="ctr">
              <a:spcAft>
                <a:spcPts val="100"/>
              </a:spcAft>
            </a:pPr>
            <a:r>
              <a:rPr lang="sv-SE" sz="1050" dirty="0">
                <a:latin typeface="+mj-lt"/>
              </a:rPr>
              <a:t>Jordbruksverket</a:t>
            </a:r>
          </a:p>
          <a:p>
            <a:pPr algn="ctr">
              <a:spcAft>
                <a:spcPts val="100"/>
              </a:spcAft>
            </a:pPr>
            <a:r>
              <a:rPr lang="sv-SE" sz="1050" dirty="0">
                <a:latin typeface="+mj-lt"/>
              </a:rPr>
              <a:t>Länsstyrelserna</a:t>
            </a:r>
          </a:p>
          <a:p>
            <a:pPr algn="ctr">
              <a:spcAft>
                <a:spcPts val="100"/>
              </a:spcAft>
            </a:pPr>
            <a:r>
              <a:rPr lang="sv-SE" sz="1050" dirty="0">
                <a:latin typeface="+mj-lt"/>
              </a:rPr>
              <a:t>Naturvårdsverket</a:t>
            </a:r>
          </a:p>
          <a:p>
            <a:pPr algn="ctr">
              <a:spcAft>
                <a:spcPts val="100"/>
              </a:spcAft>
            </a:pPr>
            <a:r>
              <a:rPr lang="sv-SE" sz="1050" dirty="0">
                <a:latin typeface="+mj-lt"/>
              </a:rPr>
              <a:t>Statens veterinär-</a:t>
            </a:r>
            <a:br>
              <a:rPr lang="sv-SE" sz="1050" dirty="0">
                <a:latin typeface="+mj-lt"/>
              </a:rPr>
            </a:br>
            <a:r>
              <a:rPr lang="sv-SE" sz="1050" dirty="0">
                <a:latin typeface="+mj-lt"/>
              </a:rPr>
              <a:t>medicinska anstalt</a:t>
            </a:r>
          </a:p>
        </p:txBody>
      </p:sp>
      <p:sp>
        <p:nvSpPr>
          <p:cNvPr id="4" name="Platshållare för innehåll 7">
            <a:extLst>
              <a:ext uri="{FF2B5EF4-FFF2-40B4-BE49-F238E27FC236}">
                <a16:creationId xmlns:a16="http://schemas.microsoft.com/office/drawing/2014/main" id="{7ACE3D24-85A9-39F8-3D80-8A6B3A732BCE}"/>
              </a:ext>
            </a:extLst>
          </p:cNvPr>
          <p:cNvSpPr txBox="1">
            <a:spLocks/>
          </p:cNvSpPr>
          <p:nvPr/>
        </p:nvSpPr>
        <p:spPr>
          <a:xfrm>
            <a:off x="446519" y="6232919"/>
            <a:ext cx="6558554" cy="425430"/>
          </a:xfrm>
          <a:prstGeom prst="rect">
            <a:avLst/>
          </a:prstGeom>
          <a:ln>
            <a:solidFill>
              <a:srgbClr val="822757"/>
            </a:solidFill>
          </a:ln>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050" dirty="0">
                <a:effectLst/>
                <a:latin typeface="Century Gothic" panose="020B0502020202020204" pitchFamily="34" charset="0"/>
              </a:rPr>
              <a:t>Sektorsansvarig myndighet har i uppgift att leda arbetet med att samordna åtgärder, driva på och stödja arbetet inom sektorn, verka för samverkan och samordning med andra aktörer.</a:t>
            </a:r>
          </a:p>
        </p:txBody>
      </p:sp>
      <p:pic>
        <p:nvPicPr>
          <p:cNvPr id="55" name="Bild 51">
            <a:extLst>
              <a:ext uri="{FF2B5EF4-FFF2-40B4-BE49-F238E27FC236}">
                <a16:creationId xmlns:a16="http://schemas.microsoft.com/office/drawing/2014/main" id="{6C5E4257-8E7C-099B-5AB4-C06B7268216C}"/>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08152" y="1480571"/>
            <a:ext cx="925699" cy="386555"/>
          </a:xfrm>
          <a:prstGeom prst="rect">
            <a:avLst/>
          </a:prstGeom>
        </p:spPr>
      </p:pic>
      <p:sp>
        <p:nvSpPr>
          <p:cNvPr id="14" name="Bild 6">
            <a:extLst>
              <a:ext uri="{FF2B5EF4-FFF2-40B4-BE49-F238E27FC236}">
                <a16:creationId xmlns:a16="http://schemas.microsoft.com/office/drawing/2014/main" id="{EAE1B2AA-C45E-12D9-E012-77B9AFE3CCD0}"/>
              </a:ext>
            </a:extLst>
          </p:cNvPr>
          <p:cNvSpPr/>
          <p:nvPr/>
        </p:nvSpPr>
        <p:spPr>
          <a:xfrm flipH="1">
            <a:off x="534639" y="1862442"/>
            <a:ext cx="2278270" cy="622156"/>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spc="-10" dirty="0">
                <a:solidFill>
                  <a:schemeClr val="bg1"/>
                </a:solidFill>
                <a:latin typeface="+mj-lt"/>
              </a:rPr>
              <a:t>FÖRSÖRJNING </a:t>
            </a:r>
            <a:br>
              <a:rPr lang="sv-SE" sz="1100" spc="-10" dirty="0">
                <a:solidFill>
                  <a:schemeClr val="bg1"/>
                </a:solidFill>
                <a:latin typeface="+mj-lt"/>
              </a:rPr>
            </a:br>
            <a:r>
              <a:rPr lang="sv-SE" sz="1100" spc="-10" dirty="0">
                <a:solidFill>
                  <a:schemeClr val="bg1"/>
                </a:solidFill>
                <a:latin typeface="+mj-lt"/>
              </a:rPr>
              <a:t>AV GRUNDDATA</a:t>
            </a:r>
          </a:p>
        </p:txBody>
      </p:sp>
      <p:pic>
        <p:nvPicPr>
          <p:cNvPr id="54" name="Bild 10">
            <a:extLst>
              <a:ext uri="{FF2B5EF4-FFF2-40B4-BE49-F238E27FC236}">
                <a16:creationId xmlns:a16="http://schemas.microsoft.com/office/drawing/2014/main" id="{AB1CFF11-301F-D4F9-D00D-5FFD8D805058}"/>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40925" y="1556205"/>
            <a:ext cx="1287934" cy="380526"/>
          </a:xfrm>
          <a:prstGeom prst="rect">
            <a:avLst/>
          </a:prstGeom>
        </p:spPr>
      </p:pic>
      <p:sp>
        <p:nvSpPr>
          <p:cNvPr id="49" name="Bild 6">
            <a:extLst>
              <a:ext uri="{FF2B5EF4-FFF2-40B4-BE49-F238E27FC236}">
                <a16:creationId xmlns:a16="http://schemas.microsoft.com/office/drawing/2014/main" id="{1B5F917C-2D43-A907-B1A5-C0548F1D7F30}"/>
              </a:ext>
            </a:extLst>
          </p:cNvPr>
          <p:cNvSpPr/>
          <p:nvPr/>
        </p:nvSpPr>
        <p:spPr>
          <a:xfrm flipH="1">
            <a:off x="3050587" y="1867576"/>
            <a:ext cx="2365624" cy="622156"/>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HÄLSA, VÅRD </a:t>
            </a:r>
            <a:br>
              <a:rPr lang="sv-SE" sz="1100" dirty="0">
                <a:solidFill>
                  <a:schemeClr val="bg1"/>
                </a:solidFill>
                <a:latin typeface="+mj-lt"/>
              </a:rPr>
            </a:br>
            <a:r>
              <a:rPr lang="sv-SE" sz="1100" dirty="0">
                <a:solidFill>
                  <a:schemeClr val="bg1"/>
                </a:solidFill>
                <a:latin typeface="+mj-lt"/>
              </a:rPr>
              <a:t>OCH OMSORG</a:t>
            </a:r>
          </a:p>
        </p:txBody>
      </p:sp>
      <p:sp>
        <p:nvSpPr>
          <p:cNvPr id="9" name="Bild 6">
            <a:extLst>
              <a:ext uri="{FF2B5EF4-FFF2-40B4-BE49-F238E27FC236}">
                <a16:creationId xmlns:a16="http://schemas.microsoft.com/office/drawing/2014/main" id="{41AA1E46-5D50-200C-2F3D-E2A614A474D0}"/>
              </a:ext>
            </a:extLst>
          </p:cNvPr>
          <p:cNvSpPr/>
          <p:nvPr/>
        </p:nvSpPr>
        <p:spPr>
          <a:xfrm flipH="1">
            <a:off x="5659248" y="1867576"/>
            <a:ext cx="2365624" cy="622702"/>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INDUSTRI, BYGGANDE </a:t>
            </a:r>
            <a:br>
              <a:rPr lang="sv-SE" sz="1100" dirty="0">
                <a:solidFill>
                  <a:schemeClr val="bg1"/>
                </a:solidFill>
                <a:latin typeface="+mj-lt"/>
              </a:rPr>
            </a:br>
            <a:r>
              <a:rPr lang="sv-SE" sz="1100" dirty="0">
                <a:solidFill>
                  <a:schemeClr val="bg1"/>
                </a:solidFill>
                <a:latin typeface="+mj-lt"/>
              </a:rPr>
              <a:t>OCH HANDEL</a:t>
            </a:r>
          </a:p>
        </p:txBody>
      </p:sp>
      <p:sp>
        <p:nvSpPr>
          <p:cNvPr id="11" name="Bild 8">
            <a:extLst>
              <a:ext uri="{FF2B5EF4-FFF2-40B4-BE49-F238E27FC236}">
                <a16:creationId xmlns:a16="http://schemas.microsoft.com/office/drawing/2014/main" id="{551EA5CD-B892-1337-877D-BB00F89EC06A}"/>
              </a:ext>
            </a:extLst>
          </p:cNvPr>
          <p:cNvSpPr/>
          <p:nvPr/>
        </p:nvSpPr>
        <p:spPr>
          <a:xfrm flipH="1">
            <a:off x="5660343" y="2553736"/>
            <a:ext cx="2377486"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 name="connsiteX0" fmla="*/ 12627 w 2231856"/>
              <a:gd name="connsiteY0" fmla="*/ 0 h 257104"/>
              <a:gd name="connsiteX1" fmla="*/ 0 w 2231856"/>
              <a:gd name="connsiteY1" fmla="*/ 257104 h 257104"/>
              <a:gd name="connsiteX2" fmla="*/ 2230715 w 2231856"/>
              <a:gd name="connsiteY2" fmla="*/ 257104 h 257104"/>
              <a:gd name="connsiteX3" fmla="*/ 2231856 w 2231856"/>
              <a:gd name="connsiteY3" fmla="*/ 0 h 257104"/>
              <a:gd name="connsiteX4" fmla="*/ 12627 w 2231856"/>
              <a:gd name="connsiteY4" fmla="*/ 0 h 257104"/>
              <a:gd name="connsiteX0" fmla="*/ 2795 w 2222024"/>
              <a:gd name="connsiteY0" fmla="*/ 0 h 260381"/>
              <a:gd name="connsiteX1" fmla="*/ 0 w 2222024"/>
              <a:gd name="connsiteY1" fmla="*/ 260381 h 260381"/>
              <a:gd name="connsiteX2" fmla="*/ 2220883 w 2222024"/>
              <a:gd name="connsiteY2" fmla="*/ 257104 h 260381"/>
              <a:gd name="connsiteX3" fmla="*/ 2222024 w 2222024"/>
              <a:gd name="connsiteY3" fmla="*/ 0 h 260381"/>
              <a:gd name="connsiteX4" fmla="*/ 2795 w 2222024"/>
              <a:gd name="connsiteY4" fmla="*/ 0 h 2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024" h="260381">
                <a:moveTo>
                  <a:pt x="2795" y="0"/>
                </a:moveTo>
                <a:cubicBezTo>
                  <a:pt x="1863" y="86794"/>
                  <a:pt x="932" y="173587"/>
                  <a:pt x="0" y="260381"/>
                </a:cubicBezTo>
                <a:lnTo>
                  <a:pt x="2220883" y="257104"/>
                </a:lnTo>
                <a:cubicBezTo>
                  <a:pt x="2221263" y="171403"/>
                  <a:pt x="2221644" y="85701"/>
                  <a:pt x="2222024" y="0"/>
                </a:cubicBezTo>
                <a:lnTo>
                  <a:pt x="2795"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Tillväxtverket</a:t>
            </a:r>
          </a:p>
        </p:txBody>
      </p:sp>
      <p:sp>
        <p:nvSpPr>
          <p:cNvPr id="12" name="Bild 10">
            <a:extLst>
              <a:ext uri="{FF2B5EF4-FFF2-40B4-BE49-F238E27FC236}">
                <a16:creationId xmlns:a16="http://schemas.microsoft.com/office/drawing/2014/main" id="{A6B500A7-EBFB-D0C0-F04D-6ECEE1B7559D}"/>
              </a:ext>
            </a:extLst>
          </p:cNvPr>
          <p:cNvSpPr/>
          <p:nvPr/>
        </p:nvSpPr>
        <p:spPr>
          <a:xfrm flipH="1">
            <a:off x="5660578" y="2937933"/>
            <a:ext cx="2377181" cy="1657419"/>
          </a:xfrm>
          <a:custGeom>
            <a:avLst/>
            <a:gdLst>
              <a:gd name="connsiteX0" fmla="*/ 0 w 2310448"/>
              <a:gd name="connsiteY0" fmla="*/ 1211961 h 1373600"/>
              <a:gd name="connsiteX1" fmla="*/ 123180 w 2310448"/>
              <a:gd name="connsiteY1" fmla="*/ 1373600 h 1373600"/>
              <a:gd name="connsiteX2" fmla="*/ 2187269 w 2310448"/>
              <a:gd name="connsiteY2" fmla="*/ 1373600 h 1373600"/>
              <a:gd name="connsiteX3" fmla="*/ 2310449 w 2310448"/>
              <a:gd name="connsiteY3" fmla="*/ 1211961 h 1373600"/>
              <a:gd name="connsiteX4" fmla="*/ 2310449 w 2310448"/>
              <a:gd name="connsiteY4" fmla="*/ 0 h 1373600"/>
              <a:gd name="connsiteX5" fmla="*/ 0 w 2310448"/>
              <a:gd name="connsiteY5" fmla="*/ 0 h 1373600"/>
              <a:gd name="connsiteX6" fmla="*/ 0 w 2310448"/>
              <a:gd name="connsiteY6" fmla="*/ 1211961 h 13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48" h="1373600">
                <a:moveTo>
                  <a:pt x="0" y="1211961"/>
                </a:moveTo>
                <a:cubicBezTo>
                  <a:pt x="0" y="1271207"/>
                  <a:pt x="55455" y="1373600"/>
                  <a:pt x="123180" y="1373600"/>
                </a:cubicBezTo>
                <a:lnTo>
                  <a:pt x="2187269" y="1373600"/>
                </a:lnTo>
                <a:cubicBezTo>
                  <a:pt x="2255089" y="1373600"/>
                  <a:pt x="2310449" y="1271302"/>
                  <a:pt x="2310449" y="1211961"/>
                </a:cubicBezTo>
                <a:lnTo>
                  <a:pt x="2310449" y="0"/>
                </a:lnTo>
                <a:lnTo>
                  <a:pt x="0" y="0"/>
                </a:lnTo>
                <a:lnTo>
                  <a:pt x="0" y="1211961"/>
                </a:lnTo>
                <a:close/>
              </a:path>
            </a:pathLst>
          </a:custGeom>
          <a:solidFill>
            <a:schemeClr val="bg2"/>
          </a:solidFill>
          <a:ln w="9486" cap="flat">
            <a:noFill/>
            <a:prstDash val="solid"/>
            <a:miter/>
          </a:ln>
        </p:spPr>
        <p:txBody>
          <a:bodyPr rtlCol="0" anchor="t"/>
          <a:lstStyle/>
          <a:p>
            <a:pPr algn="ctr">
              <a:spcAft>
                <a:spcPts val="100"/>
              </a:spcAft>
            </a:pPr>
            <a:r>
              <a:rPr lang="sv-SE" sz="1050" dirty="0">
                <a:latin typeface="+mj-lt"/>
              </a:rPr>
              <a:t>SGU                                             </a:t>
            </a:r>
          </a:p>
          <a:p>
            <a:pPr algn="ctr">
              <a:spcAft>
                <a:spcPts val="100"/>
              </a:spcAft>
            </a:pPr>
            <a:r>
              <a:rPr lang="sv-SE" sz="1050" dirty="0">
                <a:latin typeface="+mj-lt"/>
              </a:rPr>
              <a:t>Boverket</a:t>
            </a:r>
          </a:p>
        </p:txBody>
      </p:sp>
      <p:pic>
        <p:nvPicPr>
          <p:cNvPr id="13" name="Bild 12">
            <a:extLst>
              <a:ext uri="{FF2B5EF4-FFF2-40B4-BE49-F238E27FC236}">
                <a16:creationId xmlns:a16="http://schemas.microsoft.com/office/drawing/2014/main" id="{11359EE8-5AF0-89BA-6C70-771A10EE93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44080" y="1772468"/>
            <a:ext cx="63500" cy="114300"/>
          </a:xfrm>
          <a:prstGeom prst="rect">
            <a:avLst/>
          </a:prstGeom>
        </p:spPr>
      </p:pic>
      <p:pic>
        <p:nvPicPr>
          <p:cNvPr id="15" name="Bild 14">
            <a:extLst>
              <a:ext uri="{FF2B5EF4-FFF2-40B4-BE49-F238E27FC236}">
                <a16:creationId xmlns:a16="http://schemas.microsoft.com/office/drawing/2014/main" id="{B28BE9F7-9D6C-7E95-BAE0-F250BBAA4B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41657" y="1799338"/>
            <a:ext cx="174629" cy="72260"/>
          </a:xfrm>
          <a:prstGeom prst="rect">
            <a:avLst/>
          </a:prstGeom>
        </p:spPr>
      </p:pic>
      <p:pic>
        <p:nvPicPr>
          <p:cNvPr id="16" name="Bild 15">
            <a:extLst>
              <a:ext uri="{FF2B5EF4-FFF2-40B4-BE49-F238E27FC236}">
                <a16:creationId xmlns:a16="http://schemas.microsoft.com/office/drawing/2014/main" id="{7523E309-1B28-A921-67C7-995ADC26FB2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64554" y="1584324"/>
            <a:ext cx="735175" cy="289249"/>
          </a:xfrm>
          <a:prstGeom prst="rect">
            <a:avLst/>
          </a:prstGeom>
        </p:spPr>
      </p:pic>
      <p:pic>
        <p:nvPicPr>
          <p:cNvPr id="19" name="Bild 18">
            <a:extLst>
              <a:ext uri="{FF2B5EF4-FFF2-40B4-BE49-F238E27FC236}">
                <a16:creationId xmlns:a16="http://schemas.microsoft.com/office/drawing/2014/main" id="{E80347A8-E581-AF48-542C-5677AFCEBED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413726" y="1631310"/>
            <a:ext cx="564631" cy="282316"/>
          </a:xfrm>
          <a:prstGeom prst="rect">
            <a:avLst/>
          </a:prstGeom>
        </p:spPr>
      </p:pic>
      <p:pic>
        <p:nvPicPr>
          <p:cNvPr id="25" name="Bild 24">
            <a:extLst>
              <a:ext uri="{FF2B5EF4-FFF2-40B4-BE49-F238E27FC236}">
                <a16:creationId xmlns:a16="http://schemas.microsoft.com/office/drawing/2014/main" id="{B324D949-3E13-890C-D3BF-1A7A054B41D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728074" y="1309623"/>
            <a:ext cx="596900" cy="571500"/>
          </a:xfrm>
          <a:prstGeom prst="rect">
            <a:avLst/>
          </a:prstGeom>
        </p:spPr>
      </p:pic>
      <p:pic>
        <p:nvPicPr>
          <p:cNvPr id="26" name="Bild 11">
            <a:extLst>
              <a:ext uri="{FF2B5EF4-FFF2-40B4-BE49-F238E27FC236}">
                <a16:creationId xmlns:a16="http://schemas.microsoft.com/office/drawing/2014/main" id="{2B8983F5-C18D-1332-7DC8-57D2B71B40BE}"/>
              </a:ext>
              <a:ext uri="{C183D7F6-B498-43B3-948B-1728B52AA6E4}">
                <adec:decorative xmlns:adec="http://schemas.microsoft.com/office/drawing/2017/decorative" val="1"/>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8666384" y="1408076"/>
            <a:ext cx="1561132" cy="468340"/>
          </a:xfrm>
          <a:prstGeom prst="rect">
            <a:avLst/>
          </a:prstGeom>
        </p:spPr>
      </p:pic>
    </p:spTree>
    <p:extLst>
      <p:ext uri="{BB962C8B-B14F-4D97-AF65-F5344CB8AC3E}">
        <p14:creationId xmlns:p14="http://schemas.microsoft.com/office/powerpoint/2010/main" val="3754882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5D388-BC68-62F9-507E-9B7EF3ADFF09}"/>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C0B295F7-FFEE-C785-4098-5BFBEDDEE00F}"/>
              </a:ext>
            </a:extLst>
          </p:cNvPr>
          <p:cNvSpPr>
            <a:spLocks noGrp="1"/>
          </p:cNvSpPr>
          <p:nvPr>
            <p:ph type="title"/>
          </p:nvPr>
        </p:nvSpPr>
        <p:spPr/>
        <p:txBody>
          <a:bodyPr/>
          <a:lstStyle/>
          <a:p>
            <a:r>
              <a:rPr lang="sv-SE" dirty="0"/>
              <a:t>12 BEREDSKAPSSEKTORER</a:t>
            </a:r>
          </a:p>
        </p:txBody>
      </p:sp>
      <p:pic>
        <p:nvPicPr>
          <p:cNvPr id="3" name="Bild 2">
            <a:extLst>
              <a:ext uri="{FF2B5EF4-FFF2-40B4-BE49-F238E27FC236}">
                <a16:creationId xmlns:a16="http://schemas.microsoft.com/office/drawing/2014/main" id="{61BE2F2D-25B7-50BC-67B4-9926591AF7EF}"/>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046"/>
          <a:stretch/>
        </p:blipFill>
        <p:spPr>
          <a:xfrm>
            <a:off x="0" y="721317"/>
            <a:ext cx="1118313" cy="379476"/>
          </a:xfrm>
          <a:prstGeom prst="rect">
            <a:avLst/>
          </a:prstGeom>
        </p:spPr>
      </p:pic>
      <p:sp>
        <p:nvSpPr>
          <p:cNvPr id="17" name="Bild 8">
            <a:extLst>
              <a:ext uri="{FF2B5EF4-FFF2-40B4-BE49-F238E27FC236}">
                <a16:creationId xmlns:a16="http://schemas.microsoft.com/office/drawing/2014/main" id="{78714679-8907-AACC-46DE-DF1935D78C24}"/>
              </a:ext>
            </a:extLst>
          </p:cNvPr>
          <p:cNvSpPr/>
          <p:nvPr/>
        </p:nvSpPr>
        <p:spPr>
          <a:xfrm>
            <a:off x="446519" y="2553736"/>
            <a:ext cx="2378453" cy="32238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685" h="257104">
                <a:moveTo>
                  <a:pt x="92456" y="0"/>
                </a:moveTo>
                <a:lnTo>
                  <a:pt x="0" y="257104"/>
                </a:lnTo>
                <a:lnTo>
                  <a:pt x="2310544" y="257104"/>
                </a:lnTo>
                <a:lnTo>
                  <a:pt x="2311685" y="0"/>
                </a:lnTo>
                <a:lnTo>
                  <a:pt x="92456"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Polismyndigheten</a:t>
            </a:r>
          </a:p>
        </p:txBody>
      </p:sp>
      <p:sp>
        <p:nvSpPr>
          <p:cNvPr id="18" name="Bild 10">
            <a:extLst>
              <a:ext uri="{FF2B5EF4-FFF2-40B4-BE49-F238E27FC236}">
                <a16:creationId xmlns:a16="http://schemas.microsoft.com/office/drawing/2014/main" id="{53762711-7C54-A951-2DAC-00D42BF5485D}"/>
              </a:ext>
            </a:extLst>
          </p:cNvPr>
          <p:cNvSpPr/>
          <p:nvPr/>
        </p:nvSpPr>
        <p:spPr>
          <a:xfrm>
            <a:off x="446780" y="2937932"/>
            <a:ext cx="2377180" cy="1659270"/>
          </a:xfrm>
          <a:custGeom>
            <a:avLst/>
            <a:gdLst>
              <a:gd name="connsiteX0" fmla="*/ 0 w 2310448"/>
              <a:gd name="connsiteY0" fmla="*/ 1211961 h 1373600"/>
              <a:gd name="connsiteX1" fmla="*/ 123180 w 2310448"/>
              <a:gd name="connsiteY1" fmla="*/ 1373600 h 1373600"/>
              <a:gd name="connsiteX2" fmla="*/ 2187269 w 2310448"/>
              <a:gd name="connsiteY2" fmla="*/ 1373600 h 1373600"/>
              <a:gd name="connsiteX3" fmla="*/ 2310449 w 2310448"/>
              <a:gd name="connsiteY3" fmla="*/ 1211961 h 1373600"/>
              <a:gd name="connsiteX4" fmla="*/ 2310449 w 2310448"/>
              <a:gd name="connsiteY4" fmla="*/ 0 h 1373600"/>
              <a:gd name="connsiteX5" fmla="*/ 0 w 2310448"/>
              <a:gd name="connsiteY5" fmla="*/ 0 h 1373600"/>
              <a:gd name="connsiteX6" fmla="*/ 0 w 2310448"/>
              <a:gd name="connsiteY6" fmla="*/ 1211961 h 13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48" h="1373600">
                <a:moveTo>
                  <a:pt x="0" y="1211961"/>
                </a:moveTo>
                <a:cubicBezTo>
                  <a:pt x="0" y="1271207"/>
                  <a:pt x="55455" y="1373600"/>
                  <a:pt x="123180" y="1373600"/>
                </a:cubicBezTo>
                <a:lnTo>
                  <a:pt x="2187269" y="1373600"/>
                </a:lnTo>
                <a:cubicBezTo>
                  <a:pt x="2255089" y="1373600"/>
                  <a:pt x="2310449" y="1271302"/>
                  <a:pt x="2310449" y="1211961"/>
                </a:cubicBezTo>
                <a:lnTo>
                  <a:pt x="2310449" y="0"/>
                </a:lnTo>
                <a:lnTo>
                  <a:pt x="0" y="0"/>
                </a:lnTo>
                <a:lnTo>
                  <a:pt x="0" y="1211961"/>
                </a:lnTo>
                <a:close/>
              </a:path>
            </a:pathLst>
          </a:custGeom>
          <a:solidFill>
            <a:schemeClr val="bg2"/>
          </a:solidFill>
          <a:ln w="9486" cap="flat">
            <a:noFill/>
            <a:prstDash val="solid"/>
            <a:miter/>
          </a:ln>
        </p:spPr>
        <p:txBody>
          <a:bodyPr rtlCol="0" anchor="t"/>
          <a:lstStyle/>
          <a:p>
            <a:pPr algn="ctr">
              <a:spcAft>
                <a:spcPts val="100"/>
              </a:spcAft>
            </a:pPr>
            <a:r>
              <a:rPr lang="sv-SE" sz="1050" dirty="0">
                <a:latin typeface="+mj-lt"/>
              </a:rPr>
              <a:t>Kriminalvården</a:t>
            </a:r>
          </a:p>
          <a:p>
            <a:pPr algn="ctr">
              <a:spcAft>
                <a:spcPts val="100"/>
              </a:spcAft>
            </a:pPr>
            <a:r>
              <a:rPr lang="sv-SE" sz="1050" dirty="0">
                <a:latin typeface="+mj-lt"/>
              </a:rPr>
              <a:t>Kustbevakningen</a:t>
            </a:r>
          </a:p>
          <a:p>
            <a:pPr algn="ctr">
              <a:spcAft>
                <a:spcPts val="100"/>
              </a:spcAft>
            </a:pPr>
            <a:r>
              <a:rPr lang="sv-SE" sz="1050" dirty="0">
                <a:latin typeface="+mj-lt"/>
              </a:rPr>
              <a:t>Säkerhetspolisen</a:t>
            </a:r>
          </a:p>
          <a:p>
            <a:pPr algn="ctr">
              <a:spcAft>
                <a:spcPts val="100"/>
              </a:spcAft>
            </a:pPr>
            <a:r>
              <a:rPr lang="sv-SE" sz="1050" dirty="0">
                <a:latin typeface="+mj-lt"/>
              </a:rPr>
              <a:t>Tullverket</a:t>
            </a:r>
          </a:p>
          <a:p>
            <a:pPr algn="ctr">
              <a:spcAft>
                <a:spcPts val="100"/>
              </a:spcAft>
            </a:pPr>
            <a:r>
              <a:rPr lang="sv-SE" sz="1050" dirty="0">
                <a:latin typeface="+mj-lt"/>
              </a:rPr>
              <a:t>Åklagarmyndigheten</a:t>
            </a:r>
          </a:p>
          <a:p>
            <a:pPr algn="ctr">
              <a:spcAft>
                <a:spcPts val="100"/>
              </a:spcAft>
            </a:pPr>
            <a:r>
              <a:rPr lang="sv-SE" sz="1050" dirty="0">
                <a:latin typeface="+mj-lt"/>
              </a:rPr>
              <a:t>Domstolsverket</a:t>
            </a:r>
          </a:p>
        </p:txBody>
      </p:sp>
      <p:sp>
        <p:nvSpPr>
          <p:cNvPr id="20" name="Bild 8">
            <a:extLst>
              <a:ext uri="{FF2B5EF4-FFF2-40B4-BE49-F238E27FC236}">
                <a16:creationId xmlns:a16="http://schemas.microsoft.com/office/drawing/2014/main" id="{6A72CFAF-07FB-84C9-4854-90E07454517A}"/>
              </a:ext>
            </a:extLst>
          </p:cNvPr>
          <p:cNvSpPr/>
          <p:nvPr/>
        </p:nvSpPr>
        <p:spPr>
          <a:xfrm flipH="1">
            <a:off x="3051898" y="2553736"/>
            <a:ext cx="2377180"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 name="connsiteX0" fmla="*/ 12627 w 2231856"/>
              <a:gd name="connsiteY0" fmla="*/ 0 h 257104"/>
              <a:gd name="connsiteX1" fmla="*/ 0 w 2231856"/>
              <a:gd name="connsiteY1" fmla="*/ 257104 h 257104"/>
              <a:gd name="connsiteX2" fmla="*/ 2230715 w 2231856"/>
              <a:gd name="connsiteY2" fmla="*/ 257104 h 257104"/>
              <a:gd name="connsiteX3" fmla="*/ 2231856 w 2231856"/>
              <a:gd name="connsiteY3" fmla="*/ 0 h 257104"/>
              <a:gd name="connsiteX4" fmla="*/ 12627 w 2231856"/>
              <a:gd name="connsiteY4" fmla="*/ 0 h 257104"/>
              <a:gd name="connsiteX0" fmla="*/ 2795 w 2222024"/>
              <a:gd name="connsiteY0" fmla="*/ 0 h 260381"/>
              <a:gd name="connsiteX1" fmla="*/ 0 w 2222024"/>
              <a:gd name="connsiteY1" fmla="*/ 260381 h 260381"/>
              <a:gd name="connsiteX2" fmla="*/ 2220883 w 2222024"/>
              <a:gd name="connsiteY2" fmla="*/ 257104 h 260381"/>
              <a:gd name="connsiteX3" fmla="*/ 2222024 w 2222024"/>
              <a:gd name="connsiteY3" fmla="*/ 0 h 260381"/>
              <a:gd name="connsiteX4" fmla="*/ 2795 w 2222024"/>
              <a:gd name="connsiteY4" fmla="*/ 0 h 2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024" h="260381">
                <a:moveTo>
                  <a:pt x="2795" y="0"/>
                </a:moveTo>
                <a:cubicBezTo>
                  <a:pt x="1863" y="86794"/>
                  <a:pt x="932" y="173587"/>
                  <a:pt x="0" y="260381"/>
                </a:cubicBezTo>
                <a:lnTo>
                  <a:pt x="2220883" y="257104"/>
                </a:lnTo>
                <a:cubicBezTo>
                  <a:pt x="2221263" y="171403"/>
                  <a:pt x="2221644" y="85701"/>
                  <a:pt x="2222024" y="0"/>
                </a:cubicBezTo>
                <a:lnTo>
                  <a:pt x="2795"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MSB</a:t>
            </a:r>
          </a:p>
        </p:txBody>
      </p:sp>
      <p:sp>
        <p:nvSpPr>
          <p:cNvPr id="21" name="Bild 10">
            <a:extLst>
              <a:ext uri="{FF2B5EF4-FFF2-40B4-BE49-F238E27FC236}">
                <a16:creationId xmlns:a16="http://schemas.microsoft.com/office/drawing/2014/main" id="{653E1908-4413-B8CA-FBB4-367003712C7F}"/>
              </a:ext>
            </a:extLst>
          </p:cNvPr>
          <p:cNvSpPr/>
          <p:nvPr/>
        </p:nvSpPr>
        <p:spPr>
          <a:xfrm flipH="1">
            <a:off x="3053350" y="2937932"/>
            <a:ext cx="2377180" cy="1657419"/>
          </a:xfrm>
          <a:custGeom>
            <a:avLst/>
            <a:gdLst>
              <a:gd name="connsiteX0" fmla="*/ 0 w 2310448"/>
              <a:gd name="connsiteY0" fmla="*/ 1211961 h 1373600"/>
              <a:gd name="connsiteX1" fmla="*/ 123180 w 2310448"/>
              <a:gd name="connsiteY1" fmla="*/ 1373600 h 1373600"/>
              <a:gd name="connsiteX2" fmla="*/ 2187269 w 2310448"/>
              <a:gd name="connsiteY2" fmla="*/ 1373600 h 1373600"/>
              <a:gd name="connsiteX3" fmla="*/ 2310449 w 2310448"/>
              <a:gd name="connsiteY3" fmla="*/ 1211961 h 1373600"/>
              <a:gd name="connsiteX4" fmla="*/ 2310449 w 2310448"/>
              <a:gd name="connsiteY4" fmla="*/ 0 h 1373600"/>
              <a:gd name="connsiteX5" fmla="*/ 0 w 2310448"/>
              <a:gd name="connsiteY5" fmla="*/ 0 h 1373600"/>
              <a:gd name="connsiteX6" fmla="*/ 0 w 2310448"/>
              <a:gd name="connsiteY6" fmla="*/ 1211961 h 13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48" h="1373600">
                <a:moveTo>
                  <a:pt x="0" y="1211961"/>
                </a:moveTo>
                <a:cubicBezTo>
                  <a:pt x="0" y="1271207"/>
                  <a:pt x="55455" y="1373600"/>
                  <a:pt x="123180" y="1373600"/>
                </a:cubicBezTo>
                <a:lnTo>
                  <a:pt x="2187269" y="1373600"/>
                </a:lnTo>
                <a:cubicBezTo>
                  <a:pt x="2255089" y="1373600"/>
                  <a:pt x="2310449" y="1271302"/>
                  <a:pt x="2310449" y="1211961"/>
                </a:cubicBezTo>
                <a:lnTo>
                  <a:pt x="2310449" y="0"/>
                </a:lnTo>
                <a:lnTo>
                  <a:pt x="0" y="0"/>
                </a:lnTo>
                <a:lnTo>
                  <a:pt x="0" y="1211961"/>
                </a:lnTo>
                <a:close/>
              </a:path>
            </a:pathLst>
          </a:custGeom>
          <a:solidFill>
            <a:schemeClr val="bg2"/>
          </a:solidFill>
          <a:ln w="9486" cap="flat">
            <a:noFill/>
            <a:prstDash val="solid"/>
            <a:miter/>
          </a:ln>
        </p:spPr>
        <p:txBody>
          <a:bodyPr rtlCol="0" anchor="t"/>
          <a:lstStyle/>
          <a:p>
            <a:pPr algn="ctr">
              <a:spcAft>
                <a:spcPts val="100"/>
              </a:spcAft>
            </a:pPr>
            <a:r>
              <a:rPr lang="sv-SE" sz="1050" dirty="0">
                <a:latin typeface="+mj-lt"/>
              </a:rPr>
              <a:t>Kustbevakningen</a:t>
            </a:r>
          </a:p>
          <a:p>
            <a:pPr algn="ctr">
              <a:spcAft>
                <a:spcPts val="100"/>
              </a:spcAft>
            </a:pPr>
            <a:r>
              <a:rPr lang="sv-SE" sz="1050" dirty="0">
                <a:latin typeface="+mj-lt"/>
              </a:rPr>
              <a:t>Länsstyrelserna</a:t>
            </a:r>
          </a:p>
          <a:p>
            <a:pPr algn="ctr">
              <a:spcAft>
                <a:spcPts val="100"/>
              </a:spcAft>
            </a:pPr>
            <a:r>
              <a:rPr lang="sv-SE" sz="1050" dirty="0">
                <a:latin typeface="+mj-lt"/>
              </a:rPr>
              <a:t>Polismyndigheten</a:t>
            </a:r>
          </a:p>
          <a:p>
            <a:pPr algn="ctr">
              <a:spcAft>
                <a:spcPts val="100"/>
              </a:spcAft>
            </a:pPr>
            <a:r>
              <a:rPr lang="sv-SE" sz="1050" dirty="0">
                <a:latin typeface="+mj-lt"/>
              </a:rPr>
              <a:t>Sjöfartsverket</a:t>
            </a:r>
          </a:p>
          <a:p>
            <a:pPr algn="ctr">
              <a:spcAft>
                <a:spcPts val="100"/>
              </a:spcAft>
            </a:pPr>
            <a:r>
              <a:rPr lang="sv-SE" sz="1050" dirty="0">
                <a:latin typeface="+mj-lt"/>
              </a:rPr>
              <a:t>SMHI</a:t>
            </a:r>
          </a:p>
          <a:p>
            <a:pPr algn="ctr">
              <a:spcAft>
                <a:spcPts val="100"/>
              </a:spcAft>
            </a:pPr>
            <a:r>
              <a:rPr lang="sv-SE" sz="1050" spc="-20" dirty="0">
                <a:latin typeface="+mj-lt"/>
              </a:rPr>
              <a:t>Strålsäkerhetsmyndigheten</a:t>
            </a:r>
          </a:p>
        </p:txBody>
      </p:sp>
      <p:sp>
        <p:nvSpPr>
          <p:cNvPr id="22" name="Bild 6">
            <a:extLst>
              <a:ext uri="{FF2B5EF4-FFF2-40B4-BE49-F238E27FC236}">
                <a16:creationId xmlns:a16="http://schemas.microsoft.com/office/drawing/2014/main" id="{599E3B3F-7668-589A-B840-FDC7A74AE23C}"/>
              </a:ext>
            </a:extLst>
          </p:cNvPr>
          <p:cNvSpPr/>
          <p:nvPr/>
        </p:nvSpPr>
        <p:spPr>
          <a:xfrm flipH="1">
            <a:off x="5659248" y="1867576"/>
            <a:ext cx="2365624" cy="622702"/>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TRANSPORTER</a:t>
            </a:r>
          </a:p>
        </p:txBody>
      </p:sp>
      <p:sp>
        <p:nvSpPr>
          <p:cNvPr id="23" name="Bild 8">
            <a:extLst>
              <a:ext uri="{FF2B5EF4-FFF2-40B4-BE49-F238E27FC236}">
                <a16:creationId xmlns:a16="http://schemas.microsoft.com/office/drawing/2014/main" id="{DA87A532-1DD8-E006-8185-F7F1F51C0C1D}"/>
              </a:ext>
            </a:extLst>
          </p:cNvPr>
          <p:cNvSpPr/>
          <p:nvPr/>
        </p:nvSpPr>
        <p:spPr>
          <a:xfrm flipH="1">
            <a:off x="5660343" y="2553736"/>
            <a:ext cx="2377486"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 name="connsiteX0" fmla="*/ 12627 w 2231856"/>
              <a:gd name="connsiteY0" fmla="*/ 0 h 257104"/>
              <a:gd name="connsiteX1" fmla="*/ 0 w 2231856"/>
              <a:gd name="connsiteY1" fmla="*/ 257104 h 257104"/>
              <a:gd name="connsiteX2" fmla="*/ 2230715 w 2231856"/>
              <a:gd name="connsiteY2" fmla="*/ 257104 h 257104"/>
              <a:gd name="connsiteX3" fmla="*/ 2231856 w 2231856"/>
              <a:gd name="connsiteY3" fmla="*/ 0 h 257104"/>
              <a:gd name="connsiteX4" fmla="*/ 12627 w 2231856"/>
              <a:gd name="connsiteY4" fmla="*/ 0 h 257104"/>
              <a:gd name="connsiteX0" fmla="*/ 2795 w 2222024"/>
              <a:gd name="connsiteY0" fmla="*/ 0 h 260381"/>
              <a:gd name="connsiteX1" fmla="*/ 0 w 2222024"/>
              <a:gd name="connsiteY1" fmla="*/ 260381 h 260381"/>
              <a:gd name="connsiteX2" fmla="*/ 2220883 w 2222024"/>
              <a:gd name="connsiteY2" fmla="*/ 257104 h 260381"/>
              <a:gd name="connsiteX3" fmla="*/ 2222024 w 2222024"/>
              <a:gd name="connsiteY3" fmla="*/ 0 h 260381"/>
              <a:gd name="connsiteX4" fmla="*/ 2795 w 2222024"/>
              <a:gd name="connsiteY4" fmla="*/ 0 h 2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024" h="260381">
                <a:moveTo>
                  <a:pt x="2795" y="0"/>
                </a:moveTo>
                <a:cubicBezTo>
                  <a:pt x="1863" y="86794"/>
                  <a:pt x="932" y="173587"/>
                  <a:pt x="0" y="260381"/>
                </a:cubicBezTo>
                <a:lnTo>
                  <a:pt x="2220883" y="257104"/>
                </a:lnTo>
                <a:cubicBezTo>
                  <a:pt x="2221263" y="171403"/>
                  <a:pt x="2221644" y="85701"/>
                  <a:pt x="2222024" y="0"/>
                </a:cubicBezTo>
                <a:lnTo>
                  <a:pt x="2795"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Trafikverket</a:t>
            </a:r>
          </a:p>
        </p:txBody>
      </p:sp>
      <p:sp>
        <p:nvSpPr>
          <p:cNvPr id="24" name="Bild 10">
            <a:extLst>
              <a:ext uri="{FF2B5EF4-FFF2-40B4-BE49-F238E27FC236}">
                <a16:creationId xmlns:a16="http://schemas.microsoft.com/office/drawing/2014/main" id="{60C29962-2639-FE18-7673-EB49426DB97B}"/>
              </a:ext>
            </a:extLst>
          </p:cNvPr>
          <p:cNvSpPr/>
          <p:nvPr/>
        </p:nvSpPr>
        <p:spPr>
          <a:xfrm flipH="1">
            <a:off x="5660578" y="2937933"/>
            <a:ext cx="2377181" cy="1657419"/>
          </a:xfrm>
          <a:custGeom>
            <a:avLst/>
            <a:gdLst>
              <a:gd name="connsiteX0" fmla="*/ 0 w 2310448"/>
              <a:gd name="connsiteY0" fmla="*/ 1211961 h 1373600"/>
              <a:gd name="connsiteX1" fmla="*/ 123180 w 2310448"/>
              <a:gd name="connsiteY1" fmla="*/ 1373600 h 1373600"/>
              <a:gd name="connsiteX2" fmla="*/ 2187269 w 2310448"/>
              <a:gd name="connsiteY2" fmla="*/ 1373600 h 1373600"/>
              <a:gd name="connsiteX3" fmla="*/ 2310449 w 2310448"/>
              <a:gd name="connsiteY3" fmla="*/ 1211961 h 1373600"/>
              <a:gd name="connsiteX4" fmla="*/ 2310449 w 2310448"/>
              <a:gd name="connsiteY4" fmla="*/ 0 h 1373600"/>
              <a:gd name="connsiteX5" fmla="*/ 0 w 2310448"/>
              <a:gd name="connsiteY5" fmla="*/ 0 h 1373600"/>
              <a:gd name="connsiteX6" fmla="*/ 0 w 2310448"/>
              <a:gd name="connsiteY6" fmla="*/ 1211961 h 13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48" h="1373600">
                <a:moveTo>
                  <a:pt x="0" y="1211961"/>
                </a:moveTo>
                <a:cubicBezTo>
                  <a:pt x="0" y="1271207"/>
                  <a:pt x="55455" y="1373600"/>
                  <a:pt x="123180" y="1373600"/>
                </a:cubicBezTo>
                <a:lnTo>
                  <a:pt x="2187269" y="1373600"/>
                </a:lnTo>
                <a:cubicBezTo>
                  <a:pt x="2255089" y="1373600"/>
                  <a:pt x="2310449" y="1271302"/>
                  <a:pt x="2310449" y="1211961"/>
                </a:cubicBezTo>
                <a:lnTo>
                  <a:pt x="2310449" y="0"/>
                </a:lnTo>
                <a:lnTo>
                  <a:pt x="0" y="0"/>
                </a:lnTo>
                <a:lnTo>
                  <a:pt x="0" y="1211961"/>
                </a:lnTo>
                <a:close/>
              </a:path>
            </a:pathLst>
          </a:custGeom>
          <a:solidFill>
            <a:schemeClr val="bg2"/>
          </a:solidFill>
          <a:ln w="9486" cap="flat">
            <a:noFill/>
            <a:prstDash val="solid"/>
            <a:miter/>
          </a:ln>
        </p:spPr>
        <p:txBody>
          <a:bodyPr rtlCol="0" anchor="t"/>
          <a:lstStyle/>
          <a:p>
            <a:pPr algn="ctr">
              <a:spcAft>
                <a:spcPts val="100"/>
              </a:spcAft>
            </a:pPr>
            <a:r>
              <a:rPr lang="sv-SE" sz="1050" dirty="0">
                <a:latin typeface="+mj-lt"/>
              </a:rPr>
              <a:t>Luftfartsverket</a:t>
            </a:r>
          </a:p>
          <a:p>
            <a:pPr algn="ctr">
              <a:spcAft>
                <a:spcPts val="100"/>
              </a:spcAft>
            </a:pPr>
            <a:r>
              <a:rPr lang="sv-SE" sz="1050" dirty="0">
                <a:latin typeface="+mj-lt"/>
              </a:rPr>
              <a:t>Sjöfartsverket</a:t>
            </a:r>
          </a:p>
          <a:p>
            <a:pPr algn="ctr">
              <a:spcAft>
                <a:spcPts val="100"/>
              </a:spcAft>
            </a:pPr>
            <a:r>
              <a:rPr lang="sv-SE" sz="1050" dirty="0">
                <a:latin typeface="+mj-lt"/>
              </a:rPr>
              <a:t>Transportstyrelsen</a:t>
            </a:r>
          </a:p>
        </p:txBody>
      </p:sp>
      <p:sp>
        <p:nvSpPr>
          <p:cNvPr id="28" name="Bild 6">
            <a:extLst>
              <a:ext uri="{FF2B5EF4-FFF2-40B4-BE49-F238E27FC236}">
                <a16:creationId xmlns:a16="http://schemas.microsoft.com/office/drawing/2014/main" id="{81CE2076-B13D-9A6A-B645-57B6BCF3859A}"/>
              </a:ext>
            </a:extLst>
          </p:cNvPr>
          <p:cNvSpPr/>
          <p:nvPr/>
        </p:nvSpPr>
        <p:spPr>
          <a:xfrm flipH="1">
            <a:off x="8252131" y="1862480"/>
            <a:ext cx="2274797" cy="622702"/>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UTRIKESHANDEL</a:t>
            </a:r>
          </a:p>
        </p:txBody>
      </p:sp>
      <p:sp>
        <p:nvSpPr>
          <p:cNvPr id="29" name="Bild 8">
            <a:extLst>
              <a:ext uri="{FF2B5EF4-FFF2-40B4-BE49-F238E27FC236}">
                <a16:creationId xmlns:a16="http://schemas.microsoft.com/office/drawing/2014/main" id="{1ABCDC07-5DF1-5FD4-F7D4-48029653760D}"/>
              </a:ext>
            </a:extLst>
          </p:cNvPr>
          <p:cNvSpPr/>
          <p:nvPr/>
        </p:nvSpPr>
        <p:spPr>
          <a:xfrm flipH="1">
            <a:off x="8265670" y="2548640"/>
            <a:ext cx="2378453"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685" h="257104">
                <a:moveTo>
                  <a:pt x="92456" y="0"/>
                </a:moveTo>
                <a:lnTo>
                  <a:pt x="0" y="257104"/>
                </a:lnTo>
                <a:lnTo>
                  <a:pt x="2310544" y="257104"/>
                </a:lnTo>
                <a:lnTo>
                  <a:pt x="2311685" y="0"/>
                </a:lnTo>
                <a:lnTo>
                  <a:pt x="92456"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Kommerskollegium</a:t>
            </a:r>
          </a:p>
        </p:txBody>
      </p:sp>
      <p:sp>
        <p:nvSpPr>
          <p:cNvPr id="30" name="Bild 10">
            <a:extLst>
              <a:ext uri="{FF2B5EF4-FFF2-40B4-BE49-F238E27FC236}">
                <a16:creationId xmlns:a16="http://schemas.microsoft.com/office/drawing/2014/main" id="{22B9609A-08A8-5EB8-1643-B4EC2A921562}"/>
              </a:ext>
            </a:extLst>
          </p:cNvPr>
          <p:cNvSpPr/>
          <p:nvPr/>
        </p:nvSpPr>
        <p:spPr>
          <a:xfrm flipH="1">
            <a:off x="8265767" y="2938064"/>
            <a:ext cx="2377181" cy="1657419"/>
          </a:xfrm>
          <a:custGeom>
            <a:avLst/>
            <a:gdLst>
              <a:gd name="connsiteX0" fmla="*/ 0 w 2310448"/>
              <a:gd name="connsiteY0" fmla="*/ 1211961 h 1373600"/>
              <a:gd name="connsiteX1" fmla="*/ 123180 w 2310448"/>
              <a:gd name="connsiteY1" fmla="*/ 1373600 h 1373600"/>
              <a:gd name="connsiteX2" fmla="*/ 2187269 w 2310448"/>
              <a:gd name="connsiteY2" fmla="*/ 1373600 h 1373600"/>
              <a:gd name="connsiteX3" fmla="*/ 2310449 w 2310448"/>
              <a:gd name="connsiteY3" fmla="*/ 1211961 h 1373600"/>
              <a:gd name="connsiteX4" fmla="*/ 2310449 w 2310448"/>
              <a:gd name="connsiteY4" fmla="*/ 0 h 1373600"/>
              <a:gd name="connsiteX5" fmla="*/ 0 w 2310448"/>
              <a:gd name="connsiteY5" fmla="*/ 0 h 1373600"/>
              <a:gd name="connsiteX6" fmla="*/ 0 w 2310448"/>
              <a:gd name="connsiteY6" fmla="*/ 1211961 h 13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48" h="1373600">
                <a:moveTo>
                  <a:pt x="0" y="1211961"/>
                </a:moveTo>
                <a:cubicBezTo>
                  <a:pt x="0" y="1271207"/>
                  <a:pt x="55455" y="1373600"/>
                  <a:pt x="123180" y="1373600"/>
                </a:cubicBezTo>
                <a:lnTo>
                  <a:pt x="2187269" y="1373600"/>
                </a:lnTo>
                <a:cubicBezTo>
                  <a:pt x="2255089" y="1373600"/>
                  <a:pt x="2310449" y="1271302"/>
                  <a:pt x="2310449" y="1211961"/>
                </a:cubicBezTo>
                <a:lnTo>
                  <a:pt x="2310449" y="0"/>
                </a:lnTo>
                <a:lnTo>
                  <a:pt x="0" y="0"/>
                </a:lnTo>
                <a:lnTo>
                  <a:pt x="0" y="1211961"/>
                </a:lnTo>
                <a:close/>
              </a:path>
            </a:pathLst>
          </a:custGeom>
          <a:solidFill>
            <a:schemeClr val="bg2"/>
          </a:solidFill>
          <a:ln w="9486" cap="flat">
            <a:noFill/>
            <a:prstDash val="solid"/>
            <a:miter/>
          </a:ln>
        </p:spPr>
        <p:txBody>
          <a:bodyPr rtlCol="0" anchor="t"/>
          <a:lstStyle/>
          <a:p>
            <a:pPr algn="ctr">
              <a:spcAft>
                <a:spcPts val="100"/>
              </a:spcAft>
            </a:pPr>
            <a:r>
              <a:rPr lang="sv-SE" sz="1050" dirty="0">
                <a:latin typeface="+mj-lt"/>
              </a:rPr>
              <a:t>Tullverket</a:t>
            </a:r>
          </a:p>
        </p:txBody>
      </p:sp>
      <p:sp>
        <p:nvSpPr>
          <p:cNvPr id="4" name="Platshållare för innehåll 7">
            <a:extLst>
              <a:ext uri="{FF2B5EF4-FFF2-40B4-BE49-F238E27FC236}">
                <a16:creationId xmlns:a16="http://schemas.microsoft.com/office/drawing/2014/main" id="{337EA6BD-B8CE-5A94-C42E-91E98A5A46DF}"/>
              </a:ext>
            </a:extLst>
          </p:cNvPr>
          <p:cNvSpPr txBox="1">
            <a:spLocks/>
          </p:cNvSpPr>
          <p:nvPr/>
        </p:nvSpPr>
        <p:spPr>
          <a:xfrm>
            <a:off x="446519" y="6232919"/>
            <a:ext cx="6558554" cy="425430"/>
          </a:xfrm>
          <a:prstGeom prst="rect">
            <a:avLst/>
          </a:prstGeom>
          <a:ln>
            <a:solidFill>
              <a:srgbClr val="822757"/>
            </a:solidFill>
          </a:ln>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050" dirty="0">
                <a:effectLst/>
                <a:latin typeface="Century Gothic" panose="020B0502020202020204" pitchFamily="34" charset="0"/>
              </a:rPr>
              <a:t>Sektorsansvarig myndighet har i uppgift att leda arbetet med att samordna åtgärder, driva på och stödja arbetet inom sektorn, verka för samverkan och samordning med andra aktörer.</a:t>
            </a:r>
          </a:p>
        </p:txBody>
      </p:sp>
      <p:pic>
        <p:nvPicPr>
          <p:cNvPr id="53" name="Bild 12">
            <a:extLst>
              <a:ext uri="{FF2B5EF4-FFF2-40B4-BE49-F238E27FC236}">
                <a16:creationId xmlns:a16="http://schemas.microsoft.com/office/drawing/2014/main" id="{D1C7D42D-95FA-FB00-B1DE-88B9893D746D}"/>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53396" y="1490914"/>
            <a:ext cx="1607627" cy="435967"/>
          </a:xfrm>
          <a:prstGeom prst="rect">
            <a:avLst/>
          </a:prstGeom>
        </p:spPr>
      </p:pic>
      <p:sp>
        <p:nvSpPr>
          <p:cNvPr id="14" name="Bild 6">
            <a:extLst>
              <a:ext uri="{FF2B5EF4-FFF2-40B4-BE49-F238E27FC236}">
                <a16:creationId xmlns:a16="http://schemas.microsoft.com/office/drawing/2014/main" id="{C52A8D8C-27F7-CAA9-2913-C899D6EB2E5B}"/>
              </a:ext>
            </a:extLst>
          </p:cNvPr>
          <p:cNvSpPr/>
          <p:nvPr/>
        </p:nvSpPr>
        <p:spPr>
          <a:xfrm flipH="1">
            <a:off x="534639" y="1862442"/>
            <a:ext cx="2278270" cy="622156"/>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000" dirty="0">
                <a:solidFill>
                  <a:schemeClr val="bg1"/>
                </a:solidFill>
                <a:latin typeface="+mj-lt"/>
              </a:rPr>
              <a:t>ORDNING OCH SÄKERHET</a:t>
            </a:r>
          </a:p>
        </p:txBody>
      </p:sp>
      <p:sp>
        <p:nvSpPr>
          <p:cNvPr id="49" name="Bild 6">
            <a:extLst>
              <a:ext uri="{FF2B5EF4-FFF2-40B4-BE49-F238E27FC236}">
                <a16:creationId xmlns:a16="http://schemas.microsoft.com/office/drawing/2014/main" id="{8E4127C5-69B7-9502-1B29-FD04B5543A2D}"/>
              </a:ext>
            </a:extLst>
          </p:cNvPr>
          <p:cNvSpPr/>
          <p:nvPr/>
        </p:nvSpPr>
        <p:spPr>
          <a:xfrm flipH="1">
            <a:off x="3050587" y="1867576"/>
            <a:ext cx="2365624" cy="622156"/>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RÄDDNINGSTJÄNST OCH SKYDD AV CIVILBEFOLKNINGEN</a:t>
            </a:r>
          </a:p>
        </p:txBody>
      </p:sp>
      <p:pic>
        <p:nvPicPr>
          <p:cNvPr id="15" name="Bild 14">
            <a:extLst>
              <a:ext uri="{FF2B5EF4-FFF2-40B4-BE49-F238E27FC236}">
                <a16:creationId xmlns:a16="http://schemas.microsoft.com/office/drawing/2014/main" id="{2D5EC1C4-AD04-DE85-06C7-DC424FA9EA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72656" y="1772468"/>
            <a:ext cx="63500" cy="114300"/>
          </a:xfrm>
          <a:prstGeom prst="rect">
            <a:avLst/>
          </a:prstGeom>
        </p:spPr>
      </p:pic>
      <p:pic>
        <p:nvPicPr>
          <p:cNvPr id="31" name="Bild 30">
            <a:extLst>
              <a:ext uri="{FF2B5EF4-FFF2-40B4-BE49-F238E27FC236}">
                <a16:creationId xmlns:a16="http://schemas.microsoft.com/office/drawing/2014/main" id="{07F0BCE8-C4F7-903E-9E48-133A927AC4A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41657" y="1799338"/>
            <a:ext cx="174629" cy="72260"/>
          </a:xfrm>
          <a:prstGeom prst="rect">
            <a:avLst/>
          </a:prstGeom>
        </p:spPr>
      </p:pic>
      <p:pic>
        <p:nvPicPr>
          <p:cNvPr id="35" name="Bild 34">
            <a:extLst>
              <a:ext uri="{FF2B5EF4-FFF2-40B4-BE49-F238E27FC236}">
                <a16:creationId xmlns:a16="http://schemas.microsoft.com/office/drawing/2014/main" id="{796A3A9A-04DB-071C-BF08-1F82EEEB4D2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64554" y="1584324"/>
            <a:ext cx="735175" cy="289249"/>
          </a:xfrm>
          <a:prstGeom prst="rect">
            <a:avLst/>
          </a:prstGeom>
        </p:spPr>
      </p:pic>
      <p:pic>
        <p:nvPicPr>
          <p:cNvPr id="39" name="Bild 38">
            <a:extLst>
              <a:ext uri="{FF2B5EF4-FFF2-40B4-BE49-F238E27FC236}">
                <a16:creationId xmlns:a16="http://schemas.microsoft.com/office/drawing/2014/main" id="{3695193A-8A04-AF7E-135A-A9954081B33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13726" y="1631310"/>
            <a:ext cx="564631" cy="282316"/>
          </a:xfrm>
          <a:prstGeom prst="rect">
            <a:avLst/>
          </a:prstGeom>
        </p:spPr>
      </p:pic>
      <p:pic>
        <p:nvPicPr>
          <p:cNvPr id="41" name="Bild 40">
            <a:extLst>
              <a:ext uri="{FF2B5EF4-FFF2-40B4-BE49-F238E27FC236}">
                <a16:creationId xmlns:a16="http://schemas.microsoft.com/office/drawing/2014/main" id="{30F95D1F-99BA-95EC-91F4-E95C1AA1268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728074" y="1309623"/>
            <a:ext cx="596900" cy="571500"/>
          </a:xfrm>
          <a:prstGeom prst="rect">
            <a:avLst/>
          </a:prstGeom>
        </p:spPr>
      </p:pic>
      <p:pic>
        <p:nvPicPr>
          <p:cNvPr id="44" name="Bild 43">
            <a:extLst>
              <a:ext uri="{FF2B5EF4-FFF2-40B4-BE49-F238E27FC236}">
                <a16:creationId xmlns:a16="http://schemas.microsoft.com/office/drawing/2014/main" id="{93F98582-E01F-8912-13AC-CDD1CAC9475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154568" y="1628678"/>
            <a:ext cx="238058" cy="284948"/>
          </a:xfrm>
          <a:prstGeom prst="rect">
            <a:avLst/>
          </a:prstGeom>
        </p:spPr>
      </p:pic>
      <p:pic>
        <p:nvPicPr>
          <p:cNvPr id="48" name="Bild 47">
            <a:extLst>
              <a:ext uri="{FF2B5EF4-FFF2-40B4-BE49-F238E27FC236}">
                <a16:creationId xmlns:a16="http://schemas.microsoft.com/office/drawing/2014/main" id="{BB24B3DA-65FC-D20B-2269-4F86A38B443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457317" y="1473386"/>
            <a:ext cx="480777" cy="335810"/>
          </a:xfrm>
          <a:prstGeom prst="rect">
            <a:avLst/>
          </a:prstGeom>
        </p:spPr>
      </p:pic>
      <p:pic>
        <p:nvPicPr>
          <p:cNvPr id="51" name="Bild 50">
            <a:extLst>
              <a:ext uri="{FF2B5EF4-FFF2-40B4-BE49-F238E27FC236}">
                <a16:creationId xmlns:a16="http://schemas.microsoft.com/office/drawing/2014/main" id="{C9059AA5-9F4F-2409-735C-921268F04C4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746271" y="1444213"/>
            <a:ext cx="400289" cy="400289"/>
          </a:xfrm>
          <a:prstGeom prst="rect">
            <a:avLst/>
          </a:prstGeom>
        </p:spPr>
      </p:pic>
      <p:pic>
        <p:nvPicPr>
          <p:cNvPr id="56" name="Bild 47">
            <a:extLst>
              <a:ext uri="{FF2B5EF4-FFF2-40B4-BE49-F238E27FC236}">
                <a16:creationId xmlns:a16="http://schemas.microsoft.com/office/drawing/2014/main" id="{CB097665-39D4-D929-45B0-2E811E9521F7}"/>
              </a:ext>
              <a:ext uri="{C183D7F6-B498-43B3-948B-1728B52AA6E4}">
                <adec:decorative xmlns:adec="http://schemas.microsoft.com/office/drawing/2017/decorative" val="1"/>
              </a:ext>
            </a:extLst>
          </p:cNvPr>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3463250" y="1237762"/>
            <a:ext cx="1504619" cy="640263"/>
          </a:xfrm>
          <a:prstGeom prst="rect">
            <a:avLst/>
          </a:prstGeom>
        </p:spPr>
      </p:pic>
    </p:spTree>
    <p:extLst>
      <p:ext uri="{BB962C8B-B14F-4D97-AF65-F5344CB8AC3E}">
        <p14:creationId xmlns:p14="http://schemas.microsoft.com/office/powerpoint/2010/main" val="23932269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7F976C6-E0FD-12C9-5634-79ADC845E2B0}"/>
              </a:ext>
            </a:extLst>
          </p:cNvPr>
          <p:cNvSpPr>
            <a:spLocks noGrp="1"/>
          </p:cNvSpPr>
          <p:nvPr>
            <p:ph type="title"/>
          </p:nvPr>
        </p:nvSpPr>
        <p:spPr>
          <a:xfrm>
            <a:off x="1211243" y="674596"/>
            <a:ext cx="9929508" cy="516224"/>
          </a:xfrm>
        </p:spPr>
        <p:txBody>
          <a:bodyPr/>
          <a:lstStyle/>
          <a:p>
            <a:r>
              <a:rPr lang="sv-SE" dirty="0"/>
              <a:t>ANDRA VIKTIGA OMRÅDEN FÖR BEREDSKAP</a:t>
            </a:r>
          </a:p>
        </p:txBody>
      </p:sp>
      <p:pic>
        <p:nvPicPr>
          <p:cNvPr id="4" name="Bild 3">
            <a:extLst>
              <a:ext uri="{FF2B5EF4-FFF2-40B4-BE49-F238E27FC236}">
                <a16:creationId xmlns:a16="http://schemas.microsoft.com/office/drawing/2014/main" id="{610CB1DA-4D20-5F31-3914-349105F2016C}"/>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046"/>
          <a:stretch/>
        </p:blipFill>
        <p:spPr>
          <a:xfrm>
            <a:off x="0" y="721317"/>
            <a:ext cx="1118313" cy="379476"/>
          </a:xfrm>
          <a:prstGeom prst="rect">
            <a:avLst/>
          </a:prstGeom>
        </p:spPr>
      </p:pic>
      <p:pic>
        <p:nvPicPr>
          <p:cNvPr id="2" name="Bildobjekt 1">
            <a:extLst>
              <a:ext uri="{FF2B5EF4-FFF2-40B4-BE49-F238E27FC236}">
                <a16:creationId xmlns:a16="http://schemas.microsoft.com/office/drawing/2014/main" id="{FF083C14-AC60-E527-FEB7-94C2B7935664}"/>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388" r="5447" b="47734"/>
          <a:stretch/>
        </p:blipFill>
        <p:spPr>
          <a:xfrm>
            <a:off x="3728569" y="1787257"/>
            <a:ext cx="4299441" cy="1056891"/>
          </a:xfrm>
          <a:prstGeom prst="rect">
            <a:avLst/>
          </a:prstGeom>
        </p:spPr>
      </p:pic>
      <p:sp>
        <p:nvSpPr>
          <p:cNvPr id="5" name="Rektangel 4">
            <a:extLst>
              <a:ext uri="{FF2B5EF4-FFF2-40B4-BE49-F238E27FC236}">
                <a16:creationId xmlns:a16="http://schemas.microsoft.com/office/drawing/2014/main" id="{1B81102A-98DE-800B-40F3-9D759AEE538B}"/>
              </a:ext>
            </a:extLst>
          </p:cNvPr>
          <p:cNvSpPr/>
          <p:nvPr/>
        </p:nvSpPr>
        <p:spPr>
          <a:xfrm>
            <a:off x="3728568" y="2844148"/>
            <a:ext cx="4299442" cy="770206"/>
          </a:xfrm>
          <a:prstGeom prst="rect">
            <a:avLst/>
          </a:prstGeom>
          <a:solidFill>
            <a:srgbClr val="72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pc="50" dirty="0">
                <a:latin typeface="+mj-lt"/>
              </a:rPr>
              <a:t>EXEMPEL PÅ ANDRA VIKTIGA</a:t>
            </a:r>
            <a:br>
              <a:rPr lang="sv-SE" spc="50" dirty="0">
                <a:latin typeface="+mj-lt"/>
              </a:rPr>
            </a:br>
            <a:r>
              <a:rPr lang="sv-SE" spc="50" dirty="0">
                <a:latin typeface="+mj-lt"/>
              </a:rPr>
              <a:t>OMRÅDEN FÖR BEREDSKAP</a:t>
            </a:r>
          </a:p>
        </p:txBody>
      </p:sp>
      <p:sp>
        <p:nvSpPr>
          <p:cNvPr id="6" name="Rektangel 5">
            <a:extLst>
              <a:ext uri="{FF2B5EF4-FFF2-40B4-BE49-F238E27FC236}">
                <a16:creationId xmlns:a16="http://schemas.microsoft.com/office/drawing/2014/main" id="{B35910E8-11A2-6AC6-384A-DCE47BB0EBE9}"/>
              </a:ext>
            </a:extLst>
          </p:cNvPr>
          <p:cNvSpPr/>
          <p:nvPr/>
        </p:nvSpPr>
        <p:spPr>
          <a:xfrm>
            <a:off x="3728571" y="3728893"/>
            <a:ext cx="4299442" cy="22552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sv-SE" dirty="0">
                <a:solidFill>
                  <a:schemeClr val="tx1"/>
                </a:solidFill>
                <a:latin typeface="+mj-lt"/>
              </a:rPr>
              <a:t>Cybersäkerhet</a:t>
            </a:r>
          </a:p>
          <a:p>
            <a:pPr algn="ctr">
              <a:lnSpc>
                <a:spcPct val="150000"/>
              </a:lnSpc>
            </a:pPr>
            <a:r>
              <a:rPr lang="sv-SE" dirty="0">
                <a:solidFill>
                  <a:schemeClr val="tx1"/>
                </a:solidFill>
                <a:latin typeface="+mj-lt"/>
              </a:rPr>
              <a:t>Psykologiskt försvar</a:t>
            </a:r>
          </a:p>
          <a:p>
            <a:pPr algn="ctr">
              <a:lnSpc>
                <a:spcPct val="150000"/>
              </a:lnSpc>
            </a:pPr>
            <a:r>
              <a:rPr lang="sv-SE" dirty="0">
                <a:solidFill>
                  <a:schemeClr val="tx1"/>
                </a:solidFill>
                <a:latin typeface="+mj-lt"/>
              </a:rPr>
              <a:t>Skola och förskola</a:t>
            </a:r>
          </a:p>
          <a:p>
            <a:pPr algn="ctr">
              <a:lnSpc>
                <a:spcPct val="150000"/>
              </a:lnSpc>
            </a:pPr>
            <a:r>
              <a:rPr lang="sv-SE" dirty="0">
                <a:solidFill>
                  <a:schemeClr val="tx1"/>
                </a:solidFill>
                <a:latin typeface="+mj-lt"/>
              </a:rPr>
              <a:t>Migration</a:t>
            </a:r>
            <a:br>
              <a:rPr lang="sv-SE" dirty="0">
                <a:solidFill>
                  <a:schemeClr val="tx1"/>
                </a:solidFill>
                <a:latin typeface="+mj-lt"/>
              </a:rPr>
            </a:br>
            <a:r>
              <a:rPr lang="sv-SE" dirty="0">
                <a:solidFill>
                  <a:schemeClr val="tx1"/>
                </a:solidFill>
                <a:latin typeface="+mj-lt"/>
              </a:rPr>
              <a:t>Kulturarv</a:t>
            </a:r>
          </a:p>
        </p:txBody>
      </p:sp>
    </p:spTree>
    <p:extLst>
      <p:ext uri="{BB962C8B-B14F-4D97-AF65-F5344CB8AC3E}">
        <p14:creationId xmlns:p14="http://schemas.microsoft.com/office/powerpoint/2010/main" val="32205651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C5EFCAA-31F4-5929-A477-915793D03195}"/>
              </a:ext>
            </a:extLst>
          </p:cNvPr>
          <p:cNvSpPr>
            <a:spLocks noGrp="1"/>
          </p:cNvSpPr>
          <p:nvPr>
            <p:ph type="title"/>
          </p:nvPr>
        </p:nvSpPr>
        <p:spPr/>
        <p:txBody>
          <a:bodyPr/>
          <a:lstStyle/>
          <a:p>
            <a:r>
              <a:rPr lang="sv-SE" dirty="0"/>
              <a:t>INDELNING I CIVILOMRÅDEN</a:t>
            </a:r>
          </a:p>
        </p:txBody>
      </p:sp>
      <p:pic>
        <p:nvPicPr>
          <p:cNvPr id="5" name="Bild 4">
            <a:extLst>
              <a:ext uri="{FF2B5EF4-FFF2-40B4-BE49-F238E27FC236}">
                <a16:creationId xmlns:a16="http://schemas.microsoft.com/office/drawing/2014/main" id="{9DDDAECD-2D2D-455E-0900-FE1511BA3209}"/>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046"/>
          <a:stretch/>
        </p:blipFill>
        <p:spPr>
          <a:xfrm>
            <a:off x="0" y="721317"/>
            <a:ext cx="1118313" cy="379476"/>
          </a:xfrm>
          <a:prstGeom prst="rect">
            <a:avLst/>
          </a:prstGeom>
        </p:spPr>
      </p:pic>
      <p:pic>
        <p:nvPicPr>
          <p:cNvPr id="3" name="Bildobjekt 6">
            <a:extLst>
              <a:ext uri="{FF2B5EF4-FFF2-40B4-BE49-F238E27FC236}">
                <a16:creationId xmlns:a16="http://schemas.microsoft.com/office/drawing/2014/main" id="{3D56BBA9-9CFA-FA52-35D2-1859ECD3B649}"/>
              </a:ext>
              <a:ext uri="{C183D7F6-B498-43B3-948B-1728B52AA6E4}">
                <adec:decorative xmlns:adec="http://schemas.microsoft.com/office/drawing/2017/decorative" val="1"/>
              </a:ext>
            </a:extLst>
          </p:cNvPr>
          <p:cNvPicPr>
            <a:picLocks noChangeAspect="1"/>
          </p:cNvPicPr>
          <p:nvPr/>
        </p:nvPicPr>
        <p:blipFill>
          <a:blip r:embed="rId4">
            <a:alphaModFix amt="50000"/>
          </a:blip>
          <a:stretch>
            <a:fillRect/>
          </a:stretch>
        </p:blipFill>
        <p:spPr>
          <a:xfrm>
            <a:off x="721035" y="2127503"/>
            <a:ext cx="1263716" cy="611628"/>
          </a:xfrm>
          <a:prstGeom prst="rect">
            <a:avLst/>
          </a:prstGeom>
        </p:spPr>
      </p:pic>
      <p:pic>
        <p:nvPicPr>
          <p:cNvPr id="2" name="Bildobjekt 2">
            <a:extLst>
              <a:ext uri="{FF2B5EF4-FFF2-40B4-BE49-F238E27FC236}">
                <a16:creationId xmlns:a16="http://schemas.microsoft.com/office/drawing/2014/main" id="{B4352FC1-4785-32C6-6FC4-3457C1802289}"/>
              </a:ext>
              <a:ext uri="{C183D7F6-B498-43B3-948B-1728B52AA6E4}">
                <adec:decorative xmlns:adec="http://schemas.microsoft.com/office/drawing/2017/decorative" val="1"/>
              </a:ext>
            </a:extLst>
          </p:cNvPr>
          <p:cNvPicPr>
            <a:picLocks noChangeAspect="1"/>
          </p:cNvPicPr>
          <p:nvPr/>
        </p:nvPicPr>
        <p:blipFill>
          <a:blip r:embed="rId5">
            <a:alphaModFix amt="50000"/>
            <a:extLst>
              <a:ext uri="{96DAC541-7B7A-43D3-8B79-37D633B846F1}">
                <asvg:svgBlip xmlns:asvg="http://schemas.microsoft.com/office/drawing/2016/SVG/main" r:embed="rId6"/>
              </a:ext>
            </a:extLst>
          </a:blip>
          <a:srcRect/>
          <a:stretch/>
        </p:blipFill>
        <p:spPr>
          <a:xfrm>
            <a:off x="721034" y="2890089"/>
            <a:ext cx="1548518" cy="600547"/>
          </a:xfrm>
          <a:prstGeom prst="rect">
            <a:avLst/>
          </a:prstGeom>
        </p:spPr>
      </p:pic>
      <p:pic>
        <p:nvPicPr>
          <p:cNvPr id="7" name="Bildobjekt 8" descr="Nivå tre av fem - högre regional nivå.">
            <a:extLst>
              <a:ext uri="{FF2B5EF4-FFF2-40B4-BE49-F238E27FC236}">
                <a16:creationId xmlns:a16="http://schemas.microsoft.com/office/drawing/2014/main" id="{E789C3C8-727E-33E3-69DC-38263B8E5E29}"/>
              </a:ext>
            </a:extLst>
          </p:cNvPr>
          <p:cNvPicPr>
            <a:picLocks noChangeAspect="1"/>
          </p:cNvPicPr>
          <p:nvPr/>
        </p:nvPicPr>
        <p:blipFill>
          <a:blip r:embed="rId7"/>
          <a:stretch>
            <a:fillRect/>
          </a:stretch>
        </p:blipFill>
        <p:spPr>
          <a:xfrm>
            <a:off x="721034" y="3641594"/>
            <a:ext cx="3284911" cy="1172662"/>
          </a:xfrm>
          <a:prstGeom prst="rect">
            <a:avLst/>
          </a:prstGeom>
        </p:spPr>
      </p:pic>
      <p:pic>
        <p:nvPicPr>
          <p:cNvPr id="16" name="Bildobjekt 9">
            <a:extLst>
              <a:ext uri="{FF2B5EF4-FFF2-40B4-BE49-F238E27FC236}">
                <a16:creationId xmlns:a16="http://schemas.microsoft.com/office/drawing/2014/main" id="{AE027CF0-376E-F6D6-1FF0-A5524289EA18}"/>
              </a:ext>
              <a:ext uri="{C183D7F6-B498-43B3-948B-1728B52AA6E4}">
                <adec:decorative xmlns:adec="http://schemas.microsoft.com/office/drawing/2017/decorative" val="1"/>
              </a:ext>
            </a:extLst>
          </p:cNvPr>
          <p:cNvPicPr>
            <a:picLocks noChangeAspect="1"/>
          </p:cNvPicPr>
          <p:nvPr/>
        </p:nvPicPr>
        <p:blipFill>
          <a:blip r:embed="rId8">
            <a:alphaModFix amt="50000"/>
          </a:blip>
          <a:stretch>
            <a:fillRect/>
          </a:stretch>
        </p:blipFill>
        <p:spPr>
          <a:xfrm>
            <a:off x="721034" y="4949952"/>
            <a:ext cx="2083625" cy="679058"/>
          </a:xfrm>
          <a:prstGeom prst="rect">
            <a:avLst/>
          </a:prstGeom>
        </p:spPr>
      </p:pic>
      <p:pic>
        <p:nvPicPr>
          <p:cNvPr id="10" name="Bildobjekt 10">
            <a:extLst>
              <a:ext uri="{FF2B5EF4-FFF2-40B4-BE49-F238E27FC236}">
                <a16:creationId xmlns:a16="http://schemas.microsoft.com/office/drawing/2014/main" id="{6AA2D49E-45C2-CA23-B6B4-620ADC6CF618}"/>
              </a:ext>
              <a:ext uri="{C183D7F6-B498-43B3-948B-1728B52AA6E4}">
                <adec:decorative xmlns:adec="http://schemas.microsoft.com/office/drawing/2017/decorative" val="1"/>
              </a:ext>
            </a:extLst>
          </p:cNvPr>
          <p:cNvPicPr>
            <a:picLocks noChangeAspect="1"/>
          </p:cNvPicPr>
          <p:nvPr/>
        </p:nvPicPr>
        <p:blipFill>
          <a:blip r:embed="rId9">
            <a:alphaModFix amt="50000"/>
          </a:blip>
          <a:stretch>
            <a:fillRect/>
          </a:stretch>
        </p:blipFill>
        <p:spPr>
          <a:xfrm>
            <a:off x="721034" y="5764705"/>
            <a:ext cx="2321780" cy="580088"/>
          </a:xfrm>
          <a:prstGeom prst="rect">
            <a:avLst/>
          </a:prstGeom>
        </p:spPr>
      </p:pic>
      <p:pic>
        <p:nvPicPr>
          <p:cNvPr id="11" name="Bildobjekt 10" descr="Bilden visar en sverigekarta där det är utmärkt 6 civilområden som förkortas CIvo N (Norra), Civo M (Mellersta), Civo V (Västra), Civo Ö (Östra), Civo SÖ (Sydöstra) och CIvos S (Södra). ">
            <a:extLst>
              <a:ext uri="{FF2B5EF4-FFF2-40B4-BE49-F238E27FC236}">
                <a16:creationId xmlns:a16="http://schemas.microsoft.com/office/drawing/2014/main" id="{C98F133F-C88B-30AC-C71F-508F40ECD3D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47008" y="356458"/>
            <a:ext cx="2998694" cy="6191998"/>
          </a:xfrm>
          <a:prstGeom prst="rect">
            <a:avLst/>
          </a:prstGeom>
        </p:spPr>
      </p:pic>
      <p:sp>
        <p:nvSpPr>
          <p:cNvPr id="37" name="Rektangel 36">
            <a:extLst>
              <a:ext uri="{FF2B5EF4-FFF2-40B4-BE49-F238E27FC236}">
                <a16:creationId xmlns:a16="http://schemas.microsoft.com/office/drawing/2014/main" id="{983EC28C-AC52-FDAF-9932-DE6493327AFA}"/>
              </a:ext>
              <a:ext uri="{C183D7F6-B498-43B3-948B-1728B52AA6E4}">
                <adec:decorative xmlns:adec="http://schemas.microsoft.com/office/drawing/2017/decorative" val="1"/>
              </a:ext>
            </a:extLst>
          </p:cNvPr>
          <p:cNvSpPr/>
          <p:nvPr/>
        </p:nvSpPr>
        <p:spPr>
          <a:xfrm>
            <a:off x="9591232" y="1692842"/>
            <a:ext cx="144000" cy="949707"/>
          </a:xfrm>
          <a:prstGeom prst="rect">
            <a:avLst/>
          </a:prstGeom>
          <a:solidFill>
            <a:srgbClr val="9A4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Rektangel 37">
            <a:extLst>
              <a:ext uri="{FF2B5EF4-FFF2-40B4-BE49-F238E27FC236}">
                <a16:creationId xmlns:a16="http://schemas.microsoft.com/office/drawing/2014/main" id="{D6CE5B39-E519-2A9A-99C1-6D714D4D9DB1}"/>
              </a:ext>
            </a:extLst>
          </p:cNvPr>
          <p:cNvSpPr/>
          <p:nvPr/>
        </p:nvSpPr>
        <p:spPr>
          <a:xfrm>
            <a:off x="9721163" y="1692842"/>
            <a:ext cx="2393685" cy="9497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050" b="1" dirty="0">
                <a:solidFill>
                  <a:srgbClr val="9A4E6F"/>
                </a:solidFill>
                <a:latin typeface="+mj-lt"/>
              </a:rPr>
              <a:t>NORRA CIVILOMRÅDET</a:t>
            </a:r>
          </a:p>
          <a:p>
            <a:r>
              <a:rPr lang="sv-SE" sz="1050" dirty="0">
                <a:solidFill>
                  <a:schemeClr val="tx1"/>
                </a:solidFill>
                <a:latin typeface="+mj-lt"/>
              </a:rPr>
              <a:t>Västernorrlands, Jämtlands, Västerbottens och Norrbottens län</a:t>
            </a:r>
          </a:p>
          <a:p>
            <a:r>
              <a:rPr lang="sv-SE" sz="1050" b="1" dirty="0">
                <a:solidFill>
                  <a:srgbClr val="9A4E6F"/>
                </a:solidFill>
                <a:latin typeface="+mj-lt"/>
              </a:rPr>
              <a:t>ANSVARIG LÄNSSTYRELSE</a:t>
            </a:r>
          </a:p>
          <a:p>
            <a:r>
              <a:rPr lang="sv-SE" sz="1050" dirty="0">
                <a:solidFill>
                  <a:schemeClr val="tx1"/>
                </a:solidFill>
                <a:latin typeface="+mj-lt"/>
              </a:rPr>
              <a:t>Länsstyrelsen i Norrbottens län </a:t>
            </a:r>
          </a:p>
        </p:txBody>
      </p:sp>
      <p:sp>
        <p:nvSpPr>
          <p:cNvPr id="39" name="Rektangel 38">
            <a:extLst>
              <a:ext uri="{FF2B5EF4-FFF2-40B4-BE49-F238E27FC236}">
                <a16:creationId xmlns:a16="http://schemas.microsoft.com/office/drawing/2014/main" id="{8C8B2945-809F-E6BA-527D-DC7C4708503F}"/>
              </a:ext>
              <a:ext uri="{C183D7F6-B498-43B3-948B-1728B52AA6E4}">
                <adec:decorative xmlns:adec="http://schemas.microsoft.com/office/drawing/2017/decorative" val="1"/>
              </a:ext>
            </a:extLst>
          </p:cNvPr>
          <p:cNvSpPr/>
          <p:nvPr/>
        </p:nvSpPr>
        <p:spPr>
          <a:xfrm>
            <a:off x="9090524" y="2841748"/>
            <a:ext cx="144000" cy="1123199"/>
          </a:xfrm>
          <a:prstGeom prst="rect">
            <a:avLst/>
          </a:prstGeom>
          <a:solidFill>
            <a:srgbClr val="9A4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Rektangel 39">
            <a:extLst>
              <a:ext uri="{FF2B5EF4-FFF2-40B4-BE49-F238E27FC236}">
                <a16:creationId xmlns:a16="http://schemas.microsoft.com/office/drawing/2014/main" id="{C6AD505E-8DEC-D613-AE01-298AED14FE17}"/>
              </a:ext>
            </a:extLst>
          </p:cNvPr>
          <p:cNvSpPr/>
          <p:nvPr/>
        </p:nvSpPr>
        <p:spPr>
          <a:xfrm>
            <a:off x="9220456" y="2841748"/>
            <a:ext cx="2506719" cy="1123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050" b="1" dirty="0">
                <a:solidFill>
                  <a:srgbClr val="9A4E6F"/>
                </a:solidFill>
                <a:latin typeface="+mj-lt"/>
              </a:rPr>
              <a:t>MELLERSTA CIVILOMRÅDET</a:t>
            </a:r>
          </a:p>
          <a:p>
            <a:r>
              <a:rPr lang="sv-SE" sz="1050" dirty="0">
                <a:solidFill>
                  <a:schemeClr val="tx1"/>
                </a:solidFill>
                <a:latin typeface="+mj-lt"/>
              </a:rPr>
              <a:t>Uppsala, Södermanlands, Västmanlands, Värmlands, Örebro, Dalarnas och Gävleborgs län</a:t>
            </a:r>
          </a:p>
          <a:p>
            <a:r>
              <a:rPr lang="sv-SE" sz="1050" b="1" dirty="0">
                <a:solidFill>
                  <a:srgbClr val="9A4E6F"/>
                </a:solidFill>
                <a:latin typeface="+mj-lt"/>
              </a:rPr>
              <a:t>ANSVARIG LÄNSSTYRELSE</a:t>
            </a:r>
          </a:p>
          <a:p>
            <a:r>
              <a:rPr lang="sv-SE" sz="1050" dirty="0">
                <a:solidFill>
                  <a:schemeClr val="tx1"/>
                </a:solidFill>
                <a:latin typeface="+mj-lt"/>
              </a:rPr>
              <a:t>Länsstyrelsen i Örebro län </a:t>
            </a:r>
          </a:p>
        </p:txBody>
      </p:sp>
      <p:sp>
        <p:nvSpPr>
          <p:cNvPr id="45" name="Rektangel 44">
            <a:extLst>
              <a:ext uri="{FF2B5EF4-FFF2-40B4-BE49-F238E27FC236}">
                <a16:creationId xmlns:a16="http://schemas.microsoft.com/office/drawing/2014/main" id="{6165E250-E240-BA89-C11F-8324EEE4B972}"/>
              </a:ext>
              <a:ext uri="{C183D7F6-B498-43B3-948B-1728B52AA6E4}">
                <adec:decorative xmlns:adec="http://schemas.microsoft.com/office/drawing/2017/decorative" val="1"/>
              </a:ext>
            </a:extLst>
          </p:cNvPr>
          <p:cNvSpPr/>
          <p:nvPr/>
        </p:nvSpPr>
        <p:spPr>
          <a:xfrm>
            <a:off x="4302977" y="3585437"/>
            <a:ext cx="144000" cy="802285"/>
          </a:xfrm>
          <a:prstGeom prst="rect">
            <a:avLst/>
          </a:prstGeom>
          <a:solidFill>
            <a:srgbClr val="9A4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6" name="Rektangel 45">
            <a:extLst>
              <a:ext uri="{FF2B5EF4-FFF2-40B4-BE49-F238E27FC236}">
                <a16:creationId xmlns:a16="http://schemas.microsoft.com/office/drawing/2014/main" id="{D2E347E0-8B06-56DB-CF0D-18D37938B25A}"/>
              </a:ext>
            </a:extLst>
          </p:cNvPr>
          <p:cNvSpPr/>
          <p:nvPr/>
        </p:nvSpPr>
        <p:spPr>
          <a:xfrm>
            <a:off x="4432909" y="3585437"/>
            <a:ext cx="2595313" cy="7997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050" b="1" dirty="0">
                <a:solidFill>
                  <a:srgbClr val="9A4E6F"/>
                </a:solidFill>
                <a:latin typeface="+mj-lt"/>
              </a:rPr>
              <a:t>VÄSTRA CIVILOMRÅDET</a:t>
            </a:r>
          </a:p>
          <a:p>
            <a:r>
              <a:rPr lang="sv-SE" sz="1050" dirty="0">
                <a:solidFill>
                  <a:schemeClr val="tx1"/>
                </a:solidFill>
                <a:latin typeface="+mj-lt"/>
              </a:rPr>
              <a:t>Hallands och Västra Götalands län</a:t>
            </a:r>
          </a:p>
          <a:p>
            <a:r>
              <a:rPr lang="sv-SE" sz="1050" b="1" dirty="0">
                <a:solidFill>
                  <a:srgbClr val="9A4E6F"/>
                </a:solidFill>
                <a:latin typeface="+mj-lt"/>
              </a:rPr>
              <a:t>ANSVARIG LÄNSSTYRELSE</a:t>
            </a:r>
          </a:p>
          <a:p>
            <a:r>
              <a:rPr lang="sv-SE" sz="1050" dirty="0">
                <a:solidFill>
                  <a:schemeClr val="tx1"/>
                </a:solidFill>
                <a:latin typeface="+mj-lt"/>
              </a:rPr>
              <a:t>Länsstyrelsen i Västra Götalands  län </a:t>
            </a:r>
          </a:p>
        </p:txBody>
      </p:sp>
      <p:sp>
        <p:nvSpPr>
          <p:cNvPr id="41" name="Rektangel 40">
            <a:extLst>
              <a:ext uri="{FF2B5EF4-FFF2-40B4-BE49-F238E27FC236}">
                <a16:creationId xmlns:a16="http://schemas.microsoft.com/office/drawing/2014/main" id="{0886764A-5D19-0A87-21A4-79032BDAFE78}"/>
              </a:ext>
              <a:ext uri="{C183D7F6-B498-43B3-948B-1728B52AA6E4}">
                <adec:decorative xmlns:adec="http://schemas.microsoft.com/office/drawing/2017/decorative" val="1"/>
              </a:ext>
            </a:extLst>
          </p:cNvPr>
          <p:cNvSpPr/>
          <p:nvPr/>
        </p:nvSpPr>
        <p:spPr>
          <a:xfrm>
            <a:off x="9596680" y="4160475"/>
            <a:ext cx="144000" cy="802285"/>
          </a:xfrm>
          <a:prstGeom prst="rect">
            <a:avLst/>
          </a:prstGeom>
          <a:solidFill>
            <a:srgbClr val="9A4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Rektangel 41">
            <a:extLst>
              <a:ext uri="{FF2B5EF4-FFF2-40B4-BE49-F238E27FC236}">
                <a16:creationId xmlns:a16="http://schemas.microsoft.com/office/drawing/2014/main" id="{60B9CA44-60C6-DE17-AACF-1B5E2CC2C828}"/>
              </a:ext>
            </a:extLst>
          </p:cNvPr>
          <p:cNvSpPr/>
          <p:nvPr/>
        </p:nvSpPr>
        <p:spPr>
          <a:xfrm>
            <a:off x="9726612" y="4160475"/>
            <a:ext cx="2212437" cy="8022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050" b="1" dirty="0">
                <a:solidFill>
                  <a:srgbClr val="9A4E6F"/>
                </a:solidFill>
                <a:latin typeface="+mj-lt"/>
              </a:rPr>
              <a:t>ÖSTRA CIVILOMRÅDET</a:t>
            </a:r>
          </a:p>
          <a:p>
            <a:r>
              <a:rPr lang="sv-SE" sz="1050" dirty="0">
                <a:solidFill>
                  <a:schemeClr val="tx1"/>
                </a:solidFill>
                <a:latin typeface="+mj-lt"/>
              </a:rPr>
              <a:t>Stockholms och Gotlands län</a:t>
            </a:r>
          </a:p>
          <a:p>
            <a:r>
              <a:rPr lang="sv-SE" sz="1050" b="1" dirty="0">
                <a:solidFill>
                  <a:srgbClr val="9A4E6F"/>
                </a:solidFill>
                <a:latin typeface="+mj-lt"/>
              </a:rPr>
              <a:t>ANSVARIG LÄNSSTYRELSE</a:t>
            </a:r>
          </a:p>
          <a:p>
            <a:r>
              <a:rPr lang="sv-SE" sz="1050" dirty="0">
                <a:solidFill>
                  <a:schemeClr val="tx1"/>
                </a:solidFill>
                <a:latin typeface="+mj-lt"/>
              </a:rPr>
              <a:t>Länsstyrelsen i Stockholms län </a:t>
            </a:r>
          </a:p>
        </p:txBody>
      </p:sp>
      <p:sp>
        <p:nvSpPr>
          <p:cNvPr id="43" name="Rektangel 42">
            <a:extLst>
              <a:ext uri="{FF2B5EF4-FFF2-40B4-BE49-F238E27FC236}">
                <a16:creationId xmlns:a16="http://schemas.microsoft.com/office/drawing/2014/main" id="{950094B8-3709-AAFE-30E8-0F36B57DADEC}"/>
              </a:ext>
              <a:ext uri="{C183D7F6-B498-43B3-948B-1728B52AA6E4}">
                <adec:decorative xmlns:adec="http://schemas.microsoft.com/office/drawing/2017/decorative" val="1"/>
              </a:ext>
            </a:extLst>
          </p:cNvPr>
          <p:cNvSpPr/>
          <p:nvPr/>
        </p:nvSpPr>
        <p:spPr>
          <a:xfrm>
            <a:off x="9075667" y="5127286"/>
            <a:ext cx="144000" cy="949707"/>
          </a:xfrm>
          <a:prstGeom prst="rect">
            <a:avLst/>
          </a:prstGeom>
          <a:solidFill>
            <a:srgbClr val="9A4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4" name="Rektangel 43">
            <a:extLst>
              <a:ext uri="{FF2B5EF4-FFF2-40B4-BE49-F238E27FC236}">
                <a16:creationId xmlns:a16="http://schemas.microsoft.com/office/drawing/2014/main" id="{9BA1BCC0-4E97-BA00-2501-8B4D69F22078}"/>
              </a:ext>
            </a:extLst>
          </p:cNvPr>
          <p:cNvSpPr/>
          <p:nvPr/>
        </p:nvSpPr>
        <p:spPr>
          <a:xfrm>
            <a:off x="9205599" y="5138227"/>
            <a:ext cx="2384351" cy="9497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050" b="1" dirty="0">
                <a:solidFill>
                  <a:srgbClr val="9A4E6F"/>
                </a:solidFill>
                <a:latin typeface="+mj-lt"/>
              </a:rPr>
              <a:t>SYDÖSTRA CIVILOMRÅDET</a:t>
            </a:r>
          </a:p>
          <a:p>
            <a:r>
              <a:rPr lang="sv-SE" sz="1050" dirty="0">
                <a:solidFill>
                  <a:schemeClr val="tx1"/>
                </a:solidFill>
                <a:latin typeface="+mj-lt"/>
              </a:rPr>
              <a:t>Jönköpings, Kalmar och Östergötlands län</a:t>
            </a:r>
          </a:p>
          <a:p>
            <a:r>
              <a:rPr lang="sv-SE" sz="1050" b="1" dirty="0">
                <a:solidFill>
                  <a:srgbClr val="9A4E6F"/>
                </a:solidFill>
                <a:latin typeface="+mj-lt"/>
              </a:rPr>
              <a:t>ANSVARIG LÄNSSTYRELSE</a:t>
            </a:r>
          </a:p>
          <a:p>
            <a:r>
              <a:rPr lang="sv-SE" sz="1050" dirty="0">
                <a:solidFill>
                  <a:schemeClr val="tx1"/>
                </a:solidFill>
                <a:latin typeface="+mj-lt"/>
              </a:rPr>
              <a:t>Länsstyrelsen i Östergötlands län </a:t>
            </a:r>
          </a:p>
        </p:txBody>
      </p:sp>
      <p:sp>
        <p:nvSpPr>
          <p:cNvPr id="47" name="Rektangel 46">
            <a:extLst>
              <a:ext uri="{FF2B5EF4-FFF2-40B4-BE49-F238E27FC236}">
                <a16:creationId xmlns:a16="http://schemas.microsoft.com/office/drawing/2014/main" id="{BC5A95A3-BFAE-E937-B6F6-7BDA4CB4749E}"/>
              </a:ext>
              <a:ext uri="{C183D7F6-B498-43B3-948B-1728B52AA6E4}">
                <adec:decorative xmlns:adec="http://schemas.microsoft.com/office/drawing/2017/decorative" val="1"/>
              </a:ext>
            </a:extLst>
          </p:cNvPr>
          <p:cNvSpPr/>
          <p:nvPr/>
        </p:nvSpPr>
        <p:spPr>
          <a:xfrm>
            <a:off x="4241208" y="5583113"/>
            <a:ext cx="144000" cy="802285"/>
          </a:xfrm>
          <a:prstGeom prst="rect">
            <a:avLst/>
          </a:prstGeom>
          <a:solidFill>
            <a:srgbClr val="9A4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8" name="Rektangel 47">
            <a:extLst>
              <a:ext uri="{FF2B5EF4-FFF2-40B4-BE49-F238E27FC236}">
                <a16:creationId xmlns:a16="http://schemas.microsoft.com/office/drawing/2014/main" id="{BED50E0D-EE24-132E-C92E-F71E8A98C333}"/>
              </a:ext>
            </a:extLst>
          </p:cNvPr>
          <p:cNvSpPr/>
          <p:nvPr/>
        </p:nvSpPr>
        <p:spPr>
          <a:xfrm>
            <a:off x="4363660" y="5583113"/>
            <a:ext cx="2532956" cy="7997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050" b="1" dirty="0">
                <a:solidFill>
                  <a:srgbClr val="9A4E6F"/>
                </a:solidFill>
                <a:latin typeface="+mj-lt"/>
              </a:rPr>
              <a:t>SÖDRA CIVILOMRÅDET</a:t>
            </a:r>
          </a:p>
          <a:p>
            <a:r>
              <a:rPr lang="sv-SE" sz="1050" dirty="0">
                <a:solidFill>
                  <a:schemeClr val="tx1"/>
                </a:solidFill>
                <a:latin typeface="+mj-lt"/>
              </a:rPr>
              <a:t>Kronoberg, Blekinge och Skåne län</a:t>
            </a:r>
          </a:p>
          <a:p>
            <a:r>
              <a:rPr lang="sv-SE" sz="1050" b="1" dirty="0">
                <a:solidFill>
                  <a:srgbClr val="9A4E6F"/>
                </a:solidFill>
                <a:latin typeface="+mj-lt"/>
              </a:rPr>
              <a:t>ANSVARIG LÄNSSTYRELSE</a:t>
            </a:r>
          </a:p>
          <a:p>
            <a:r>
              <a:rPr lang="sv-SE" sz="1050" dirty="0">
                <a:solidFill>
                  <a:schemeClr val="tx1"/>
                </a:solidFill>
                <a:latin typeface="+mj-lt"/>
              </a:rPr>
              <a:t>Länsstyrelsen i Skåne län </a:t>
            </a:r>
          </a:p>
        </p:txBody>
      </p:sp>
    </p:spTree>
    <p:extLst>
      <p:ext uri="{BB962C8B-B14F-4D97-AF65-F5344CB8AC3E}">
        <p14:creationId xmlns:p14="http://schemas.microsoft.com/office/powerpoint/2010/main" val="3744984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5FFE4EDA-FD48-95BC-1207-9D355E914BE9}"/>
              </a:ext>
            </a:extLst>
          </p:cNvPr>
          <p:cNvSpPr>
            <a:spLocks noGrp="1"/>
          </p:cNvSpPr>
          <p:nvPr>
            <p:ph type="title"/>
          </p:nvPr>
        </p:nvSpPr>
        <p:spPr/>
        <p:txBody>
          <a:bodyPr/>
          <a:lstStyle/>
          <a:p>
            <a:r>
              <a:rPr lang="sv-SE" dirty="0"/>
              <a:t>REGIONAL NIVÅ</a:t>
            </a:r>
          </a:p>
        </p:txBody>
      </p:sp>
      <p:pic>
        <p:nvPicPr>
          <p:cNvPr id="5" name="Bild 4">
            <a:extLst>
              <a:ext uri="{FF2B5EF4-FFF2-40B4-BE49-F238E27FC236}">
                <a16:creationId xmlns:a16="http://schemas.microsoft.com/office/drawing/2014/main" id="{4294C945-F6ED-080F-88AF-CEE592012365}"/>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046"/>
          <a:stretch/>
        </p:blipFill>
        <p:spPr>
          <a:xfrm>
            <a:off x="0" y="721317"/>
            <a:ext cx="1118313" cy="379476"/>
          </a:xfrm>
          <a:prstGeom prst="rect">
            <a:avLst/>
          </a:prstGeom>
        </p:spPr>
      </p:pic>
      <p:pic>
        <p:nvPicPr>
          <p:cNvPr id="12" name="Bildobjekt 11">
            <a:extLst>
              <a:ext uri="{FF2B5EF4-FFF2-40B4-BE49-F238E27FC236}">
                <a16:creationId xmlns:a16="http://schemas.microsoft.com/office/drawing/2014/main" id="{82641FE9-775E-D693-C5AF-AD2887563CA8}"/>
              </a:ext>
              <a:ext uri="{C183D7F6-B498-43B3-948B-1728B52AA6E4}">
                <adec:decorative xmlns:adec="http://schemas.microsoft.com/office/drawing/2017/decorative" val="1"/>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a:stretch/>
        </p:blipFill>
        <p:spPr>
          <a:xfrm>
            <a:off x="721035" y="3705622"/>
            <a:ext cx="1782683" cy="635531"/>
          </a:xfrm>
          <a:prstGeom prst="rect">
            <a:avLst/>
          </a:prstGeom>
        </p:spPr>
      </p:pic>
      <p:pic>
        <p:nvPicPr>
          <p:cNvPr id="14" name="Bildobjekt 13" descr="Nivå två av fem - regional nivå.">
            <a:extLst>
              <a:ext uri="{FF2B5EF4-FFF2-40B4-BE49-F238E27FC236}">
                <a16:creationId xmlns:a16="http://schemas.microsoft.com/office/drawing/2014/main" id="{AFD4241A-34B5-E217-5BEC-800FCD135F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034" y="4538080"/>
            <a:ext cx="3287403" cy="1029698"/>
          </a:xfrm>
          <a:prstGeom prst="rect">
            <a:avLst/>
          </a:prstGeom>
        </p:spPr>
      </p:pic>
      <p:pic>
        <p:nvPicPr>
          <p:cNvPr id="23" name="Bildobjekt 10">
            <a:extLst>
              <a:ext uri="{FF2B5EF4-FFF2-40B4-BE49-F238E27FC236}">
                <a16:creationId xmlns:a16="http://schemas.microsoft.com/office/drawing/2014/main" id="{98A7DD11-CA53-3E18-A2AC-BE01439FB773}"/>
              </a:ext>
              <a:ext uri="{C183D7F6-B498-43B3-948B-1728B52AA6E4}">
                <adec:decorative xmlns:adec="http://schemas.microsoft.com/office/drawing/2017/decorative" val="1"/>
              </a:ext>
            </a:extLst>
          </p:cNvPr>
          <p:cNvPicPr>
            <a:picLocks noChangeAspect="1"/>
          </p:cNvPicPr>
          <p:nvPr/>
        </p:nvPicPr>
        <p:blipFill>
          <a:blip r:embed="rId6">
            <a:alphaModFix amt="50000"/>
          </a:blip>
          <a:stretch>
            <a:fillRect/>
          </a:stretch>
        </p:blipFill>
        <p:spPr>
          <a:xfrm>
            <a:off x="721035" y="5764705"/>
            <a:ext cx="2321780" cy="580088"/>
          </a:xfrm>
          <a:prstGeom prst="rect">
            <a:avLst/>
          </a:prstGeom>
        </p:spPr>
      </p:pic>
      <p:pic>
        <p:nvPicPr>
          <p:cNvPr id="26" name="Bildobjekt 6">
            <a:extLst>
              <a:ext uri="{FF2B5EF4-FFF2-40B4-BE49-F238E27FC236}">
                <a16:creationId xmlns:a16="http://schemas.microsoft.com/office/drawing/2014/main" id="{89221765-A2F8-ACB9-2CC7-4412099C673A}"/>
              </a:ext>
              <a:ext uri="{C183D7F6-B498-43B3-948B-1728B52AA6E4}">
                <adec:decorative xmlns:adec="http://schemas.microsoft.com/office/drawing/2017/decorative" val="1"/>
              </a:ext>
            </a:extLst>
          </p:cNvPr>
          <p:cNvPicPr>
            <a:picLocks noChangeAspect="1"/>
          </p:cNvPicPr>
          <p:nvPr/>
        </p:nvPicPr>
        <p:blipFill>
          <a:blip r:embed="rId7">
            <a:alphaModFix amt="50000"/>
          </a:blip>
          <a:stretch>
            <a:fillRect/>
          </a:stretch>
        </p:blipFill>
        <p:spPr>
          <a:xfrm>
            <a:off x="721035" y="2127503"/>
            <a:ext cx="1263716" cy="611628"/>
          </a:xfrm>
          <a:prstGeom prst="rect">
            <a:avLst/>
          </a:prstGeom>
        </p:spPr>
      </p:pic>
      <p:sp>
        <p:nvSpPr>
          <p:cNvPr id="2" name="Platshållare för innehåll 45">
            <a:extLst>
              <a:ext uri="{FF2B5EF4-FFF2-40B4-BE49-F238E27FC236}">
                <a16:creationId xmlns:a16="http://schemas.microsoft.com/office/drawing/2014/main" id="{63EB7B59-1673-AB03-D59A-C424BF34E68E}"/>
              </a:ext>
            </a:extLst>
          </p:cNvPr>
          <p:cNvSpPr txBox="1">
            <a:spLocks/>
          </p:cNvSpPr>
          <p:nvPr/>
        </p:nvSpPr>
        <p:spPr>
          <a:xfrm>
            <a:off x="5679856" y="1717288"/>
            <a:ext cx="1782684" cy="63107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600" b="1" dirty="0">
                <a:latin typeface="+mj-lt"/>
                <a:ea typeface="Calibri" panose="020F0502020204030204" pitchFamily="34" charset="0"/>
                <a:cs typeface="Times New Roman" panose="02020603050405020304" pitchFamily="18" charset="0"/>
              </a:rPr>
              <a:t>21 länsstyrelser/ 21 regioner</a:t>
            </a:r>
            <a:endParaRPr lang="sv-SE" sz="1600" b="1" dirty="0">
              <a:latin typeface="+mj-lt"/>
            </a:endParaRPr>
          </a:p>
        </p:txBody>
      </p:sp>
      <p:pic>
        <p:nvPicPr>
          <p:cNvPr id="8" name="Platshållare för bild 9" descr="En illustration som visar en Sverigekarta uppdelad på 21 regioner.">
            <a:extLst>
              <a:ext uri="{FF2B5EF4-FFF2-40B4-BE49-F238E27FC236}">
                <a16:creationId xmlns:a16="http://schemas.microsoft.com/office/drawing/2014/main" id="{6846FAE4-BAEE-43FC-E004-4B9FA29719FA}"/>
              </a:ext>
              <a:ext uri="{C183D7F6-B498-43B3-948B-1728B52AA6E4}">
                <adec:decorative xmlns:adec="http://schemas.microsoft.com/office/drawing/2017/decorative" val="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5276" r="-99025" b="-6295"/>
          <a:stretch/>
        </p:blipFill>
        <p:spPr>
          <a:xfrm>
            <a:off x="7025397" y="14990"/>
            <a:ext cx="5016500" cy="6828020"/>
          </a:xfrm>
          <a:prstGeom prst="rect">
            <a:avLst/>
          </a:prstGeom>
          <a:noFill/>
        </p:spPr>
      </p:pic>
      <p:pic>
        <p:nvPicPr>
          <p:cNvPr id="4" name="Bildobjekt 2">
            <a:extLst>
              <a:ext uri="{FF2B5EF4-FFF2-40B4-BE49-F238E27FC236}">
                <a16:creationId xmlns:a16="http://schemas.microsoft.com/office/drawing/2014/main" id="{B0923520-7FD5-DB12-0234-0AA0DA647459}"/>
              </a:ext>
              <a:ext uri="{C183D7F6-B498-43B3-948B-1728B52AA6E4}">
                <adec:decorative xmlns:adec="http://schemas.microsoft.com/office/drawing/2017/decorative" val="1"/>
              </a:ext>
            </a:extLst>
          </p:cNvPr>
          <p:cNvPicPr>
            <a:picLocks noChangeAspect="1"/>
          </p:cNvPicPr>
          <p:nvPr/>
        </p:nvPicPr>
        <p:blipFill>
          <a:blip r:embed="rId9">
            <a:alphaModFix amt="50000"/>
            <a:extLst>
              <a:ext uri="{96DAC541-7B7A-43D3-8B79-37D633B846F1}">
                <asvg:svgBlip xmlns:asvg="http://schemas.microsoft.com/office/drawing/2016/SVG/main" r:embed="rId10"/>
              </a:ext>
            </a:extLst>
          </a:blip>
          <a:srcRect/>
          <a:stretch/>
        </p:blipFill>
        <p:spPr>
          <a:xfrm>
            <a:off x="721034" y="2890089"/>
            <a:ext cx="1548518" cy="600547"/>
          </a:xfrm>
          <a:prstGeom prst="rect">
            <a:avLst/>
          </a:prstGeom>
        </p:spPr>
      </p:pic>
    </p:spTree>
    <p:extLst>
      <p:ext uri="{BB962C8B-B14F-4D97-AF65-F5344CB8AC3E}">
        <p14:creationId xmlns:p14="http://schemas.microsoft.com/office/powerpoint/2010/main" val="38938808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48759E6-FCCA-DF70-739F-B6FFEF75A89F}"/>
              </a:ext>
            </a:extLst>
          </p:cNvPr>
          <p:cNvSpPr>
            <a:spLocks noGrp="1"/>
          </p:cNvSpPr>
          <p:nvPr>
            <p:ph type="title"/>
          </p:nvPr>
        </p:nvSpPr>
        <p:spPr/>
        <p:txBody>
          <a:bodyPr/>
          <a:lstStyle/>
          <a:p>
            <a:r>
              <a:rPr lang="sv-SE" dirty="0"/>
              <a:t>LOKAL NIVÅ</a:t>
            </a:r>
          </a:p>
        </p:txBody>
      </p:sp>
      <p:pic>
        <p:nvPicPr>
          <p:cNvPr id="5" name="Bild 4">
            <a:extLst>
              <a:ext uri="{FF2B5EF4-FFF2-40B4-BE49-F238E27FC236}">
                <a16:creationId xmlns:a16="http://schemas.microsoft.com/office/drawing/2014/main" id="{F23FA3B8-15C4-F1C4-A88A-74B3F5DC1C36}"/>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046"/>
          <a:stretch/>
        </p:blipFill>
        <p:spPr>
          <a:xfrm>
            <a:off x="0" y="721317"/>
            <a:ext cx="1118313" cy="379476"/>
          </a:xfrm>
          <a:prstGeom prst="rect">
            <a:avLst/>
          </a:prstGeom>
        </p:spPr>
      </p:pic>
      <p:pic>
        <p:nvPicPr>
          <p:cNvPr id="2" name="Bildobjekt 2" descr="Nivå ett av fem - lokal nivå.">
            <a:extLst>
              <a:ext uri="{FF2B5EF4-FFF2-40B4-BE49-F238E27FC236}">
                <a16:creationId xmlns:a16="http://schemas.microsoft.com/office/drawing/2014/main" id="{28AF7C6D-9A51-E706-0909-8FF30337BD86}"/>
              </a:ext>
            </a:extLst>
          </p:cNvPr>
          <p:cNvPicPr>
            <a:picLocks noChangeAspect="1"/>
          </p:cNvPicPr>
          <p:nvPr/>
        </p:nvPicPr>
        <p:blipFill rotWithShape="1">
          <a:blip r:embed="rId4">
            <a:extLst>
              <a:ext uri="{28A0092B-C50C-407E-A947-70E740481C1C}">
                <a14:useLocalDpi xmlns:a14="http://schemas.microsoft.com/office/drawing/2010/main" val="0"/>
              </a:ext>
            </a:extLst>
          </a:blip>
          <a:srcRect r="3003"/>
          <a:stretch/>
        </p:blipFill>
        <p:spPr>
          <a:xfrm>
            <a:off x="721034" y="5473743"/>
            <a:ext cx="3287404" cy="871496"/>
          </a:xfrm>
          <a:prstGeom prst="rect">
            <a:avLst/>
          </a:prstGeom>
        </p:spPr>
      </p:pic>
      <p:pic>
        <p:nvPicPr>
          <p:cNvPr id="14" name="Bildobjekt 9">
            <a:extLst>
              <a:ext uri="{FF2B5EF4-FFF2-40B4-BE49-F238E27FC236}">
                <a16:creationId xmlns:a16="http://schemas.microsoft.com/office/drawing/2014/main" id="{6906B764-5F6D-C154-36EE-D629BDE04205}"/>
              </a:ext>
              <a:ext uri="{C183D7F6-B498-43B3-948B-1728B52AA6E4}">
                <adec:decorative xmlns:adec="http://schemas.microsoft.com/office/drawing/2017/decorative" val="1"/>
              </a:ext>
            </a:extLst>
          </p:cNvPr>
          <p:cNvPicPr>
            <a:picLocks noChangeAspect="1"/>
          </p:cNvPicPr>
          <p:nvPr/>
        </p:nvPicPr>
        <p:blipFill>
          <a:blip r:embed="rId5">
            <a:alphaModFix amt="50000"/>
          </a:blip>
          <a:stretch>
            <a:fillRect/>
          </a:stretch>
        </p:blipFill>
        <p:spPr>
          <a:xfrm>
            <a:off x="721034" y="4541590"/>
            <a:ext cx="2083625" cy="679058"/>
          </a:xfrm>
          <a:prstGeom prst="rect">
            <a:avLst/>
          </a:prstGeom>
        </p:spPr>
      </p:pic>
      <p:pic>
        <p:nvPicPr>
          <p:cNvPr id="16" name="Bildobjekt 15">
            <a:extLst>
              <a:ext uri="{FF2B5EF4-FFF2-40B4-BE49-F238E27FC236}">
                <a16:creationId xmlns:a16="http://schemas.microsoft.com/office/drawing/2014/main" id="{334FE279-FFDA-3A9A-19FB-246E852BB4D4}"/>
              </a:ext>
              <a:ext uri="{C183D7F6-B498-43B3-948B-1728B52AA6E4}">
                <adec:decorative xmlns:adec="http://schemas.microsoft.com/office/drawing/2017/decorative" val="1"/>
              </a:ext>
            </a:extLst>
          </p:cNvPr>
          <p:cNvPicPr>
            <a:picLocks noChangeAspect="1"/>
          </p:cNvPicPr>
          <p:nvPr/>
        </p:nvPicPr>
        <p:blipFill>
          <a:blip r:embed="rId6">
            <a:alphaModFix amt="50000"/>
            <a:extLst>
              <a:ext uri="{28A0092B-C50C-407E-A947-70E740481C1C}">
                <a14:useLocalDpi xmlns:a14="http://schemas.microsoft.com/office/drawing/2010/main" val="0"/>
              </a:ext>
            </a:extLst>
          </a:blip>
          <a:srcRect/>
          <a:stretch/>
        </p:blipFill>
        <p:spPr>
          <a:xfrm>
            <a:off x="721034" y="3705622"/>
            <a:ext cx="1782683" cy="635531"/>
          </a:xfrm>
          <a:prstGeom prst="rect">
            <a:avLst/>
          </a:prstGeom>
        </p:spPr>
      </p:pic>
      <p:pic>
        <p:nvPicPr>
          <p:cNvPr id="19" name="Bildobjekt 6">
            <a:extLst>
              <a:ext uri="{FF2B5EF4-FFF2-40B4-BE49-F238E27FC236}">
                <a16:creationId xmlns:a16="http://schemas.microsoft.com/office/drawing/2014/main" id="{C86F0BC2-3A4C-B911-49DB-E997B5A96D73}"/>
              </a:ext>
              <a:ext uri="{C183D7F6-B498-43B3-948B-1728B52AA6E4}">
                <adec:decorative xmlns:adec="http://schemas.microsoft.com/office/drawing/2017/decorative" val="1"/>
              </a:ext>
            </a:extLst>
          </p:cNvPr>
          <p:cNvPicPr>
            <a:picLocks noChangeAspect="1"/>
          </p:cNvPicPr>
          <p:nvPr/>
        </p:nvPicPr>
        <p:blipFill>
          <a:blip r:embed="rId7">
            <a:alphaModFix amt="50000"/>
          </a:blip>
          <a:stretch>
            <a:fillRect/>
          </a:stretch>
        </p:blipFill>
        <p:spPr>
          <a:xfrm>
            <a:off x="721034" y="2127503"/>
            <a:ext cx="1263716" cy="611628"/>
          </a:xfrm>
          <a:prstGeom prst="rect">
            <a:avLst/>
          </a:prstGeom>
        </p:spPr>
      </p:pic>
      <p:sp>
        <p:nvSpPr>
          <p:cNvPr id="6" name="Platshållare för innehåll 45">
            <a:extLst>
              <a:ext uri="{FF2B5EF4-FFF2-40B4-BE49-F238E27FC236}">
                <a16:creationId xmlns:a16="http://schemas.microsoft.com/office/drawing/2014/main" id="{85B56E6E-81DA-363C-DA49-0B29F3F3B068}"/>
              </a:ext>
            </a:extLst>
          </p:cNvPr>
          <p:cNvSpPr txBox="1">
            <a:spLocks/>
          </p:cNvSpPr>
          <p:nvPr/>
        </p:nvSpPr>
        <p:spPr>
          <a:xfrm>
            <a:off x="5679856" y="1717288"/>
            <a:ext cx="1782684" cy="63107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600" b="1" dirty="0">
                <a:latin typeface="+mj-lt"/>
                <a:ea typeface="Calibri" panose="020F0502020204030204" pitchFamily="34" charset="0"/>
                <a:cs typeface="Times New Roman" panose="02020603050405020304" pitchFamily="18" charset="0"/>
              </a:rPr>
              <a:t>290 kommuner</a:t>
            </a:r>
            <a:endParaRPr lang="sv-SE" sz="1600" b="1" dirty="0">
              <a:latin typeface="+mj-lt"/>
            </a:endParaRPr>
          </a:p>
        </p:txBody>
      </p:sp>
      <p:pic>
        <p:nvPicPr>
          <p:cNvPr id="10" name="Platshållare för bild 49" descr="En illustration som visar en Sverigekarta uppdelad på 290 kommuner.">
            <a:extLst>
              <a:ext uri="{FF2B5EF4-FFF2-40B4-BE49-F238E27FC236}">
                <a16:creationId xmlns:a16="http://schemas.microsoft.com/office/drawing/2014/main" id="{A422FFCD-2610-B1A7-8A4C-EF4E6872EAF4}"/>
              </a:ext>
              <a:ext uri="{C183D7F6-B498-43B3-948B-1728B52AA6E4}">
                <adec:decorative xmlns:adec="http://schemas.microsoft.com/office/drawing/2017/decorative" val="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5436" r="-100537" b="-6380"/>
          <a:stretch/>
        </p:blipFill>
        <p:spPr>
          <a:xfrm>
            <a:off x="7005290" y="7556"/>
            <a:ext cx="4996721" cy="6857999"/>
          </a:xfrm>
          <a:prstGeom prst="rect">
            <a:avLst/>
          </a:prstGeom>
        </p:spPr>
      </p:pic>
      <p:pic>
        <p:nvPicPr>
          <p:cNvPr id="3" name="Bildobjekt 2">
            <a:extLst>
              <a:ext uri="{FF2B5EF4-FFF2-40B4-BE49-F238E27FC236}">
                <a16:creationId xmlns:a16="http://schemas.microsoft.com/office/drawing/2014/main" id="{EE3E8BF9-12BF-CF18-EFB3-9203A24A1BD6}"/>
              </a:ext>
              <a:ext uri="{C183D7F6-B498-43B3-948B-1728B52AA6E4}">
                <adec:decorative xmlns:adec="http://schemas.microsoft.com/office/drawing/2017/decorative" val="1"/>
              </a:ext>
            </a:extLst>
          </p:cNvPr>
          <p:cNvPicPr>
            <a:picLocks noChangeAspect="1"/>
          </p:cNvPicPr>
          <p:nvPr/>
        </p:nvPicPr>
        <p:blipFill>
          <a:blip r:embed="rId9">
            <a:alphaModFix amt="50000"/>
            <a:extLst>
              <a:ext uri="{96DAC541-7B7A-43D3-8B79-37D633B846F1}">
                <asvg:svgBlip xmlns:asvg="http://schemas.microsoft.com/office/drawing/2016/SVG/main" r:embed="rId10"/>
              </a:ext>
            </a:extLst>
          </a:blip>
          <a:srcRect/>
          <a:stretch/>
        </p:blipFill>
        <p:spPr>
          <a:xfrm>
            <a:off x="721034" y="2890089"/>
            <a:ext cx="1548518" cy="600547"/>
          </a:xfrm>
          <a:prstGeom prst="rect">
            <a:avLst/>
          </a:prstGeom>
        </p:spPr>
      </p:pic>
    </p:spTree>
    <p:extLst>
      <p:ext uri="{BB962C8B-B14F-4D97-AF65-F5344CB8AC3E}">
        <p14:creationId xmlns:p14="http://schemas.microsoft.com/office/powerpoint/2010/main" val="9457873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CENTRALA DEFINITIONER</a:t>
            </a:r>
          </a:p>
        </p:txBody>
      </p:sp>
      <p:sp>
        <p:nvSpPr>
          <p:cNvPr id="3" name="Platshållare för innehåll 2"/>
          <p:cNvSpPr>
            <a:spLocks noGrp="1"/>
          </p:cNvSpPr>
          <p:nvPr>
            <p:ph sz="half" idx="1"/>
          </p:nvPr>
        </p:nvSpPr>
        <p:spPr>
          <a:xfrm>
            <a:off x="1206168" y="1467530"/>
            <a:ext cx="4694118" cy="4432756"/>
          </a:xfrm>
        </p:spPr>
        <p:txBody>
          <a:bodyPr/>
          <a:lstStyle/>
          <a:p>
            <a:pPr marL="0" indent="0">
              <a:buNone/>
            </a:pPr>
            <a:r>
              <a:rPr lang="sv-SE" sz="1800" b="1" dirty="0">
                <a:solidFill>
                  <a:srgbClr val="822757"/>
                </a:solidFill>
              </a:rPr>
              <a:t>Fredstida krissituationer </a:t>
            </a:r>
            <a:r>
              <a:rPr lang="sv-SE" sz="1800" dirty="0"/>
              <a:t>är </a:t>
            </a:r>
          </a:p>
          <a:p>
            <a:pPr marL="0" indent="0">
              <a:buNone/>
            </a:pPr>
            <a:r>
              <a:rPr lang="sv-SE" sz="1800" dirty="0"/>
              <a:t>situationer som</a:t>
            </a:r>
          </a:p>
          <a:p>
            <a:r>
              <a:rPr lang="sv-SE" sz="1800" dirty="0"/>
              <a:t>avviker från det normala,</a:t>
            </a:r>
          </a:p>
          <a:p>
            <a:r>
              <a:rPr lang="sv-SE" sz="1800" dirty="0"/>
              <a:t>drabbar många människor, stora delar av samhället eller hotar grundläggande värden,</a:t>
            </a:r>
          </a:p>
          <a:p>
            <a:r>
              <a:rPr lang="sv-SE" sz="1800" dirty="0"/>
              <a:t>innebär en allvarlig störning eller en överhängande risk för en allvarlig störning av viktiga samhällsfunktioner,</a:t>
            </a:r>
          </a:p>
          <a:p>
            <a:r>
              <a:rPr lang="sv-SE" sz="1800" dirty="0"/>
              <a:t>kräver samordnade och skyndsamma åtgärder från flera aktörer.</a:t>
            </a:r>
          </a:p>
        </p:txBody>
      </p:sp>
      <p:sp>
        <p:nvSpPr>
          <p:cNvPr id="5" name="Platshållare för innehåll 4"/>
          <p:cNvSpPr>
            <a:spLocks noGrp="1"/>
          </p:cNvSpPr>
          <p:nvPr>
            <p:ph sz="half" idx="11"/>
          </p:nvPr>
        </p:nvSpPr>
        <p:spPr>
          <a:xfrm>
            <a:off x="6400800" y="1467530"/>
            <a:ext cx="4023360" cy="4105501"/>
          </a:xfrm>
        </p:spPr>
        <p:txBody>
          <a:bodyPr/>
          <a:lstStyle/>
          <a:p>
            <a:pPr marL="0" indent="0">
              <a:buNone/>
            </a:pPr>
            <a:r>
              <a:rPr lang="sv-SE" sz="1800" b="1" dirty="0">
                <a:solidFill>
                  <a:srgbClr val="822757"/>
                </a:solidFill>
              </a:rPr>
              <a:t>Samhällsviktig verksamhet </a:t>
            </a:r>
            <a:r>
              <a:rPr lang="sv-SE" sz="1800" dirty="0"/>
              <a:t>är </a:t>
            </a:r>
          </a:p>
          <a:p>
            <a:pPr marL="0" indent="0">
              <a:buNone/>
            </a:pPr>
            <a:r>
              <a:rPr lang="sv-SE" sz="1800" dirty="0"/>
              <a:t>verksamhet, tjänst eller infrastruktur som upprätthåller eller säkerställer samhällsfunktioner som är nödvändiga för samhällets grundläggande behov, värden eller säkerhet.</a:t>
            </a:r>
          </a:p>
        </p:txBody>
      </p:sp>
      <p:sp>
        <p:nvSpPr>
          <p:cNvPr id="6" name="Platshållare för text 5"/>
          <p:cNvSpPr>
            <a:spLocks noGrp="1"/>
          </p:cNvSpPr>
          <p:nvPr>
            <p:ph type="body" idx="12"/>
          </p:nvPr>
        </p:nvSpPr>
        <p:spPr/>
        <p:txBody>
          <a:bodyPr/>
          <a:lstStyle/>
          <a:p>
            <a:endParaRPr lang="sv-SE"/>
          </a:p>
        </p:txBody>
      </p:sp>
      <p:sp>
        <p:nvSpPr>
          <p:cNvPr id="7" name="textruta 6"/>
          <p:cNvSpPr txBox="1"/>
          <p:nvPr/>
        </p:nvSpPr>
        <p:spPr>
          <a:xfrm>
            <a:off x="6400800" y="5237019"/>
            <a:ext cx="3727488" cy="461665"/>
          </a:xfrm>
          <a:prstGeom prst="rect">
            <a:avLst/>
          </a:prstGeom>
          <a:noFill/>
        </p:spPr>
        <p:txBody>
          <a:bodyPr wrap="square" rtlCol="0">
            <a:spAutoFit/>
          </a:bodyPr>
          <a:lstStyle/>
          <a:p>
            <a:r>
              <a:rPr lang="sv-SE" sz="1200" spc="200" dirty="0">
                <a:solidFill>
                  <a:srgbClr val="43433E"/>
                </a:solidFill>
                <a:latin typeface="+mj-lt"/>
                <a:cs typeface="Arial" panose="020B0604020202020204" pitchFamily="34" charset="0"/>
              </a:rPr>
              <a:t>Källa: Förordningen (2022:524) om statliga myndigheters beredskap</a:t>
            </a:r>
          </a:p>
        </p:txBody>
      </p:sp>
    </p:spTree>
    <p:extLst>
      <p:ext uri="{BB962C8B-B14F-4D97-AF65-F5344CB8AC3E}">
        <p14:creationId xmlns:p14="http://schemas.microsoft.com/office/powerpoint/2010/main" val="87652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ctrTitle"/>
          </p:nvPr>
        </p:nvSpPr>
        <p:spPr/>
        <p:txBody>
          <a:bodyPr/>
          <a:lstStyle/>
          <a:p>
            <a:r>
              <a:rPr lang="sv-SE" dirty="0">
                <a:solidFill>
                  <a:srgbClr val="4C4B45"/>
                </a:solidFill>
              </a:rPr>
              <a:t>CIVIL BEREDSKAP </a:t>
            </a:r>
            <a:br>
              <a:rPr lang="sv-SE" dirty="0">
                <a:solidFill>
                  <a:srgbClr val="4C4B45"/>
                </a:solidFill>
              </a:rPr>
            </a:br>
            <a:r>
              <a:rPr lang="sv-SE" b="0" dirty="0">
                <a:solidFill>
                  <a:srgbClr val="4C4B45"/>
                </a:solidFill>
              </a:rPr>
              <a:t>Krisberedskap och civilt försvar</a:t>
            </a:r>
          </a:p>
        </p:txBody>
      </p:sp>
    </p:spTree>
    <p:extLst>
      <p:ext uri="{BB962C8B-B14F-4D97-AF65-F5344CB8AC3E}">
        <p14:creationId xmlns:p14="http://schemas.microsoft.com/office/powerpoint/2010/main" val="27926853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ALLA MYNDIGHETER SKA</a:t>
            </a:r>
            <a:endParaRPr lang="sv-SE" sz="1600" dirty="0">
              <a:solidFill>
                <a:srgbClr val="FF0000"/>
              </a:solidFill>
            </a:endParaRPr>
          </a:p>
        </p:txBody>
      </p:sp>
      <p:sp>
        <p:nvSpPr>
          <p:cNvPr id="3" name="Platshållare för innehåll 2"/>
          <p:cNvSpPr>
            <a:spLocks noGrp="1"/>
          </p:cNvSpPr>
          <p:nvPr>
            <p:ph sz="half" idx="1"/>
          </p:nvPr>
        </p:nvSpPr>
        <p:spPr/>
        <p:txBody>
          <a:bodyPr/>
          <a:lstStyle/>
          <a:p>
            <a:r>
              <a:rPr lang="sv-SE" sz="2000" dirty="0"/>
              <a:t>identifiera samhällsviktig verksamhet</a:t>
            </a:r>
          </a:p>
          <a:p>
            <a:r>
              <a:rPr lang="sv-SE" sz="2000" dirty="0"/>
              <a:t>analysera sårbarheter inom sitt eget ansvarsområde</a:t>
            </a:r>
          </a:p>
          <a:p>
            <a:r>
              <a:rPr lang="sv-SE" sz="2000" dirty="0"/>
              <a:t>bedriva ett systematiskt arbete med kontinuitetshantering</a:t>
            </a:r>
          </a:p>
          <a:p>
            <a:r>
              <a:rPr lang="sv-SE" sz="2000" dirty="0"/>
              <a:t>utbilda och öva personalen</a:t>
            </a:r>
          </a:p>
          <a:p>
            <a:r>
              <a:rPr lang="sv-SE" sz="2000" dirty="0"/>
              <a:t>beakta totalförsvarets krav och planera för att fortsätta sin verksamhet vid höjd beredskap</a:t>
            </a:r>
          </a:p>
        </p:txBody>
      </p:sp>
      <p:sp>
        <p:nvSpPr>
          <p:cNvPr id="6" name="Platshållare för text 5"/>
          <p:cNvSpPr>
            <a:spLocks noGrp="1"/>
          </p:cNvSpPr>
          <p:nvPr>
            <p:ph type="body" idx="10"/>
          </p:nvPr>
        </p:nvSpPr>
        <p:spPr/>
        <p:txBody>
          <a:bodyPr/>
          <a:lstStyle/>
          <a:p>
            <a:r>
              <a:rPr lang="sv-SE" dirty="0"/>
              <a:t>Civil beredskap</a:t>
            </a:r>
          </a:p>
        </p:txBody>
      </p:sp>
      <p:sp>
        <p:nvSpPr>
          <p:cNvPr id="5" name="Platshållare för text 5"/>
          <p:cNvSpPr txBox="1">
            <a:spLocks/>
          </p:cNvSpPr>
          <p:nvPr/>
        </p:nvSpPr>
        <p:spPr>
          <a:xfrm>
            <a:off x="7182254" y="4507545"/>
            <a:ext cx="3798502" cy="460240"/>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ts val="0"/>
              </a:spcBef>
              <a:spcAft>
                <a:spcPts val="0"/>
              </a:spcAft>
              <a:buClrTx/>
              <a:buSzTx/>
              <a:buFontTx/>
              <a:buNone/>
              <a:tabLst/>
              <a:defRPr lang="sv-SE" sz="1200" kern="1200" spc="200" baseline="0">
                <a:solidFill>
                  <a:srgbClr val="43433E"/>
                </a:solidFill>
                <a:effectLst/>
                <a:latin typeface="+mj-lt"/>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tint val="75000"/>
                  </a:schemeClr>
                </a:solidFill>
                <a:latin typeface="+mn-lt"/>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tint val="75000"/>
                  </a:schemeClr>
                </a:solidFill>
                <a:latin typeface="+mn-lt"/>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sv-SE" dirty="0"/>
              <a:t>Källa: Förordningen (2022:524) om statliga myndigheters beredskap</a:t>
            </a:r>
          </a:p>
          <a:p>
            <a:endParaRPr lang="sv-SE" dirty="0"/>
          </a:p>
        </p:txBody>
      </p:sp>
    </p:spTree>
    <p:extLst>
      <p:ext uri="{BB962C8B-B14F-4D97-AF65-F5344CB8AC3E}">
        <p14:creationId xmlns:p14="http://schemas.microsoft.com/office/powerpoint/2010/main" val="7859399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BEREDSKAPSMYNDIGHETER SKA DESSUTOM</a:t>
            </a:r>
            <a:endParaRPr lang="sv-SE" sz="1600" dirty="0">
              <a:solidFill>
                <a:srgbClr val="FF0000"/>
              </a:solidFill>
            </a:endParaRPr>
          </a:p>
        </p:txBody>
      </p:sp>
      <p:sp>
        <p:nvSpPr>
          <p:cNvPr id="3" name="Platshållare för innehåll 2"/>
          <p:cNvSpPr>
            <a:spLocks noGrp="1"/>
          </p:cNvSpPr>
          <p:nvPr>
            <p:ph sz="half" idx="1"/>
          </p:nvPr>
        </p:nvSpPr>
        <p:spPr>
          <a:xfrm>
            <a:off x="1211242" y="1467530"/>
            <a:ext cx="10689605" cy="4605466"/>
          </a:xfrm>
        </p:spPr>
        <p:txBody>
          <a:bodyPr/>
          <a:lstStyle/>
          <a:p>
            <a:r>
              <a:rPr lang="sv-SE" sz="2000" dirty="0">
                <a:solidFill>
                  <a:schemeClr val="tx1"/>
                </a:solidFill>
              </a:rPr>
              <a:t>verka för att andra aktörer inom området också systematiskt arbetar med kontinuitetshantering</a:t>
            </a:r>
          </a:p>
          <a:p>
            <a:r>
              <a:rPr lang="sv-SE" sz="2000" dirty="0">
                <a:solidFill>
                  <a:schemeClr val="tx1"/>
                </a:solidFill>
              </a:rPr>
              <a:t>lämna en sammanfattande risk- och sårbarhetsbedömning (RSB) till Regeringskansliet, MSB och sektorsmyndigheten</a:t>
            </a:r>
          </a:p>
          <a:p>
            <a:r>
              <a:rPr lang="sv-SE" sz="2000" dirty="0">
                <a:solidFill>
                  <a:schemeClr val="tx1"/>
                </a:solidFill>
              </a:rPr>
              <a:t>ha god förmåga att motstå hot och risker, förebygga sårbarheter, hantera fredstida krissituationer och genomföra sina uppgifter vid höjd beredskap</a:t>
            </a:r>
          </a:p>
          <a:p>
            <a:r>
              <a:rPr lang="sv-SE" sz="2000" dirty="0">
                <a:solidFill>
                  <a:schemeClr val="tx1"/>
                </a:solidFill>
              </a:rPr>
              <a:t>verka för att de övriga berörda statliga myndigheter, kommuner, regioner, sammanslutningar och näringsidkare utvecklar sin förmåga</a:t>
            </a:r>
          </a:p>
          <a:p>
            <a:r>
              <a:rPr lang="sv-SE" sz="2000" dirty="0">
                <a:solidFill>
                  <a:schemeClr val="tx1"/>
                </a:solidFill>
              </a:rPr>
              <a:t>planera för att under höjd beredskap kunna övergå till krigsorganisation</a:t>
            </a:r>
          </a:p>
          <a:p>
            <a:r>
              <a:rPr lang="sv-SE" sz="2000" dirty="0">
                <a:solidFill>
                  <a:schemeClr val="tx1"/>
                </a:solidFill>
              </a:rPr>
              <a:t>lämna information och rapporter till bland annat Regeringskansliet, MSB och Försvarsmakten</a:t>
            </a:r>
          </a:p>
        </p:txBody>
      </p:sp>
      <p:sp>
        <p:nvSpPr>
          <p:cNvPr id="6" name="Platshållare för text 5"/>
          <p:cNvSpPr>
            <a:spLocks noGrp="1"/>
          </p:cNvSpPr>
          <p:nvPr>
            <p:ph type="body" idx="10"/>
          </p:nvPr>
        </p:nvSpPr>
        <p:spPr/>
        <p:txBody>
          <a:bodyPr/>
          <a:lstStyle/>
          <a:p>
            <a:r>
              <a:rPr lang="sv-SE" dirty="0"/>
              <a:t>Civil beredskap</a:t>
            </a:r>
          </a:p>
        </p:txBody>
      </p:sp>
    </p:spTree>
    <p:extLst>
      <p:ext uri="{BB962C8B-B14F-4D97-AF65-F5344CB8AC3E}">
        <p14:creationId xmlns:p14="http://schemas.microsoft.com/office/powerpoint/2010/main" val="14940101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SEKTORSMYNDIGHETER SKA</a:t>
            </a:r>
          </a:p>
        </p:txBody>
      </p:sp>
      <p:sp>
        <p:nvSpPr>
          <p:cNvPr id="3" name="Platshållare för innehåll 2"/>
          <p:cNvSpPr>
            <a:spLocks noGrp="1"/>
          </p:cNvSpPr>
          <p:nvPr>
            <p:ph sz="half" idx="1"/>
          </p:nvPr>
        </p:nvSpPr>
        <p:spPr>
          <a:xfrm>
            <a:off x="1211243" y="1467530"/>
            <a:ext cx="10606946" cy="4691730"/>
          </a:xfrm>
        </p:spPr>
        <p:txBody>
          <a:bodyPr/>
          <a:lstStyle/>
          <a:p>
            <a:r>
              <a:rPr lang="sv-SE" sz="2000" dirty="0"/>
              <a:t>leda arbetet med att samordna åtgärder inför och vid fredstida krissituationer och höjd beredskap</a:t>
            </a:r>
          </a:p>
          <a:p>
            <a:r>
              <a:rPr lang="sv-SE" sz="2000" dirty="0"/>
              <a:t>driva på arbetet inom sektorn och stödja beredskapsmyndigheterna</a:t>
            </a:r>
          </a:p>
          <a:p>
            <a:r>
              <a:rPr lang="sv-SE" sz="2000" dirty="0"/>
              <a:t>verka för att uppgifter och roller inom sektorn tydliggörs</a:t>
            </a:r>
          </a:p>
          <a:p>
            <a:r>
              <a:rPr lang="sv-SE" sz="2000" dirty="0"/>
              <a:t>verka för att åtgärder som vidtas inom sektorn samordnas med andra</a:t>
            </a:r>
          </a:p>
          <a:p>
            <a:r>
              <a:rPr lang="sv-SE" sz="2000" dirty="0"/>
              <a:t>verka och för att samverkan med näringslivet sker </a:t>
            </a:r>
          </a:p>
          <a:p>
            <a:r>
              <a:rPr lang="sv-SE" sz="2000" dirty="0"/>
              <a:t>kunna lämna lägesbilder för sektorn</a:t>
            </a:r>
          </a:p>
          <a:p>
            <a:r>
              <a:rPr lang="sv-SE" sz="2000" dirty="0"/>
              <a:t>kunna lämna underlag till regeringen om prioritering och fördelning av resurser inom sektorn</a:t>
            </a:r>
          </a:p>
          <a:p>
            <a:pPr marL="171450" indent="-171450"/>
            <a:endParaRPr lang="sv-SE" sz="2000" dirty="0"/>
          </a:p>
        </p:txBody>
      </p:sp>
      <p:sp>
        <p:nvSpPr>
          <p:cNvPr id="6" name="Platshållare för text 5"/>
          <p:cNvSpPr>
            <a:spLocks noGrp="1"/>
          </p:cNvSpPr>
          <p:nvPr>
            <p:ph type="body" idx="10"/>
          </p:nvPr>
        </p:nvSpPr>
        <p:spPr/>
        <p:txBody>
          <a:bodyPr/>
          <a:lstStyle/>
          <a:p>
            <a:r>
              <a:rPr lang="sv-SE" dirty="0"/>
              <a:t>Civil beredskap</a:t>
            </a:r>
          </a:p>
        </p:txBody>
      </p:sp>
    </p:spTree>
    <p:extLst>
      <p:ext uri="{BB962C8B-B14F-4D97-AF65-F5344CB8AC3E}">
        <p14:creationId xmlns:p14="http://schemas.microsoft.com/office/powerpoint/2010/main" val="22264998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1211243" y="674596"/>
            <a:ext cx="10648248" cy="516224"/>
          </a:xfrm>
        </p:spPr>
        <p:txBody>
          <a:bodyPr/>
          <a:lstStyle/>
          <a:p>
            <a:r>
              <a:rPr lang="sv-SE" dirty="0"/>
              <a:t>MSB:s ROLLER I BEREDSKAPSSYSTEMET</a:t>
            </a:r>
          </a:p>
        </p:txBody>
      </p:sp>
      <p:sp>
        <p:nvSpPr>
          <p:cNvPr id="7" name="Platshållare för innehåll 6"/>
          <p:cNvSpPr>
            <a:spLocks noGrp="1"/>
          </p:cNvSpPr>
          <p:nvPr>
            <p:ph sz="half" idx="1"/>
          </p:nvPr>
        </p:nvSpPr>
        <p:spPr>
          <a:xfrm>
            <a:off x="1211243" y="1467530"/>
            <a:ext cx="8283739" cy="4105501"/>
          </a:xfrm>
        </p:spPr>
        <p:txBody>
          <a:bodyPr/>
          <a:lstStyle/>
          <a:p>
            <a:r>
              <a:rPr lang="sv-SE" sz="2000" dirty="0"/>
              <a:t>I skarpa lägen stödja berörda myndigheters samordning av åtgärder vid en kris eller vid höjd beredskap</a:t>
            </a:r>
          </a:p>
          <a:p>
            <a:endParaRPr lang="sv-SE" sz="2000" dirty="0"/>
          </a:p>
          <a:p>
            <a:r>
              <a:rPr lang="sv-SE" sz="2000" dirty="0"/>
              <a:t>Utveckla och stödja arbetet med civilt försvar: </a:t>
            </a:r>
          </a:p>
          <a:p>
            <a:pPr lvl="1"/>
            <a:r>
              <a:rPr lang="sv-SE" dirty="0"/>
              <a:t>Stödja berörda aktörer i planeringen för civilt försvar </a:t>
            </a:r>
          </a:p>
          <a:p>
            <a:pPr lvl="1"/>
            <a:r>
              <a:rPr lang="sv-SE" dirty="0"/>
              <a:t>Särskilt verka för att planeringen samordnas mellan aktörer </a:t>
            </a:r>
            <a:r>
              <a:rPr lang="sv-SE" dirty="0">
                <a:solidFill>
                  <a:schemeClr val="tx1"/>
                </a:solidFill>
              </a:rPr>
              <a:t>och med det militära försvaret</a:t>
            </a:r>
          </a:p>
          <a:p>
            <a:pPr lvl="1"/>
            <a:r>
              <a:rPr lang="sv-SE" dirty="0">
                <a:solidFill>
                  <a:schemeClr val="tx1"/>
                </a:solidFill>
              </a:rPr>
              <a:t>Föreskriftsrätt i delar av planering, rapportering</a:t>
            </a:r>
          </a:p>
        </p:txBody>
      </p:sp>
      <p:sp>
        <p:nvSpPr>
          <p:cNvPr id="8" name="Platshållare för text 7"/>
          <p:cNvSpPr>
            <a:spLocks noGrp="1"/>
          </p:cNvSpPr>
          <p:nvPr>
            <p:ph type="body" idx="10"/>
          </p:nvPr>
        </p:nvSpPr>
        <p:spPr/>
        <p:txBody>
          <a:bodyPr/>
          <a:lstStyle/>
          <a:p>
            <a:endParaRPr lang="sv-SE"/>
          </a:p>
        </p:txBody>
      </p:sp>
    </p:spTree>
    <p:extLst>
      <p:ext uri="{BB962C8B-B14F-4D97-AF65-F5344CB8AC3E}">
        <p14:creationId xmlns:p14="http://schemas.microsoft.com/office/powerpoint/2010/main" val="25718823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lstStyle/>
          <a:p>
            <a:r>
              <a:rPr lang="sv-SE" dirty="0"/>
              <a:t>MSB:s ROLLER I SEKTORERNA</a:t>
            </a:r>
          </a:p>
        </p:txBody>
      </p:sp>
      <p:sp>
        <p:nvSpPr>
          <p:cNvPr id="7" name="Platshållare för innehåll 6"/>
          <p:cNvSpPr>
            <a:spLocks noGrp="1"/>
          </p:cNvSpPr>
          <p:nvPr>
            <p:ph sz="half" idx="1"/>
          </p:nvPr>
        </p:nvSpPr>
        <p:spPr>
          <a:xfrm>
            <a:off x="1253738" y="1777443"/>
            <a:ext cx="1989266" cy="672951"/>
          </a:xfrm>
        </p:spPr>
        <p:txBody>
          <a:bodyPr/>
          <a:lstStyle/>
          <a:p>
            <a:pPr marL="0" indent="0">
              <a:buNone/>
            </a:pPr>
            <a:r>
              <a:rPr lang="sv-SE" sz="1400" b="1" dirty="0">
                <a:solidFill>
                  <a:srgbClr val="6F6E67"/>
                </a:solidFill>
                <a:latin typeface="+mj-lt"/>
              </a:rPr>
              <a:t>SEKTORSANSVARIG</a:t>
            </a:r>
            <a:br>
              <a:rPr lang="sv-SE" sz="1400" b="1" dirty="0">
                <a:solidFill>
                  <a:srgbClr val="6F6E67"/>
                </a:solidFill>
                <a:latin typeface="+mj-lt"/>
              </a:rPr>
            </a:br>
            <a:r>
              <a:rPr lang="sv-SE" sz="1400" b="1" dirty="0">
                <a:solidFill>
                  <a:srgbClr val="6F6E67"/>
                </a:solidFill>
                <a:latin typeface="+mj-lt"/>
              </a:rPr>
              <a:t>MYNDIGHET</a:t>
            </a:r>
          </a:p>
        </p:txBody>
      </p:sp>
      <p:sp>
        <p:nvSpPr>
          <p:cNvPr id="8" name="Platshållare för text 7"/>
          <p:cNvSpPr>
            <a:spLocks noGrp="1"/>
          </p:cNvSpPr>
          <p:nvPr>
            <p:ph type="body" idx="10"/>
          </p:nvPr>
        </p:nvSpPr>
        <p:spPr/>
        <p:txBody>
          <a:bodyPr/>
          <a:lstStyle/>
          <a:p>
            <a:endParaRPr lang="sv-SE"/>
          </a:p>
        </p:txBody>
      </p:sp>
      <p:sp>
        <p:nvSpPr>
          <p:cNvPr id="9" name="Bild 6">
            <a:extLst>
              <a:ext uri="{FF2B5EF4-FFF2-40B4-BE49-F238E27FC236}">
                <a16:creationId xmlns:a16="http://schemas.microsoft.com/office/drawing/2014/main" id="{F2DF8A4B-5282-8685-B2D9-6130B4E31FF1}"/>
              </a:ext>
            </a:extLst>
          </p:cNvPr>
          <p:cNvSpPr/>
          <p:nvPr/>
        </p:nvSpPr>
        <p:spPr>
          <a:xfrm flipH="1">
            <a:off x="1282179" y="3424195"/>
            <a:ext cx="2023720" cy="425430"/>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950" spc="-10" dirty="0">
                <a:solidFill>
                  <a:schemeClr val="bg1"/>
                </a:solidFill>
                <a:latin typeface="+mj-lt"/>
              </a:rPr>
              <a:t>RÄDDNINGSTJÄNST OCH SKYDD </a:t>
            </a:r>
            <a:r>
              <a:rPr lang="sv-SE" sz="950" dirty="0">
                <a:solidFill>
                  <a:schemeClr val="bg1"/>
                </a:solidFill>
                <a:latin typeface="+mj-lt"/>
              </a:rPr>
              <a:t>AV CIVILBEFOLKNINGEN</a:t>
            </a:r>
          </a:p>
        </p:txBody>
      </p:sp>
      <p:sp>
        <p:nvSpPr>
          <p:cNvPr id="10" name="Bild 8">
            <a:extLst>
              <a:ext uri="{FF2B5EF4-FFF2-40B4-BE49-F238E27FC236}">
                <a16:creationId xmlns:a16="http://schemas.microsoft.com/office/drawing/2014/main" id="{288F58AF-52D2-106C-43D0-7AE753ADB280}"/>
              </a:ext>
            </a:extLst>
          </p:cNvPr>
          <p:cNvSpPr/>
          <p:nvPr/>
        </p:nvSpPr>
        <p:spPr>
          <a:xfrm flipH="1">
            <a:off x="1282179" y="3896772"/>
            <a:ext cx="2033867" cy="206151"/>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 name="connsiteX0" fmla="*/ 12627 w 2231856"/>
              <a:gd name="connsiteY0" fmla="*/ 0 h 257104"/>
              <a:gd name="connsiteX1" fmla="*/ 0 w 2231856"/>
              <a:gd name="connsiteY1" fmla="*/ 257104 h 257104"/>
              <a:gd name="connsiteX2" fmla="*/ 2230715 w 2231856"/>
              <a:gd name="connsiteY2" fmla="*/ 257104 h 257104"/>
              <a:gd name="connsiteX3" fmla="*/ 2231856 w 2231856"/>
              <a:gd name="connsiteY3" fmla="*/ 0 h 257104"/>
              <a:gd name="connsiteX4" fmla="*/ 12627 w 2231856"/>
              <a:gd name="connsiteY4" fmla="*/ 0 h 257104"/>
              <a:gd name="connsiteX0" fmla="*/ 2795 w 2222024"/>
              <a:gd name="connsiteY0" fmla="*/ 0 h 260381"/>
              <a:gd name="connsiteX1" fmla="*/ 0 w 2222024"/>
              <a:gd name="connsiteY1" fmla="*/ 260381 h 260381"/>
              <a:gd name="connsiteX2" fmla="*/ 2220883 w 2222024"/>
              <a:gd name="connsiteY2" fmla="*/ 257104 h 260381"/>
              <a:gd name="connsiteX3" fmla="*/ 2222024 w 2222024"/>
              <a:gd name="connsiteY3" fmla="*/ 0 h 260381"/>
              <a:gd name="connsiteX4" fmla="*/ 2795 w 2222024"/>
              <a:gd name="connsiteY4" fmla="*/ 0 h 2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024" h="260381">
                <a:moveTo>
                  <a:pt x="2795" y="0"/>
                </a:moveTo>
                <a:cubicBezTo>
                  <a:pt x="1863" y="86794"/>
                  <a:pt x="932" y="173587"/>
                  <a:pt x="0" y="260381"/>
                </a:cubicBezTo>
                <a:lnTo>
                  <a:pt x="2220883" y="257104"/>
                </a:lnTo>
                <a:cubicBezTo>
                  <a:pt x="2221263" y="171403"/>
                  <a:pt x="2221644" y="85701"/>
                  <a:pt x="2222024" y="0"/>
                </a:cubicBezTo>
                <a:lnTo>
                  <a:pt x="2795"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MSB</a:t>
            </a:r>
          </a:p>
        </p:txBody>
      </p:sp>
      <p:sp>
        <p:nvSpPr>
          <p:cNvPr id="11" name="Bild 10">
            <a:extLst>
              <a:ext uri="{FF2B5EF4-FFF2-40B4-BE49-F238E27FC236}">
                <a16:creationId xmlns:a16="http://schemas.microsoft.com/office/drawing/2014/main" id="{94436100-9DEE-944E-7B89-45E3A997EFB9}"/>
              </a:ext>
            </a:extLst>
          </p:cNvPr>
          <p:cNvSpPr/>
          <p:nvPr/>
        </p:nvSpPr>
        <p:spPr>
          <a:xfrm flipH="1">
            <a:off x="1282436" y="4150071"/>
            <a:ext cx="2033606" cy="1144899"/>
          </a:xfrm>
          <a:custGeom>
            <a:avLst/>
            <a:gdLst>
              <a:gd name="connsiteX0" fmla="*/ 0 w 2310448"/>
              <a:gd name="connsiteY0" fmla="*/ 1211961 h 1373600"/>
              <a:gd name="connsiteX1" fmla="*/ 123180 w 2310448"/>
              <a:gd name="connsiteY1" fmla="*/ 1373600 h 1373600"/>
              <a:gd name="connsiteX2" fmla="*/ 2187269 w 2310448"/>
              <a:gd name="connsiteY2" fmla="*/ 1373600 h 1373600"/>
              <a:gd name="connsiteX3" fmla="*/ 2310449 w 2310448"/>
              <a:gd name="connsiteY3" fmla="*/ 1211961 h 1373600"/>
              <a:gd name="connsiteX4" fmla="*/ 2310449 w 2310448"/>
              <a:gd name="connsiteY4" fmla="*/ 0 h 1373600"/>
              <a:gd name="connsiteX5" fmla="*/ 0 w 2310448"/>
              <a:gd name="connsiteY5" fmla="*/ 0 h 1373600"/>
              <a:gd name="connsiteX6" fmla="*/ 0 w 2310448"/>
              <a:gd name="connsiteY6" fmla="*/ 1211961 h 13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48" h="1373600">
                <a:moveTo>
                  <a:pt x="0" y="1211961"/>
                </a:moveTo>
                <a:cubicBezTo>
                  <a:pt x="0" y="1271207"/>
                  <a:pt x="55455" y="1373600"/>
                  <a:pt x="123180" y="1373600"/>
                </a:cubicBezTo>
                <a:lnTo>
                  <a:pt x="2187269" y="1373600"/>
                </a:lnTo>
                <a:cubicBezTo>
                  <a:pt x="2255089" y="1373600"/>
                  <a:pt x="2310449" y="1271302"/>
                  <a:pt x="2310449" y="1211961"/>
                </a:cubicBezTo>
                <a:lnTo>
                  <a:pt x="2310449" y="0"/>
                </a:lnTo>
                <a:lnTo>
                  <a:pt x="0" y="0"/>
                </a:lnTo>
                <a:lnTo>
                  <a:pt x="0" y="1211961"/>
                </a:lnTo>
                <a:close/>
              </a:path>
            </a:pathLst>
          </a:custGeom>
          <a:solidFill>
            <a:schemeClr val="bg2"/>
          </a:solidFill>
          <a:ln w="9486" cap="flat">
            <a:noFill/>
            <a:prstDash val="solid"/>
            <a:miter/>
          </a:ln>
        </p:spPr>
        <p:txBody>
          <a:bodyPr rtlCol="0" anchor="t"/>
          <a:lstStyle/>
          <a:p>
            <a:pPr algn="ctr">
              <a:spcAft>
                <a:spcPts val="100"/>
              </a:spcAft>
            </a:pPr>
            <a:r>
              <a:rPr lang="sv-SE" sz="1050" dirty="0">
                <a:latin typeface="+mj-lt"/>
              </a:rPr>
              <a:t>Kustbevakningen</a:t>
            </a:r>
          </a:p>
          <a:p>
            <a:pPr algn="ctr">
              <a:spcAft>
                <a:spcPts val="100"/>
              </a:spcAft>
            </a:pPr>
            <a:r>
              <a:rPr lang="sv-SE" sz="1050" dirty="0">
                <a:latin typeface="+mj-lt"/>
              </a:rPr>
              <a:t>Länsstyrelserna</a:t>
            </a:r>
          </a:p>
          <a:p>
            <a:pPr algn="ctr">
              <a:spcAft>
                <a:spcPts val="100"/>
              </a:spcAft>
            </a:pPr>
            <a:r>
              <a:rPr lang="sv-SE" sz="1050" dirty="0">
                <a:latin typeface="+mj-lt"/>
              </a:rPr>
              <a:t>Polismyndigheten</a:t>
            </a:r>
          </a:p>
          <a:p>
            <a:pPr algn="ctr">
              <a:spcAft>
                <a:spcPts val="100"/>
              </a:spcAft>
            </a:pPr>
            <a:r>
              <a:rPr lang="sv-SE" sz="1050" dirty="0">
                <a:latin typeface="+mj-lt"/>
              </a:rPr>
              <a:t>Sjöfartsverket</a:t>
            </a:r>
          </a:p>
          <a:p>
            <a:pPr algn="ctr">
              <a:spcAft>
                <a:spcPts val="100"/>
              </a:spcAft>
            </a:pPr>
            <a:r>
              <a:rPr lang="sv-SE" sz="1050" dirty="0">
                <a:latin typeface="+mj-lt"/>
              </a:rPr>
              <a:t>SMHI</a:t>
            </a:r>
          </a:p>
          <a:p>
            <a:pPr algn="ctr">
              <a:spcAft>
                <a:spcPts val="100"/>
              </a:spcAft>
            </a:pPr>
            <a:r>
              <a:rPr lang="sv-SE" sz="1050" spc="-20" dirty="0">
                <a:latin typeface="+mj-lt"/>
              </a:rPr>
              <a:t>Strålsäkerhetsmyndigheten</a:t>
            </a:r>
          </a:p>
        </p:txBody>
      </p:sp>
      <p:pic>
        <p:nvPicPr>
          <p:cNvPr id="12" name="Bild 47">
            <a:extLst>
              <a:ext uri="{FF2B5EF4-FFF2-40B4-BE49-F238E27FC236}">
                <a16:creationId xmlns:a16="http://schemas.microsoft.com/office/drawing/2014/main" id="{BCE0AEDF-BEC5-01D1-5698-D8A79DC5A65B}"/>
              </a:ex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19857" y="2788284"/>
            <a:ext cx="1504619" cy="640263"/>
          </a:xfrm>
          <a:prstGeom prst="rect">
            <a:avLst/>
          </a:prstGeom>
        </p:spPr>
      </p:pic>
      <p:pic>
        <p:nvPicPr>
          <p:cNvPr id="13" name="Bildobjekt 12">
            <a:extLst>
              <a:ext uri="{FF2B5EF4-FFF2-40B4-BE49-F238E27FC236}">
                <a16:creationId xmlns:a16="http://schemas.microsoft.com/office/drawing/2014/main" id="{FF083C14-AC60-E527-FEB7-94C2B7935664}"/>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388" r="5447" b="47734"/>
          <a:stretch/>
        </p:blipFill>
        <p:spPr>
          <a:xfrm>
            <a:off x="6620611" y="3192642"/>
            <a:ext cx="2023720" cy="497472"/>
          </a:xfrm>
          <a:prstGeom prst="rect">
            <a:avLst/>
          </a:prstGeom>
        </p:spPr>
      </p:pic>
      <p:sp>
        <p:nvSpPr>
          <p:cNvPr id="14" name="Rektangel 13">
            <a:extLst>
              <a:ext uri="{FF2B5EF4-FFF2-40B4-BE49-F238E27FC236}">
                <a16:creationId xmlns:a16="http://schemas.microsoft.com/office/drawing/2014/main" id="{1B81102A-98DE-800B-40F3-9D759AEE538B}"/>
              </a:ext>
            </a:extLst>
          </p:cNvPr>
          <p:cNvSpPr/>
          <p:nvPr/>
        </p:nvSpPr>
        <p:spPr>
          <a:xfrm>
            <a:off x="6626675" y="3690114"/>
            <a:ext cx="2017657" cy="476657"/>
          </a:xfrm>
          <a:prstGeom prst="rect">
            <a:avLst/>
          </a:prstGeom>
          <a:solidFill>
            <a:srgbClr val="72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50" spc="50" dirty="0">
                <a:latin typeface="+mj-lt"/>
              </a:rPr>
              <a:t>EXEMPEL PÅ ANDRA VIKTIGA</a:t>
            </a:r>
            <a:br>
              <a:rPr lang="sv-SE" sz="950" spc="50" dirty="0">
                <a:latin typeface="+mj-lt"/>
              </a:rPr>
            </a:br>
            <a:r>
              <a:rPr lang="sv-SE" sz="950" spc="50" dirty="0">
                <a:latin typeface="+mj-lt"/>
              </a:rPr>
              <a:t>OMRÅDEN FÖR BEREDSKAP</a:t>
            </a:r>
          </a:p>
        </p:txBody>
      </p:sp>
      <p:sp>
        <p:nvSpPr>
          <p:cNvPr id="15" name="Rektangel 14">
            <a:extLst>
              <a:ext uri="{FF2B5EF4-FFF2-40B4-BE49-F238E27FC236}">
                <a16:creationId xmlns:a16="http://schemas.microsoft.com/office/drawing/2014/main" id="{B35910E8-11A2-6AC6-384A-DCE47BB0EBE9}"/>
              </a:ext>
            </a:extLst>
          </p:cNvPr>
          <p:cNvSpPr/>
          <p:nvPr/>
        </p:nvSpPr>
        <p:spPr>
          <a:xfrm>
            <a:off x="6626674" y="4166771"/>
            <a:ext cx="2017657" cy="1098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sv-SE" sz="1050" dirty="0">
                <a:solidFill>
                  <a:schemeClr val="tx1"/>
                </a:solidFill>
                <a:latin typeface="+mj-lt"/>
              </a:rPr>
              <a:t>Cybersäkerhet</a:t>
            </a:r>
          </a:p>
          <a:p>
            <a:pPr algn="ctr">
              <a:lnSpc>
                <a:spcPct val="150000"/>
              </a:lnSpc>
            </a:pPr>
            <a:r>
              <a:rPr lang="sv-SE" sz="1050" dirty="0">
                <a:solidFill>
                  <a:schemeClr val="tx1"/>
                </a:solidFill>
                <a:latin typeface="+mj-lt"/>
              </a:rPr>
              <a:t>Psykologiskt försvar</a:t>
            </a:r>
          </a:p>
          <a:p>
            <a:pPr algn="ctr">
              <a:lnSpc>
                <a:spcPct val="150000"/>
              </a:lnSpc>
            </a:pPr>
            <a:r>
              <a:rPr lang="sv-SE" sz="1050" dirty="0">
                <a:solidFill>
                  <a:schemeClr val="tx1"/>
                </a:solidFill>
                <a:latin typeface="+mj-lt"/>
              </a:rPr>
              <a:t>Skola och förskola</a:t>
            </a:r>
          </a:p>
          <a:p>
            <a:pPr algn="ctr">
              <a:lnSpc>
                <a:spcPct val="150000"/>
              </a:lnSpc>
            </a:pPr>
            <a:r>
              <a:rPr lang="sv-SE" sz="1050" dirty="0">
                <a:solidFill>
                  <a:schemeClr val="tx1"/>
                </a:solidFill>
                <a:latin typeface="+mj-lt"/>
              </a:rPr>
              <a:t>Migration</a:t>
            </a:r>
          </a:p>
        </p:txBody>
      </p:sp>
      <p:pic>
        <p:nvPicPr>
          <p:cNvPr id="16" name="Bild 5">
            <a:extLst>
              <a:ext uri="{FF2B5EF4-FFF2-40B4-BE49-F238E27FC236}">
                <a16:creationId xmlns:a16="http://schemas.microsoft.com/office/drawing/2014/main" id="{DAE89C71-D7BB-11B0-1733-77E374D048F2}"/>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35090" y="2927847"/>
            <a:ext cx="1176763" cy="530697"/>
          </a:xfrm>
          <a:prstGeom prst="rect">
            <a:avLst/>
          </a:prstGeom>
        </p:spPr>
      </p:pic>
      <p:sp>
        <p:nvSpPr>
          <p:cNvPr id="17" name="Bild 6">
            <a:extLst>
              <a:ext uri="{FF2B5EF4-FFF2-40B4-BE49-F238E27FC236}">
                <a16:creationId xmlns:a16="http://schemas.microsoft.com/office/drawing/2014/main" id="{CC2E65F9-3038-23ED-5C0C-3D5756219855}"/>
              </a:ext>
            </a:extLst>
          </p:cNvPr>
          <p:cNvSpPr/>
          <p:nvPr/>
        </p:nvSpPr>
        <p:spPr>
          <a:xfrm flipH="1">
            <a:off x="3899000" y="3461514"/>
            <a:ext cx="2024498" cy="398264"/>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950" dirty="0">
                <a:solidFill>
                  <a:schemeClr val="bg1"/>
                </a:solidFill>
                <a:latin typeface="+mj-lt"/>
              </a:rPr>
              <a:t>ELEKTRONISK KOMMUNIKATION OCH POST</a:t>
            </a:r>
          </a:p>
        </p:txBody>
      </p:sp>
      <p:sp>
        <p:nvSpPr>
          <p:cNvPr id="18" name="Bild 8">
            <a:extLst>
              <a:ext uri="{FF2B5EF4-FFF2-40B4-BE49-F238E27FC236}">
                <a16:creationId xmlns:a16="http://schemas.microsoft.com/office/drawing/2014/main" id="{77ADD4EF-6D8F-B1BB-2985-4B80B34A2D08}"/>
              </a:ext>
            </a:extLst>
          </p:cNvPr>
          <p:cNvSpPr/>
          <p:nvPr/>
        </p:nvSpPr>
        <p:spPr>
          <a:xfrm flipH="1">
            <a:off x="3899000" y="3909486"/>
            <a:ext cx="2034649" cy="224581"/>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 name="connsiteX0" fmla="*/ 12627 w 2231856"/>
              <a:gd name="connsiteY0" fmla="*/ 0 h 257104"/>
              <a:gd name="connsiteX1" fmla="*/ 0 w 2231856"/>
              <a:gd name="connsiteY1" fmla="*/ 257104 h 257104"/>
              <a:gd name="connsiteX2" fmla="*/ 2230715 w 2231856"/>
              <a:gd name="connsiteY2" fmla="*/ 257104 h 257104"/>
              <a:gd name="connsiteX3" fmla="*/ 2231856 w 2231856"/>
              <a:gd name="connsiteY3" fmla="*/ 0 h 257104"/>
              <a:gd name="connsiteX4" fmla="*/ 12627 w 2231856"/>
              <a:gd name="connsiteY4" fmla="*/ 0 h 257104"/>
              <a:gd name="connsiteX0" fmla="*/ 2795 w 2222024"/>
              <a:gd name="connsiteY0" fmla="*/ 0 h 260381"/>
              <a:gd name="connsiteX1" fmla="*/ 0 w 2222024"/>
              <a:gd name="connsiteY1" fmla="*/ 260381 h 260381"/>
              <a:gd name="connsiteX2" fmla="*/ 2220883 w 2222024"/>
              <a:gd name="connsiteY2" fmla="*/ 257104 h 260381"/>
              <a:gd name="connsiteX3" fmla="*/ 2222024 w 2222024"/>
              <a:gd name="connsiteY3" fmla="*/ 0 h 260381"/>
              <a:gd name="connsiteX4" fmla="*/ 2795 w 2222024"/>
              <a:gd name="connsiteY4" fmla="*/ 0 h 2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024" h="260381">
                <a:moveTo>
                  <a:pt x="2795" y="0"/>
                </a:moveTo>
                <a:cubicBezTo>
                  <a:pt x="1863" y="86794"/>
                  <a:pt x="932" y="173587"/>
                  <a:pt x="0" y="260381"/>
                </a:cubicBezTo>
                <a:lnTo>
                  <a:pt x="2220883" y="257104"/>
                </a:lnTo>
                <a:cubicBezTo>
                  <a:pt x="2221263" y="171403"/>
                  <a:pt x="2221644" y="85701"/>
                  <a:pt x="2222024" y="0"/>
                </a:cubicBezTo>
                <a:lnTo>
                  <a:pt x="2795"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Post- och telestyrelsen</a:t>
            </a:r>
          </a:p>
        </p:txBody>
      </p:sp>
      <p:sp>
        <p:nvSpPr>
          <p:cNvPr id="19" name="Bild 10">
            <a:extLst>
              <a:ext uri="{FF2B5EF4-FFF2-40B4-BE49-F238E27FC236}">
                <a16:creationId xmlns:a16="http://schemas.microsoft.com/office/drawing/2014/main" id="{2685D2A3-993B-A0C7-D893-FA8E83397B24}"/>
              </a:ext>
            </a:extLst>
          </p:cNvPr>
          <p:cNvSpPr/>
          <p:nvPr/>
        </p:nvSpPr>
        <p:spPr>
          <a:xfrm flipH="1">
            <a:off x="3899259" y="4181636"/>
            <a:ext cx="2034388" cy="1126632"/>
          </a:xfrm>
          <a:custGeom>
            <a:avLst/>
            <a:gdLst>
              <a:gd name="connsiteX0" fmla="*/ 0 w 2310448"/>
              <a:gd name="connsiteY0" fmla="*/ 1211961 h 1373600"/>
              <a:gd name="connsiteX1" fmla="*/ 123180 w 2310448"/>
              <a:gd name="connsiteY1" fmla="*/ 1373600 h 1373600"/>
              <a:gd name="connsiteX2" fmla="*/ 2187269 w 2310448"/>
              <a:gd name="connsiteY2" fmla="*/ 1373600 h 1373600"/>
              <a:gd name="connsiteX3" fmla="*/ 2310449 w 2310448"/>
              <a:gd name="connsiteY3" fmla="*/ 1211961 h 1373600"/>
              <a:gd name="connsiteX4" fmla="*/ 2310449 w 2310448"/>
              <a:gd name="connsiteY4" fmla="*/ 0 h 1373600"/>
              <a:gd name="connsiteX5" fmla="*/ 0 w 2310448"/>
              <a:gd name="connsiteY5" fmla="*/ 0 h 1373600"/>
              <a:gd name="connsiteX6" fmla="*/ 0 w 2310448"/>
              <a:gd name="connsiteY6" fmla="*/ 1211961 h 13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48" h="1373600">
                <a:moveTo>
                  <a:pt x="0" y="1211961"/>
                </a:moveTo>
                <a:cubicBezTo>
                  <a:pt x="0" y="1271207"/>
                  <a:pt x="55455" y="1373600"/>
                  <a:pt x="123180" y="1373600"/>
                </a:cubicBezTo>
                <a:lnTo>
                  <a:pt x="2187269" y="1373600"/>
                </a:lnTo>
                <a:cubicBezTo>
                  <a:pt x="2255089" y="1373600"/>
                  <a:pt x="2310449" y="1271302"/>
                  <a:pt x="2310449" y="1211961"/>
                </a:cubicBezTo>
                <a:lnTo>
                  <a:pt x="2310449" y="0"/>
                </a:lnTo>
                <a:lnTo>
                  <a:pt x="0" y="0"/>
                </a:lnTo>
                <a:lnTo>
                  <a:pt x="0" y="1211961"/>
                </a:lnTo>
                <a:close/>
              </a:path>
            </a:pathLst>
          </a:custGeom>
          <a:solidFill>
            <a:schemeClr val="bg2"/>
          </a:solidFill>
          <a:ln w="9486" cap="flat">
            <a:noFill/>
            <a:prstDash val="solid"/>
            <a:miter/>
          </a:ln>
        </p:spPr>
        <p:txBody>
          <a:bodyPr rtlCol="0" anchor="t"/>
          <a:lstStyle/>
          <a:p>
            <a:pPr algn="ctr">
              <a:spcAft>
                <a:spcPts val="100"/>
              </a:spcAft>
            </a:pPr>
            <a:r>
              <a:rPr lang="sv-SE" sz="1050" dirty="0">
                <a:latin typeface="+mj-lt"/>
              </a:rPr>
              <a:t>MSB</a:t>
            </a:r>
          </a:p>
          <a:p>
            <a:pPr algn="ctr">
              <a:spcAft>
                <a:spcPts val="100"/>
              </a:spcAft>
            </a:pPr>
            <a:r>
              <a:rPr lang="sv-SE" sz="1050" dirty="0">
                <a:latin typeface="+mj-lt"/>
              </a:rPr>
              <a:t>Svenska kraftnät</a:t>
            </a:r>
          </a:p>
          <a:p>
            <a:pPr algn="ctr">
              <a:spcAft>
                <a:spcPts val="100"/>
              </a:spcAft>
            </a:pPr>
            <a:r>
              <a:rPr lang="sv-SE" sz="1050" dirty="0">
                <a:latin typeface="+mj-lt"/>
              </a:rPr>
              <a:t>Trafikverket</a:t>
            </a:r>
          </a:p>
        </p:txBody>
      </p:sp>
      <p:sp>
        <p:nvSpPr>
          <p:cNvPr id="22" name="Platshållare för innehåll 6"/>
          <p:cNvSpPr txBox="1">
            <a:spLocks/>
          </p:cNvSpPr>
          <p:nvPr/>
        </p:nvSpPr>
        <p:spPr>
          <a:xfrm>
            <a:off x="3969398" y="1775486"/>
            <a:ext cx="1883701" cy="891841"/>
          </a:xfrm>
          <a:prstGeom prst="rect">
            <a:avLst/>
          </a:prstGeom>
        </p:spPr>
        <p:txBody>
          <a:bodyPr vert="horz" lIns="91440" tIns="45720" rIns="91440" bIns="45720" rtlCol="0">
            <a:noAutofit/>
          </a:bodyPr>
          <a:lstStyle>
            <a:lvl1pPr indent="0">
              <a:lnSpc>
                <a:spcPct val="100000"/>
              </a:lnSpc>
              <a:spcBef>
                <a:spcPts val="1000"/>
              </a:spcBef>
              <a:buFont typeface="Arial" panose="020B0604020202020204" pitchFamily="34" charset="0"/>
              <a:buNone/>
              <a:defRPr b="1">
                <a:latin typeface="+mj-lt"/>
                <a:cs typeface="Arial" panose="020B0604020202020204" pitchFamily="34" charset="0"/>
              </a:defRPr>
            </a:lvl1pPr>
            <a:lvl2pPr marL="685800" indent="-228600">
              <a:lnSpc>
                <a:spcPct val="100000"/>
              </a:lnSpc>
              <a:spcBef>
                <a:spcPts val="500"/>
              </a:spcBef>
              <a:buFont typeface="Arial" panose="020B0604020202020204" pitchFamily="34" charset="0"/>
              <a:buChar char="•"/>
              <a:defRPr sz="2000">
                <a:solidFill>
                  <a:srgbClr val="43433E"/>
                </a:solidFill>
                <a:cs typeface="Arial" panose="020B0604020202020204" pitchFamily="34" charset="0"/>
              </a:defRPr>
            </a:lvl2pPr>
            <a:lvl3pPr marL="1143000" indent="-228600">
              <a:lnSpc>
                <a:spcPct val="100000"/>
              </a:lnSpc>
              <a:spcBef>
                <a:spcPts val="500"/>
              </a:spcBef>
              <a:buFont typeface="Arial" panose="020B0604020202020204" pitchFamily="34" charset="0"/>
              <a:buChar char="•"/>
              <a:defRPr>
                <a:solidFill>
                  <a:srgbClr val="43433E"/>
                </a:solidFill>
                <a:cs typeface="Arial" panose="020B0604020202020204" pitchFamily="34" charset="0"/>
              </a:defRPr>
            </a:lvl3pPr>
            <a:lvl4pPr marL="1600200" indent="-228600">
              <a:lnSpc>
                <a:spcPct val="100000"/>
              </a:lnSpc>
              <a:spcBef>
                <a:spcPts val="500"/>
              </a:spcBef>
              <a:buFont typeface="Arial" panose="020B0604020202020204" pitchFamily="34" charset="0"/>
              <a:buChar char="•"/>
              <a:defRPr sz="1600">
                <a:solidFill>
                  <a:srgbClr val="43433E"/>
                </a:solidFill>
                <a:cs typeface="Arial" panose="020B0604020202020204" pitchFamily="34" charset="0"/>
              </a:defRPr>
            </a:lvl4pPr>
            <a:lvl5pPr marL="2057400" indent="-228600">
              <a:lnSpc>
                <a:spcPct val="100000"/>
              </a:lnSpc>
              <a:spcBef>
                <a:spcPts val="500"/>
              </a:spcBef>
              <a:buFont typeface="Arial" panose="020B0604020202020204" pitchFamily="34" charset="0"/>
              <a:buChar char="•"/>
              <a:defRPr sz="1400">
                <a:solidFill>
                  <a:srgbClr val="43433E"/>
                </a:solidFill>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sv-SE" sz="1400" dirty="0">
                <a:solidFill>
                  <a:srgbClr val="6F6E67"/>
                </a:solidFill>
              </a:rPr>
              <a:t>DELTAR I SEKTORN, </a:t>
            </a:r>
            <a:br>
              <a:rPr lang="sv-SE" sz="1400" dirty="0">
                <a:solidFill>
                  <a:srgbClr val="6F6E67"/>
                </a:solidFill>
              </a:rPr>
            </a:br>
            <a:r>
              <a:rPr lang="sv-SE" sz="1400" dirty="0">
                <a:solidFill>
                  <a:srgbClr val="6F6E67"/>
                </a:solidFill>
              </a:rPr>
              <a:t>BLAND ANNAT SOM ANSVARIG FÖR RAKEL</a:t>
            </a:r>
          </a:p>
          <a:p>
            <a:endParaRPr lang="sv-SE" sz="1400" dirty="0">
              <a:solidFill>
                <a:srgbClr val="6F6E67"/>
              </a:solidFill>
            </a:endParaRPr>
          </a:p>
        </p:txBody>
      </p:sp>
      <p:sp>
        <p:nvSpPr>
          <p:cNvPr id="23" name="Platshållare för innehåll 6"/>
          <p:cNvSpPr txBox="1">
            <a:spLocks/>
          </p:cNvSpPr>
          <p:nvPr/>
        </p:nvSpPr>
        <p:spPr>
          <a:xfrm>
            <a:off x="6620611" y="1775486"/>
            <a:ext cx="2611668" cy="188099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43433E"/>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43433E"/>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43433E"/>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43433E"/>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43433E"/>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400" b="1" dirty="0">
                <a:solidFill>
                  <a:srgbClr val="6F6E67"/>
                </a:solidFill>
                <a:latin typeface="+mj-lt"/>
              </a:rPr>
              <a:t>ANSVARAR FÖR SAMORDNING OCH STÖD INOM CYBERSÄKERHET</a:t>
            </a:r>
          </a:p>
          <a:p>
            <a:pPr marL="0" indent="0">
              <a:buNone/>
            </a:pPr>
            <a:r>
              <a:rPr lang="sv-SE" sz="1400" b="1" dirty="0">
                <a:solidFill>
                  <a:srgbClr val="6F6E67"/>
                </a:solidFill>
                <a:latin typeface="+mj-lt"/>
              </a:rPr>
              <a:t>STÖDER MEDIEFÖRETAGENS BEREDSKAPSARBETE</a:t>
            </a:r>
          </a:p>
          <a:p>
            <a:endParaRPr lang="sv-SE" sz="1400" b="1" dirty="0">
              <a:solidFill>
                <a:srgbClr val="6F6E67"/>
              </a:solidFill>
              <a:latin typeface="+mj-lt"/>
            </a:endParaRPr>
          </a:p>
        </p:txBody>
      </p:sp>
      <p:sp>
        <p:nvSpPr>
          <p:cNvPr id="24" name="Ellips 23"/>
          <p:cNvSpPr/>
          <p:nvPr/>
        </p:nvSpPr>
        <p:spPr>
          <a:xfrm>
            <a:off x="6506452" y="4222465"/>
            <a:ext cx="2318328" cy="255581"/>
          </a:xfrm>
          <a:prstGeom prst="ellipse">
            <a:avLst/>
          </a:prstGeom>
          <a:noFill/>
          <a:ln w="19050">
            <a:solidFill>
              <a:srgbClr val="822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Ellips 24"/>
          <p:cNvSpPr/>
          <p:nvPr/>
        </p:nvSpPr>
        <p:spPr>
          <a:xfrm>
            <a:off x="6506452" y="4466968"/>
            <a:ext cx="2318328" cy="255581"/>
          </a:xfrm>
          <a:prstGeom prst="ellipse">
            <a:avLst/>
          </a:prstGeom>
          <a:noFill/>
          <a:ln w="19050">
            <a:solidFill>
              <a:srgbClr val="822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4650878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a:solidFill>
                  <a:srgbClr val="4C4B45"/>
                </a:solidFill>
              </a:rPr>
              <a:t>PRINCIPER OCH REGLER</a:t>
            </a:r>
          </a:p>
        </p:txBody>
      </p:sp>
    </p:spTree>
    <p:extLst>
      <p:ext uri="{BB962C8B-B14F-4D97-AF65-F5344CB8AC3E}">
        <p14:creationId xmlns:p14="http://schemas.microsoft.com/office/powerpoint/2010/main" val="13543562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latshållare för text 14">
            <a:extLst>
              <a:ext uri="{FF2B5EF4-FFF2-40B4-BE49-F238E27FC236}">
                <a16:creationId xmlns:a16="http://schemas.microsoft.com/office/drawing/2014/main" id="{1814A290-A71D-BA7F-B6C4-CEA80C21E03C}"/>
              </a:ext>
              <a:ext uri="{C183D7F6-B498-43B3-948B-1728B52AA6E4}">
                <adec:decorative xmlns:adec="http://schemas.microsoft.com/office/drawing/2017/decorative" val="1"/>
              </a:ext>
            </a:extLst>
          </p:cNvPr>
          <p:cNvSpPr>
            <a:spLocks noGrp="1"/>
          </p:cNvSpPr>
          <p:nvPr>
            <p:ph type="body" idx="1"/>
          </p:nvPr>
        </p:nvSpPr>
        <p:spPr/>
        <p:txBody>
          <a:bodyPr/>
          <a:lstStyle/>
          <a:p>
            <a:r>
              <a:rPr lang="sv-SE" dirty="0"/>
              <a:t>Civil beredskap – krisberedskap och civilt försvar</a:t>
            </a:r>
          </a:p>
        </p:txBody>
      </p:sp>
      <p:pic>
        <p:nvPicPr>
          <p:cNvPr id="2" name="Bild 1">
            <a:extLst>
              <a:ext uri="{FF2B5EF4-FFF2-40B4-BE49-F238E27FC236}">
                <a16:creationId xmlns:a16="http://schemas.microsoft.com/office/drawing/2014/main" id="{56D60B64-6BC2-D806-FC16-C734C700ECC2}"/>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3" name="Rubrik 2">
            <a:extLst>
              <a:ext uri="{FF2B5EF4-FFF2-40B4-BE49-F238E27FC236}">
                <a16:creationId xmlns:a16="http://schemas.microsoft.com/office/drawing/2014/main" id="{6945033C-413A-4A36-9EC3-91D7D9BEB20E}"/>
              </a:ext>
            </a:extLst>
          </p:cNvPr>
          <p:cNvSpPr>
            <a:spLocks noGrp="1"/>
          </p:cNvSpPr>
          <p:nvPr>
            <p:ph type="title"/>
          </p:nvPr>
        </p:nvSpPr>
        <p:spPr/>
        <p:txBody>
          <a:bodyPr/>
          <a:lstStyle/>
          <a:p>
            <a:r>
              <a:rPr lang="sv-SE" dirty="0"/>
              <a:t>TRE VIKTIGA PRINCIPER</a:t>
            </a:r>
          </a:p>
        </p:txBody>
      </p:sp>
      <p:pic>
        <p:nvPicPr>
          <p:cNvPr id="4" name="Bildobjekt 3">
            <a:extLs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635" t="-55746" r="-4635" b="-51534"/>
          <a:stretch/>
        </p:blipFill>
        <p:spPr>
          <a:xfrm>
            <a:off x="1483600" y="1384419"/>
            <a:ext cx="1440000" cy="1440000"/>
          </a:xfrm>
          <a:prstGeom prst="rect">
            <a:avLst/>
          </a:prstGeom>
          <a:solidFill>
            <a:schemeClr val="accent6">
              <a:lumMod val="20000"/>
              <a:lumOff val="80000"/>
            </a:schemeClr>
          </a:solidFill>
        </p:spPr>
      </p:pic>
      <p:sp>
        <p:nvSpPr>
          <p:cNvPr id="6" name="textruta 5"/>
          <p:cNvSpPr txBox="1"/>
          <p:nvPr/>
        </p:nvSpPr>
        <p:spPr>
          <a:xfrm>
            <a:off x="3204558" y="1642754"/>
            <a:ext cx="6784542" cy="923330"/>
          </a:xfrm>
          <a:prstGeom prst="rect">
            <a:avLst/>
          </a:prstGeom>
          <a:noFill/>
        </p:spPr>
        <p:txBody>
          <a:bodyPr wrap="square" rtlCol="0">
            <a:spAutoFit/>
          </a:bodyPr>
          <a:lstStyle/>
          <a:p>
            <a:r>
              <a:rPr lang="sv-SE" b="1" dirty="0">
                <a:solidFill>
                  <a:srgbClr val="4C4B45"/>
                </a:solidFill>
                <a:latin typeface="+mj-lt"/>
              </a:rPr>
              <a:t>Ansvar</a:t>
            </a:r>
          </a:p>
          <a:p>
            <a:r>
              <a:rPr lang="sv-SE" dirty="0">
                <a:solidFill>
                  <a:srgbClr val="4C4B45"/>
                </a:solidFill>
                <a:latin typeface="+mj-lt"/>
              </a:rPr>
              <a:t>att den som har ett ansvar i normala situationer har motsvarande ansvar inför och under olyckor och kriser.</a:t>
            </a:r>
          </a:p>
        </p:txBody>
      </p:sp>
      <p:pic>
        <p:nvPicPr>
          <p:cNvPr id="7" name="Bildobjekt 6">
            <a:extLs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4826" t="-40280" r="-34826" b="-36823"/>
          <a:stretch/>
        </p:blipFill>
        <p:spPr>
          <a:xfrm>
            <a:off x="1483600" y="2960932"/>
            <a:ext cx="1440000" cy="1440000"/>
          </a:xfrm>
          <a:prstGeom prst="rect">
            <a:avLst/>
          </a:prstGeom>
          <a:solidFill>
            <a:schemeClr val="accent6">
              <a:lumMod val="20000"/>
              <a:lumOff val="80000"/>
            </a:schemeClr>
          </a:solidFill>
        </p:spPr>
      </p:pic>
      <p:sp>
        <p:nvSpPr>
          <p:cNvPr id="9" name="textruta 8"/>
          <p:cNvSpPr txBox="1"/>
          <p:nvPr/>
        </p:nvSpPr>
        <p:spPr>
          <a:xfrm>
            <a:off x="3204558" y="3219267"/>
            <a:ext cx="6483306" cy="923330"/>
          </a:xfrm>
          <a:prstGeom prst="rect">
            <a:avLst/>
          </a:prstGeom>
          <a:noFill/>
        </p:spPr>
        <p:txBody>
          <a:bodyPr wrap="square" rtlCol="0">
            <a:spAutoFit/>
          </a:bodyPr>
          <a:lstStyle/>
          <a:p>
            <a:r>
              <a:rPr lang="sv-SE" b="1" dirty="0">
                <a:solidFill>
                  <a:srgbClr val="4C4B45"/>
                </a:solidFill>
                <a:latin typeface="+mj-lt"/>
              </a:rPr>
              <a:t>Närhet</a:t>
            </a:r>
          </a:p>
          <a:p>
            <a:r>
              <a:rPr lang="sv-SE" dirty="0">
                <a:solidFill>
                  <a:srgbClr val="4C4B45"/>
                </a:solidFill>
                <a:latin typeface="+mj-lt"/>
              </a:rPr>
              <a:t>att samhällsstörningar ska hanteras där de inträffar och av de som är närmast berörda och ansvariga.</a:t>
            </a:r>
          </a:p>
        </p:txBody>
      </p:sp>
      <p:pic>
        <p:nvPicPr>
          <p:cNvPr id="8" name="Bildobjekt 7">
            <a:extLst>
              <a:ext uri="{C183D7F6-B498-43B3-948B-1728B52AA6E4}">
                <adec:decorative xmlns:adec="http://schemas.microsoft.com/office/drawing/2017/decorative" val="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266" t="-97966" r="-6266" b="-103175"/>
          <a:stretch/>
        </p:blipFill>
        <p:spPr>
          <a:xfrm>
            <a:off x="1483600" y="4534337"/>
            <a:ext cx="1440000" cy="1440000"/>
          </a:xfrm>
          <a:prstGeom prst="rect">
            <a:avLst/>
          </a:prstGeom>
          <a:solidFill>
            <a:schemeClr val="accent6">
              <a:lumMod val="20000"/>
              <a:lumOff val="80000"/>
            </a:schemeClr>
          </a:solidFill>
        </p:spPr>
      </p:pic>
      <p:sp>
        <p:nvSpPr>
          <p:cNvPr id="10" name="textruta 9"/>
          <p:cNvSpPr txBox="1"/>
          <p:nvPr/>
        </p:nvSpPr>
        <p:spPr>
          <a:xfrm>
            <a:off x="3204557" y="4654172"/>
            <a:ext cx="7503842" cy="1200329"/>
          </a:xfrm>
          <a:prstGeom prst="rect">
            <a:avLst/>
          </a:prstGeom>
          <a:noFill/>
        </p:spPr>
        <p:txBody>
          <a:bodyPr wrap="square" rtlCol="0">
            <a:spAutoFit/>
          </a:bodyPr>
          <a:lstStyle/>
          <a:p>
            <a:r>
              <a:rPr lang="sv-SE" b="1" dirty="0">
                <a:solidFill>
                  <a:srgbClr val="4C4B45"/>
                </a:solidFill>
                <a:latin typeface="+mj-lt"/>
              </a:rPr>
              <a:t>Likhet</a:t>
            </a:r>
          </a:p>
          <a:p>
            <a:r>
              <a:rPr lang="sv-SE" dirty="0">
                <a:solidFill>
                  <a:srgbClr val="4C4B45"/>
                </a:solidFill>
                <a:latin typeface="+mj-lt"/>
              </a:rPr>
              <a:t>att aktörer inte ska göra större förändringar i organisationen än vad situationen kräver. Verksamheten under samhällsstörningar ska fungera som vid normala förhållanden, så långt det är möjligt.</a:t>
            </a:r>
          </a:p>
        </p:txBody>
      </p:sp>
    </p:spTree>
    <p:extLst>
      <p:ext uri="{BB962C8B-B14F-4D97-AF65-F5344CB8AC3E}">
        <p14:creationId xmlns:p14="http://schemas.microsoft.com/office/powerpoint/2010/main" val="24509816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text 6">
            <a:extLst>
              <a:ext uri="{FF2B5EF4-FFF2-40B4-BE49-F238E27FC236}">
                <a16:creationId xmlns:a16="http://schemas.microsoft.com/office/drawing/2014/main" id="{ADB3F6D8-77E0-FACE-4079-ACACF1BB3DC9}"/>
              </a:ext>
              <a:ext uri="{C183D7F6-B498-43B3-948B-1728B52AA6E4}">
                <adec:decorative xmlns:adec="http://schemas.microsoft.com/office/drawing/2017/decorative" val="1"/>
              </a:ext>
            </a:extLst>
          </p:cNvPr>
          <p:cNvSpPr>
            <a:spLocks noGrp="1"/>
          </p:cNvSpPr>
          <p:nvPr>
            <p:ph type="body" idx="11"/>
          </p:nvPr>
        </p:nvSpPr>
        <p:spPr>
          <a:xfrm>
            <a:off x="6994566" y="244084"/>
            <a:ext cx="4953675" cy="277558"/>
          </a:xfrm>
        </p:spPr>
        <p:txBody>
          <a:bodyPr/>
          <a:lstStyle/>
          <a:p>
            <a:r>
              <a:rPr lang="sv-SE" dirty="0"/>
              <a:t>Civil beredskap</a:t>
            </a:r>
          </a:p>
        </p:txBody>
      </p:sp>
      <p:sp>
        <p:nvSpPr>
          <p:cNvPr id="2" name="Rubrik 1"/>
          <p:cNvSpPr>
            <a:spLocks noGrp="1"/>
          </p:cNvSpPr>
          <p:nvPr>
            <p:ph type="title"/>
          </p:nvPr>
        </p:nvSpPr>
        <p:spPr/>
        <p:txBody>
          <a:bodyPr anchor="b">
            <a:normAutofit/>
          </a:bodyPr>
          <a:lstStyle/>
          <a:p>
            <a:r>
              <a:rPr lang="sv-SE" dirty="0">
                <a:solidFill>
                  <a:srgbClr val="4C4B45"/>
                </a:solidFill>
              </a:rPr>
              <a:t>Höjd beredskap</a:t>
            </a:r>
          </a:p>
        </p:txBody>
      </p:sp>
      <p:pic>
        <p:nvPicPr>
          <p:cNvPr id="6" name="Platshållare för bild 8" descr="Ett foto som visar en utomhustyfon som låter när signalen viktigt meddelande sänds. Tyfonen finns på ett hustak.">
            <a:extLst>
              <a:ext uri="{FF2B5EF4-FFF2-40B4-BE49-F238E27FC236}">
                <a16:creationId xmlns:a16="http://schemas.microsoft.com/office/drawing/2014/main" id="{C12F526B-0ED5-4E41-487F-D3DDAC306B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
          <a:stretch/>
        </p:blipFill>
        <p:spPr>
          <a:xfrm>
            <a:off x="20" y="1"/>
            <a:ext cx="6095980" cy="6876660"/>
          </a:xfrm>
          <a:prstGeom prst="rect">
            <a:avLst/>
          </a:prstGeom>
          <a:noFill/>
        </p:spPr>
      </p:pic>
      <p:sp>
        <p:nvSpPr>
          <p:cNvPr id="13" name="Platshållare för text 3">
            <a:extLst>
              <a:ext uri="{FF2B5EF4-FFF2-40B4-BE49-F238E27FC236}">
                <a16:creationId xmlns:a16="http://schemas.microsoft.com/office/drawing/2014/main" id="{BDE6A9C3-558F-7867-CB82-104B6D02D68E}"/>
              </a:ext>
            </a:extLst>
          </p:cNvPr>
          <p:cNvSpPr txBox="1">
            <a:spLocks/>
          </p:cNvSpPr>
          <p:nvPr/>
        </p:nvSpPr>
        <p:spPr>
          <a:xfrm>
            <a:off x="3069024" y="6414507"/>
            <a:ext cx="2858814" cy="224502"/>
          </a:xfrm>
          <a:prstGeom prst="rect">
            <a:avLst/>
          </a:prstGeom>
        </p:spPr>
        <p:txBody>
          <a:bodyPr vert="horz" lIns="91440" tIns="45720" rIns="91440" bIns="45720" rtlCol="0">
            <a:noAutofit/>
          </a:bodyPr>
          <a:lstStyle>
            <a:lvl1pPr marL="0" marR="0" indent="0" algn="r" defTabSz="914400" rtl="0" eaLnBrk="1" fontAlgn="auto" latinLnBrk="0" hangingPunct="1">
              <a:lnSpc>
                <a:spcPct val="100000"/>
              </a:lnSpc>
              <a:spcBef>
                <a:spcPts val="0"/>
              </a:spcBef>
              <a:spcAft>
                <a:spcPts val="0"/>
              </a:spcAft>
              <a:buClrTx/>
              <a:buSzTx/>
              <a:buFontTx/>
              <a:buNone/>
              <a:tabLst/>
              <a:defRPr lang="sv-SE" sz="1200" b="1" kern="1200" spc="200" baseline="0">
                <a:solidFill>
                  <a:srgbClr val="43433E"/>
                </a:solidFill>
                <a:effectLst/>
                <a:latin typeface="+mj-lt"/>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tint val="75000"/>
                  </a:schemeClr>
                </a:solidFill>
                <a:latin typeface="+mn-lt"/>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tint val="75000"/>
                  </a:schemeClr>
                </a:solidFill>
                <a:latin typeface="+mn-lt"/>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sv-SE" b="0" spc="0" dirty="0">
                <a:solidFill>
                  <a:schemeClr val="bg1"/>
                </a:solidFill>
                <a:latin typeface="+mn-lt"/>
              </a:rPr>
              <a:t>Foto: Thomas Henrikson</a:t>
            </a:r>
          </a:p>
        </p:txBody>
      </p:sp>
      <p:sp>
        <p:nvSpPr>
          <p:cNvPr id="5" name="Platshållare för text 4">
            <a:extLst>
              <a:ext uri="{FF2B5EF4-FFF2-40B4-BE49-F238E27FC236}">
                <a16:creationId xmlns:a16="http://schemas.microsoft.com/office/drawing/2014/main" id="{85D7910C-99ED-754D-F7D2-C4EE9D695663}"/>
              </a:ext>
            </a:extLst>
          </p:cNvPr>
          <p:cNvSpPr>
            <a:spLocks noGrp="1"/>
          </p:cNvSpPr>
          <p:nvPr>
            <p:ph type="body" sz="quarter" idx="10"/>
          </p:nvPr>
        </p:nvSpPr>
        <p:spPr/>
        <p:txBody>
          <a:bodyPr>
            <a:normAutofit fontScale="92500" lnSpcReduction="10000"/>
          </a:bodyPr>
          <a:lstStyle/>
          <a:p>
            <a:pPr marL="0" indent="0">
              <a:buNone/>
            </a:pPr>
            <a:r>
              <a:rPr lang="sv-SE" dirty="0">
                <a:solidFill>
                  <a:srgbClr val="4C4B45"/>
                </a:solidFill>
              </a:rPr>
              <a:t>För att stärka landets försvarsförmåga kan beredskapen höjas. </a:t>
            </a:r>
            <a:br>
              <a:rPr lang="sv-SE" dirty="0">
                <a:solidFill>
                  <a:srgbClr val="4C4B45"/>
                </a:solidFill>
              </a:rPr>
            </a:br>
            <a:r>
              <a:rPr lang="sv-SE" dirty="0">
                <a:solidFill>
                  <a:srgbClr val="4C4B45"/>
                </a:solidFill>
              </a:rPr>
              <a:t>Det finns två nivåer:</a:t>
            </a:r>
          </a:p>
          <a:p>
            <a:endParaRPr lang="sv-SE" dirty="0">
              <a:solidFill>
                <a:srgbClr val="4C4B45"/>
              </a:solidFill>
              <a:latin typeface="+mj-lt"/>
            </a:endParaRPr>
          </a:p>
          <a:p>
            <a:r>
              <a:rPr lang="sv-SE" dirty="0">
                <a:solidFill>
                  <a:srgbClr val="4C4B45"/>
                </a:solidFill>
                <a:latin typeface="+mj-lt"/>
              </a:rPr>
              <a:t>Skärpt beredskap eller</a:t>
            </a:r>
          </a:p>
          <a:p>
            <a:r>
              <a:rPr lang="sv-SE" dirty="0">
                <a:solidFill>
                  <a:srgbClr val="4C4B45"/>
                </a:solidFill>
                <a:latin typeface="+mj-lt"/>
              </a:rPr>
              <a:t>Högsta beredskap</a:t>
            </a:r>
          </a:p>
          <a:p>
            <a:endParaRPr lang="sv-SE" dirty="0">
              <a:solidFill>
                <a:srgbClr val="4C4B45"/>
              </a:solidFill>
            </a:endParaRPr>
          </a:p>
          <a:p>
            <a:pPr marL="0" indent="0">
              <a:buNone/>
            </a:pPr>
            <a:r>
              <a:rPr lang="sv-SE" dirty="0">
                <a:solidFill>
                  <a:srgbClr val="4C4B45"/>
                </a:solidFill>
                <a:latin typeface="+mj-lt"/>
              </a:rPr>
              <a:t>Det är regeringen som beslutar om höjd beredskap</a:t>
            </a:r>
          </a:p>
        </p:txBody>
      </p:sp>
    </p:spTree>
    <p:extLst>
      <p:ext uri="{BB962C8B-B14F-4D97-AF65-F5344CB8AC3E}">
        <p14:creationId xmlns:p14="http://schemas.microsoft.com/office/powerpoint/2010/main" val="28578671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text 6">
            <a:extLst>
              <a:ext uri="{FF2B5EF4-FFF2-40B4-BE49-F238E27FC236}">
                <a16:creationId xmlns:a16="http://schemas.microsoft.com/office/drawing/2014/main" id="{CB2D81FC-5EE5-2E37-0F89-380EF4C8E510}"/>
              </a:ext>
              <a:ext uri="{C183D7F6-B498-43B3-948B-1728B52AA6E4}">
                <adec:decorative xmlns:adec="http://schemas.microsoft.com/office/drawing/2017/decorative" val="1"/>
              </a:ext>
            </a:extLst>
          </p:cNvPr>
          <p:cNvSpPr>
            <a:spLocks noGrp="1"/>
          </p:cNvSpPr>
          <p:nvPr>
            <p:ph type="body" idx="1"/>
          </p:nvPr>
        </p:nvSpPr>
        <p:spPr/>
        <p:txBody>
          <a:bodyPr/>
          <a:lstStyle/>
          <a:p>
            <a:r>
              <a:rPr lang="sv-SE" dirty="0"/>
              <a:t>Civil beredskap – krisberedskap och civilt försvar</a:t>
            </a:r>
          </a:p>
        </p:txBody>
      </p:sp>
      <p:pic>
        <p:nvPicPr>
          <p:cNvPr id="6" name="Bild 5">
            <a:extLst>
              <a:ext uri="{FF2B5EF4-FFF2-40B4-BE49-F238E27FC236}">
                <a16:creationId xmlns:a16="http://schemas.microsoft.com/office/drawing/2014/main" id="{01DF462C-59EA-2564-2CD2-D8F8920E9F8B}"/>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15" name="Rubrik 14">
            <a:extLst>
              <a:ext uri="{FF2B5EF4-FFF2-40B4-BE49-F238E27FC236}">
                <a16:creationId xmlns:a16="http://schemas.microsoft.com/office/drawing/2014/main" id="{DF8F97BA-D1CE-252A-8C47-7EF5EF3AA02C}"/>
              </a:ext>
            </a:extLst>
          </p:cNvPr>
          <p:cNvSpPr>
            <a:spLocks noGrp="1"/>
          </p:cNvSpPr>
          <p:nvPr>
            <p:ph type="title"/>
          </p:nvPr>
        </p:nvSpPr>
        <p:spPr/>
        <p:txBody>
          <a:bodyPr/>
          <a:lstStyle/>
          <a:p>
            <a:r>
              <a:rPr lang="sv-SE" dirty="0">
                <a:solidFill>
                  <a:srgbClr val="4C4B45"/>
                </a:solidFill>
              </a:rPr>
              <a:t>OM OLIKA TYPER AV REGLER</a:t>
            </a:r>
          </a:p>
        </p:txBody>
      </p:sp>
      <p:grpSp>
        <p:nvGrpSpPr>
          <p:cNvPr id="4" name="Grupp 3" descr="En illustration med rutor som visar att bindande regler är: EU-regler som beslutas av EU-parlamentet och EU-rådet, grundlagar och lagar som beslutas av riksdagen, förordningar som beslutas av regeringen, samt föreskrifter och allmänna råd som beslutas av myndigheter. Allmänna råd är endast rådgivande, inte bindande.">
            <a:extLst>
              <a:ext uri="{FF2B5EF4-FFF2-40B4-BE49-F238E27FC236}">
                <a16:creationId xmlns:a16="http://schemas.microsoft.com/office/drawing/2014/main" id="{F3344C4F-31B3-5F71-31C5-26555016F2FC}"/>
              </a:ext>
            </a:extLst>
          </p:cNvPr>
          <p:cNvGrpSpPr/>
          <p:nvPr/>
        </p:nvGrpSpPr>
        <p:grpSpPr>
          <a:xfrm>
            <a:off x="2807320" y="1394244"/>
            <a:ext cx="6876455" cy="4593181"/>
            <a:chOff x="2752129" y="1261058"/>
            <a:chExt cx="6876455" cy="4593181"/>
          </a:xfrm>
        </p:grpSpPr>
        <p:sp>
          <p:nvSpPr>
            <p:cNvPr id="2" name="Rektangel 1">
              <a:extLst>
                <a:ext uri="{FF2B5EF4-FFF2-40B4-BE49-F238E27FC236}">
                  <a16:creationId xmlns:a16="http://schemas.microsoft.com/office/drawing/2014/main" id="{EDAB9BF2-A952-3771-9812-F8D19C5E34B6}"/>
                </a:ext>
              </a:extLst>
            </p:cNvPr>
            <p:cNvSpPr/>
            <p:nvPr/>
          </p:nvSpPr>
          <p:spPr>
            <a:xfrm>
              <a:off x="4758711" y="1376360"/>
              <a:ext cx="2583873" cy="69272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a:solidFill>
                    <a:schemeClr val="tx1">
                      <a:lumMod val="75000"/>
                      <a:lumOff val="25000"/>
                    </a:schemeClr>
                  </a:solidFill>
                  <a:latin typeface="+mj-lt"/>
                  <a:cs typeface="Arial" panose="020B0604020202020204" pitchFamily="34" charset="0"/>
                </a:rPr>
                <a:t>EU-regler</a:t>
              </a:r>
            </a:p>
          </p:txBody>
        </p:sp>
        <p:sp>
          <p:nvSpPr>
            <p:cNvPr id="3" name="Rektangel 2">
              <a:extLst>
                <a:ext uri="{FF2B5EF4-FFF2-40B4-BE49-F238E27FC236}">
                  <a16:creationId xmlns:a16="http://schemas.microsoft.com/office/drawing/2014/main" id="{DFD3A47F-38E4-8F84-4C12-2CBF23723B36}"/>
                </a:ext>
              </a:extLst>
            </p:cNvPr>
            <p:cNvSpPr/>
            <p:nvPr/>
          </p:nvSpPr>
          <p:spPr>
            <a:xfrm>
              <a:off x="4758711" y="2138360"/>
              <a:ext cx="2583873" cy="69272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a:solidFill>
                    <a:schemeClr val="tx1">
                      <a:lumMod val="75000"/>
                      <a:lumOff val="25000"/>
                    </a:schemeClr>
                  </a:solidFill>
                  <a:latin typeface="+mj-lt"/>
                  <a:cs typeface="Arial" panose="020B0604020202020204" pitchFamily="34" charset="0"/>
                </a:rPr>
                <a:t>Grundlagar</a:t>
              </a:r>
            </a:p>
          </p:txBody>
        </p:sp>
        <p:sp>
          <p:nvSpPr>
            <p:cNvPr id="5" name="Rektangel 4">
              <a:extLst>
                <a:ext uri="{FF2B5EF4-FFF2-40B4-BE49-F238E27FC236}">
                  <a16:creationId xmlns:a16="http://schemas.microsoft.com/office/drawing/2014/main" id="{827C02FD-D13F-BCCB-D89E-02A841DBCEFC}"/>
                </a:ext>
              </a:extLst>
            </p:cNvPr>
            <p:cNvSpPr/>
            <p:nvPr/>
          </p:nvSpPr>
          <p:spPr>
            <a:xfrm>
              <a:off x="4758711" y="2894148"/>
              <a:ext cx="2583873" cy="69272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a:solidFill>
                    <a:schemeClr val="tx1">
                      <a:lumMod val="75000"/>
                      <a:lumOff val="25000"/>
                    </a:schemeClr>
                  </a:solidFill>
                  <a:latin typeface="+mj-lt"/>
                  <a:cs typeface="Arial" panose="020B0604020202020204" pitchFamily="34" charset="0"/>
                </a:rPr>
                <a:t>Lagar</a:t>
              </a:r>
            </a:p>
          </p:txBody>
        </p:sp>
        <p:sp>
          <p:nvSpPr>
            <p:cNvPr id="10" name="Rektangel 9">
              <a:extLst>
                <a:ext uri="{FF2B5EF4-FFF2-40B4-BE49-F238E27FC236}">
                  <a16:creationId xmlns:a16="http://schemas.microsoft.com/office/drawing/2014/main" id="{E67C0F7D-1AE8-895E-3010-24E2FDE99224}"/>
                </a:ext>
              </a:extLst>
            </p:cNvPr>
            <p:cNvSpPr/>
            <p:nvPr/>
          </p:nvSpPr>
          <p:spPr>
            <a:xfrm>
              <a:off x="4758711" y="3649936"/>
              <a:ext cx="2583873" cy="69272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a:solidFill>
                    <a:schemeClr val="tx1">
                      <a:lumMod val="75000"/>
                      <a:lumOff val="25000"/>
                    </a:schemeClr>
                  </a:solidFill>
                  <a:latin typeface="+mj-lt"/>
                  <a:cs typeface="Arial" panose="020B0604020202020204" pitchFamily="34" charset="0"/>
                </a:rPr>
                <a:t>Förordningar</a:t>
              </a:r>
            </a:p>
          </p:txBody>
        </p:sp>
        <p:sp>
          <p:nvSpPr>
            <p:cNvPr id="11" name="Rektangel 10">
              <a:extLst>
                <a:ext uri="{FF2B5EF4-FFF2-40B4-BE49-F238E27FC236}">
                  <a16:creationId xmlns:a16="http://schemas.microsoft.com/office/drawing/2014/main" id="{6D592C48-13FC-D18F-EF43-1BAED7365EF7}"/>
                </a:ext>
              </a:extLst>
            </p:cNvPr>
            <p:cNvSpPr/>
            <p:nvPr/>
          </p:nvSpPr>
          <p:spPr>
            <a:xfrm>
              <a:off x="4758711" y="4405724"/>
              <a:ext cx="2583873" cy="69272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a:solidFill>
                    <a:schemeClr val="tx1">
                      <a:lumMod val="75000"/>
                      <a:lumOff val="25000"/>
                    </a:schemeClr>
                  </a:solidFill>
                  <a:latin typeface="+mj-lt"/>
                  <a:cs typeface="Arial" panose="020B0604020202020204" pitchFamily="34" charset="0"/>
                </a:rPr>
                <a:t>Föreskrifter</a:t>
              </a:r>
            </a:p>
          </p:txBody>
        </p:sp>
        <p:sp>
          <p:nvSpPr>
            <p:cNvPr id="12" name="Rektangel 11">
              <a:extLst>
                <a:ext uri="{FF2B5EF4-FFF2-40B4-BE49-F238E27FC236}">
                  <a16:creationId xmlns:a16="http://schemas.microsoft.com/office/drawing/2014/main" id="{9E746DAE-7D36-AA1A-3AAC-B1271CA00F1C}"/>
                </a:ext>
              </a:extLst>
            </p:cNvPr>
            <p:cNvSpPr/>
            <p:nvPr/>
          </p:nvSpPr>
          <p:spPr>
            <a:xfrm>
              <a:off x="4758711" y="5161512"/>
              <a:ext cx="2583873" cy="69272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a:solidFill>
                    <a:schemeClr val="tx1">
                      <a:lumMod val="75000"/>
                      <a:lumOff val="25000"/>
                    </a:schemeClr>
                  </a:solidFill>
                  <a:latin typeface="+mj-lt"/>
                  <a:cs typeface="Arial" panose="020B0604020202020204" pitchFamily="34" charset="0"/>
                </a:rPr>
                <a:t>Allmänna råd</a:t>
              </a:r>
            </a:p>
          </p:txBody>
        </p:sp>
        <p:grpSp>
          <p:nvGrpSpPr>
            <p:cNvPr id="44" name="Grupp 43">
              <a:extLst>
                <a:ext uri="{FF2B5EF4-FFF2-40B4-BE49-F238E27FC236}">
                  <a16:creationId xmlns:a16="http://schemas.microsoft.com/office/drawing/2014/main" id="{847A7C53-3B81-C187-CD48-3F159D4FD44D}"/>
                </a:ext>
              </a:extLst>
            </p:cNvPr>
            <p:cNvGrpSpPr/>
            <p:nvPr/>
          </p:nvGrpSpPr>
          <p:grpSpPr>
            <a:xfrm>
              <a:off x="3043238" y="1379465"/>
              <a:ext cx="1687244" cy="3722091"/>
              <a:chOff x="3043238" y="1379465"/>
              <a:chExt cx="1687244" cy="3722091"/>
            </a:xfrm>
          </p:grpSpPr>
          <p:sp>
            <p:nvSpPr>
              <p:cNvPr id="19" name="Vänster klammerparentes 18">
                <a:extLst>
                  <a:ext uri="{FF2B5EF4-FFF2-40B4-BE49-F238E27FC236}">
                    <a16:creationId xmlns:a16="http://schemas.microsoft.com/office/drawing/2014/main" id="{F97E1F74-06D2-2CCD-36E3-BD4C96CEEFA8}"/>
                  </a:ext>
                  <a:ext uri="{C183D7F6-B498-43B3-948B-1728B52AA6E4}">
                    <adec:decorative xmlns:adec="http://schemas.microsoft.com/office/drawing/2017/decorative" val="1"/>
                  </a:ext>
                </a:extLst>
              </p:cNvPr>
              <p:cNvSpPr/>
              <p:nvPr/>
            </p:nvSpPr>
            <p:spPr>
              <a:xfrm>
                <a:off x="4404900" y="1379465"/>
                <a:ext cx="325582" cy="3722091"/>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sv-SE" b="1">
                    <a:solidFill>
                      <a:srgbClr val="4C4B45"/>
                    </a:solidFill>
                  </a:rPr>
                  <a:t>  </a:t>
                </a:r>
              </a:p>
            </p:txBody>
          </p:sp>
          <p:sp>
            <p:nvSpPr>
              <p:cNvPr id="37" name="textruta 36">
                <a:extLst>
                  <a:ext uri="{FF2B5EF4-FFF2-40B4-BE49-F238E27FC236}">
                    <a16:creationId xmlns:a16="http://schemas.microsoft.com/office/drawing/2014/main" id="{D0642722-270C-5EBD-1B18-04BF9AADFC9F}"/>
                  </a:ext>
                </a:extLst>
              </p:cNvPr>
              <p:cNvSpPr txBox="1"/>
              <p:nvPr/>
            </p:nvSpPr>
            <p:spPr>
              <a:xfrm>
                <a:off x="3043238" y="3055844"/>
                <a:ext cx="1359899" cy="369332"/>
              </a:xfrm>
              <a:prstGeom prst="rect">
                <a:avLst/>
              </a:prstGeom>
              <a:noFill/>
            </p:spPr>
            <p:txBody>
              <a:bodyPr wrap="square" rtlCol="0">
                <a:spAutoFit/>
              </a:bodyPr>
              <a:lstStyle/>
              <a:p>
                <a:r>
                  <a:rPr lang="sv-SE" dirty="0">
                    <a:solidFill>
                      <a:srgbClr val="4C4B45"/>
                    </a:solidFill>
                    <a:latin typeface="+mj-lt"/>
                  </a:rPr>
                  <a:t>Bindande</a:t>
                </a:r>
              </a:p>
            </p:txBody>
          </p:sp>
        </p:grpSp>
        <p:grpSp>
          <p:nvGrpSpPr>
            <p:cNvPr id="43" name="Grupp 42">
              <a:extLst>
                <a:ext uri="{FF2B5EF4-FFF2-40B4-BE49-F238E27FC236}">
                  <a16:creationId xmlns:a16="http://schemas.microsoft.com/office/drawing/2014/main" id="{CEA3E88C-A036-86B1-C8A1-74557B9DD9E3}"/>
                </a:ext>
              </a:extLst>
            </p:cNvPr>
            <p:cNvGrpSpPr/>
            <p:nvPr/>
          </p:nvGrpSpPr>
          <p:grpSpPr>
            <a:xfrm>
              <a:off x="2752129" y="5161512"/>
              <a:ext cx="1978353" cy="674335"/>
              <a:chOff x="2752129" y="5161512"/>
              <a:chExt cx="1978353" cy="674335"/>
            </a:xfrm>
          </p:grpSpPr>
          <p:sp>
            <p:nvSpPr>
              <p:cNvPr id="23" name="Vänster klammerparentes 22">
                <a:extLst>
                  <a:ext uri="{FF2B5EF4-FFF2-40B4-BE49-F238E27FC236}">
                    <a16:creationId xmlns:a16="http://schemas.microsoft.com/office/drawing/2014/main" id="{7BA2903B-B564-0EB2-EFA5-4A1BD52C70E3}"/>
                  </a:ext>
                  <a:ext uri="{C183D7F6-B498-43B3-948B-1728B52AA6E4}">
                    <adec:decorative xmlns:adec="http://schemas.microsoft.com/office/drawing/2017/decorative" val="1"/>
                  </a:ext>
                </a:extLst>
              </p:cNvPr>
              <p:cNvSpPr/>
              <p:nvPr/>
            </p:nvSpPr>
            <p:spPr>
              <a:xfrm>
                <a:off x="4404900" y="5161512"/>
                <a:ext cx="325582" cy="674335"/>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sv-SE" b="1">
                    <a:solidFill>
                      <a:srgbClr val="4C4B45"/>
                    </a:solidFill>
                  </a:rPr>
                  <a:t>  </a:t>
                </a:r>
              </a:p>
            </p:txBody>
          </p:sp>
          <p:sp>
            <p:nvSpPr>
              <p:cNvPr id="38" name="textruta 37">
                <a:extLst>
                  <a:ext uri="{FF2B5EF4-FFF2-40B4-BE49-F238E27FC236}">
                    <a16:creationId xmlns:a16="http://schemas.microsoft.com/office/drawing/2014/main" id="{39CFA631-FC1F-1213-2E1F-19E31EA3BDD7}"/>
                  </a:ext>
                </a:extLst>
              </p:cNvPr>
              <p:cNvSpPr txBox="1"/>
              <p:nvPr/>
            </p:nvSpPr>
            <p:spPr>
              <a:xfrm>
                <a:off x="2752129" y="5314013"/>
                <a:ext cx="1634313" cy="369332"/>
              </a:xfrm>
              <a:prstGeom prst="rect">
                <a:avLst/>
              </a:prstGeom>
              <a:noFill/>
            </p:spPr>
            <p:txBody>
              <a:bodyPr wrap="square" rtlCol="0">
                <a:spAutoFit/>
              </a:bodyPr>
              <a:lstStyle/>
              <a:p>
                <a:r>
                  <a:rPr lang="sv-SE">
                    <a:solidFill>
                      <a:srgbClr val="4C4B45"/>
                    </a:solidFill>
                    <a:latin typeface="+mj-lt"/>
                  </a:rPr>
                  <a:t>Rådgivande</a:t>
                </a:r>
              </a:p>
            </p:txBody>
          </p:sp>
        </p:grpSp>
        <p:grpSp>
          <p:nvGrpSpPr>
            <p:cNvPr id="48" name="Grupp 47">
              <a:extLst>
                <a:ext uri="{FF2B5EF4-FFF2-40B4-BE49-F238E27FC236}">
                  <a16:creationId xmlns:a16="http://schemas.microsoft.com/office/drawing/2014/main" id="{C1E5E81A-F126-49D4-061B-503A70991DC4}"/>
                </a:ext>
              </a:extLst>
            </p:cNvPr>
            <p:cNvGrpSpPr/>
            <p:nvPr/>
          </p:nvGrpSpPr>
          <p:grpSpPr>
            <a:xfrm>
              <a:off x="7376700" y="4405724"/>
              <a:ext cx="1978353" cy="1430123"/>
              <a:chOff x="7376700" y="4405724"/>
              <a:chExt cx="1978353" cy="1430123"/>
            </a:xfrm>
          </p:grpSpPr>
          <p:sp>
            <p:nvSpPr>
              <p:cNvPr id="27" name="Vänster klammerparentes 26">
                <a:extLst>
                  <a:ext uri="{FF2B5EF4-FFF2-40B4-BE49-F238E27FC236}">
                    <a16:creationId xmlns:a16="http://schemas.microsoft.com/office/drawing/2014/main" id="{A05E2C68-4538-B68F-3666-508B29CE78BF}"/>
                  </a:ext>
                  <a:ext uri="{C183D7F6-B498-43B3-948B-1728B52AA6E4}">
                    <adec:decorative xmlns:adec="http://schemas.microsoft.com/office/drawing/2017/decorative" val="1"/>
                  </a:ext>
                </a:extLst>
              </p:cNvPr>
              <p:cNvSpPr/>
              <p:nvPr/>
            </p:nvSpPr>
            <p:spPr>
              <a:xfrm flipH="1">
                <a:off x="7376700" y="4405724"/>
                <a:ext cx="325582" cy="1430123"/>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sv-SE" b="1">
                    <a:solidFill>
                      <a:srgbClr val="4C4B45"/>
                    </a:solidFill>
                  </a:rPr>
                  <a:t>  </a:t>
                </a:r>
              </a:p>
            </p:txBody>
          </p:sp>
          <p:sp>
            <p:nvSpPr>
              <p:cNvPr id="39" name="textruta 38">
                <a:extLst>
                  <a:ext uri="{FF2B5EF4-FFF2-40B4-BE49-F238E27FC236}">
                    <a16:creationId xmlns:a16="http://schemas.microsoft.com/office/drawing/2014/main" id="{80ED17DD-09FB-AC69-90C2-E724802FF1A3}"/>
                  </a:ext>
                </a:extLst>
              </p:cNvPr>
              <p:cNvSpPr txBox="1"/>
              <p:nvPr/>
            </p:nvSpPr>
            <p:spPr>
              <a:xfrm>
                <a:off x="7702281" y="4797619"/>
                <a:ext cx="1652772" cy="646331"/>
              </a:xfrm>
              <a:prstGeom prst="rect">
                <a:avLst/>
              </a:prstGeom>
              <a:noFill/>
            </p:spPr>
            <p:txBody>
              <a:bodyPr wrap="square" rtlCol="0">
                <a:spAutoFit/>
              </a:bodyPr>
              <a:lstStyle/>
              <a:p>
                <a:r>
                  <a:rPr lang="sv-SE">
                    <a:solidFill>
                      <a:srgbClr val="4C4B45"/>
                    </a:solidFill>
                    <a:latin typeface="+mj-lt"/>
                  </a:rPr>
                  <a:t>Beslutas av myndigheter</a:t>
                </a:r>
              </a:p>
            </p:txBody>
          </p:sp>
        </p:grpSp>
        <p:grpSp>
          <p:nvGrpSpPr>
            <p:cNvPr id="47" name="Grupp 46">
              <a:extLst>
                <a:ext uri="{FF2B5EF4-FFF2-40B4-BE49-F238E27FC236}">
                  <a16:creationId xmlns:a16="http://schemas.microsoft.com/office/drawing/2014/main" id="{8E435008-368E-E415-F0C7-8FAEE4DE331D}"/>
                </a:ext>
              </a:extLst>
            </p:cNvPr>
            <p:cNvGrpSpPr/>
            <p:nvPr/>
          </p:nvGrpSpPr>
          <p:grpSpPr>
            <a:xfrm>
              <a:off x="7376700" y="3692929"/>
              <a:ext cx="1747478" cy="674335"/>
              <a:chOff x="7376700" y="3692929"/>
              <a:chExt cx="1747478" cy="674335"/>
            </a:xfrm>
          </p:grpSpPr>
          <p:sp>
            <p:nvSpPr>
              <p:cNvPr id="32" name="Vänster klammerparentes 31">
                <a:extLst>
                  <a:ext uri="{FF2B5EF4-FFF2-40B4-BE49-F238E27FC236}">
                    <a16:creationId xmlns:a16="http://schemas.microsoft.com/office/drawing/2014/main" id="{79333617-40DB-2654-9F13-26F4F2B4E84A}"/>
                  </a:ext>
                  <a:ext uri="{C183D7F6-B498-43B3-948B-1728B52AA6E4}">
                    <adec:decorative xmlns:adec="http://schemas.microsoft.com/office/drawing/2017/decorative" val="1"/>
                  </a:ext>
                </a:extLst>
              </p:cNvPr>
              <p:cNvSpPr/>
              <p:nvPr/>
            </p:nvSpPr>
            <p:spPr>
              <a:xfrm flipH="1">
                <a:off x="7376700" y="3692929"/>
                <a:ext cx="325582" cy="674335"/>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sv-SE" b="1">
                    <a:solidFill>
                      <a:srgbClr val="4C4B45"/>
                    </a:solidFill>
                  </a:rPr>
                  <a:t>  </a:t>
                </a:r>
              </a:p>
            </p:txBody>
          </p:sp>
          <p:sp>
            <p:nvSpPr>
              <p:cNvPr id="40" name="textruta 39">
                <a:extLst>
                  <a:ext uri="{FF2B5EF4-FFF2-40B4-BE49-F238E27FC236}">
                    <a16:creationId xmlns:a16="http://schemas.microsoft.com/office/drawing/2014/main" id="{F960DBFC-9514-EE62-F539-25FB6C2AF0F1}"/>
                  </a:ext>
                </a:extLst>
              </p:cNvPr>
              <p:cNvSpPr txBox="1"/>
              <p:nvPr/>
            </p:nvSpPr>
            <p:spPr>
              <a:xfrm>
                <a:off x="7702281" y="3692929"/>
                <a:ext cx="1421897" cy="646331"/>
              </a:xfrm>
              <a:prstGeom prst="rect">
                <a:avLst/>
              </a:prstGeom>
              <a:noFill/>
            </p:spPr>
            <p:txBody>
              <a:bodyPr wrap="square" rtlCol="0">
                <a:spAutoFit/>
              </a:bodyPr>
              <a:lstStyle/>
              <a:p>
                <a:r>
                  <a:rPr lang="sv-SE">
                    <a:solidFill>
                      <a:srgbClr val="4C4B45"/>
                    </a:solidFill>
                    <a:latin typeface="+mj-lt"/>
                  </a:rPr>
                  <a:t>Beslutas av regeringen</a:t>
                </a:r>
              </a:p>
            </p:txBody>
          </p:sp>
        </p:grpSp>
        <p:grpSp>
          <p:nvGrpSpPr>
            <p:cNvPr id="46" name="Grupp 45">
              <a:extLst>
                <a:ext uri="{FF2B5EF4-FFF2-40B4-BE49-F238E27FC236}">
                  <a16:creationId xmlns:a16="http://schemas.microsoft.com/office/drawing/2014/main" id="{FE40EE1C-7077-7F85-A40E-49033CAB0BBD}"/>
                </a:ext>
              </a:extLst>
            </p:cNvPr>
            <p:cNvGrpSpPr/>
            <p:nvPr/>
          </p:nvGrpSpPr>
          <p:grpSpPr>
            <a:xfrm>
              <a:off x="7376700" y="2140506"/>
              <a:ext cx="1747478" cy="1430123"/>
              <a:chOff x="7376700" y="2140506"/>
              <a:chExt cx="1747478" cy="1430123"/>
            </a:xfrm>
          </p:grpSpPr>
          <p:sp>
            <p:nvSpPr>
              <p:cNvPr id="36" name="Vänster klammerparentes 35">
                <a:extLst>
                  <a:ext uri="{FF2B5EF4-FFF2-40B4-BE49-F238E27FC236}">
                    <a16:creationId xmlns:a16="http://schemas.microsoft.com/office/drawing/2014/main" id="{05296EAA-51F7-EC29-EF5E-72F8EA0B84FD}"/>
                  </a:ext>
                  <a:ext uri="{C183D7F6-B498-43B3-948B-1728B52AA6E4}">
                    <adec:decorative xmlns:adec="http://schemas.microsoft.com/office/drawing/2017/decorative" val="1"/>
                  </a:ext>
                </a:extLst>
              </p:cNvPr>
              <p:cNvSpPr/>
              <p:nvPr/>
            </p:nvSpPr>
            <p:spPr>
              <a:xfrm flipH="1">
                <a:off x="7376700" y="2140506"/>
                <a:ext cx="325582" cy="1430123"/>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sv-SE" b="1">
                    <a:solidFill>
                      <a:srgbClr val="4C4B45"/>
                    </a:solidFill>
                  </a:rPr>
                  <a:t>  </a:t>
                </a:r>
              </a:p>
            </p:txBody>
          </p:sp>
          <p:sp>
            <p:nvSpPr>
              <p:cNvPr id="41" name="textruta 40">
                <a:extLst>
                  <a:ext uri="{FF2B5EF4-FFF2-40B4-BE49-F238E27FC236}">
                    <a16:creationId xmlns:a16="http://schemas.microsoft.com/office/drawing/2014/main" id="{7780DD9B-E0C3-E796-8EE5-5B8170EC84A2}"/>
                  </a:ext>
                </a:extLst>
              </p:cNvPr>
              <p:cNvSpPr txBox="1"/>
              <p:nvPr/>
            </p:nvSpPr>
            <p:spPr>
              <a:xfrm>
                <a:off x="7702281" y="2532401"/>
                <a:ext cx="1421897" cy="646331"/>
              </a:xfrm>
              <a:prstGeom prst="rect">
                <a:avLst/>
              </a:prstGeom>
              <a:noFill/>
            </p:spPr>
            <p:txBody>
              <a:bodyPr wrap="square" rtlCol="0">
                <a:spAutoFit/>
              </a:bodyPr>
              <a:lstStyle/>
              <a:p>
                <a:r>
                  <a:rPr lang="sv-SE">
                    <a:solidFill>
                      <a:srgbClr val="4C4B45"/>
                    </a:solidFill>
                    <a:latin typeface="+mj-lt"/>
                  </a:rPr>
                  <a:t>Beslutas av riksdagen</a:t>
                </a:r>
              </a:p>
            </p:txBody>
          </p:sp>
        </p:grpSp>
        <p:grpSp>
          <p:nvGrpSpPr>
            <p:cNvPr id="45" name="Grupp 44">
              <a:extLst>
                <a:ext uri="{FF2B5EF4-FFF2-40B4-BE49-F238E27FC236}">
                  <a16:creationId xmlns:a16="http://schemas.microsoft.com/office/drawing/2014/main" id="{01FE7999-E39D-DB53-5705-15463B095CC4}"/>
                </a:ext>
              </a:extLst>
            </p:cNvPr>
            <p:cNvGrpSpPr/>
            <p:nvPr/>
          </p:nvGrpSpPr>
          <p:grpSpPr>
            <a:xfrm>
              <a:off x="7376700" y="1261058"/>
              <a:ext cx="2251884" cy="923330"/>
              <a:chOff x="7376700" y="1261058"/>
              <a:chExt cx="2251884" cy="923330"/>
            </a:xfrm>
          </p:grpSpPr>
          <p:sp>
            <p:nvSpPr>
              <p:cNvPr id="31" name="Vänster klammerparentes 30">
                <a:extLst>
                  <a:ext uri="{FF2B5EF4-FFF2-40B4-BE49-F238E27FC236}">
                    <a16:creationId xmlns:a16="http://schemas.microsoft.com/office/drawing/2014/main" id="{372F26FA-0492-A921-085D-E6D36DB52436}"/>
                  </a:ext>
                  <a:ext uri="{C183D7F6-B498-43B3-948B-1728B52AA6E4}">
                    <adec:decorative xmlns:adec="http://schemas.microsoft.com/office/drawing/2017/decorative" val="1"/>
                  </a:ext>
                </a:extLst>
              </p:cNvPr>
              <p:cNvSpPr/>
              <p:nvPr/>
            </p:nvSpPr>
            <p:spPr>
              <a:xfrm flipH="1">
                <a:off x="7376700" y="1386148"/>
                <a:ext cx="325582" cy="674335"/>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sv-SE" b="1">
                    <a:solidFill>
                      <a:srgbClr val="4C4B45"/>
                    </a:solidFill>
                  </a:rPr>
                  <a:t>  </a:t>
                </a:r>
              </a:p>
            </p:txBody>
          </p:sp>
          <p:sp>
            <p:nvSpPr>
              <p:cNvPr id="42" name="textruta 41">
                <a:extLst>
                  <a:ext uri="{FF2B5EF4-FFF2-40B4-BE49-F238E27FC236}">
                    <a16:creationId xmlns:a16="http://schemas.microsoft.com/office/drawing/2014/main" id="{CCE53859-3950-C327-8B51-E6C74FF6600F}"/>
                  </a:ext>
                </a:extLst>
              </p:cNvPr>
              <p:cNvSpPr txBox="1"/>
              <p:nvPr/>
            </p:nvSpPr>
            <p:spPr>
              <a:xfrm>
                <a:off x="7702281" y="1261058"/>
                <a:ext cx="1926303" cy="923330"/>
              </a:xfrm>
              <a:prstGeom prst="rect">
                <a:avLst/>
              </a:prstGeom>
              <a:noFill/>
            </p:spPr>
            <p:txBody>
              <a:bodyPr wrap="square" rtlCol="0">
                <a:spAutoFit/>
              </a:bodyPr>
              <a:lstStyle/>
              <a:p>
                <a:r>
                  <a:rPr lang="sv-SE">
                    <a:solidFill>
                      <a:srgbClr val="4C4B45"/>
                    </a:solidFill>
                    <a:latin typeface="+mj-lt"/>
                  </a:rPr>
                  <a:t>Beslutas av </a:t>
                </a:r>
                <a:br>
                  <a:rPr lang="sv-SE">
                    <a:solidFill>
                      <a:srgbClr val="4C4B45"/>
                    </a:solidFill>
                    <a:latin typeface="+mj-lt"/>
                  </a:rPr>
                </a:br>
                <a:r>
                  <a:rPr lang="sv-SE">
                    <a:solidFill>
                      <a:srgbClr val="4C4B45"/>
                    </a:solidFill>
                    <a:latin typeface="+mj-lt"/>
                  </a:rPr>
                  <a:t>EU-parlamentet och EU-rådet</a:t>
                </a:r>
              </a:p>
            </p:txBody>
          </p:sp>
        </p:grpSp>
      </p:grpSp>
    </p:spTree>
    <p:extLst>
      <p:ext uri="{BB962C8B-B14F-4D97-AF65-F5344CB8AC3E}">
        <p14:creationId xmlns:p14="http://schemas.microsoft.com/office/powerpoint/2010/main" val="24540432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tshållare för text 10">
            <a:extLst>
              <a:ext uri="{FF2B5EF4-FFF2-40B4-BE49-F238E27FC236}">
                <a16:creationId xmlns:a16="http://schemas.microsoft.com/office/drawing/2014/main" id="{562C2417-DECF-D8B5-8817-B1D6E8BDF73F}"/>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a:p>
            <a:endParaRPr lang="sv-SE" dirty="0"/>
          </a:p>
        </p:txBody>
      </p:sp>
      <p:sp>
        <p:nvSpPr>
          <p:cNvPr id="7" name="Rubrik 17">
            <a:extLst>
              <a:ext uri="{FF2B5EF4-FFF2-40B4-BE49-F238E27FC236}">
                <a16:creationId xmlns:a16="http://schemas.microsoft.com/office/drawing/2014/main" id="{F4A54749-9077-BB49-0C56-D37CACACFBA6}"/>
              </a:ext>
            </a:extLst>
          </p:cNvPr>
          <p:cNvSpPr>
            <a:spLocks noGrp="1"/>
          </p:cNvSpPr>
          <p:nvPr>
            <p:ph type="title"/>
          </p:nvPr>
        </p:nvSpPr>
        <p:spPr>
          <a:xfrm>
            <a:off x="6994577" y="1140736"/>
            <a:ext cx="4300521" cy="943824"/>
          </a:xfrm>
        </p:spPr>
        <p:txBody>
          <a:bodyPr anchor="b">
            <a:normAutofit/>
          </a:bodyPr>
          <a:lstStyle/>
          <a:p>
            <a:r>
              <a:rPr lang="sv-SE" sz="3000" dirty="0"/>
              <a:t>Exempel på lagar </a:t>
            </a:r>
            <a:r>
              <a:rPr lang="sv-SE" sz="3000" dirty="0">
                <a:solidFill>
                  <a:srgbClr val="4C4B45"/>
                </a:solidFill>
              </a:rPr>
              <a:t>för totalförsvaret</a:t>
            </a:r>
          </a:p>
        </p:txBody>
      </p:sp>
      <p:pic>
        <p:nvPicPr>
          <p:cNvPr id="4" name="Platshållare för bild 9" descr="Ett foto som visar en lagbok.">
            <a:extLst>
              <a:ext uri="{FF2B5EF4-FFF2-40B4-BE49-F238E27FC236}">
                <a16:creationId xmlns:a16="http://schemas.microsoft.com/office/drawing/2014/main" id="{A977AD5F-1BAA-5DF8-7FC7-1FD1B5B1EB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6095980" cy="6857989"/>
          </a:xfrm>
          <a:prstGeom prst="rect">
            <a:avLst/>
          </a:prstGeom>
          <a:noFill/>
        </p:spPr>
      </p:pic>
      <p:sp>
        <p:nvSpPr>
          <p:cNvPr id="26" name="Platshållare för text 3">
            <a:extLst>
              <a:ext uri="{FF2B5EF4-FFF2-40B4-BE49-F238E27FC236}">
                <a16:creationId xmlns:a16="http://schemas.microsoft.com/office/drawing/2014/main" id="{731B3B2E-E2D3-762D-56AA-90D0155195CB}"/>
              </a:ext>
            </a:extLst>
          </p:cNvPr>
          <p:cNvSpPr txBox="1">
            <a:spLocks/>
          </p:cNvSpPr>
          <p:nvPr/>
        </p:nvSpPr>
        <p:spPr>
          <a:xfrm>
            <a:off x="3069024" y="6414507"/>
            <a:ext cx="2858814" cy="224502"/>
          </a:xfrm>
          <a:prstGeom prst="rect">
            <a:avLst/>
          </a:prstGeom>
        </p:spPr>
        <p:txBody>
          <a:bodyPr vert="horz" lIns="91440" tIns="45720" rIns="91440" bIns="45720" rtlCol="0">
            <a:noAutofit/>
          </a:bodyPr>
          <a:lstStyle>
            <a:lvl1pPr marL="0" marR="0" indent="0" algn="r" defTabSz="914400" rtl="0" eaLnBrk="1" fontAlgn="auto" latinLnBrk="0" hangingPunct="1">
              <a:lnSpc>
                <a:spcPct val="100000"/>
              </a:lnSpc>
              <a:spcBef>
                <a:spcPts val="0"/>
              </a:spcBef>
              <a:spcAft>
                <a:spcPts val="0"/>
              </a:spcAft>
              <a:buClrTx/>
              <a:buSzTx/>
              <a:buFontTx/>
              <a:buNone/>
              <a:tabLst/>
              <a:defRPr lang="sv-SE" sz="1200" b="1" kern="1200" spc="200" baseline="0">
                <a:solidFill>
                  <a:srgbClr val="43433E"/>
                </a:solidFill>
                <a:effectLst/>
                <a:latin typeface="+mj-lt"/>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tint val="75000"/>
                  </a:schemeClr>
                </a:solidFill>
                <a:latin typeface="+mn-lt"/>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tint val="75000"/>
                  </a:schemeClr>
                </a:solidFill>
                <a:latin typeface="+mn-lt"/>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sv-SE" b="0" spc="0" dirty="0">
                <a:solidFill>
                  <a:schemeClr val="bg1"/>
                </a:solidFill>
                <a:latin typeface="+mn-lt"/>
              </a:rPr>
              <a:t>Foto: Johan Eklund</a:t>
            </a:r>
          </a:p>
        </p:txBody>
      </p:sp>
      <p:sp>
        <p:nvSpPr>
          <p:cNvPr id="9" name="Platshållare för text 7">
            <a:extLst>
              <a:ext uri="{FF2B5EF4-FFF2-40B4-BE49-F238E27FC236}">
                <a16:creationId xmlns:a16="http://schemas.microsoft.com/office/drawing/2014/main" id="{7FC40BB6-9162-9C2F-56C9-303814F704B6}"/>
              </a:ext>
            </a:extLst>
          </p:cNvPr>
          <p:cNvSpPr>
            <a:spLocks noGrp="1"/>
          </p:cNvSpPr>
          <p:nvPr>
            <p:ph type="body" sz="quarter" idx="10"/>
          </p:nvPr>
        </p:nvSpPr>
        <p:spPr>
          <a:xfrm>
            <a:off x="6994566" y="2258402"/>
            <a:ext cx="4507623" cy="3833813"/>
          </a:xfrm>
        </p:spPr>
        <p:txBody>
          <a:bodyPr>
            <a:normAutofit fontScale="77500" lnSpcReduction="20000"/>
          </a:bodyPr>
          <a:lstStyle/>
          <a:p>
            <a:pPr marL="285750" indent="-285750">
              <a:lnSpc>
                <a:spcPct val="120000"/>
              </a:lnSpc>
            </a:pPr>
            <a:r>
              <a:rPr lang="sv-SE" dirty="0"/>
              <a:t>Lagen om totalförsvar och höjd beredskap</a:t>
            </a:r>
          </a:p>
          <a:p>
            <a:pPr marL="285750" indent="-285750">
              <a:lnSpc>
                <a:spcPct val="120000"/>
              </a:lnSpc>
            </a:pPr>
            <a:r>
              <a:rPr lang="sv-SE" dirty="0"/>
              <a:t>Lagen om totalförsvarsplikt</a:t>
            </a:r>
          </a:p>
          <a:p>
            <a:pPr marL="285750" indent="-285750">
              <a:lnSpc>
                <a:spcPct val="120000"/>
              </a:lnSpc>
            </a:pPr>
            <a:r>
              <a:rPr lang="sv-SE" dirty="0"/>
              <a:t>Förfogandelagen</a:t>
            </a:r>
          </a:p>
          <a:p>
            <a:pPr marL="285750" indent="-285750">
              <a:lnSpc>
                <a:spcPct val="120000"/>
              </a:lnSpc>
            </a:pPr>
            <a:r>
              <a:rPr lang="sv-SE" dirty="0"/>
              <a:t>Ransoneringslagen</a:t>
            </a:r>
          </a:p>
          <a:p>
            <a:pPr marL="285750" indent="-285750">
              <a:lnSpc>
                <a:spcPct val="120000"/>
              </a:lnSpc>
            </a:pPr>
            <a:r>
              <a:rPr lang="sv-SE" dirty="0"/>
              <a:t>Arbetsrättsliga beredskapslagen</a:t>
            </a:r>
          </a:p>
          <a:p>
            <a:pPr marL="285750" indent="-285750">
              <a:lnSpc>
                <a:spcPct val="120000"/>
              </a:lnSpc>
            </a:pPr>
            <a:r>
              <a:rPr lang="sv-SE" dirty="0"/>
              <a:t>Lagen om förfarandet hos kommunerna, förvaltnings-myndigheterna och dom-stolarna under krig eller krigsfara m.m.</a:t>
            </a:r>
          </a:p>
        </p:txBody>
      </p:sp>
    </p:spTree>
    <p:extLst>
      <p:ext uri="{BB962C8B-B14F-4D97-AF65-F5344CB8AC3E}">
        <p14:creationId xmlns:p14="http://schemas.microsoft.com/office/powerpoint/2010/main" val="4036467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descr="Fotot visar tre personer från räddningstjänsten som drar en brandslang mot en skogsbrand. Det är disigt och man anar en brand i fjärran.">
            <a:extLst>
              <a:ext uri="{FF2B5EF4-FFF2-40B4-BE49-F238E27FC236}">
                <a16:creationId xmlns:a16="http://schemas.microsoft.com/office/drawing/2014/main" id="{15FFE39F-737E-1BDE-9206-50E82783012D}"/>
              </a:ext>
              <a:ext uri="{C183D7F6-B498-43B3-948B-1728B52AA6E4}">
                <adec:decorative xmlns:adec="http://schemas.microsoft.com/office/drawing/2017/decorative" val="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p:spPr>
      </p:pic>
      <p:sp>
        <p:nvSpPr>
          <p:cNvPr id="5" name="Rubrik 4">
            <a:extLst>
              <a:ext uri="{FF2B5EF4-FFF2-40B4-BE49-F238E27FC236}">
                <a16:creationId xmlns:a16="http://schemas.microsoft.com/office/drawing/2014/main" id="{8BD3F387-F45E-A271-D149-F2B1FD6258DF}"/>
              </a:ext>
            </a:extLst>
          </p:cNvPr>
          <p:cNvSpPr>
            <a:spLocks noGrp="1"/>
          </p:cNvSpPr>
          <p:nvPr>
            <p:ph type="ctrTitle"/>
          </p:nvPr>
        </p:nvSpPr>
        <p:spPr/>
        <p:txBody>
          <a:bodyPr anchor="ctr"/>
          <a:lstStyle/>
          <a:p>
            <a:r>
              <a:rPr lang="sv-SE" dirty="0">
                <a:solidFill>
                  <a:schemeClr val="tx1"/>
                </a:solidFill>
              </a:rPr>
              <a:t>BEREDSKAP FÖR KRISER OCH KRIG</a:t>
            </a:r>
          </a:p>
        </p:txBody>
      </p:sp>
      <p:sp>
        <p:nvSpPr>
          <p:cNvPr id="7" name="Platshållare för text 6">
            <a:extLst>
              <a:ext uri="{FF2B5EF4-FFF2-40B4-BE49-F238E27FC236}">
                <a16:creationId xmlns:a16="http://schemas.microsoft.com/office/drawing/2014/main" id="{7F4E507A-6384-5EBB-947C-4F98C6B9F204}"/>
              </a:ext>
            </a:extLst>
          </p:cNvPr>
          <p:cNvSpPr>
            <a:spLocks noGrp="1"/>
          </p:cNvSpPr>
          <p:nvPr>
            <p:ph type="body" sz="quarter" idx="11"/>
          </p:nvPr>
        </p:nvSpPr>
        <p:spPr/>
        <p:txBody>
          <a:bodyPr/>
          <a:lstStyle/>
          <a:p>
            <a:r>
              <a:rPr lang="sv-SE" sz="1200" dirty="0"/>
              <a:t>Foto: Pavel </a:t>
            </a:r>
            <a:r>
              <a:rPr lang="sv-SE" sz="1200" dirty="0" err="1"/>
              <a:t>Koubek</a:t>
            </a:r>
            <a:endParaRPr lang="sv-SE" sz="1200" dirty="0"/>
          </a:p>
        </p:txBody>
      </p:sp>
    </p:spTree>
    <p:extLst>
      <p:ext uri="{BB962C8B-B14F-4D97-AF65-F5344CB8AC3E}">
        <p14:creationId xmlns:p14="http://schemas.microsoft.com/office/powerpoint/2010/main" val="37553276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nchor="b">
            <a:normAutofit/>
          </a:bodyPr>
          <a:lstStyle/>
          <a:p>
            <a:r>
              <a:rPr lang="sv-SE" dirty="0">
                <a:solidFill>
                  <a:srgbClr val="4C4B45"/>
                </a:solidFill>
              </a:rPr>
              <a:t>HUR BYGGER VI MOTSTÅNDSKRAFT?</a:t>
            </a:r>
          </a:p>
        </p:txBody>
      </p:sp>
    </p:spTree>
    <p:extLst>
      <p:ext uri="{BB962C8B-B14F-4D97-AF65-F5344CB8AC3E}">
        <p14:creationId xmlns:p14="http://schemas.microsoft.com/office/powerpoint/2010/main" val="16556103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p:cNvSpPr>
            <a:spLocks noGrp="1"/>
          </p:cNvSpPr>
          <p:nvPr>
            <p:ph type="body" idx="1"/>
          </p:nvPr>
        </p:nvSpPr>
        <p:spPr/>
        <p:txBody>
          <a:bodyPr/>
          <a:lstStyle/>
          <a:p>
            <a:r>
              <a:rPr lang="sv-SE" dirty="0"/>
              <a:t>Civil beredskap – krisberedskap och civilt försvar</a:t>
            </a:r>
          </a:p>
          <a:p>
            <a:endParaRPr lang="sv-SE" dirty="0"/>
          </a:p>
        </p:txBody>
      </p:sp>
      <p:pic>
        <p:nvPicPr>
          <p:cNvPr id="4" name="Bild 2">
            <a:extLst>
              <a:ext uri="{FF2B5EF4-FFF2-40B4-BE49-F238E27FC236}">
                <a16:creationId xmlns:a16="http://schemas.microsoft.com/office/drawing/2014/main" id="{304BAD68-2B3C-7B8A-90D7-B9039950B5A4}"/>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5" name="Rubrik 1"/>
          <p:cNvSpPr txBox="1">
            <a:spLocks/>
          </p:cNvSpPr>
          <p:nvPr/>
        </p:nvSpPr>
        <p:spPr>
          <a:xfrm>
            <a:off x="1211243" y="674596"/>
            <a:ext cx="8317654" cy="516224"/>
          </a:xfrm>
          <a:prstGeom prst="rect">
            <a:avLst/>
          </a:prstGeom>
          <a:solidFill>
            <a:srgbClr val="FFFFFF">
              <a:alpha val="50000"/>
            </a:srgbClr>
          </a:solidFill>
        </p:spPr>
        <p:txBody>
          <a:bodyPr vert="horz" lIns="91440" tIns="45720" rIns="91440" bIns="4572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200" b="1" kern="1200" spc="200" baseline="0">
                <a:solidFill>
                  <a:srgbClr val="43433E"/>
                </a:solidFill>
                <a:latin typeface="+mj-lt"/>
                <a:ea typeface="+mj-ea"/>
                <a:cs typeface="+mj-cs"/>
              </a:defRPr>
            </a:lvl1pPr>
          </a:lstStyle>
          <a:p>
            <a:r>
              <a:rPr lang="sv-SE" dirty="0"/>
              <a:t>SAMHÄLLSVIKTIG VERKSAMHET</a:t>
            </a:r>
          </a:p>
        </p:txBody>
      </p:sp>
      <p:pic>
        <p:nvPicPr>
          <p:cNvPr id="6" name="Bildobjekt 5">
            <a:extLst>
              <a:ext uri="{FF2B5EF4-FFF2-40B4-BE49-F238E27FC236}">
                <a16:creationId xmlns:a16="http://schemas.microsoft.com/office/drawing/2014/main" id="{80E35014-0281-4ADD-80F5-E1A8DD15ED71}"/>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1310855" y="2539941"/>
            <a:ext cx="9463619" cy="3846961"/>
          </a:xfrm>
          <a:prstGeom prst="rect">
            <a:avLst/>
          </a:prstGeom>
        </p:spPr>
      </p:pic>
      <p:sp>
        <p:nvSpPr>
          <p:cNvPr id="7" name="Platshållare för innehåll 17">
            <a:extLst>
              <a:ext uri="{FF2B5EF4-FFF2-40B4-BE49-F238E27FC236}">
                <a16:creationId xmlns:a16="http://schemas.microsoft.com/office/drawing/2014/main" id="{FDF41421-4009-3BEE-F5BA-978D952C2DCB}"/>
              </a:ext>
            </a:extLst>
          </p:cNvPr>
          <p:cNvSpPr txBox="1">
            <a:spLocks/>
          </p:cNvSpPr>
          <p:nvPr/>
        </p:nvSpPr>
        <p:spPr>
          <a:xfrm>
            <a:off x="5012267" y="1356690"/>
            <a:ext cx="6272032" cy="2597471"/>
          </a:xfrm>
          <a:prstGeom prst="rect">
            <a:avLst/>
          </a:prstGeom>
          <a:solidFill>
            <a:schemeClr val="bg1">
              <a:alpha val="75000"/>
            </a:schemeClr>
          </a:solidFill>
        </p:spPr>
        <p:txBody>
          <a:bodyPr anchor="ct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4C4B45"/>
                </a:solidFill>
                <a:latin typeface="+mj-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4C4B45"/>
                </a:solidFill>
                <a:latin typeface="+mj-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4C4B45"/>
                </a:solidFill>
                <a:latin typeface="+mj-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4C4B45"/>
                </a:solidFill>
                <a:latin typeface="+mj-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4C4B45"/>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sv-SE" dirty="0"/>
              <a:t>Samhällsviktiga verksamheter definieras som verksamhet, tjänst eller infrastruktur som upprätthåller eller säkerställer samhällsfunktioner som är nödvändiga för samhällets grundläggande behov, värden eller säkerhet.</a:t>
            </a:r>
          </a:p>
        </p:txBody>
      </p:sp>
    </p:spTree>
    <p:extLst>
      <p:ext uri="{BB962C8B-B14F-4D97-AF65-F5344CB8AC3E}">
        <p14:creationId xmlns:p14="http://schemas.microsoft.com/office/powerpoint/2010/main" val="39764023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EXEMPEL PÅ VIKTIGA SAMHÄLLSFUNKTIONER </a:t>
            </a:r>
          </a:p>
        </p:txBody>
      </p:sp>
      <p:sp>
        <p:nvSpPr>
          <p:cNvPr id="3" name="Platshållare för text 2"/>
          <p:cNvSpPr>
            <a:spLocks noGrp="1"/>
          </p:cNvSpPr>
          <p:nvPr>
            <p:ph type="body" idx="1"/>
          </p:nvPr>
        </p:nvSpPr>
        <p:spPr/>
        <p:txBody>
          <a:bodyPr/>
          <a:lstStyle/>
          <a:p>
            <a:r>
              <a:rPr lang="sv-SE" dirty="0"/>
              <a:t>Civil beredskap – krisberedskap och civilt försvar</a:t>
            </a:r>
          </a:p>
          <a:p>
            <a:endParaRPr lang="sv-SE" dirty="0"/>
          </a:p>
        </p:txBody>
      </p:sp>
      <p:pic>
        <p:nvPicPr>
          <p:cNvPr id="4" name="Bild 2">
            <a:extLst>
              <a:ext uri="{FF2B5EF4-FFF2-40B4-BE49-F238E27FC236}">
                <a16:creationId xmlns:a16="http://schemas.microsoft.com/office/drawing/2014/main" id="{304BAD68-2B3C-7B8A-90D7-B9039950B5A4}"/>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grpSp>
        <p:nvGrpSpPr>
          <p:cNvPr id="6" name="Grupp 5" descr="Fjärrvärme och&#10;fjärrkyla">
            <a:extLst>
              <a:ext uri="{FF2B5EF4-FFF2-40B4-BE49-F238E27FC236}">
                <a16:creationId xmlns:a16="http://schemas.microsoft.com/office/drawing/2014/main" id="{EF1778E6-4A6B-4A3E-B359-49A17520A35D}"/>
              </a:ext>
              <a:ext uri="{C183D7F6-B498-43B3-948B-1728B52AA6E4}">
                <adec:decorative xmlns:adec="http://schemas.microsoft.com/office/drawing/2017/decorative" val="0"/>
              </a:ext>
            </a:extLst>
          </p:cNvPr>
          <p:cNvGrpSpPr/>
          <p:nvPr/>
        </p:nvGrpSpPr>
        <p:grpSpPr>
          <a:xfrm>
            <a:off x="446682" y="1617285"/>
            <a:ext cx="3708000" cy="828000"/>
            <a:chOff x="219661" y="152502"/>
            <a:chExt cx="3708000" cy="828000"/>
          </a:xfrm>
          <a:solidFill>
            <a:srgbClr val="E2E2E1"/>
          </a:solidFill>
        </p:grpSpPr>
        <p:sp>
          <p:nvSpPr>
            <p:cNvPr id="7" name="Rektangel 6"/>
            <p:cNvSpPr/>
            <p:nvPr/>
          </p:nvSpPr>
          <p:spPr>
            <a:xfrm>
              <a:off x="219661" y="152502"/>
              <a:ext cx="3708000" cy="82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entury Gothic"/>
                  <a:ea typeface="+mn-ea"/>
                  <a:cs typeface="+mn-cs"/>
                </a:rPr>
                <a:t>Fjärrvärme och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entury Gothic"/>
                  <a:ea typeface="+mn-ea"/>
                  <a:cs typeface="+mn-cs"/>
                </a:rPr>
                <a:t>fjärrkyla</a:t>
              </a:r>
            </a:p>
          </p:txBody>
        </p:sp>
        <p:pic>
          <p:nvPicPr>
            <p:cNvPr id="8" name="Bild 31">
              <a:extLst>
                <a:ext uri="{FF2B5EF4-FFF2-40B4-BE49-F238E27FC236}">
                  <a16:creationId xmlns:a16="http://schemas.microsoft.com/office/drawing/2014/main" id="{0185083E-D93D-414A-9657-B319A93E5E7E}"/>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3164379" y="268366"/>
              <a:ext cx="567342" cy="567342"/>
            </a:xfrm>
            <a:prstGeom prst="rect">
              <a:avLst/>
            </a:prstGeom>
            <a:grpFill/>
          </p:spPr>
        </p:pic>
      </p:grpSp>
      <p:grpSp>
        <p:nvGrpSpPr>
          <p:cNvPr id="9" name="Grupp 8" descr="Infrastruktur för elektroniska &#10;kommunikationer">
            <a:extLst>
              <a:ext uri="{FF2B5EF4-FFF2-40B4-BE49-F238E27FC236}">
                <a16:creationId xmlns:a16="http://schemas.microsoft.com/office/drawing/2014/main" id="{C7CE25DC-D436-4454-9822-5DA0EB9988C8}"/>
              </a:ext>
              <a:ext uri="{C183D7F6-B498-43B3-948B-1728B52AA6E4}">
                <adec:decorative xmlns:adec="http://schemas.microsoft.com/office/drawing/2017/decorative" val="0"/>
              </a:ext>
            </a:extLst>
          </p:cNvPr>
          <p:cNvGrpSpPr/>
          <p:nvPr/>
        </p:nvGrpSpPr>
        <p:grpSpPr>
          <a:xfrm>
            <a:off x="446682" y="2563948"/>
            <a:ext cx="3708000" cy="828000"/>
            <a:chOff x="219661" y="1099165"/>
            <a:chExt cx="3708000" cy="828000"/>
          </a:xfrm>
        </p:grpSpPr>
        <p:sp>
          <p:nvSpPr>
            <p:cNvPr id="10" name="Rektangel 9"/>
            <p:cNvSpPr/>
            <p:nvPr/>
          </p:nvSpPr>
          <p:spPr>
            <a:xfrm>
              <a:off x="219661" y="1099165"/>
              <a:ext cx="3708000" cy="82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white"/>
                  </a:solidFill>
                  <a:effectLst/>
                  <a:uLnTx/>
                  <a:uFillTx/>
                  <a:latin typeface="Century Gothic"/>
                  <a:ea typeface="+mn-ea"/>
                  <a:cs typeface="+mn-cs"/>
                </a:rPr>
                <a:t>Infrastruktur för elektroniska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white"/>
                  </a:solidFill>
                  <a:effectLst/>
                  <a:uLnTx/>
                  <a:uFillTx/>
                  <a:latin typeface="Century Gothic"/>
                  <a:ea typeface="+mn-ea"/>
                  <a:cs typeface="+mn-cs"/>
                </a:rPr>
                <a:t>kommunikationer</a:t>
              </a:r>
            </a:p>
          </p:txBody>
        </p:sp>
        <p:pic>
          <p:nvPicPr>
            <p:cNvPr id="11" name="Bild 32">
              <a:extLst>
                <a:ext uri="{FF2B5EF4-FFF2-40B4-BE49-F238E27FC236}">
                  <a16:creationId xmlns:a16="http://schemas.microsoft.com/office/drawing/2014/main" id="{5F334AC2-0D86-4463-8C3A-139198334B15}"/>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3239346" y="1237829"/>
              <a:ext cx="550672" cy="550672"/>
            </a:xfrm>
            <a:prstGeom prst="rect">
              <a:avLst/>
            </a:prstGeom>
          </p:spPr>
        </p:pic>
      </p:grpSp>
      <p:grpSp>
        <p:nvGrpSpPr>
          <p:cNvPr id="12" name="Grupp 11" descr="Avfallshantering">
            <a:extLst>
              <a:ext uri="{FF2B5EF4-FFF2-40B4-BE49-F238E27FC236}">
                <a16:creationId xmlns:a16="http://schemas.microsoft.com/office/drawing/2014/main" id="{7BD64739-2C1D-47DA-8105-1CBDB7FEF74D}"/>
              </a:ext>
              <a:ext uri="{C183D7F6-B498-43B3-948B-1728B52AA6E4}">
                <adec:decorative xmlns:adec="http://schemas.microsoft.com/office/drawing/2017/decorative" val="0"/>
              </a:ext>
            </a:extLst>
          </p:cNvPr>
          <p:cNvGrpSpPr/>
          <p:nvPr/>
        </p:nvGrpSpPr>
        <p:grpSpPr>
          <a:xfrm>
            <a:off x="446682" y="3510611"/>
            <a:ext cx="3708000" cy="828000"/>
            <a:chOff x="219661" y="2045828"/>
            <a:chExt cx="3708000" cy="843602"/>
          </a:xfrm>
          <a:solidFill>
            <a:srgbClr val="E2E2E1"/>
          </a:solidFill>
        </p:grpSpPr>
        <p:sp>
          <p:nvSpPr>
            <p:cNvPr id="13" name="Rektangel 12"/>
            <p:cNvSpPr/>
            <p:nvPr/>
          </p:nvSpPr>
          <p:spPr>
            <a:xfrm>
              <a:off x="219661" y="2045828"/>
              <a:ext cx="3708000" cy="82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entury Gothic"/>
                  <a:ea typeface="+mn-ea"/>
                  <a:cs typeface="+mn-cs"/>
                </a:rPr>
                <a:t>Avfallshantering</a:t>
              </a:r>
            </a:p>
          </p:txBody>
        </p:sp>
        <p:pic>
          <p:nvPicPr>
            <p:cNvPr id="14" name="Bild 34">
              <a:extLst>
                <a:ext uri="{FF2B5EF4-FFF2-40B4-BE49-F238E27FC236}">
                  <a16:creationId xmlns:a16="http://schemas.microsoft.com/office/drawing/2014/main" id="{376B4CA3-54AF-4B5C-9AD8-A639B6D80BCE}"/>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2948438" y="2061430"/>
              <a:ext cx="828004" cy="828000"/>
            </a:xfrm>
            <a:prstGeom prst="rect">
              <a:avLst/>
            </a:prstGeom>
            <a:grpFill/>
          </p:spPr>
        </p:pic>
      </p:grpSp>
      <p:grpSp>
        <p:nvGrpSpPr>
          <p:cNvPr id="15" name="Grupp 14" descr="Räddningsinsatser">
            <a:extLst>
              <a:ext uri="{FF2B5EF4-FFF2-40B4-BE49-F238E27FC236}">
                <a16:creationId xmlns:a16="http://schemas.microsoft.com/office/drawing/2014/main" id="{3BC5DF7C-1EE5-442B-B0CA-20DD6F800B79}"/>
              </a:ext>
              <a:ext uri="{C183D7F6-B498-43B3-948B-1728B52AA6E4}">
                <adec:decorative xmlns:adec="http://schemas.microsoft.com/office/drawing/2017/decorative" val="0"/>
              </a:ext>
            </a:extLst>
          </p:cNvPr>
          <p:cNvGrpSpPr/>
          <p:nvPr/>
        </p:nvGrpSpPr>
        <p:grpSpPr>
          <a:xfrm>
            <a:off x="446682" y="4472874"/>
            <a:ext cx="3708000" cy="828000"/>
            <a:chOff x="4014449" y="2045828"/>
            <a:chExt cx="3708000" cy="828000"/>
          </a:xfrm>
        </p:grpSpPr>
        <p:sp>
          <p:nvSpPr>
            <p:cNvPr id="16" name="Rektangel 15"/>
            <p:cNvSpPr/>
            <p:nvPr/>
          </p:nvSpPr>
          <p:spPr>
            <a:xfrm>
              <a:off x="4014449" y="2045828"/>
              <a:ext cx="3708000" cy="828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entury Gothic"/>
                  <a:ea typeface="+mn-ea"/>
                  <a:cs typeface="+mn-cs"/>
                </a:rPr>
                <a:t>Räddningsinsatser </a:t>
              </a:r>
            </a:p>
          </p:txBody>
        </p:sp>
        <p:pic>
          <p:nvPicPr>
            <p:cNvPr id="17" name="Bild 40">
              <a:extLst>
                <a:ext uri="{FF2B5EF4-FFF2-40B4-BE49-F238E27FC236}">
                  <a16:creationId xmlns:a16="http://schemas.microsoft.com/office/drawing/2014/main" id="{5328412D-7127-4780-A401-6D694604902C}"/>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6998261" y="2171031"/>
              <a:ext cx="614385" cy="614385"/>
            </a:xfrm>
            <a:prstGeom prst="rect">
              <a:avLst/>
            </a:prstGeom>
          </p:spPr>
        </p:pic>
      </p:grpSp>
      <p:grpSp>
        <p:nvGrpSpPr>
          <p:cNvPr id="18" name="Grupp 17" descr="Utbetalningar av ersättningar">
            <a:extLst>
              <a:ext uri="{FF2B5EF4-FFF2-40B4-BE49-F238E27FC236}">
                <a16:creationId xmlns:a16="http://schemas.microsoft.com/office/drawing/2014/main" id="{2AF7B0FB-39A5-44B4-B199-11176A8970B2}"/>
              </a:ext>
              <a:ext uri="{C183D7F6-B498-43B3-948B-1728B52AA6E4}">
                <adec:decorative xmlns:adec="http://schemas.microsoft.com/office/drawing/2017/decorative" val="0"/>
              </a:ext>
            </a:extLst>
          </p:cNvPr>
          <p:cNvGrpSpPr/>
          <p:nvPr/>
        </p:nvGrpSpPr>
        <p:grpSpPr>
          <a:xfrm>
            <a:off x="443352" y="5401372"/>
            <a:ext cx="3708000" cy="828000"/>
            <a:chOff x="4014449" y="2992491"/>
            <a:chExt cx="3708000" cy="828000"/>
          </a:xfrm>
          <a:solidFill>
            <a:srgbClr val="E2E2E1"/>
          </a:solidFill>
        </p:grpSpPr>
        <p:sp>
          <p:nvSpPr>
            <p:cNvPr id="19" name="Rektangel 18"/>
            <p:cNvSpPr/>
            <p:nvPr/>
          </p:nvSpPr>
          <p:spPr>
            <a:xfrm>
              <a:off x="4014449" y="2992491"/>
              <a:ext cx="3708000" cy="82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entury Gothic"/>
                  <a:ea typeface="+mn-ea"/>
                  <a:cs typeface="+mn-cs"/>
                </a:rPr>
                <a:t>Utbetalningar av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entury Gothic"/>
                  <a:ea typeface="+mn-ea"/>
                  <a:cs typeface="+mn-cs"/>
                </a:rPr>
                <a:t>ersättningar </a:t>
              </a:r>
            </a:p>
          </p:txBody>
        </p:sp>
        <p:pic>
          <p:nvPicPr>
            <p:cNvPr id="20" name="Bild 39">
              <a:extLst>
                <a:ext uri="{FF2B5EF4-FFF2-40B4-BE49-F238E27FC236}">
                  <a16:creationId xmlns:a16="http://schemas.microsoft.com/office/drawing/2014/main" id="{28F7F1D9-C55D-4971-A768-2A348BEA42EF}"/>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6861412" y="3018301"/>
              <a:ext cx="702797" cy="702797"/>
            </a:xfrm>
            <a:prstGeom prst="rect">
              <a:avLst/>
            </a:prstGeom>
            <a:grpFill/>
          </p:spPr>
        </p:pic>
      </p:grpSp>
      <p:grpSp>
        <p:nvGrpSpPr>
          <p:cNvPr id="21" name="Grupp 20" descr="Hälso- och sjukvård">
            <a:extLst>
              <a:ext uri="{FF2B5EF4-FFF2-40B4-BE49-F238E27FC236}">
                <a16:creationId xmlns:a16="http://schemas.microsoft.com/office/drawing/2014/main" id="{D2185EE4-5EF1-45C1-B4A5-534870D4E5C1}"/>
              </a:ext>
              <a:ext uri="{C183D7F6-B498-43B3-948B-1728B52AA6E4}">
                <adec:decorative xmlns:adec="http://schemas.microsoft.com/office/drawing/2017/decorative" val="0"/>
              </a:ext>
            </a:extLst>
          </p:cNvPr>
          <p:cNvGrpSpPr/>
          <p:nvPr/>
        </p:nvGrpSpPr>
        <p:grpSpPr>
          <a:xfrm>
            <a:off x="4297141" y="1617285"/>
            <a:ext cx="3708000" cy="828000"/>
            <a:chOff x="219661" y="4885817"/>
            <a:chExt cx="3708000" cy="828000"/>
          </a:xfrm>
        </p:grpSpPr>
        <p:sp>
          <p:nvSpPr>
            <p:cNvPr id="22" name="Rektangel 21"/>
            <p:cNvSpPr/>
            <p:nvPr/>
          </p:nvSpPr>
          <p:spPr>
            <a:xfrm>
              <a:off x="219661" y="4885817"/>
              <a:ext cx="3708000" cy="82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white"/>
                  </a:solidFill>
                  <a:effectLst/>
                  <a:uLnTx/>
                  <a:uFillTx/>
                  <a:latin typeface="Century Gothic"/>
                  <a:ea typeface="+mn-ea"/>
                  <a:cs typeface="+mn-cs"/>
                </a:rPr>
                <a:t>H</a:t>
              </a:r>
              <a:r>
                <a:rPr kumimoji="0" lang="sv-SE" sz="1600" b="1" i="0" u="none" strike="noStrike" kern="1200" cap="none" spc="0" normalizeH="0" baseline="0" noProof="0" dirty="0" err="1">
                  <a:ln>
                    <a:noFill/>
                  </a:ln>
                  <a:solidFill>
                    <a:prstClr val="white"/>
                  </a:solidFill>
                  <a:effectLst/>
                  <a:uLnTx/>
                  <a:uFillTx/>
                  <a:latin typeface="Century Gothic"/>
                  <a:ea typeface="+mn-ea"/>
                  <a:cs typeface="+mn-cs"/>
                </a:rPr>
                <a:t>älso</a:t>
              </a:r>
              <a:r>
                <a:rPr kumimoji="0" lang="sv-SE" sz="1600" b="1" i="0" u="none" strike="noStrike" kern="1200" cap="none" spc="0" normalizeH="0" baseline="0" noProof="0" dirty="0">
                  <a:ln>
                    <a:noFill/>
                  </a:ln>
                  <a:solidFill>
                    <a:prstClr val="white"/>
                  </a:solidFill>
                  <a:effectLst/>
                  <a:uLnTx/>
                  <a:uFillTx/>
                  <a:latin typeface="Century Gothic"/>
                  <a:ea typeface="+mn-ea"/>
                  <a:cs typeface="+mn-cs"/>
                </a:rPr>
                <a:t>- och sjukvård </a:t>
              </a:r>
            </a:p>
          </p:txBody>
        </p:sp>
        <p:pic>
          <p:nvPicPr>
            <p:cNvPr id="23" name="Bild 14">
              <a:extLst>
                <a:ext uri="{FF2B5EF4-FFF2-40B4-BE49-F238E27FC236}">
                  <a16:creationId xmlns:a16="http://schemas.microsoft.com/office/drawing/2014/main" id="{F44BCBF3-7FEC-4FBF-99F1-BD370AC09182}"/>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3310802" y="5063319"/>
              <a:ext cx="446742" cy="446740"/>
            </a:xfrm>
            <a:prstGeom prst="rect">
              <a:avLst/>
            </a:prstGeom>
          </p:spPr>
        </p:pic>
      </p:grpSp>
      <p:grpSp>
        <p:nvGrpSpPr>
          <p:cNvPr id="24" name="Grupp 23" descr="Styrning, ledning och förvaltning">
            <a:extLst>
              <a:ext uri="{FF2B5EF4-FFF2-40B4-BE49-F238E27FC236}">
                <a16:creationId xmlns:a16="http://schemas.microsoft.com/office/drawing/2014/main" id="{E6EC0E62-9A98-4B51-83A7-02A0DDCF51AB}"/>
              </a:ext>
              <a:ext uri="{C183D7F6-B498-43B3-948B-1728B52AA6E4}">
                <adec:decorative xmlns:adec="http://schemas.microsoft.com/office/drawing/2017/decorative" val="0"/>
              </a:ext>
            </a:extLst>
          </p:cNvPr>
          <p:cNvGrpSpPr/>
          <p:nvPr/>
        </p:nvGrpSpPr>
        <p:grpSpPr>
          <a:xfrm>
            <a:off x="4297141" y="2563117"/>
            <a:ext cx="3708000" cy="828000"/>
            <a:chOff x="219661" y="5832478"/>
            <a:chExt cx="3708000" cy="828000"/>
          </a:xfrm>
          <a:solidFill>
            <a:srgbClr val="E2E2E1"/>
          </a:solidFill>
        </p:grpSpPr>
        <p:sp>
          <p:nvSpPr>
            <p:cNvPr id="25" name="Rektangel 24">
              <a:extLst>
                <a:ext uri="{FF2B5EF4-FFF2-40B4-BE49-F238E27FC236}">
                  <a16:creationId xmlns:a16="http://schemas.microsoft.com/office/drawing/2014/main" id="{E55D70AE-25AA-4A63-87A8-3DF302B6C374}"/>
                </a:ext>
              </a:extLst>
            </p:cNvPr>
            <p:cNvSpPr/>
            <p:nvPr/>
          </p:nvSpPr>
          <p:spPr>
            <a:xfrm>
              <a:off x="219661" y="5832478"/>
              <a:ext cx="3708000" cy="82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entury Gothic"/>
                  <a:ea typeface="+mn-ea"/>
                  <a:cs typeface="+mn-cs"/>
                </a:rPr>
                <a:t>Styrning, ledning och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entury Gothic"/>
                  <a:ea typeface="+mn-ea"/>
                  <a:cs typeface="+mn-cs"/>
                </a:rPr>
                <a:t>förvaltning</a:t>
              </a:r>
            </a:p>
          </p:txBody>
        </p:sp>
        <p:pic>
          <p:nvPicPr>
            <p:cNvPr id="26" name="Bild 47">
              <a:extLst>
                <a:ext uri="{FF2B5EF4-FFF2-40B4-BE49-F238E27FC236}">
                  <a16:creationId xmlns:a16="http://schemas.microsoft.com/office/drawing/2014/main" id="{AC25C4DF-97B0-4714-8C62-A293950569A6}"/>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17611" t="15992" r="12513" b="23688"/>
            <a:stretch/>
          </p:blipFill>
          <p:spPr>
            <a:xfrm>
              <a:off x="2739211" y="5942176"/>
              <a:ext cx="1000271" cy="590202"/>
            </a:xfrm>
            <a:prstGeom prst="rect">
              <a:avLst/>
            </a:prstGeom>
            <a:grpFill/>
          </p:spPr>
        </p:pic>
      </p:grpSp>
      <p:grpSp>
        <p:nvGrpSpPr>
          <p:cNvPr id="27" name="Grupp 26" descr="Betalningsförmedling">
            <a:extLst>
              <a:ext uri="{FF2B5EF4-FFF2-40B4-BE49-F238E27FC236}">
                <a16:creationId xmlns:a16="http://schemas.microsoft.com/office/drawing/2014/main" id="{313030D0-F3B6-4A6F-92E1-CB57FE5A61E8}"/>
              </a:ext>
              <a:ext uri="{C183D7F6-B498-43B3-948B-1728B52AA6E4}">
                <adec:decorative xmlns:adec="http://schemas.microsoft.com/office/drawing/2017/decorative" val="0"/>
              </a:ext>
            </a:extLst>
          </p:cNvPr>
          <p:cNvGrpSpPr/>
          <p:nvPr/>
        </p:nvGrpSpPr>
        <p:grpSpPr>
          <a:xfrm>
            <a:off x="4297141" y="3510611"/>
            <a:ext cx="3708000" cy="828000"/>
            <a:chOff x="4014449" y="152502"/>
            <a:chExt cx="3708000" cy="828000"/>
          </a:xfrm>
        </p:grpSpPr>
        <p:sp>
          <p:nvSpPr>
            <p:cNvPr id="28" name="Rektangel 27"/>
            <p:cNvSpPr/>
            <p:nvPr/>
          </p:nvSpPr>
          <p:spPr>
            <a:xfrm>
              <a:off x="4014449" y="152502"/>
              <a:ext cx="3708000" cy="82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white"/>
                  </a:solidFill>
                  <a:effectLst/>
                  <a:uLnTx/>
                  <a:uFillTx/>
                  <a:latin typeface="Century Gothic"/>
                  <a:ea typeface="+mn-ea"/>
                  <a:cs typeface="+mn-cs"/>
                </a:rPr>
                <a:t>Betalningsförmedling</a:t>
              </a:r>
            </a:p>
          </p:txBody>
        </p:sp>
        <p:pic>
          <p:nvPicPr>
            <p:cNvPr id="29" name="Bild 18">
              <a:extLst>
                <a:ext uri="{FF2B5EF4-FFF2-40B4-BE49-F238E27FC236}">
                  <a16:creationId xmlns:a16="http://schemas.microsoft.com/office/drawing/2014/main" id="{6401362C-E8B5-429B-B742-78AB44E51C1C}"/>
                </a:ext>
              </a:extLst>
            </p:cNvPr>
            <p:cNvPicPr>
              <a:picLocks noChangeAspect="1"/>
            </p:cNvPicPr>
            <p:nvPr/>
          </p:nvPicPr>
          <p:blipFill>
            <a:blip r:embed="rId12" cstate="print">
              <a:extLst>
                <a:ext uri="{28A0092B-C50C-407E-A947-70E740481C1C}">
                  <a14:useLocalDpi xmlns:a14="http://schemas.microsoft.com/office/drawing/2010/main"/>
                </a:ext>
              </a:extLst>
            </a:blip>
            <a:srcRect/>
            <a:stretch/>
          </p:blipFill>
          <p:spPr>
            <a:xfrm>
              <a:off x="7110809" y="288273"/>
              <a:ext cx="556457" cy="556457"/>
            </a:xfrm>
            <a:prstGeom prst="rect">
              <a:avLst/>
            </a:prstGeom>
          </p:spPr>
        </p:pic>
      </p:grpSp>
      <p:grpSp>
        <p:nvGrpSpPr>
          <p:cNvPr id="30" name="Grupp 29" descr="Utbildning för barn och unga">
            <a:extLst>
              <a:ext uri="{FF2B5EF4-FFF2-40B4-BE49-F238E27FC236}">
                <a16:creationId xmlns:a16="http://schemas.microsoft.com/office/drawing/2014/main" id="{97E5C8F3-A1D1-437C-8B7D-96F63304720F}"/>
              </a:ext>
              <a:ext uri="{C183D7F6-B498-43B3-948B-1728B52AA6E4}">
                <adec:decorative xmlns:adec="http://schemas.microsoft.com/office/drawing/2017/decorative" val="0"/>
              </a:ext>
            </a:extLst>
          </p:cNvPr>
          <p:cNvGrpSpPr/>
          <p:nvPr/>
        </p:nvGrpSpPr>
        <p:grpSpPr>
          <a:xfrm>
            <a:off x="4297141" y="4472390"/>
            <a:ext cx="3708000" cy="828000"/>
            <a:chOff x="4014449" y="1099165"/>
            <a:chExt cx="3708000" cy="828000"/>
          </a:xfrm>
          <a:solidFill>
            <a:srgbClr val="E2E2E1"/>
          </a:solidFill>
        </p:grpSpPr>
        <p:sp>
          <p:nvSpPr>
            <p:cNvPr id="31" name="Rektangel 30"/>
            <p:cNvSpPr/>
            <p:nvPr/>
          </p:nvSpPr>
          <p:spPr>
            <a:xfrm>
              <a:off x="4014449" y="1099165"/>
              <a:ext cx="3708000" cy="82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ts val="192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entury Gothic"/>
                  <a:ea typeface="+mn-ea"/>
                  <a:cs typeface="+mn-cs"/>
                </a:rPr>
                <a:t>Utbildning för barn </a:t>
              </a:r>
              <a:br>
                <a:rPr kumimoji="0" lang="sv-SE" sz="1600" b="1" i="0" u="none" strike="noStrike" kern="1200" cap="none" spc="0" normalizeH="0" baseline="0" noProof="0" dirty="0">
                  <a:ln>
                    <a:noFill/>
                  </a:ln>
                  <a:solidFill>
                    <a:prstClr val="black"/>
                  </a:solidFill>
                  <a:effectLst/>
                  <a:uLnTx/>
                  <a:uFillTx/>
                  <a:latin typeface="Century Gothic"/>
                  <a:ea typeface="+mn-ea"/>
                  <a:cs typeface="+mn-cs"/>
                </a:rPr>
              </a:br>
              <a:r>
                <a:rPr kumimoji="0" lang="sv-SE" sz="1600" b="1" i="0" u="none" strike="noStrike" kern="1200" cap="none" spc="0" normalizeH="0" baseline="0" noProof="0" dirty="0">
                  <a:ln>
                    <a:noFill/>
                  </a:ln>
                  <a:solidFill>
                    <a:prstClr val="black"/>
                  </a:solidFill>
                  <a:effectLst/>
                  <a:uLnTx/>
                  <a:uFillTx/>
                  <a:latin typeface="Century Gothic"/>
                  <a:ea typeface="+mn-ea"/>
                  <a:cs typeface="+mn-cs"/>
                </a:rPr>
                <a:t>och unga</a:t>
              </a:r>
            </a:p>
          </p:txBody>
        </p:sp>
        <p:pic>
          <p:nvPicPr>
            <p:cNvPr id="32" name="Bild 35">
              <a:extLst>
                <a:ext uri="{FF2B5EF4-FFF2-40B4-BE49-F238E27FC236}">
                  <a16:creationId xmlns:a16="http://schemas.microsoft.com/office/drawing/2014/main" id="{3DDF4003-3F3E-4C95-AC2B-C9CCCD7F143C}"/>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r="11621"/>
            <a:stretch/>
          </p:blipFill>
          <p:spPr>
            <a:xfrm>
              <a:off x="6200735" y="1141016"/>
              <a:ext cx="1302281" cy="707290"/>
            </a:xfrm>
            <a:prstGeom prst="rect">
              <a:avLst/>
            </a:prstGeom>
            <a:grpFill/>
          </p:spPr>
        </p:pic>
      </p:grpSp>
      <p:grpSp>
        <p:nvGrpSpPr>
          <p:cNvPr id="33" name="Grupp 32" descr="Livsmedelsdistribution">
            <a:extLst>
              <a:ext uri="{FF2B5EF4-FFF2-40B4-BE49-F238E27FC236}">
                <a16:creationId xmlns:a16="http://schemas.microsoft.com/office/drawing/2014/main" id="{8803E7D2-EDCE-4E96-9A94-7FC5D4D340BF}"/>
              </a:ext>
              <a:ext uri="{C183D7F6-B498-43B3-948B-1728B52AA6E4}">
                <adec:decorative xmlns:adec="http://schemas.microsoft.com/office/drawing/2017/decorative" val="0"/>
              </a:ext>
            </a:extLst>
          </p:cNvPr>
          <p:cNvGrpSpPr/>
          <p:nvPr/>
        </p:nvGrpSpPr>
        <p:grpSpPr>
          <a:xfrm>
            <a:off x="4297141" y="5401372"/>
            <a:ext cx="3708000" cy="828000"/>
            <a:chOff x="219661" y="2992491"/>
            <a:chExt cx="3708000" cy="828000"/>
          </a:xfrm>
        </p:grpSpPr>
        <p:sp>
          <p:nvSpPr>
            <p:cNvPr id="34" name="Rektangel 33"/>
            <p:cNvSpPr/>
            <p:nvPr/>
          </p:nvSpPr>
          <p:spPr>
            <a:xfrm>
              <a:off x="219661" y="2992491"/>
              <a:ext cx="3708000" cy="82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entury Gothic"/>
                  <a:ea typeface="+mn-ea"/>
                  <a:cs typeface="+mn-cs"/>
                </a:rPr>
                <a:t>Livsmedelsdistribution</a:t>
              </a:r>
            </a:p>
          </p:txBody>
        </p:sp>
        <p:pic>
          <p:nvPicPr>
            <p:cNvPr id="35" name="Bild 28">
              <a:extLst>
                <a:ext uri="{FF2B5EF4-FFF2-40B4-BE49-F238E27FC236}">
                  <a16:creationId xmlns:a16="http://schemas.microsoft.com/office/drawing/2014/main" id="{900406F5-33A4-4D22-8B9E-38D07145E3F4}"/>
                </a:ext>
              </a:extLst>
            </p:cNvPr>
            <p:cNvPicPr>
              <a:picLocks noChangeAspect="1"/>
            </p:cNvPicPr>
            <p:nvPr/>
          </p:nvPicPr>
          <p:blipFill>
            <a:blip r:embed="rId14" cstate="print">
              <a:extLst>
                <a:ext uri="{28A0092B-C50C-407E-A947-70E740481C1C}">
                  <a14:useLocalDpi xmlns:a14="http://schemas.microsoft.com/office/drawing/2010/main"/>
                </a:ext>
              </a:extLst>
            </a:blip>
            <a:srcRect/>
            <a:stretch/>
          </p:blipFill>
          <p:spPr>
            <a:xfrm>
              <a:off x="3113843" y="3019785"/>
              <a:ext cx="699834" cy="699831"/>
            </a:xfrm>
            <a:prstGeom prst="rect">
              <a:avLst/>
            </a:prstGeom>
          </p:spPr>
        </p:pic>
      </p:grpSp>
      <p:grpSp>
        <p:nvGrpSpPr>
          <p:cNvPr id="36" name="Grupp 35" descr="Sjötransporter">
            <a:extLst>
              <a:ext uri="{FF2B5EF4-FFF2-40B4-BE49-F238E27FC236}">
                <a16:creationId xmlns:a16="http://schemas.microsoft.com/office/drawing/2014/main" id="{61ACC593-ED89-453E-BA3B-8F11DE484441}"/>
              </a:ext>
              <a:ext uri="{C183D7F6-B498-43B3-948B-1728B52AA6E4}">
                <adec:decorative xmlns:adec="http://schemas.microsoft.com/office/drawing/2017/decorative" val="0"/>
              </a:ext>
            </a:extLst>
          </p:cNvPr>
          <p:cNvGrpSpPr/>
          <p:nvPr/>
        </p:nvGrpSpPr>
        <p:grpSpPr>
          <a:xfrm>
            <a:off x="8147600" y="1617285"/>
            <a:ext cx="3708000" cy="828000"/>
            <a:chOff x="219661" y="3921157"/>
            <a:chExt cx="3708000" cy="828000"/>
          </a:xfrm>
          <a:solidFill>
            <a:srgbClr val="E2E2E1"/>
          </a:solidFill>
        </p:grpSpPr>
        <p:sp>
          <p:nvSpPr>
            <p:cNvPr id="37" name="Rektangel 36"/>
            <p:cNvSpPr/>
            <p:nvPr/>
          </p:nvSpPr>
          <p:spPr>
            <a:xfrm>
              <a:off x="219661" y="3921157"/>
              <a:ext cx="3708000" cy="82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entury Gothic"/>
                  <a:ea typeface="+mn-ea"/>
                  <a:cs typeface="+mn-cs"/>
                </a:rPr>
                <a:t>Sjötransporter</a:t>
              </a:r>
            </a:p>
          </p:txBody>
        </p:sp>
        <p:pic>
          <p:nvPicPr>
            <p:cNvPr id="38" name="Bild 24">
              <a:extLst>
                <a:ext uri="{FF2B5EF4-FFF2-40B4-BE49-F238E27FC236}">
                  <a16:creationId xmlns:a16="http://schemas.microsoft.com/office/drawing/2014/main" id="{0A87E363-415B-4ED5-A616-AFDFE1C12CA5}"/>
                </a:ext>
              </a:extLst>
            </p:cNvPr>
            <p:cNvPicPr>
              <a:picLocks noChangeAspect="1"/>
            </p:cNvPicPr>
            <p:nvPr/>
          </p:nvPicPr>
          <p:blipFill>
            <a:blip r:embed="rId15" cstate="print">
              <a:extLst>
                <a:ext uri="{28A0092B-C50C-407E-A947-70E740481C1C}">
                  <a14:useLocalDpi xmlns:a14="http://schemas.microsoft.com/office/drawing/2010/main"/>
                </a:ext>
              </a:extLst>
            </a:blip>
            <a:srcRect/>
            <a:stretch/>
          </p:blipFill>
          <p:spPr>
            <a:xfrm>
              <a:off x="2412060" y="3997041"/>
              <a:ext cx="1374264" cy="691254"/>
            </a:xfrm>
            <a:prstGeom prst="rect">
              <a:avLst/>
            </a:prstGeom>
            <a:grpFill/>
          </p:spPr>
        </p:pic>
      </p:grpSp>
      <p:grpSp>
        <p:nvGrpSpPr>
          <p:cNvPr id="39" name="Grupp 38" descr="Brottsbekämpning och upprätthålla allmän ordning">
            <a:extLst>
              <a:ext uri="{FF2B5EF4-FFF2-40B4-BE49-F238E27FC236}">
                <a16:creationId xmlns:a16="http://schemas.microsoft.com/office/drawing/2014/main" id="{6050DEFA-5F27-46C1-B2FB-CD3837AB1C33}"/>
              </a:ext>
              <a:ext uri="{C183D7F6-B498-43B3-948B-1728B52AA6E4}">
                <adec:decorative xmlns:adec="http://schemas.microsoft.com/office/drawing/2017/decorative" val="0"/>
              </a:ext>
            </a:extLst>
          </p:cNvPr>
          <p:cNvGrpSpPr/>
          <p:nvPr/>
        </p:nvGrpSpPr>
        <p:grpSpPr>
          <a:xfrm>
            <a:off x="8147600" y="2553916"/>
            <a:ext cx="3708000" cy="828000"/>
            <a:chOff x="4014449" y="3939154"/>
            <a:chExt cx="3708000" cy="828000"/>
          </a:xfrm>
        </p:grpSpPr>
        <p:sp>
          <p:nvSpPr>
            <p:cNvPr id="40" name="Rektangel 39"/>
            <p:cNvSpPr/>
            <p:nvPr/>
          </p:nvSpPr>
          <p:spPr>
            <a:xfrm>
              <a:off x="4014449" y="3939154"/>
              <a:ext cx="3708000" cy="82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entury Gothic"/>
                  <a:ea typeface="+mn-ea"/>
                  <a:cs typeface="+mn-cs"/>
                </a:rPr>
                <a:t>Brottsbekämpning och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entury Gothic"/>
                  <a:ea typeface="+mn-ea"/>
                  <a:cs typeface="+mn-cs"/>
                </a:rPr>
                <a:t>upprätthålla allmän ordning</a:t>
              </a:r>
            </a:p>
          </p:txBody>
        </p:sp>
        <p:pic>
          <p:nvPicPr>
            <p:cNvPr id="41" name="Bildobjekt 40">
              <a:extLst>
                <a:ext uri="{FF2B5EF4-FFF2-40B4-BE49-F238E27FC236}">
                  <a16:creationId xmlns:a16="http://schemas.microsoft.com/office/drawing/2014/main" id="{6B32D52B-DBBA-4616-A6EB-73187A6BD2AA}"/>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786908" y="4028570"/>
              <a:ext cx="807445" cy="465896"/>
            </a:xfrm>
            <a:prstGeom prst="rect">
              <a:avLst/>
            </a:prstGeom>
          </p:spPr>
        </p:pic>
      </p:grpSp>
      <p:grpSp>
        <p:nvGrpSpPr>
          <p:cNvPr id="42" name="Grupp 41" descr="Övrig industri">
            <a:extLst>
              <a:ext uri="{FF2B5EF4-FFF2-40B4-BE49-F238E27FC236}">
                <a16:creationId xmlns:a16="http://schemas.microsoft.com/office/drawing/2014/main" id="{1EE9484E-E295-453E-B48F-EB4BCD3368DC}"/>
              </a:ext>
              <a:ext uri="{C183D7F6-B498-43B3-948B-1728B52AA6E4}">
                <adec:decorative xmlns:adec="http://schemas.microsoft.com/office/drawing/2017/decorative" val="0"/>
              </a:ext>
            </a:extLst>
          </p:cNvPr>
          <p:cNvGrpSpPr/>
          <p:nvPr/>
        </p:nvGrpSpPr>
        <p:grpSpPr>
          <a:xfrm>
            <a:off x="8147600" y="3525924"/>
            <a:ext cx="3708000" cy="953203"/>
            <a:chOff x="4014449" y="4885815"/>
            <a:chExt cx="3708000" cy="953203"/>
          </a:xfrm>
          <a:solidFill>
            <a:srgbClr val="E2E2E1"/>
          </a:solidFill>
        </p:grpSpPr>
        <p:sp>
          <p:nvSpPr>
            <p:cNvPr id="43" name="Rektangel 42"/>
            <p:cNvSpPr/>
            <p:nvPr/>
          </p:nvSpPr>
          <p:spPr>
            <a:xfrm>
              <a:off x="4014449" y="4885817"/>
              <a:ext cx="3708000" cy="82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entury Gothic"/>
                  <a:ea typeface="+mn-ea"/>
                  <a:cs typeface="+mn-cs"/>
                </a:rPr>
                <a:t>Övrig industri</a:t>
              </a:r>
            </a:p>
          </p:txBody>
        </p:sp>
        <p:pic>
          <p:nvPicPr>
            <p:cNvPr id="44" name="Bild 29">
              <a:extLst>
                <a:ext uri="{FF2B5EF4-FFF2-40B4-BE49-F238E27FC236}">
                  <a16:creationId xmlns:a16="http://schemas.microsoft.com/office/drawing/2014/main" id="{9671C6EC-69AA-48D5-8647-C588473A86F1}"/>
                </a:ext>
              </a:extLst>
            </p:cNvPr>
            <p:cNvPicPr>
              <a:picLocks noChangeAspect="1"/>
            </p:cNvPicPr>
            <p:nvPr/>
          </p:nvPicPr>
          <p:blipFill>
            <a:blip r:embed="rId17" cstate="print">
              <a:extLst>
                <a:ext uri="{28A0092B-C50C-407E-A947-70E740481C1C}">
                  <a14:useLocalDpi xmlns:a14="http://schemas.microsoft.com/office/drawing/2010/main"/>
                </a:ext>
              </a:extLst>
            </a:blip>
            <a:srcRect/>
            <a:stretch/>
          </p:blipFill>
          <p:spPr>
            <a:xfrm>
              <a:off x="6611006" y="4885815"/>
              <a:ext cx="953203" cy="953203"/>
            </a:xfrm>
            <a:prstGeom prst="rect">
              <a:avLst/>
            </a:prstGeom>
            <a:grpFill/>
          </p:spPr>
        </p:pic>
      </p:grpSp>
      <p:grpSp>
        <p:nvGrpSpPr>
          <p:cNvPr id="45" name="Grupp 44" descr="Personalförsörja samhällsviktig verksamhet">
            <a:extLst>
              <a:ext uri="{C183D7F6-B498-43B3-948B-1728B52AA6E4}">
                <adec:decorative xmlns:adec="http://schemas.microsoft.com/office/drawing/2017/decorative" val="0"/>
              </a:ext>
            </a:extLst>
          </p:cNvPr>
          <p:cNvGrpSpPr/>
          <p:nvPr/>
        </p:nvGrpSpPr>
        <p:grpSpPr>
          <a:xfrm>
            <a:off x="8147600" y="4453886"/>
            <a:ext cx="3708000" cy="828000"/>
            <a:chOff x="3956159" y="5790805"/>
            <a:chExt cx="3708000" cy="828000"/>
          </a:xfrm>
        </p:grpSpPr>
        <p:sp>
          <p:nvSpPr>
            <p:cNvPr id="46" name="Rektangel 45"/>
            <p:cNvSpPr/>
            <p:nvPr/>
          </p:nvSpPr>
          <p:spPr>
            <a:xfrm>
              <a:off x="3956159" y="5790805"/>
              <a:ext cx="3708000" cy="8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chemeClr val="bg1"/>
                  </a:solidFill>
                  <a:effectLst/>
                  <a:uLnTx/>
                  <a:uFillTx/>
                  <a:latin typeface="Century Gothic"/>
                  <a:ea typeface="+mn-ea"/>
                  <a:cs typeface="+mn-cs"/>
                </a:rPr>
                <a:t>Personalförsörja </a:t>
              </a:r>
              <a:br>
                <a:rPr kumimoji="0" lang="sv-SE" sz="1600" b="1" i="0" u="none" strike="noStrike" kern="1200" cap="none" spc="0" normalizeH="0" baseline="0" noProof="0" dirty="0">
                  <a:ln>
                    <a:noFill/>
                  </a:ln>
                  <a:solidFill>
                    <a:schemeClr val="bg1"/>
                  </a:solidFill>
                  <a:effectLst/>
                  <a:uLnTx/>
                  <a:uFillTx/>
                  <a:latin typeface="Century Gothic"/>
                  <a:ea typeface="+mn-ea"/>
                  <a:cs typeface="+mn-cs"/>
                </a:rPr>
              </a:br>
              <a:r>
                <a:rPr kumimoji="0" lang="sv-SE" sz="1600" b="1" i="0" u="none" strike="noStrike" kern="1200" cap="none" spc="0" normalizeH="0" baseline="0" noProof="0" dirty="0">
                  <a:ln>
                    <a:noFill/>
                  </a:ln>
                  <a:solidFill>
                    <a:schemeClr val="bg1"/>
                  </a:solidFill>
                  <a:effectLst/>
                  <a:uLnTx/>
                  <a:uFillTx/>
                  <a:latin typeface="Century Gothic"/>
                  <a:ea typeface="+mn-ea"/>
                  <a:cs typeface="+mn-cs"/>
                </a:rPr>
                <a:t>samhällsviktig verksamhet</a:t>
              </a:r>
            </a:p>
          </p:txBody>
        </p:sp>
        <p:pic>
          <p:nvPicPr>
            <p:cNvPr id="47" name="Bildobjekt 46"/>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7002015" y="5926926"/>
              <a:ext cx="562194" cy="632092"/>
            </a:xfrm>
            <a:prstGeom prst="rect">
              <a:avLst/>
            </a:prstGeom>
          </p:spPr>
        </p:pic>
      </p:grpSp>
    </p:spTree>
    <p:extLst>
      <p:ext uri="{BB962C8B-B14F-4D97-AF65-F5344CB8AC3E}">
        <p14:creationId xmlns:p14="http://schemas.microsoft.com/office/powerpoint/2010/main" val="94910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500"/>
                                        <p:tgtEl>
                                          <p:spTgt spid="42"/>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fade">
                                      <p:cBhvr>
                                        <p:cTn id="5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FD994552-B4BB-820C-F21C-EA559C10646A}"/>
              </a:ext>
              <a:ext uri="{C183D7F6-B498-43B3-948B-1728B52AA6E4}">
                <adec:decorative xmlns:adec="http://schemas.microsoft.com/office/drawing/2017/decorative" val="1"/>
              </a:ext>
            </a:extLst>
          </p:cNvPr>
          <p:cNvSpPr>
            <a:spLocks noGrp="1"/>
          </p:cNvSpPr>
          <p:nvPr>
            <p:ph type="body" idx="12"/>
          </p:nvPr>
        </p:nvSpPr>
        <p:spPr/>
        <p:txBody>
          <a:bodyPr/>
          <a:lstStyle/>
          <a:p>
            <a:r>
              <a:rPr lang="sv-SE" dirty="0"/>
              <a:t>Civil beredskap – krisberedskap och civilt försvar</a:t>
            </a:r>
          </a:p>
        </p:txBody>
      </p:sp>
      <p:pic>
        <p:nvPicPr>
          <p:cNvPr id="3" name="Bild 2">
            <a:extLst>
              <a:ext uri="{FF2B5EF4-FFF2-40B4-BE49-F238E27FC236}">
                <a16:creationId xmlns:a16="http://schemas.microsoft.com/office/drawing/2014/main" id="{E8DC662B-0AF3-8E4D-C81D-61519269EF07}"/>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2" name="Rubrik 1"/>
          <p:cNvSpPr>
            <a:spLocks noGrp="1"/>
          </p:cNvSpPr>
          <p:nvPr>
            <p:ph type="title"/>
          </p:nvPr>
        </p:nvSpPr>
        <p:spPr/>
        <p:txBody>
          <a:bodyPr/>
          <a:lstStyle/>
          <a:p>
            <a:r>
              <a:rPr lang="sv-SE">
                <a:solidFill>
                  <a:srgbClr val="4C4B45"/>
                </a:solidFill>
              </a:rPr>
              <a:t>KONTINUITETSHANTERING</a:t>
            </a:r>
          </a:p>
        </p:txBody>
      </p:sp>
      <p:pic>
        <p:nvPicPr>
          <p:cNvPr id="4" name="Bildobjekt 3" descr="Illustration som visar ett samhälle med byggnader, människor, olika fordon, träd, en bondgård, ett vindkraftverk.">
            <a:extLst>
              <a:ext uri="{C183D7F6-B498-43B3-948B-1728B52AA6E4}">
                <adec:decorative xmlns:adec="http://schemas.microsoft.com/office/drawing/2017/decorative" val="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4546" b="29049"/>
          <a:stretch/>
        </p:blipFill>
        <p:spPr>
          <a:xfrm>
            <a:off x="0" y="2484643"/>
            <a:ext cx="12192000" cy="3868360"/>
          </a:xfrm>
          <a:prstGeom prst="rect">
            <a:avLst/>
          </a:prstGeom>
        </p:spPr>
      </p:pic>
      <p:sp>
        <p:nvSpPr>
          <p:cNvPr id="18" name="Platshållare för innehåll 17">
            <a:extLst>
              <a:ext uri="{FF2B5EF4-FFF2-40B4-BE49-F238E27FC236}">
                <a16:creationId xmlns:a16="http://schemas.microsoft.com/office/drawing/2014/main" id="{FDF41421-4009-3BEE-F5BA-978D952C2DCB}"/>
              </a:ext>
            </a:extLst>
          </p:cNvPr>
          <p:cNvSpPr>
            <a:spLocks noGrp="1"/>
          </p:cNvSpPr>
          <p:nvPr>
            <p:ph sz="half" idx="11"/>
          </p:nvPr>
        </p:nvSpPr>
        <p:spPr>
          <a:xfrm>
            <a:off x="5012267" y="1356690"/>
            <a:ext cx="5978421" cy="2597471"/>
          </a:xfrm>
          <a:solidFill>
            <a:schemeClr val="bg1">
              <a:alpha val="75000"/>
            </a:schemeClr>
          </a:solidFill>
        </p:spPr>
        <p:txBody>
          <a:bodyPr anchor="ctr"/>
          <a:lstStyle/>
          <a:p>
            <a:pPr marL="0" indent="0">
              <a:buNone/>
            </a:pPr>
            <a:r>
              <a:rPr lang="sv-SE" dirty="0">
                <a:solidFill>
                  <a:srgbClr val="333333"/>
                </a:solidFill>
              </a:rPr>
              <a:t>Kontinuitetshantering handlar om </a:t>
            </a:r>
            <a:br>
              <a:rPr lang="sv-SE" dirty="0">
                <a:solidFill>
                  <a:srgbClr val="333333"/>
                </a:solidFill>
              </a:rPr>
            </a:br>
            <a:r>
              <a:rPr lang="sv-SE" dirty="0">
                <a:solidFill>
                  <a:srgbClr val="333333"/>
                </a:solidFill>
              </a:rPr>
              <a:t>att ha en plan B. </a:t>
            </a:r>
          </a:p>
          <a:p>
            <a:pPr marL="0" indent="0">
              <a:buNone/>
            </a:pPr>
            <a:r>
              <a:rPr lang="sv-SE" dirty="0">
                <a:solidFill>
                  <a:srgbClr val="333333"/>
                </a:solidFill>
              </a:rPr>
              <a:t>Att planera för att upprätthålla sin verksamhet på en tolerabel nivå. Oavsett vilken störning den utsätts för.</a:t>
            </a:r>
            <a:endParaRPr lang="sv-SE" dirty="0"/>
          </a:p>
        </p:txBody>
      </p:sp>
    </p:spTree>
    <p:extLst>
      <p:ext uri="{BB962C8B-B14F-4D97-AF65-F5344CB8AC3E}">
        <p14:creationId xmlns:p14="http://schemas.microsoft.com/office/powerpoint/2010/main" val="5106971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C0B9E737-C0F5-0763-D990-6AAAF4A7B502}"/>
              </a:ext>
              <a:ext uri="{C183D7F6-B498-43B3-948B-1728B52AA6E4}">
                <adec:decorative xmlns:adec="http://schemas.microsoft.com/office/drawing/2017/decorative" val="1"/>
              </a:ext>
            </a:extLst>
          </p:cNvPr>
          <p:cNvSpPr>
            <a:spLocks noGrp="1"/>
          </p:cNvSpPr>
          <p:nvPr>
            <p:ph type="body" idx="1"/>
          </p:nvPr>
        </p:nvSpPr>
        <p:spPr/>
        <p:txBody>
          <a:bodyPr/>
          <a:lstStyle/>
          <a:p>
            <a:r>
              <a:rPr lang="sv-SE" dirty="0"/>
              <a:t>Civil beredskap – krisberedskap och civilt försvar</a:t>
            </a:r>
          </a:p>
          <a:p>
            <a:endParaRPr lang="sv-SE" dirty="0"/>
          </a:p>
        </p:txBody>
      </p:sp>
      <p:pic>
        <p:nvPicPr>
          <p:cNvPr id="3" name="Bild 2">
            <a:extLst>
              <a:ext uri="{FF2B5EF4-FFF2-40B4-BE49-F238E27FC236}">
                <a16:creationId xmlns:a16="http://schemas.microsoft.com/office/drawing/2014/main" id="{672B4998-E524-CEA3-B742-73D4AE8D8DC1}"/>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2" name="Rubrik 1"/>
          <p:cNvSpPr>
            <a:spLocks noGrp="1"/>
          </p:cNvSpPr>
          <p:nvPr>
            <p:ph type="title"/>
          </p:nvPr>
        </p:nvSpPr>
        <p:spPr/>
        <p:txBody>
          <a:bodyPr/>
          <a:lstStyle/>
          <a:p>
            <a:r>
              <a:rPr lang="sv-SE"/>
              <a:t>RISK- OCH SÅRBARHETSANALYSER </a:t>
            </a:r>
          </a:p>
        </p:txBody>
      </p:sp>
      <p:pic>
        <p:nvPicPr>
          <p:cNvPr id="15" name="Bildobjekt 14">
            <a:extLst>
              <a:ext uri="{FF2B5EF4-FFF2-40B4-BE49-F238E27FC236}">
                <a16:creationId xmlns:a16="http://schemas.microsoft.com/office/drawing/2014/main" id="{31958FA6-7B5B-5C25-C33C-38D451A727BF}"/>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141180" y="1570007"/>
            <a:ext cx="1440000" cy="1440000"/>
          </a:xfrm>
          <a:prstGeom prst="rect">
            <a:avLst/>
          </a:prstGeom>
        </p:spPr>
      </p:pic>
      <p:sp>
        <p:nvSpPr>
          <p:cNvPr id="16" name="textruta 15">
            <a:extLst>
              <a:ext uri="{FF2B5EF4-FFF2-40B4-BE49-F238E27FC236}">
                <a16:creationId xmlns:a16="http://schemas.microsoft.com/office/drawing/2014/main" id="{D4DC9568-B9B0-E824-88D2-DD64F83740A8}"/>
              </a:ext>
            </a:extLst>
          </p:cNvPr>
          <p:cNvSpPr txBox="1"/>
          <p:nvPr/>
        </p:nvSpPr>
        <p:spPr>
          <a:xfrm>
            <a:off x="1387333" y="3153592"/>
            <a:ext cx="947696" cy="338554"/>
          </a:xfrm>
          <a:prstGeom prst="rect">
            <a:avLst/>
          </a:prstGeom>
          <a:noFill/>
        </p:spPr>
        <p:txBody>
          <a:bodyPr wrap="none" rtlCol="0">
            <a:spAutoFit/>
          </a:bodyPr>
          <a:lstStyle/>
          <a:p>
            <a:pPr algn="ctr"/>
            <a:r>
              <a:rPr lang="sv-SE" sz="1600">
                <a:latin typeface="+mj-lt"/>
              </a:rPr>
              <a:t>Stormar</a:t>
            </a:r>
          </a:p>
        </p:txBody>
      </p:sp>
      <p:pic>
        <p:nvPicPr>
          <p:cNvPr id="7" name="Bildobjekt 6">
            <a:extLst>
              <a:ext uri="{FF2B5EF4-FFF2-40B4-BE49-F238E27FC236}">
                <a16:creationId xmlns:a16="http://schemas.microsoft.com/office/drawing/2014/main" id="{CA761B60-2258-FED8-1E48-BAF094B3AB5E}"/>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463764" y="1570007"/>
            <a:ext cx="1440000" cy="1440000"/>
          </a:xfrm>
          <a:prstGeom prst="rect">
            <a:avLst/>
          </a:prstGeom>
        </p:spPr>
      </p:pic>
      <p:sp>
        <p:nvSpPr>
          <p:cNvPr id="8" name="textruta 7">
            <a:extLst>
              <a:ext uri="{FF2B5EF4-FFF2-40B4-BE49-F238E27FC236}">
                <a16:creationId xmlns:a16="http://schemas.microsoft.com/office/drawing/2014/main" id="{8C5487DD-4D68-B79C-7491-EEFB7D46271A}"/>
              </a:ext>
            </a:extLst>
          </p:cNvPr>
          <p:cNvSpPr txBox="1"/>
          <p:nvPr/>
        </p:nvSpPr>
        <p:spPr>
          <a:xfrm>
            <a:off x="3326192" y="3144412"/>
            <a:ext cx="1715152" cy="584775"/>
          </a:xfrm>
          <a:prstGeom prst="rect">
            <a:avLst/>
          </a:prstGeom>
          <a:noFill/>
        </p:spPr>
        <p:txBody>
          <a:bodyPr wrap="square" rtlCol="0">
            <a:spAutoFit/>
          </a:bodyPr>
          <a:lstStyle/>
          <a:p>
            <a:pPr algn="ctr"/>
            <a:r>
              <a:rPr lang="sv-SE" sz="1600">
                <a:latin typeface="+mj-lt"/>
              </a:rPr>
              <a:t>Låga temperaturer</a:t>
            </a:r>
          </a:p>
        </p:txBody>
      </p:sp>
      <p:pic>
        <p:nvPicPr>
          <p:cNvPr id="9" name="Bildobjekt 8">
            <a:extLst>
              <a:ext uri="{FF2B5EF4-FFF2-40B4-BE49-F238E27FC236}">
                <a16:creationId xmlns:a16="http://schemas.microsoft.com/office/drawing/2014/main" id="{CEE77172-51BF-2D41-E65E-DFA1C5DAB6CD}"/>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847133" y="1570007"/>
            <a:ext cx="1440000" cy="1440000"/>
          </a:xfrm>
          <a:prstGeom prst="rect">
            <a:avLst/>
          </a:prstGeom>
        </p:spPr>
      </p:pic>
      <p:sp>
        <p:nvSpPr>
          <p:cNvPr id="10" name="textruta 9">
            <a:extLst>
              <a:ext uri="{FF2B5EF4-FFF2-40B4-BE49-F238E27FC236}">
                <a16:creationId xmlns:a16="http://schemas.microsoft.com/office/drawing/2014/main" id="{0C482D7E-63C5-36AC-90DA-F266C2E9F3FE}"/>
              </a:ext>
            </a:extLst>
          </p:cNvPr>
          <p:cNvSpPr txBox="1"/>
          <p:nvPr/>
        </p:nvSpPr>
        <p:spPr>
          <a:xfrm>
            <a:off x="5742590" y="3141831"/>
            <a:ext cx="1653846" cy="584775"/>
          </a:xfrm>
          <a:prstGeom prst="rect">
            <a:avLst/>
          </a:prstGeom>
          <a:noFill/>
        </p:spPr>
        <p:txBody>
          <a:bodyPr wrap="square" rtlCol="0">
            <a:spAutoFit/>
          </a:bodyPr>
          <a:lstStyle/>
          <a:p>
            <a:pPr algn="ctr"/>
            <a:r>
              <a:rPr lang="sv-SE" sz="1600">
                <a:latin typeface="+mj-lt"/>
              </a:rPr>
              <a:t>Meteoriter </a:t>
            </a:r>
            <a:br>
              <a:rPr lang="sv-SE" sz="1600">
                <a:latin typeface="+mj-lt"/>
              </a:rPr>
            </a:br>
            <a:r>
              <a:rPr lang="sv-SE" sz="1600">
                <a:latin typeface="+mj-lt"/>
              </a:rPr>
              <a:t>och asteroider </a:t>
            </a:r>
          </a:p>
        </p:txBody>
      </p:sp>
      <p:pic>
        <p:nvPicPr>
          <p:cNvPr id="11" name="Bildobjekt 10">
            <a:extLst>
              <a:ext uri="{FF2B5EF4-FFF2-40B4-BE49-F238E27FC236}">
                <a16:creationId xmlns:a16="http://schemas.microsoft.com/office/drawing/2014/main" id="{83B8A1B8-5570-0F72-F34E-4C905443EE7F}"/>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235263" y="1570007"/>
            <a:ext cx="1440000" cy="1440000"/>
          </a:xfrm>
          <a:prstGeom prst="rect">
            <a:avLst/>
          </a:prstGeom>
        </p:spPr>
      </p:pic>
      <p:sp>
        <p:nvSpPr>
          <p:cNvPr id="12" name="textruta 11">
            <a:extLst>
              <a:ext uri="{FF2B5EF4-FFF2-40B4-BE49-F238E27FC236}">
                <a16:creationId xmlns:a16="http://schemas.microsoft.com/office/drawing/2014/main" id="{B3DDE48E-8F18-9889-CB0B-9033BC8BB0E8}"/>
              </a:ext>
            </a:extLst>
          </p:cNvPr>
          <p:cNvSpPr txBox="1"/>
          <p:nvPr/>
        </p:nvSpPr>
        <p:spPr>
          <a:xfrm>
            <a:off x="7602713" y="3149029"/>
            <a:ext cx="2705100" cy="584775"/>
          </a:xfrm>
          <a:prstGeom prst="rect">
            <a:avLst/>
          </a:prstGeom>
          <a:noFill/>
        </p:spPr>
        <p:txBody>
          <a:bodyPr wrap="square" rtlCol="0">
            <a:spAutoFit/>
          </a:bodyPr>
          <a:lstStyle/>
          <a:p>
            <a:pPr algn="ctr"/>
            <a:r>
              <a:rPr lang="sv-SE" sz="1600" dirty="0">
                <a:latin typeface="+mj-lt"/>
              </a:rPr>
              <a:t>Oljeutsläpp och föroreningsolyckor till sjöss</a:t>
            </a:r>
          </a:p>
        </p:txBody>
      </p:sp>
      <p:pic>
        <p:nvPicPr>
          <p:cNvPr id="13" name="Bildobjekt 12">
            <a:extLst>
              <a:ext uri="{FF2B5EF4-FFF2-40B4-BE49-F238E27FC236}">
                <a16:creationId xmlns:a16="http://schemas.microsoft.com/office/drawing/2014/main" id="{2C07F373-4141-36B8-D090-8A8682759DDC}"/>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168403" y="3944533"/>
            <a:ext cx="1440000" cy="1440000"/>
          </a:xfrm>
          <a:prstGeom prst="rect">
            <a:avLst/>
          </a:prstGeom>
        </p:spPr>
      </p:pic>
      <p:sp>
        <p:nvSpPr>
          <p:cNvPr id="14" name="textruta 13">
            <a:extLst>
              <a:ext uri="{FF2B5EF4-FFF2-40B4-BE49-F238E27FC236}">
                <a16:creationId xmlns:a16="http://schemas.microsoft.com/office/drawing/2014/main" id="{D8C4A730-A191-333A-C29E-63A4F2FBA0BE}"/>
              </a:ext>
            </a:extLst>
          </p:cNvPr>
          <p:cNvSpPr txBox="1"/>
          <p:nvPr/>
        </p:nvSpPr>
        <p:spPr>
          <a:xfrm>
            <a:off x="865018" y="5519956"/>
            <a:ext cx="2046772" cy="830997"/>
          </a:xfrm>
          <a:prstGeom prst="rect">
            <a:avLst/>
          </a:prstGeom>
          <a:noFill/>
        </p:spPr>
        <p:txBody>
          <a:bodyPr wrap="square" rtlCol="0">
            <a:spAutoFit/>
          </a:bodyPr>
          <a:lstStyle/>
          <a:p>
            <a:pPr algn="ctr"/>
            <a:r>
              <a:rPr lang="sv-SE" sz="1600">
                <a:latin typeface="+mj-lt"/>
              </a:rPr>
              <a:t>Olyckor vid evenemang och folksamlingar</a:t>
            </a:r>
          </a:p>
        </p:txBody>
      </p:sp>
      <p:pic>
        <p:nvPicPr>
          <p:cNvPr id="17" name="Bildobjekt 16">
            <a:extLst>
              <a:ext uri="{FF2B5EF4-FFF2-40B4-BE49-F238E27FC236}">
                <a16:creationId xmlns:a16="http://schemas.microsoft.com/office/drawing/2014/main" id="{F9454D5E-B3F8-C652-F7E1-C0DC38EDE42F}"/>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3463763" y="3944533"/>
            <a:ext cx="1440000" cy="1440000"/>
          </a:xfrm>
          <a:prstGeom prst="rect">
            <a:avLst/>
          </a:prstGeom>
        </p:spPr>
      </p:pic>
      <p:sp>
        <p:nvSpPr>
          <p:cNvPr id="18" name="textruta 17">
            <a:extLst>
              <a:ext uri="{FF2B5EF4-FFF2-40B4-BE49-F238E27FC236}">
                <a16:creationId xmlns:a16="http://schemas.microsoft.com/office/drawing/2014/main" id="{D4C4AFCB-3283-232D-C513-D8E5C95F0FD8}"/>
              </a:ext>
            </a:extLst>
          </p:cNvPr>
          <p:cNvSpPr txBox="1"/>
          <p:nvPr/>
        </p:nvSpPr>
        <p:spPr>
          <a:xfrm>
            <a:off x="3463774" y="5543781"/>
            <a:ext cx="1439990" cy="584775"/>
          </a:xfrm>
          <a:prstGeom prst="rect">
            <a:avLst/>
          </a:prstGeom>
          <a:noFill/>
        </p:spPr>
        <p:txBody>
          <a:bodyPr wrap="square" rtlCol="0">
            <a:spAutoFit/>
          </a:bodyPr>
          <a:lstStyle/>
          <a:p>
            <a:pPr algn="ctr"/>
            <a:r>
              <a:rPr lang="sv-SE" sz="1600">
                <a:latin typeface="+mj-lt"/>
              </a:rPr>
              <a:t>Vattenbrist och torka</a:t>
            </a:r>
          </a:p>
        </p:txBody>
      </p:sp>
      <p:pic>
        <p:nvPicPr>
          <p:cNvPr id="19" name="Bildobjekt 18">
            <a:extLst>
              <a:ext uri="{FF2B5EF4-FFF2-40B4-BE49-F238E27FC236}">
                <a16:creationId xmlns:a16="http://schemas.microsoft.com/office/drawing/2014/main" id="{28E06FBD-5832-8120-A801-0918AC9BCCA7}"/>
              </a:ext>
              <a:ext uri="{C183D7F6-B498-43B3-948B-1728B52AA6E4}">
                <adec:decorative xmlns:adec="http://schemas.microsoft.com/office/drawing/2017/decorative" val="1"/>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5829202" y="3944533"/>
            <a:ext cx="1440000" cy="1440000"/>
          </a:xfrm>
          <a:prstGeom prst="rect">
            <a:avLst/>
          </a:prstGeom>
        </p:spPr>
      </p:pic>
      <p:sp>
        <p:nvSpPr>
          <p:cNvPr id="20" name="textruta 19">
            <a:extLst>
              <a:ext uri="{FF2B5EF4-FFF2-40B4-BE49-F238E27FC236}">
                <a16:creationId xmlns:a16="http://schemas.microsoft.com/office/drawing/2014/main" id="{5CDBE51C-BB1F-DFDF-06B7-279E4B0D30B3}"/>
              </a:ext>
            </a:extLst>
          </p:cNvPr>
          <p:cNvSpPr txBox="1"/>
          <p:nvPr/>
        </p:nvSpPr>
        <p:spPr>
          <a:xfrm>
            <a:off x="5872577" y="5528118"/>
            <a:ext cx="1353256" cy="338554"/>
          </a:xfrm>
          <a:prstGeom prst="rect">
            <a:avLst/>
          </a:prstGeom>
          <a:noFill/>
        </p:spPr>
        <p:txBody>
          <a:bodyPr wrap="none" rtlCol="0">
            <a:spAutoFit/>
          </a:bodyPr>
          <a:lstStyle/>
          <a:p>
            <a:pPr algn="ctr"/>
            <a:r>
              <a:rPr lang="sv-SE" sz="1600">
                <a:latin typeface="+mj-lt"/>
              </a:rPr>
              <a:t>Värmebölja</a:t>
            </a:r>
          </a:p>
        </p:txBody>
      </p:sp>
      <p:pic>
        <p:nvPicPr>
          <p:cNvPr id="4" name="Bildobjekt 3">
            <a:extLst>
              <a:ext uri="{FF2B5EF4-FFF2-40B4-BE49-F238E27FC236}">
                <a16:creationId xmlns:a16="http://schemas.microsoft.com/office/drawing/2014/main" id="{3D332E60-EA85-356C-9F93-1023AAAA1973}"/>
              </a:ext>
              <a:ext uri="{C183D7F6-B498-43B3-948B-1728B52AA6E4}">
                <adec:decorative xmlns:adec="http://schemas.microsoft.com/office/drawing/2017/decorative" val="1"/>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8251453" y="3944533"/>
            <a:ext cx="1440000" cy="1440000"/>
          </a:xfrm>
          <a:prstGeom prst="rect">
            <a:avLst/>
          </a:prstGeom>
        </p:spPr>
      </p:pic>
      <p:sp>
        <p:nvSpPr>
          <p:cNvPr id="21" name="textruta 20">
            <a:extLst>
              <a:ext uri="{FF2B5EF4-FFF2-40B4-BE49-F238E27FC236}">
                <a16:creationId xmlns:a16="http://schemas.microsoft.com/office/drawing/2014/main" id="{E341AAA6-7E7A-9B11-C1EC-2CF68BAC7714}"/>
              </a:ext>
            </a:extLst>
          </p:cNvPr>
          <p:cNvSpPr txBox="1"/>
          <p:nvPr/>
        </p:nvSpPr>
        <p:spPr>
          <a:xfrm>
            <a:off x="8194643" y="5528118"/>
            <a:ext cx="1553630" cy="338554"/>
          </a:xfrm>
          <a:prstGeom prst="rect">
            <a:avLst/>
          </a:prstGeom>
          <a:noFill/>
        </p:spPr>
        <p:txBody>
          <a:bodyPr wrap="none" rtlCol="0">
            <a:spAutoFit/>
          </a:bodyPr>
          <a:lstStyle/>
          <a:p>
            <a:pPr algn="ctr"/>
            <a:r>
              <a:rPr lang="sv-SE" sz="1600" dirty="0">
                <a:latin typeface="+mj-lt"/>
              </a:rPr>
              <a:t>Ras och skred</a:t>
            </a:r>
          </a:p>
        </p:txBody>
      </p:sp>
    </p:spTree>
    <p:extLst>
      <p:ext uri="{BB962C8B-B14F-4D97-AF65-F5344CB8AC3E}">
        <p14:creationId xmlns:p14="http://schemas.microsoft.com/office/powerpoint/2010/main" val="1589044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D077F841-DE7A-9FE5-5C60-FFA690A083A1}"/>
              </a:ext>
              <a:ext uri="{C183D7F6-B498-43B3-948B-1728B52AA6E4}">
                <adec:decorative xmlns:adec="http://schemas.microsoft.com/office/drawing/2017/decorative" val="1"/>
              </a:ext>
            </a:extLst>
          </p:cNvPr>
          <p:cNvSpPr>
            <a:spLocks noGrp="1"/>
          </p:cNvSpPr>
          <p:nvPr>
            <p:ph type="body" idx="1"/>
          </p:nvPr>
        </p:nvSpPr>
        <p:spPr>
          <a:xfrm>
            <a:off x="225974" y="244085"/>
            <a:ext cx="5870026" cy="276999"/>
          </a:xfrm>
        </p:spPr>
        <p:txBody>
          <a:bodyPr/>
          <a:lstStyle/>
          <a:p>
            <a:r>
              <a:rPr lang="sv-SE" dirty="0"/>
              <a:t>Civil beredskap – krisberedskap och civilt försvar</a:t>
            </a:r>
          </a:p>
          <a:p>
            <a:endParaRPr lang="sv-SE" dirty="0"/>
          </a:p>
        </p:txBody>
      </p:sp>
      <p:pic>
        <p:nvPicPr>
          <p:cNvPr id="3" name="Bild 2">
            <a:extLst>
              <a:ext uri="{FF2B5EF4-FFF2-40B4-BE49-F238E27FC236}">
                <a16:creationId xmlns:a16="http://schemas.microsoft.com/office/drawing/2014/main" id="{ECC00547-962A-DDB6-E8A7-48478D0F79B8}"/>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2" name="Rubrik 1"/>
          <p:cNvSpPr>
            <a:spLocks noGrp="1"/>
          </p:cNvSpPr>
          <p:nvPr>
            <p:ph type="title"/>
          </p:nvPr>
        </p:nvSpPr>
        <p:spPr/>
        <p:txBody>
          <a:bodyPr/>
          <a:lstStyle/>
          <a:p>
            <a:r>
              <a:rPr lang="sv-SE"/>
              <a:t>ÖVNING</a:t>
            </a:r>
          </a:p>
        </p:txBody>
      </p:sp>
      <p:pic>
        <p:nvPicPr>
          <p:cNvPr id="5" name="Bildobjekt 4" descr="Illustration som visar ett kugghjul som är uppdelad i sex delar. I kugghjulet finns figurer som visar människor. En del av kugghjulet är förstorat. Illustrationen ska visa att människor som övas är en del av systemet som behöver övas.">
            <a:extLst>
              <a:ext uri="{FF2B5EF4-FFF2-40B4-BE49-F238E27FC236}">
                <a16:creationId xmlns:a16="http://schemas.microsoft.com/office/drawing/2014/main" id="{0530F093-F347-49DF-8851-F00603E50E7D}"/>
              </a:ext>
              <a:ext uri="{C183D7F6-B498-43B3-948B-1728B52AA6E4}">
                <adec:decorative xmlns:adec="http://schemas.microsoft.com/office/drawing/2017/decorative" val="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44272" y="1190820"/>
            <a:ext cx="5025468" cy="4686128"/>
          </a:xfrm>
          <a:prstGeom prst="rect">
            <a:avLst/>
          </a:prstGeom>
        </p:spPr>
      </p:pic>
    </p:spTree>
    <p:extLst>
      <p:ext uri="{BB962C8B-B14F-4D97-AF65-F5344CB8AC3E}">
        <p14:creationId xmlns:p14="http://schemas.microsoft.com/office/powerpoint/2010/main" val="11320935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C4075B77-D765-8F3E-91DA-CE638C6EF01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 y="19138"/>
            <a:ext cx="12185650" cy="6861574"/>
          </a:xfrm>
          <a:prstGeom prst="rect">
            <a:avLst/>
          </a:prstGeom>
        </p:spPr>
      </p:pic>
      <p:sp>
        <p:nvSpPr>
          <p:cNvPr id="12" name="Platshållare för text 11">
            <a:extLst>
              <a:ext uri="{FF2B5EF4-FFF2-40B4-BE49-F238E27FC236}">
                <a16:creationId xmlns:a16="http://schemas.microsoft.com/office/drawing/2014/main" id="{7F63D3BD-8E3D-9D22-DD33-9F4C17CFB29F}"/>
              </a:ext>
              <a:ext uri="{C183D7F6-B498-43B3-948B-1728B52AA6E4}">
                <adec:decorative xmlns:adec="http://schemas.microsoft.com/office/drawing/2017/decorative" val="1"/>
              </a:ext>
            </a:extLst>
          </p:cNvPr>
          <p:cNvSpPr>
            <a:spLocks noGrp="1"/>
          </p:cNvSpPr>
          <p:nvPr>
            <p:ph type="body" idx="1"/>
          </p:nvPr>
        </p:nvSpPr>
        <p:spPr/>
        <p:txBody>
          <a:bodyPr/>
          <a:lstStyle/>
          <a:p>
            <a:r>
              <a:rPr lang="sv-SE" dirty="0"/>
              <a:t>Civil beredskap – krisberedskap och civilt försvar</a:t>
            </a:r>
          </a:p>
          <a:p>
            <a:endParaRPr lang="sv-SE" dirty="0"/>
          </a:p>
        </p:txBody>
      </p:sp>
      <p:pic>
        <p:nvPicPr>
          <p:cNvPr id="4" name="Bild 3">
            <a:extLst>
              <a:ext uri="{FF2B5EF4-FFF2-40B4-BE49-F238E27FC236}">
                <a16:creationId xmlns:a16="http://schemas.microsoft.com/office/drawing/2014/main" id="{078BC229-BB04-D027-9431-696ADAD43FBF}"/>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14046"/>
          <a:stretch/>
        </p:blipFill>
        <p:spPr>
          <a:xfrm>
            <a:off x="0" y="721317"/>
            <a:ext cx="1118313" cy="379476"/>
          </a:xfrm>
          <a:prstGeom prst="rect">
            <a:avLst/>
          </a:prstGeom>
        </p:spPr>
      </p:pic>
      <p:sp>
        <p:nvSpPr>
          <p:cNvPr id="2" name="Rubrik 1"/>
          <p:cNvSpPr>
            <a:spLocks noGrp="1"/>
          </p:cNvSpPr>
          <p:nvPr>
            <p:ph type="title"/>
          </p:nvPr>
        </p:nvSpPr>
        <p:spPr/>
        <p:txBody>
          <a:bodyPr/>
          <a:lstStyle/>
          <a:p>
            <a:r>
              <a:rPr lang="sv-SE" dirty="0"/>
              <a:t>UTBILDNING</a:t>
            </a:r>
          </a:p>
        </p:txBody>
      </p:sp>
      <p:grpSp>
        <p:nvGrpSpPr>
          <p:cNvPr id="3" name="Grupp 2" descr="Illustrationer som visar personer som står och pratar, står samlade runt ett bord med en karta och som står och undervisar.">
            <a:extLst>
              <a:ext uri="{FF2B5EF4-FFF2-40B4-BE49-F238E27FC236}">
                <a16:creationId xmlns:a16="http://schemas.microsoft.com/office/drawing/2014/main" id="{8339CEFC-36D0-22BB-584D-ACEEB427B297}"/>
              </a:ext>
            </a:extLst>
          </p:cNvPr>
          <p:cNvGrpSpPr/>
          <p:nvPr/>
        </p:nvGrpSpPr>
        <p:grpSpPr>
          <a:xfrm>
            <a:off x="1442122" y="1314485"/>
            <a:ext cx="9670685" cy="4733639"/>
            <a:chOff x="1785332" y="1003012"/>
            <a:chExt cx="9670685" cy="4733639"/>
          </a:xfrm>
        </p:grpSpPr>
        <p:pic>
          <p:nvPicPr>
            <p:cNvPr id="39" name="Bildobjekt 38">
              <a:extLst>
                <a:ext uri="{FF2B5EF4-FFF2-40B4-BE49-F238E27FC236}">
                  <a16:creationId xmlns:a16="http://schemas.microsoft.com/office/drawing/2014/main" id="{886BB7BC-42D1-61F7-DF8C-CD1B7E6E24F6}"/>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48640" y="4422053"/>
              <a:ext cx="2666228" cy="1314598"/>
            </a:xfrm>
            <a:prstGeom prst="rect">
              <a:avLst/>
            </a:prstGeom>
          </p:spPr>
        </p:pic>
        <p:pic>
          <p:nvPicPr>
            <p:cNvPr id="41" name="Bildobjekt 40">
              <a:extLst>
                <a:ext uri="{FF2B5EF4-FFF2-40B4-BE49-F238E27FC236}">
                  <a16:creationId xmlns:a16="http://schemas.microsoft.com/office/drawing/2014/main" id="{529B42FB-22E2-6A33-C01D-74FFB7218F0C}"/>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85332" y="1424661"/>
              <a:ext cx="2554931" cy="1931610"/>
            </a:xfrm>
            <a:prstGeom prst="rect">
              <a:avLst/>
            </a:prstGeom>
          </p:spPr>
        </p:pic>
        <p:pic>
          <p:nvPicPr>
            <p:cNvPr id="43" name="Bildobjekt 42">
              <a:extLst>
                <a:ext uri="{FF2B5EF4-FFF2-40B4-BE49-F238E27FC236}">
                  <a16:creationId xmlns:a16="http://schemas.microsoft.com/office/drawing/2014/main" id="{46BB093B-529A-9068-5FDC-6EEC8DC862F7}"/>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66974" y="2215532"/>
              <a:ext cx="3189043" cy="1464152"/>
            </a:xfrm>
            <a:prstGeom prst="rect">
              <a:avLst/>
            </a:prstGeom>
          </p:spPr>
        </p:pic>
        <p:pic>
          <p:nvPicPr>
            <p:cNvPr id="45" name="Bildobjekt 44">
              <a:extLst>
                <a:ext uri="{FF2B5EF4-FFF2-40B4-BE49-F238E27FC236}">
                  <a16:creationId xmlns:a16="http://schemas.microsoft.com/office/drawing/2014/main" id="{BFDDDBF6-18D3-B737-90C4-EBFA75C63219}"/>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5058" y="1003012"/>
              <a:ext cx="1456750" cy="1616522"/>
            </a:xfrm>
            <a:prstGeom prst="rect">
              <a:avLst/>
            </a:prstGeom>
          </p:spPr>
        </p:pic>
      </p:grpSp>
    </p:spTree>
    <p:extLst>
      <p:ext uri="{BB962C8B-B14F-4D97-AF65-F5344CB8AC3E}">
        <p14:creationId xmlns:p14="http://schemas.microsoft.com/office/powerpoint/2010/main" val="30705201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D42B86C2-450C-DD83-A641-2784773DA1C0}"/>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a:p>
            <a:endParaRPr lang="sv-SE" dirty="0"/>
          </a:p>
        </p:txBody>
      </p:sp>
      <p:sp>
        <p:nvSpPr>
          <p:cNvPr id="2" name="Rubrik 1"/>
          <p:cNvSpPr>
            <a:spLocks noGrp="1"/>
          </p:cNvSpPr>
          <p:nvPr>
            <p:ph type="title"/>
          </p:nvPr>
        </p:nvSpPr>
        <p:spPr>
          <a:xfrm>
            <a:off x="6994577" y="1140736"/>
            <a:ext cx="4536363" cy="943824"/>
          </a:xfrm>
        </p:spPr>
        <p:txBody>
          <a:bodyPr/>
          <a:lstStyle/>
          <a:p>
            <a:r>
              <a:rPr lang="sv-SE" dirty="0"/>
              <a:t>Totalförsvarsplanering</a:t>
            </a:r>
          </a:p>
        </p:txBody>
      </p:sp>
      <p:grpSp>
        <p:nvGrpSpPr>
          <p:cNvPr id="12" name="Grupp 11" descr="En illustration som visar en graf i pajform med tre lika stora delar som består av militär planering, civil planering och totalförsvarssamordning. ">
            <a:extLst>
              <a:ext uri="{FF2B5EF4-FFF2-40B4-BE49-F238E27FC236}">
                <a16:creationId xmlns:a16="http://schemas.microsoft.com/office/drawing/2014/main" id="{2E11A91D-25DD-CC71-A8A7-F5296901BDE8}"/>
              </a:ext>
            </a:extLst>
          </p:cNvPr>
          <p:cNvGrpSpPr/>
          <p:nvPr/>
        </p:nvGrpSpPr>
        <p:grpSpPr>
          <a:xfrm>
            <a:off x="-530422" y="947254"/>
            <a:ext cx="7602884" cy="5068589"/>
            <a:chOff x="-530422" y="947254"/>
            <a:chExt cx="7602884" cy="5068589"/>
          </a:xfrm>
        </p:grpSpPr>
        <p:graphicFrame>
          <p:nvGraphicFramePr>
            <p:cNvPr id="15" name="Diagram 14">
              <a:extLst>
                <a:ext uri="{FF2B5EF4-FFF2-40B4-BE49-F238E27FC236}">
                  <a16:creationId xmlns:a16="http://schemas.microsoft.com/office/drawing/2014/main" id="{5AEB29E0-4933-597F-4FB4-DCDB8DDF8393}"/>
                </a:ext>
              </a:extLst>
            </p:cNvPr>
            <p:cNvGraphicFramePr/>
            <p:nvPr>
              <p:extLst>
                <p:ext uri="{D42A27DB-BD31-4B8C-83A1-F6EECF244321}">
                  <p14:modId xmlns:p14="http://schemas.microsoft.com/office/powerpoint/2010/main" val="3323852494"/>
                </p:ext>
              </p:extLst>
            </p:nvPr>
          </p:nvGraphicFramePr>
          <p:xfrm>
            <a:off x="-530422" y="947254"/>
            <a:ext cx="7602884" cy="5068589"/>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upp 8">
              <a:extLst>
                <a:ext uri="{FF2B5EF4-FFF2-40B4-BE49-F238E27FC236}">
                  <a16:creationId xmlns:a16="http://schemas.microsoft.com/office/drawing/2014/main" id="{2DD1492D-F9E6-4E35-0373-D6106AFC8C4A}"/>
                </a:ext>
              </a:extLst>
            </p:cNvPr>
            <p:cNvGrpSpPr/>
            <p:nvPr/>
          </p:nvGrpSpPr>
          <p:grpSpPr>
            <a:xfrm>
              <a:off x="3589644" y="2125860"/>
              <a:ext cx="1623869" cy="1363084"/>
              <a:chOff x="3589644" y="2125860"/>
              <a:chExt cx="1623869" cy="1363084"/>
            </a:xfrm>
          </p:grpSpPr>
          <p:pic>
            <p:nvPicPr>
              <p:cNvPr id="25" name="Bildobjekt 24" descr="En bild som visar vapen, knogjärn, hjul&#10;&#10;Automatiskt genererad beskrivning">
                <a:extLst>
                  <a:ext uri="{FF2B5EF4-FFF2-40B4-BE49-F238E27FC236}">
                    <a16:creationId xmlns:a16="http://schemas.microsoft.com/office/drawing/2014/main" id="{BAE47B11-9FD2-412A-EF6B-1FF6B9CBAC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17387" y="2125860"/>
                <a:ext cx="768383" cy="535754"/>
              </a:xfrm>
              <a:prstGeom prst="rect">
                <a:avLst/>
              </a:prstGeom>
            </p:spPr>
          </p:pic>
          <p:sp>
            <p:nvSpPr>
              <p:cNvPr id="26" name="textruta 1">
                <a:extLst>
                  <a:ext uri="{FF2B5EF4-FFF2-40B4-BE49-F238E27FC236}">
                    <a16:creationId xmlns:a16="http://schemas.microsoft.com/office/drawing/2014/main" id="{5F4DBEF6-1FE4-A7EF-BF55-D477CF813B09}"/>
                  </a:ext>
                </a:extLst>
              </p:cNvPr>
              <p:cNvSpPr txBox="1"/>
              <p:nvPr/>
            </p:nvSpPr>
            <p:spPr>
              <a:xfrm>
                <a:off x="3589644" y="2778690"/>
                <a:ext cx="1623869" cy="71025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sv-SE" sz="1800" b="1">
                    <a:solidFill>
                      <a:schemeClr val="bg1"/>
                    </a:solidFill>
                    <a:latin typeface="+mj-lt"/>
                  </a:rPr>
                  <a:t>Civil</a:t>
                </a:r>
              </a:p>
              <a:p>
                <a:pPr algn="ctr"/>
                <a:r>
                  <a:rPr lang="sv-SE" sz="1800" b="1">
                    <a:solidFill>
                      <a:schemeClr val="bg1"/>
                    </a:solidFill>
                    <a:latin typeface="+mj-lt"/>
                  </a:rPr>
                  <a:t>planering</a:t>
                </a:r>
              </a:p>
            </p:txBody>
          </p:sp>
        </p:grpSp>
        <p:grpSp>
          <p:nvGrpSpPr>
            <p:cNvPr id="8" name="Grupp 7">
              <a:extLst>
                <a:ext uri="{FF2B5EF4-FFF2-40B4-BE49-F238E27FC236}">
                  <a16:creationId xmlns:a16="http://schemas.microsoft.com/office/drawing/2014/main" id="{DCFE8F04-3CCF-4DF4-394C-D84E11C5F497}"/>
                </a:ext>
              </a:extLst>
            </p:cNvPr>
            <p:cNvGrpSpPr/>
            <p:nvPr/>
          </p:nvGrpSpPr>
          <p:grpSpPr>
            <a:xfrm>
              <a:off x="1475877" y="2119047"/>
              <a:ext cx="1307875" cy="1362503"/>
              <a:chOff x="1475877" y="2119047"/>
              <a:chExt cx="1307875" cy="1362503"/>
            </a:xfrm>
          </p:grpSpPr>
          <p:pic>
            <p:nvPicPr>
              <p:cNvPr id="21" name="Bildobjekt 20" descr="En bild som visar text, clipart&#10;&#10;Automatiskt genererad beskrivning">
                <a:extLst>
                  <a:ext uri="{FF2B5EF4-FFF2-40B4-BE49-F238E27FC236}">
                    <a16:creationId xmlns:a16="http://schemas.microsoft.com/office/drawing/2014/main" id="{ADF35472-4186-42C3-DB9B-E218D2D98B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06873" y="2119047"/>
                <a:ext cx="938490" cy="542565"/>
              </a:xfrm>
              <a:prstGeom prst="rect">
                <a:avLst/>
              </a:prstGeom>
            </p:spPr>
          </p:pic>
          <p:sp>
            <p:nvSpPr>
              <p:cNvPr id="27" name="textruta 1">
                <a:extLst>
                  <a:ext uri="{FF2B5EF4-FFF2-40B4-BE49-F238E27FC236}">
                    <a16:creationId xmlns:a16="http://schemas.microsoft.com/office/drawing/2014/main" id="{9397B099-7CD0-3470-D7BF-FE66EFCBDFCA}"/>
                  </a:ext>
                </a:extLst>
              </p:cNvPr>
              <p:cNvSpPr txBox="1"/>
              <p:nvPr/>
            </p:nvSpPr>
            <p:spPr>
              <a:xfrm>
                <a:off x="1475877" y="2771296"/>
                <a:ext cx="1307875" cy="71025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sv-SE" sz="1800" b="1">
                    <a:solidFill>
                      <a:schemeClr val="bg1"/>
                    </a:solidFill>
                    <a:latin typeface="+mj-lt"/>
                  </a:rPr>
                  <a:t>Militär</a:t>
                </a:r>
              </a:p>
              <a:p>
                <a:pPr algn="ctr"/>
                <a:r>
                  <a:rPr lang="sv-SE" sz="1800" b="1">
                    <a:solidFill>
                      <a:schemeClr val="bg1"/>
                    </a:solidFill>
                    <a:latin typeface="+mj-lt"/>
                  </a:rPr>
                  <a:t>planering</a:t>
                </a:r>
              </a:p>
            </p:txBody>
          </p:sp>
        </p:grpSp>
        <p:grpSp>
          <p:nvGrpSpPr>
            <p:cNvPr id="10" name="Grupp 9">
              <a:extLst>
                <a:ext uri="{FF2B5EF4-FFF2-40B4-BE49-F238E27FC236}">
                  <a16:creationId xmlns:a16="http://schemas.microsoft.com/office/drawing/2014/main" id="{FA2B9A2A-8A5F-9882-BD65-A2129717897D}"/>
                </a:ext>
              </a:extLst>
            </p:cNvPr>
            <p:cNvGrpSpPr/>
            <p:nvPr/>
          </p:nvGrpSpPr>
          <p:grpSpPr>
            <a:xfrm>
              <a:off x="2258393" y="4012868"/>
              <a:ext cx="2025256" cy="1631514"/>
              <a:chOff x="2258393" y="4012868"/>
              <a:chExt cx="2025256" cy="1631514"/>
            </a:xfrm>
          </p:grpSpPr>
          <p:pic>
            <p:nvPicPr>
              <p:cNvPr id="23" name="Bildobjekt 22">
                <a:extLst>
                  <a:ext uri="{FF2B5EF4-FFF2-40B4-BE49-F238E27FC236}">
                    <a16:creationId xmlns:a16="http://schemas.microsoft.com/office/drawing/2014/main" id="{46CBB66B-A836-BDBC-5BCF-4419CCD5F6A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26906" y="4012868"/>
                <a:ext cx="688229" cy="642347"/>
              </a:xfrm>
              <a:prstGeom prst="rect">
                <a:avLst/>
              </a:prstGeom>
            </p:spPr>
          </p:pic>
          <p:sp>
            <p:nvSpPr>
              <p:cNvPr id="28" name="textruta 1">
                <a:extLst>
                  <a:ext uri="{FF2B5EF4-FFF2-40B4-BE49-F238E27FC236}">
                    <a16:creationId xmlns:a16="http://schemas.microsoft.com/office/drawing/2014/main" id="{9BE0A00F-8AA2-504A-E71F-3AAE9428E40D}"/>
                  </a:ext>
                </a:extLst>
              </p:cNvPr>
              <p:cNvSpPr txBox="1"/>
              <p:nvPr/>
            </p:nvSpPr>
            <p:spPr>
              <a:xfrm>
                <a:off x="2258393" y="4722254"/>
                <a:ext cx="2025256" cy="92212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sv-SE" sz="1800" b="1">
                    <a:solidFill>
                      <a:schemeClr val="bg1"/>
                    </a:solidFill>
                    <a:latin typeface="+mj-lt"/>
                  </a:rPr>
                  <a:t>Totalförsvars-samordning</a:t>
                </a:r>
              </a:p>
            </p:txBody>
          </p:sp>
        </p:grpSp>
      </p:grpSp>
      <p:sp>
        <p:nvSpPr>
          <p:cNvPr id="11" name="Platshållare för text 10">
            <a:extLst>
              <a:ext uri="{FF2B5EF4-FFF2-40B4-BE49-F238E27FC236}">
                <a16:creationId xmlns:a16="http://schemas.microsoft.com/office/drawing/2014/main" id="{575C68C9-CCF4-E170-EF1B-D6D360540C9F}"/>
              </a:ext>
            </a:extLst>
          </p:cNvPr>
          <p:cNvSpPr>
            <a:spLocks noGrp="1"/>
          </p:cNvSpPr>
          <p:nvPr>
            <p:ph type="body" sz="quarter" idx="10"/>
          </p:nvPr>
        </p:nvSpPr>
        <p:spPr>
          <a:xfrm>
            <a:off x="6994567" y="2258402"/>
            <a:ext cx="4382968" cy="3833813"/>
          </a:xfrm>
        </p:spPr>
        <p:txBody>
          <a:bodyPr/>
          <a:lstStyle/>
          <a:p>
            <a:pPr marL="0" indent="0">
              <a:buNone/>
            </a:pPr>
            <a:r>
              <a:rPr lang="sv-SE" dirty="0"/>
              <a:t>Sammanhängande total-försvarsplanering genomförs i en process för samordning av beroenden och särskilda satsningar mellan militärt och civilt försvar.</a:t>
            </a:r>
          </a:p>
        </p:txBody>
      </p:sp>
    </p:spTree>
    <p:extLst>
      <p:ext uri="{BB962C8B-B14F-4D97-AF65-F5344CB8AC3E}">
        <p14:creationId xmlns:p14="http://schemas.microsoft.com/office/powerpoint/2010/main" val="39449630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tshållare för text 12">
            <a:extLst>
              <a:ext uri="{FF2B5EF4-FFF2-40B4-BE49-F238E27FC236}">
                <a16:creationId xmlns:a16="http://schemas.microsoft.com/office/drawing/2014/main" id="{1B5587A7-224D-D2CC-1E58-7B08B79A8619}"/>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a:p>
            <a:endParaRPr lang="sv-SE" dirty="0"/>
          </a:p>
        </p:txBody>
      </p:sp>
      <p:sp>
        <p:nvSpPr>
          <p:cNvPr id="2" name="Rubrik 1"/>
          <p:cNvSpPr>
            <a:spLocks noGrp="1"/>
          </p:cNvSpPr>
          <p:nvPr>
            <p:ph type="title"/>
          </p:nvPr>
        </p:nvSpPr>
        <p:spPr>
          <a:xfrm>
            <a:off x="6994578" y="1140736"/>
            <a:ext cx="4108852" cy="943824"/>
          </a:xfrm>
        </p:spPr>
        <p:txBody>
          <a:bodyPr anchor="b">
            <a:noAutofit/>
          </a:bodyPr>
          <a:lstStyle/>
          <a:p>
            <a:r>
              <a:rPr lang="sv-SE"/>
              <a:t>Krigsorganisation och krigsplacering</a:t>
            </a:r>
          </a:p>
        </p:txBody>
      </p:sp>
      <p:pic>
        <p:nvPicPr>
          <p:cNvPr id="9" name="Platshållare för bild 8" descr="Ett foto som visar ett schackbräde med schackpjäser och en person i bakgrunden.">
            <a:extLst>
              <a:ext uri="{FF2B5EF4-FFF2-40B4-BE49-F238E27FC236}">
                <a16:creationId xmlns:a16="http://schemas.microsoft.com/office/drawing/2014/main" id="{78AE03E0-480B-59EE-3482-FA1FFE29A2E3}"/>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b="-1"/>
          <a:stretch/>
        </p:blipFill>
        <p:spPr>
          <a:xfrm>
            <a:off x="20" y="10"/>
            <a:ext cx="6095980" cy="6857989"/>
          </a:xfrm>
          <a:noFill/>
        </p:spPr>
      </p:pic>
      <p:sp>
        <p:nvSpPr>
          <p:cNvPr id="5" name="Platshållare för text 3">
            <a:extLst>
              <a:ext uri="{FF2B5EF4-FFF2-40B4-BE49-F238E27FC236}">
                <a16:creationId xmlns:a16="http://schemas.microsoft.com/office/drawing/2014/main" id="{D074CB7A-5589-166B-EA3D-16C00D855C6D}"/>
              </a:ext>
            </a:extLst>
          </p:cNvPr>
          <p:cNvSpPr txBox="1">
            <a:spLocks/>
          </p:cNvSpPr>
          <p:nvPr/>
        </p:nvSpPr>
        <p:spPr>
          <a:xfrm>
            <a:off x="3069024" y="6414507"/>
            <a:ext cx="2858814" cy="224502"/>
          </a:xfrm>
          <a:prstGeom prst="rect">
            <a:avLst/>
          </a:prstGeom>
        </p:spPr>
        <p:txBody>
          <a:bodyPr vert="horz" lIns="91440" tIns="45720" rIns="91440" bIns="45720" rtlCol="0">
            <a:noAutofit/>
          </a:bodyPr>
          <a:lstStyle>
            <a:lvl1pPr marL="0" marR="0" indent="0" algn="r" defTabSz="914400" rtl="0" eaLnBrk="1" fontAlgn="auto" latinLnBrk="0" hangingPunct="1">
              <a:lnSpc>
                <a:spcPct val="100000"/>
              </a:lnSpc>
              <a:spcBef>
                <a:spcPts val="0"/>
              </a:spcBef>
              <a:spcAft>
                <a:spcPts val="0"/>
              </a:spcAft>
              <a:buClrTx/>
              <a:buSzTx/>
              <a:buFontTx/>
              <a:buNone/>
              <a:tabLst/>
              <a:defRPr lang="sv-SE" sz="1200" b="1" kern="1200" spc="200" baseline="0">
                <a:solidFill>
                  <a:srgbClr val="43433E"/>
                </a:solidFill>
                <a:effectLst/>
                <a:latin typeface="+mj-lt"/>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tint val="75000"/>
                  </a:schemeClr>
                </a:solidFill>
                <a:latin typeface="+mn-lt"/>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tint val="75000"/>
                  </a:schemeClr>
                </a:solidFill>
                <a:latin typeface="+mn-lt"/>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sv-SE" b="0" spc="0">
                <a:solidFill>
                  <a:schemeClr val="bg1"/>
                </a:solidFill>
                <a:latin typeface="+mn-lt"/>
              </a:rPr>
              <a:t>Foto: </a:t>
            </a:r>
            <a:r>
              <a:rPr lang="sv-SE" b="0" spc="0" err="1">
                <a:solidFill>
                  <a:schemeClr val="bg1"/>
                </a:solidFill>
                <a:latin typeface="+mn-lt"/>
              </a:rPr>
              <a:t>AdobeStock</a:t>
            </a:r>
            <a:endParaRPr lang="sv-SE" b="0" spc="0">
              <a:solidFill>
                <a:schemeClr val="bg1"/>
              </a:solidFill>
              <a:latin typeface="+mn-lt"/>
            </a:endParaRPr>
          </a:p>
        </p:txBody>
      </p:sp>
      <p:sp>
        <p:nvSpPr>
          <p:cNvPr id="7" name="Platshållare för text 6">
            <a:extLst>
              <a:ext uri="{FF2B5EF4-FFF2-40B4-BE49-F238E27FC236}">
                <a16:creationId xmlns:a16="http://schemas.microsoft.com/office/drawing/2014/main" id="{9D402DF0-E80E-6312-F007-115F383FE7C8}"/>
              </a:ext>
            </a:extLst>
          </p:cNvPr>
          <p:cNvSpPr>
            <a:spLocks noGrp="1"/>
          </p:cNvSpPr>
          <p:nvPr>
            <p:ph type="body" sz="quarter" idx="10"/>
          </p:nvPr>
        </p:nvSpPr>
        <p:spPr>
          <a:xfrm>
            <a:off x="6994566" y="2258402"/>
            <a:ext cx="4517880" cy="3833813"/>
          </a:xfrm>
        </p:spPr>
        <p:txBody>
          <a:bodyPr>
            <a:normAutofit/>
          </a:bodyPr>
          <a:lstStyle/>
          <a:p>
            <a:pPr marL="0" indent="0">
              <a:spcAft>
                <a:spcPts val="0"/>
              </a:spcAft>
              <a:buNone/>
            </a:pPr>
            <a:r>
              <a:rPr lang="sv-SE" dirty="0">
                <a:ea typeface="Calibri" panose="020F0502020204030204" pitchFamily="34" charset="0"/>
                <a:cs typeface="Times New Roman" panose="02020603050405020304" pitchFamily="18" charset="0"/>
              </a:rPr>
              <a:t>Den egna verksamheten och organisationen ska anpassas så att den fungerar vid allvarliga störningar och vid höjd beredskap.</a:t>
            </a:r>
          </a:p>
          <a:p>
            <a:pPr marL="0" indent="0">
              <a:spcAft>
                <a:spcPts val="0"/>
              </a:spcAft>
              <a:buNone/>
            </a:pPr>
            <a:endParaRPr lang="sv-SE" dirty="0">
              <a:ea typeface="Calibri" panose="020F0502020204030204" pitchFamily="34" charset="0"/>
              <a:cs typeface="Times New Roman" panose="02020603050405020304" pitchFamily="18" charset="0"/>
            </a:endParaRPr>
          </a:p>
          <a:p>
            <a:pPr marL="0" indent="0">
              <a:spcAft>
                <a:spcPts val="0"/>
              </a:spcAft>
              <a:buNone/>
            </a:pPr>
            <a:r>
              <a:rPr lang="sv-SE" sz="1800" dirty="0">
                <a:ea typeface="Calibri" panose="020F0502020204030204" pitchFamily="34" charset="0"/>
                <a:cs typeface="Times New Roman" panose="02020603050405020304" pitchFamily="18" charset="0"/>
                <a:hlinkClick r:id="rId4"/>
              </a:rPr>
              <a:t>Krigsorganisation och krigsplacering på msb.se</a:t>
            </a:r>
            <a:endParaRPr lang="sv-SE" sz="18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792925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Informations- </a:t>
            </a:r>
            <a:br>
              <a:rPr lang="sv-SE"/>
            </a:br>
            <a:r>
              <a:rPr lang="sv-SE"/>
              <a:t>och cybersäkerhet</a:t>
            </a:r>
          </a:p>
        </p:txBody>
      </p:sp>
      <p:pic>
        <p:nvPicPr>
          <p:cNvPr id="11" name="Platshållare för bild 10" descr="Ett foto som visar en jordglob som omges med symboler för transporter, människor, mobiltelefoner och datorer.">
            <a:extLst>
              <a:ext uri="{FF2B5EF4-FFF2-40B4-BE49-F238E27FC236}">
                <a16:creationId xmlns:a16="http://schemas.microsoft.com/office/drawing/2014/main" id="{75DBFBE0-3804-E03D-FDB3-190EF0529C51}"/>
              </a:ext>
            </a:extLst>
          </p:cNvPr>
          <p:cNvPicPr>
            <a:picLocks noGrp="1" noChangeAspect="1"/>
          </p:cNvPicPr>
          <p:nvPr>
            <p:ph type="pic" idx="1"/>
          </p:nvPr>
        </p:nvPicPr>
        <p:blipFill rotWithShape="1">
          <a:blip r:embed="rId3" cstate="screen">
            <a:extLst>
              <a:ext uri="{BEBA8EAE-BF5A-486C-A8C5-ECC9F3942E4B}">
                <a14:imgProps xmlns:a14="http://schemas.microsoft.com/office/drawing/2010/main">
                  <a14:imgLayer r:embed="rId4">
                    <a14:imgEffect>
                      <a14:saturation sat="75000"/>
                    </a14:imgEffect>
                  </a14:imgLayer>
                </a14:imgProps>
              </a:ext>
              <a:ext uri="{28A0092B-C50C-407E-A947-70E740481C1C}">
                <a14:useLocalDpi xmlns:a14="http://schemas.microsoft.com/office/drawing/2010/main"/>
              </a:ext>
            </a:extLst>
          </a:blip>
          <a:srcRect/>
          <a:stretch/>
        </p:blipFill>
        <p:spPr>
          <a:xfrm>
            <a:off x="0" y="1"/>
            <a:ext cx="6096000" cy="6857999"/>
          </a:xfrm>
        </p:spPr>
      </p:pic>
      <p:sp>
        <p:nvSpPr>
          <p:cNvPr id="6" name="Platshållare för text 3">
            <a:extLst>
              <a:ext uri="{FF2B5EF4-FFF2-40B4-BE49-F238E27FC236}">
                <a16:creationId xmlns:a16="http://schemas.microsoft.com/office/drawing/2014/main" id="{41C8F4C9-B929-7ADA-E819-11F9B07BE2E7}"/>
              </a:ext>
            </a:extLst>
          </p:cNvPr>
          <p:cNvSpPr txBox="1">
            <a:spLocks/>
          </p:cNvSpPr>
          <p:nvPr/>
        </p:nvSpPr>
        <p:spPr>
          <a:xfrm>
            <a:off x="3069024" y="6414507"/>
            <a:ext cx="2858814" cy="224502"/>
          </a:xfrm>
          <a:prstGeom prst="rect">
            <a:avLst/>
          </a:prstGeom>
        </p:spPr>
        <p:txBody>
          <a:bodyPr vert="horz" lIns="91440" tIns="45720" rIns="91440" bIns="45720" rtlCol="0">
            <a:noAutofit/>
          </a:bodyPr>
          <a:lstStyle>
            <a:lvl1pPr marL="0" marR="0" indent="0" algn="r" defTabSz="914400" rtl="0" eaLnBrk="1" fontAlgn="auto" latinLnBrk="0" hangingPunct="1">
              <a:lnSpc>
                <a:spcPct val="100000"/>
              </a:lnSpc>
              <a:spcBef>
                <a:spcPts val="0"/>
              </a:spcBef>
              <a:spcAft>
                <a:spcPts val="0"/>
              </a:spcAft>
              <a:buClrTx/>
              <a:buSzTx/>
              <a:buFontTx/>
              <a:buNone/>
              <a:tabLst/>
              <a:defRPr lang="sv-SE" sz="1200" b="1" kern="1200" spc="200" baseline="0">
                <a:solidFill>
                  <a:srgbClr val="43433E"/>
                </a:solidFill>
                <a:effectLst/>
                <a:latin typeface="+mj-lt"/>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tint val="75000"/>
                  </a:schemeClr>
                </a:solidFill>
                <a:latin typeface="+mn-lt"/>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tint val="75000"/>
                  </a:schemeClr>
                </a:solidFill>
                <a:latin typeface="+mn-lt"/>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sv-SE" b="0" spc="0">
                <a:solidFill>
                  <a:schemeClr val="bg1"/>
                </a:solidFill>
                <a:latin typeface="+mn-lt"/>
              </a:rPr>
              <a:t>Foto: </a:t>
            </a:r>
            <a:r>
              <a:rPr lang="sv-SE" b="0" spc="0" err="1">
                <a:solidFill>
                  <a:schemeClr val="bg1"/>
                </a:solidFill>
                <a:latin typeface="+mn-lt"/>
              </a:rPr>
              <a:t>AdobeStock</a:t>
            </a:r>
            <a:endParaRPr lang="sv-SE" b="0" spc="0">
              <a:solidFill>
                <a:schemeClr val="bg1"/>
              </a:solidFill>
              <a:latin typeface="+mn-lt"/>
            </a:endParaRPr>
          </a:p>
        </p:txBody>
      </p:sp>
      <p:sp>
        <p:nvSpPr>
          <p:cNvPr id="3" name="Platshållare för text 2">
            <a:extLst>
              <a:ext uri="{FF2B5EF4-FFF2-40B4-BE49-F238E27FC236}">
                <a16:creationId xmlns:a16="http://schemas.microsoft.com/office/drawing/2014/main" id="{84B3A4B1-3D8C-3B6E-B500-BAFEB3319FA5}"/>
              </a:ext>
            </a:extLst>
          </p:cNvPr>
          <p:cNvSpPr>
            <a:spLocks noGrp="1"/>
          </p:cNvSpPr>
          <p:nvPr>
            <p:ph type="body" sz="quarter" idx="10"/>
          </p:nvPr>
        </p:nvSpPr>
        <p:spPr>
          <a:xfrm>
            <a:off x="6994566" y="2258402"/>
            <a:ext cx="4740234" cy="3833813"/>
          </a:xfrm>
        </p:spPr>
        <p:txBody>
          <a:bodyPr/>
          <a:lstStyle/>
          <a:p>
            <a:r>
              <a:rPr lang="sv-SE" dirty="0"/>
              <a:t>Säkra information oavsett </a:t>
            </a:r>
            <a:br>
              <a:rPr lang="sv-SE" dirty="0"/>
            </a:br>
            <a:r>
              <a:rPr lang="sv-SE" dirty="0"/>
              <a:t>var den finns, och se till att enbart rätt personer har tillgång till den. </a:t>
            </a:r>
          </a:p>
          <a:p>
            <a:r>
              <a:rPr lang="sv-SE" dirty="0"/>
              <a:t>Gör information tillgänglig där och när den behövs.</a:t>
            </a:r>
          </a:p>
          <a:p>
            <a:r>
              <a:rPr lang="sv-SE" dirty="0"/>
              <a:t>Säkerställ att den är tillförlitlig.</a:t>
            </a:r>
          </a:p>
          <a:p>
            <a:pPr marL="0" indent="0">
              <a:buNone/>
            </a:pPr>
            <a:r>
              <a:rPr lang="sv-SE" sz="1800" dirty="0">
                <a:hlinkClick r:id="rId5"/>
              </a:rPr>
              <a:t>Informationssäkerhet, cybersäkerhet och säkra kommunikationer på msb.se</a:t>
            </a:r>
            <a:endParaRPr lang="sv-SE" dirty="0"/>
          </a:p>
        </p:txBody>
      </p:sp>
      <p:sp>
        <p:nvSpPr>
          <p:cNvPr id="7" name="Platshållare för text 12">
            <a:extLst>
              <a:ext uri="{FF2B5EF4-FFF2-40B4-BE49-F238E27FC236}">
                <a16:creationId xmlns:a16="http://schemas.microsoft.com/office/drawing/2014/main" id="{FF21EF86-EBA1-42B8-9C00-D59E8873B192}"/>
              </a:ext>
              <a:ext uri="{C183D7F6-B498-43B3-948B-1728B52AA6E4}">
                <adec:decorative xmlns:adec="http://schemas.microsoft.com/office/drawing/2017/decorative" val="1"/>
              </a:ext>
            </a:extLst>
          </p:cNvPr>
          <p:cNvSpPr>
            <a:spLocks noGrp="1"/>
          </p:cNvSpPr>
          <p:nvPr>
            <p:ph type="body" idx="11"/>
          </p:nvPr>
        </p:nvSpPr>
        <p:spPr>
          <a:xfrm>
            <a:off x="6994566" y="231728"/>
            <a:ext cx="4953675" cy="277558"/>
          </a:xfrm>
        </p:spPr>
        <p:txBody>
          <a:bodyPr/>
          <a:lstStyle/>
          <a:p>
            <a:r>
              <a:rPr lang="sv-SE" dirty="0"/>
              <a:t>Civil beredskap</a:t>
            </a:r>
          </a:p>
          <a:p>
            <a:endParaRPr lang="sv-SE" dirty="0"/>
          </a:p>
        </p:txBody>
      </p:sp>
      <p:sp>
        <p:nvSpPr>
          <p:cNvPr id="4" name="Rectangle 1"/>
          <p:cNvSpPr>
            <a:spLocks noChangeArrowheads="1"/>
          </p:cNvSpPr>
          <p:nvPr/>
        </p:nvSpPr>
        <p:spPr bwMode="auto">
          <a:xfrm>
            <a:off x="0" y="-756960"/>
            <a:ext cx="2232411" cy="1971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99829" tIns="899829" rIns="899829" bIns="899829"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0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t>https://</a:t>
            </a:r>
            <a:endParaRPr kumimoji="0" lang="sv-SE" altLang="sv-S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62114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tshållare för bild 11" descr="Fotot visar en närbild på en militär som spejar in i en kikare i skymningen. ">
            <a:extLst>
              <a:ext uri="{C183D7F6-B498-43B3-948B-1728B52AA6E4}">
                <adec:decorative xmlns:adec="http://schemas.microsoft.com/office/drawing/2017/decorative" val="0"/>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38" r="38"/>
          <a:stretch/>
        </p:blipFill>
        <p:spPr/>
      </p:pic>
      <p:sp>
        <p:nvSpPr>
          <p:cNvPr id="2" name="Rubrik 1">
            <a:extLst>
              <a:ext uri="{FF2B5EF4-FFF2-40B4-BE49-F238E27FC236}">
                <a16:creationId xmlns:a16="http://schemas.microsoft.com/office/drawing/2014/main" id="{0883C673-F2D3-69EA-32F8-F30AAFAEC77B}"/>
              </a:ext>
            </a:extLst>
          </p:cNvPr>
          <p:cNvSpPr>
            <a:spLocks noGrp="1"/>
          </p:cNvSpPr>
          <p:nvPr>
            <p:ph type="ctrTitle"/>
          </p:nvPr>
        </p:nvSpPr>
        <p:spPr/>
        <p:txBody>
          <a:bodyPr anchor="ctr"/>
          <a:lstStyle/>
          <a:p>
            <a:r>
              <a:rPr lang="sv-SE" dirty="0">
                <a:solidFill>
                  <a:schemeClr val="bg1"/>
                </a:solidFill>
              </a:rPr>
              <a:t>EN FÖRÄNDRAD HOTBILD</a:t>
            </a:r>
          </a:p>
        </p:txBody>
      </p:sp>
      <p:sp>
        <p:nvSpPr>
          <p:cNvPr id="3" name="Platshållare för text 2">
            <a:extLst>
              <a:ext uri="{FF2B5EF4-FFF2-40B4-BE49-F238E27FC236}">
                <a16:creationId xmlns:a16="http://schemas.microsoft.com/office/drawing/2014/main" id="{01955E7E-CAB3-77D0-E95B-CE8831F10DAA}"/>
              </a:ext>
            </a:extLst>
          </p:cNvPr>
          <p:cNvSpPr>
            <a:spLocks noGrp="1"/>
          </p:cNvSpPr>
          <p:nvPr>
            <p:ph type="body" sz="quarter" idx="11"/>
          </p:nvPr>
        </p:nvSpPr>
        <p:spPr>
          <a:xfrm>
            <a:off x="7860087" y="6442960"/>
            <a:ext cx="4155702" cy="281398"/>
          </a:xfrm>
        </p:spPr>
        <p:txBody>
          <a:bodyPr/>
          <a:lstStyle/>
          <a:p>
            <a:r>
              <a:rPr lang="sv-SE" sz="1200" dirty="0"/>
              <a:t>Foto: Antonia </a:t>
            </a:r>
            <a:r>
              <a:rPr lang="sv-SE" sz="1200" dirty="0" err="1"/>
              <a:t>Sehlstedt</a:t>
            </a:r>
            <a:r>
              <a:rPr lang="sv-SE" sz="1200" dirty="0"/>
              <a:t>/Försvarsmakten</a:t>
            </a:r>
          </a:p>
        </p:txBody>
      </p:sp>
    </p:spTree>
    <p:extLst>
      <p:ext uri="{BB962C8B-B14F-4D97-AF65-F5344CB8AC3E}">
        <p14:creationId xmlns:p14="http://schemas.microsoft.com/office/powerpoint/2010/main" val="27565074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latshållare för text 13">
            <a:extLst>
              <a:ext uri="{FF2B5EF4-FFF2-40B4-BE49-F238E27FC236}">
                <a16:creationId xmlns:a16="http://schemas.microsoft.com/office/drawing/2014/main" id="{C8940933-A5F9-34F2-23FF-E91E0D1AF4DD}"/>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a:p>
            <a:endParaRPr lang="sv-SE" dirty="0"/>
          </a:p>
        </p:txBody>
      </p:sp>
      <p:sp>
        <p:nvSpPr>
          <p:cNvPr id="2" name="Rubrik 1"/>
          <p:cNvSpPr>
            <a:spLocks noGrp="1"/>
          </p:cNvSpPr>
          <p:nvPr>
            <p:ph type="title"/>
          </p:nvPr>
        </p:nvSpPr>
        <p:spPr>
          <a:xfrm>
            <a:off x="6994577" y="1140736"/>
            <a:ext cx="4714493" cy="943824"/>
          </a:xfrm>
        </p:spPr>
        <p:txBody>
          <a:bodyPr/>
          <a:lstStyle/>
          <a:p>
            <a:r>
              <a:rPr lang="sv-SE" sz="2800">
                <a:solidFill>
                  <a:srgbClr val="4C4B45"/>
                </a:solidFill>
              </a:rPr>
              <a:t>Systematiskt informations-säkerhetsarbete</a:t>
            </a:r>
          </a:p>
        </p:txBody>
      </p:sp>
      <p:pic>
        <p:nvPicPr>
          <p:cNvPr id="7" name="Platshållare för bild 6" descr="Ett foto som visar en person som sitter och tittar ner i en mobiltelefon.">
            <a:extLst>
              <a:ext uri="{FF2B5EF4-FFF2-40B4-BE49-F238E27FC236}">
                <a16:creationId xmlns:a16="http://schemas.microsoft.com/office/drawing/2014/main" id="{62A99FFD-54C0-B0DD-DFD5-6A5812A54DD0}"/>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p:pic>
      <p:sp>
        <p:nvSpPr>
          <p:cNvPr id="6" name="Platshållare för text 3">
            <a:extLst>
              <a:ext uri="{FF2B5EF4-FFF2-40B4-BE49-F238E27FC236}">
                <a16:creationId xmlns:a16="http://schemas.microsoft.com/office/drawing/2014/main" id="{C118E10C-6130-9CD5-3F5C-C86BE556D201}"/>
              </a:ext>
            </a:extLst>
          </p:cNvPr>
          <p:cNvSpPr txBox="1">
            <a:spLocks/>
          </p:cNvSpPr>
          <p:nvPr/>
        </p:nvSpPr>
        <p:spPr>
          <a:xfrm>
            <a:off x="3069024" y="6414507"/>
            <a:ext cx="2858814" cy="224502"/>
          </a:xfrm>
          <a:prstGeom prst="rect">
            <a:avLst/>
          </a:prstGeom>
        </p:spPr>
        <p:txBody>
          <a:bodyPr vert="horz" lIns="91440" tIns="45720" rIns="91440" bIns="45720" rtlCol="0">
            <a:noAutofit/>
          </a:bodyPr>
          <a:lstStyle>
            <a:lvl1pPr marL="0" marR="0" indent="0" algn="r" defTabSz="914400" rtl="0" eaLnBrk="1" fontAlgn="auto" latinLnBrk="0" hangingPunct="1">
              <a:lnSpc>
                <a:spcPct val="100000"/>
              </a:lnSpc>
              <a:spcBef>
                <a:spcPts val="0"/>
              </a:spcBef>
              <a:spcAft>
                <a:spcPts val="0"/>
              </a:spcAft>
              <a:buClrTx/>
              <a:buSzTx/>
              <a:buFontTx/>
              <a:buNone/>
              <a:tabLst/>
              <a:defRPr lang="sv-SE" sz="1200" b="1" kern="1200" spc="200" baseline="0">
                <a:solidFill>
                  <a:srgbClr val="43433E"/>
                </a:solidFill>
                <a:effectLst/>
                <a:latin typeface="+mj-lt"/>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tint val="75000"/>
                  </a:schemeClr>
                </a:solidFill>
                <a:latin typeface="+mn-lt"/>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tint val="75000"/>
                  </a:schemeClr>
                </a:solidFill>
                <a:latin typeface="+mn-lt"/>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sv-SE" b="0" spc="0" dirty="0">
                <a:solidFill>
                  <a:schemeClr val="bg1"/>
                </a:solidFill>
                <a:latin typeface="+mn-lt"/>
              </a:rPr>
              <a:t>Foto: Maskot bildbyrå</a:t>
            </a:r>
          </a:p>
        </p:txBody>
      </p:sp>
      <p:sp>
        <p:nvSpPr>
          <p:cNvPr id="5" name="Platshållare för text 4">
            <a:extLst>
              <a:ext uri="{FF2B5EF4-FFF2-40B4-BE49-F238E27FC236}">
                <a16:creationId xmlns:a16="http://schemas.microsoft.com/office/drawing/2014/main" id="{B17D6B38-4604-A416-4750-97A6135B1F07}"/>
              </a:ext>
            </a:extLst>
          </p:cNvPr>
          <p:cNvSpPr>
            <a:spLocks noGrp="1"/>
          </p:cNvSpPr>
          <p:nvPr>
            <p:ph type="body" sz="quarter" idx="10"/>
          </p:nvPr>
        </p:nvSpPr>
        <p:spPr>
          <a:xfrm>
            <a:off x="6994565" y="2258402"/>
            <a:ext cx="4607821" cy="3833813"/>
          </a:xfrm>
        </p:spPr>
        <p:txBody>
          <a:bodyPr/>
          <a:lstStyle/>
          <a:p>
            <a:pPr marL="0" indent="0">
              <a:spcAft>
                <a:spcPts val="0"/>
              </a:spcAft>
              <a:buNone/>
            </a:pPr>
            <a:r>
              <a:rPr lang="sv-SE" dirty="0">
                <a:solidFill>
                  <a:srgbClr val="000000"/>
                </a:solidFill>
                <a:ea typeface="Calibri" panose="020F0502020204030204" pitchFamily="34" charset="0"/>
                <a:cs typeface="Times New Roman" panose="02020603050405020304" pitchFamily="18" charset="0"/>
              </a:rPr>
              <a:t>Alla organisationer behöver säkra konfidentialitet, riktighet och tillgänglighet för sin information.</a:t>
            </a:r>
          </a:p>
          <a:p>
            <a:pPr marL="0" indent="0">
              <a:spcAft>
                <a:spcPts val="0"/>
              </a:spcAft>
              <a:buNone/>
            </a:pPr>
            <a:endParaRPr lang="sv-SE" dirty="0">
              <a:solidFill>
                <a:srgbClr val="000000"/>
              </a:solidFill>
              <a:ea typeface="Calibri" panose="020F0502020204030204" pitchFamily="34" charset="0"/>
              <a:cs typeface="Times New Roman" panose="02020603050405020304" pitchFamily="18" charset="0"/>
            </a:endParaRPr>
          </a:p>
          <a:p>
            <a:pPr marL="0" indent="0">
              <a:spcAft>
                <a:spcPts val="0"/>
              </a:spcAft>
              <a:buNone/>
            </a:pPr>
            <a:r>
              <a:rPr lang="sv-SE" sz="1800" dirty="0">
                <a:ea typeface="Calibri" panose="020F0502020204030204" pitchFamily="34" charset="0"/>
                <a:cs typeface="Times New Roman" panose="02020603050405020304" pitchFamily="18" charset="0"/>
                <a:hlinkClick r:id="rId4"/>
              </a:rPr>
              <a:t>Systematiskt informationssäkerhetsarbete på msb.se</a:t>
            </a:r>
            <a:endParaRPr lang="sv-SE" sz="1800" dirty="0">
              <a:solidFill>
                <a:srgbClr val="4C4B45"/>
              </a:solidFill>
            </a:endParaRPr>
          </a:p>
        </p:txBody>
      </p:sp>
    </p:spTree>
    <p:extLst>
      <p:ext uri="{BB962C8B-B14F-4D97-AF65-F5344CB8AC3E}">
        <p14:creationId xmlns:p14="http://schemas.microsoft.com/office/powerpoint/2010/main" val="19464588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latshållare för text 13">
            <a:extLst>
              <a:ext uri="{FF2B5EF4-FFF2-40B4-BE49-F238E27FC236}">
                <a16:creationId xmlns:a16="http://schemas.microsoft.com/office/drawing/2014/main" id="{B9CEC530-D7B2-D9E2-8A10-870948E414B4}"/>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a:p>
            <a:endParaRPr lang="sv-SE" dirty="0"/>
          </a:p>
        </p:txBody>
      </p:sp>
      <p:sp>
        <p:nvSpPr>
          <p:cNvPr id="2" name="Rubrik 1"/>
          <p:cNvSpPr>
            <a:spLocks noGrp="1"/>
          </p:cNvSpPr>
          <p:nvPr>
            <p:ph type="title"/>
          </p:nvPr>
        </p:nvSpPr>
        <p:spPr>
          <a:xfrm>
            <a:off x="6994577" y="1140736"/>
            <a:ext cx="4690742" cy="943824"/>
          </a:xfrm>
        </p:spPr>
        <p:txBody>
          <a:bodyPr/>
          <a:lstStyle/>
          <a:p>
            <a:r>
              <a:rPr lang="sv-SE" dirty="0"/>
              <a:t>Skydd mot informationspåverkan</a:t>
            </a:r>
          </a:p>
        </p:txBody>
      </p:sp>
      <p:pic>
        <p:nvPicPr>
          <p:cNvPr id="11" name="Platshållare för bild 10" descr="Ett foto som visar personer som håller i mikrofoner som i en intervjusituation.">
            <a:extLst>
              <a:ext uri="{FF2B5EF4-FFF2-40B4-BE49-F238E27FC236}">
                <a16:creationId xmlns:a16="http://schemas.microsoft.com/office/drawing/2014/main" id="{64D5E347-9DDB-B191-BF81-E1DAB468F1C8}"/>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p:pic>
      <p:sp>
        <p:nvSpPr>
          <p:cNvPr id="5" name="Platshållare för text 3">
            <a:extLst>
              <a:ext uri="{FF2B5EF4-FFF2-40B4-BE49-F238E27FC236}">
                <a16:creationId xmlns:a16="http://schemas.microsoft.com/office/drawing/2014/main" id="{19A06AAE-0FEB-4751-DCE5-B6A19ECE35D6}"/>
              </a:ext>
            </a:extLst>
          </p:cNvPr>
          <p:cNvSpPr txBox="1">
            <a:spLocks/>
          </p:cNvSpPr>
          <p:nvPr/>
        </p:nvSpPr>
        <p:spPr>
          <a:xfrm>
            <a:off x="3069024" y="6414507"/>
            <a:ext cx="2858814" cy="224502"/>
          </a:xfrm>
          <a:prstGeom prst="rect">
            <a:avLst/>
          </a:prstGeom>
        </p:spPr>
        <p:txBody>
          <a:bodyPr vert="horz" lIns="91440" tIns="45720" rIns="91440" bIns="45720" rtlCol="0">
            <a:noAutofit/>
          </a:bodyPr>
          <a:lstStyle>
            <a:lvl1pPr marL="0" marR="0" indent="0" algn="r" defTabSz="914400" rtl="0" eaLnBrk="1" fontAlgn="auto" latinLnBrk="0" hangingPunct="1">
              <a:lnSpc>
                <a:spcPct val="100000"/>
              </a:lnSpc>
              <a:spcBef>
                <a:spcPts val="0"/>
              </a:spcBef>
              <a:spcAft>
                <a:spcPts val="0"/>
              </a:spcAft>
              <a:buClrTx/>
              <a:buSzTx/>
              <a:buFontTx/>
              <a:buNone/>
              <a:tabLst/>
              <a:defRPr lang="sv-SE" sz="1200" b="1" kern="1200" spc="200" baseline="0">
                <a:solidFill>
                  <a:srgbClr val="43433E"/>
                </a:solidFill>
                <a:effectLst/>
                <a:latin typeface="+mj-lt"/>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tint val="75000"/>
                  </a:schemeClr>
                </a:solidFill>
                <a:latin typeface="+mn-lt"/>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tint val="75000"/>
                  </a:schemeClr>
                </a:solidFill>
                <a:latin typeface="+mn-lt"/>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sv-SE" b="0" spc="0">
                <a:solidFill>
                  <a:schemeClr val="bg1"/>
                </a:solidFill>
                <a:latin typeface="+mn-lt"/>
              </a:rPr>
              <a:t>Foto: </a:t>
            </a:r>
            <a:r>
              <a:rPr lang="sv-SE" b="0" spc="0" err="1">
                <a:solidFill>
                  <a:schemeClr val="bg1"/>
                </a:solidFill>
                <a:latin typeface="+mn-lt"/>
              </a:rPr>
              <a:t>iStock</a:t>
            </a:r>
            <a:endParaRPr lang="sv-SE" b="0" spc="0">
              <a:solidFill>
                <a:schemeClr val="bg1"/>
              </a:solidFill>
              <a:latin typeface="+mn-lt"/>
            </a:endParaRPr>
          </a:p>
        </p:txBody>
      </p:sp>
      <p:sp>
        <p:nvSpPr>
          <p:cNvPr id="8" name="Platshållare för text 7">
            <a:extLst>
              <a:ext uri="{FF2B5EF4-FFF2-40B4-BE49-F238E27FC236}">
                <a16:creationId xmlns:a16="http://schemas.microsoft.com/office/drawing/2014/main" id="{61F6910B-D8C7-04D1-5296-92F7C1573D2B}"/>
              </a:ext>
            </a:extLst>
          </p:cNvPr>
          <p:cNvSpPr>
            <a:spLocks noGrp="1"/>
          </p:cNvSpPr>
          <p:nvPr>
            <p:ph type="body" sz="quarter" idx="10"/>
          </p:nvPr>
        </p:nvSpPr>
        <p:spPr/>
        <p:txBody>
          <a:bodyPr/>
          <a:lstStyle/>
          <a:p>
            <a:pPr marL="0" indent="0">
              <a:buNone/>
            </a:pPr>
            <a:r>
              <a:rPr lang="sv-SE" dirty="0"/>
              <a:t>Lär känna de metoder och tekniker som används att påverka olika gruppers uppfattningar, beteenden eller beslutsfattande.</a:t>
            </a:r>
          </a:p>
          <a:p>
            <a:pPr marL="0" indent="0">
              <a:buNone/>
            </a:pPr>
            <a:r>
              <a:rPr lang="sv-SE" sz="1800" dirty="0">
                <a:hlinkClick r:id="rId4"/>
              </a:rPr>
              <a:t>Informationspåverkan på mpf.se </a:t>
            </a:r>
            <a:r>
              <a:rPr lang="sv-SE" dirty="0">
                <a:hlinkClick r:id="rId4"/>
              </a:rPr>
              <a:t> </a:t>
            </a:r>
            <a:endParaRPr lang="sv-SE" dirty="0"/>
          </a:p>
          <a:p>
            <a:pPr marL="0" indent="0">
              <a:buNone/>
            </a:pPr>
            <a:r>
              <a:rPr lang="sv-SE" sz="1800" dirty="0">
                <a:hlinkClick r:id="rId5"/>
              </a:rPr>
              <a:t>Webbkurs: Skydd mot informationspåverkan på msb.se</a:t>
            </a:r>
            <a:endParaRPr lang="sv-SE" sz="1800" dirty="0"/>
          </a:p>
        </p:txBody>
      </p:sp>
    </p:spTree>
    <p:extLst>
      <p:ext uri="{BB962C8B-B14F-4D97-AF65-F5344CB8AC3E}">
        <p14:creationId xmlns:p14="http://schemas.microsoft.com/office/powerpoint/2010/main" val="36784873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tshållare för text 10">
            <a:extLst>
              <a:ext uri="{FF2B5EF4-FFF2-40B4-BE49-F238E27FC236}">
                <a16:creationId xmlns:a16="http://schemas.microsoft.com/office/drawing/2014/main" id="{6A85E480-C4CF-6415-8758-CA724FF2FFBD}"/>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a:p>
            <a:endParaRPr lang="sv-SE" dirty="0"/>
          </a:p>
        </p:txBody>
      </p:sp>
      <p:sp>
        <p:nvSpPr>
          <p:cNvPr id="2" name="Rubrik 1"/>
          <p:cNvSpPr>
            <a:spLocks noGrp="1"/>
          </p:cNvSpPr>
          <p:nvPr>
            <p:ph type="title"/>
          </p:nvPr>
        </p:nvSpPr>
        <p:spPr/>
        <p:txBody>
          <a:bodyPr/>
          <a:lstStyle/>
          <a:p>
            <a:r>
              <a:rPr lang="sv-SE" dirty="0">
                <a:solidFill>
                  <a:srgbClr val="4C4B45"/>
                </a:solidFill>
              </a:rPr>
              <a:t>Säkerhetsskydd</a:t>
            </a:r>
          </a:p>
        </p:txBody>
      </p:sp>
      <p:pic>
        <p:nvPicPr>
          <p:cNvPr id="10" name="Platshållare för bild 9" descr="Ett foto som visar en person i uniform som går igenom en serverhall med stora skåp fyllda med datorutrustning och sladdar.">
            <a:extLst>
              <a:ext uri="{FF2B5EF4-FFF2-40B4-BE49-F238E27FC236}">
                <a16:creationId xmlns:a16="http://schemas.microsoft.com/office/drawing/2014/main" id="{F1756D7A-66E7-9232-098E-215C1E3A09BA}"/>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p:pic>
      <p:sp>
        <p:nvSpPr>
          <p:cNvPr id="6" name="Platshållare för text 3">
            <a:extLst>
              <a:ext uri="{FF2B5EF4-FFF2-40B4-BE49-F238E27FC236}">
                <a16:creationId xmlns:a16="http://schemas.microsoft.com/office/drawing/2014/main" id="{CE7DC39D-AC42-4171-B5DE-112B2E7C9D9F}"/>
              </a:ext>
            </a:extLst>
          </p:cNvPr>
          <p:cNvSpPr txBox="1">
            <a:spLocks/>
          </p:cNvSpPr>
          <p:nvPr/>
        </p:nvSpPr>
        <p:spPr>
          <a:xfrm>
            <a:off x="3069024" y="6414507"/>
            <a:ext cx="2858814" cy="224502"/>
          </a:xfrm>
          <a:prstGeom prst="rect">
            <a:avLst/>
          </a:prstGeom>
        </p:spPr>
        <p:txBody>
          <a:bodyPr vert="horz" lIns="91440" tIns="45720" rIns="91440" bIns="45720" rtlCol="0">
            <a:noAutofit/>
          </a:bodyPr>
          <a:lstStyle>
            <a:lvl1pPr marL="0" marR="0" indent="0" algn="r" defTabSz="914400" rtl="0" eaLnBrk="1" fontAlgn="auto" latinLnBrk="0" hangingPunct="1">
              <a:lnSpc>
                <a:spcPct val="100000"/>
              </a:lnSpc>
              <a:spcBef>
                <a:spcPts val="0"/>
              </a:spcBef>
              <a:spcAft>
                <a:spcPts val="0"/>
              </a:spcAft>
              <a:buClrTx/>
              <a:buSzTx/>
              <a:buFontTx/>
              <a:buNone/>
              <a:tabLst/>
              <a:defRPr lang="sv-SE" sz="1200" b="1" kern="1200" spc="200" baseline="0">
                <a:solidFill>
                  <a:srgbClr val="43433E"/>
                </a:solidFill>
                <a:effectLst/>
                <a:latin typeface="+mj-lt"/>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tint val="75000"/>
                  </a:schemeClr>
                </a:solidFill>
                <a:latin typeface="+mn-lt"/>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tint val="75000"/>
                  </a:schemeClr>
                </a:solidFill>
                <a:latin typeface="+mn-lt"/>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sv-SE" b="0" spc="0">
                <a:solidFill>
                  <a:schemeClr val="tx1"/>
                </a:solidFill>
                <a:latin typeface="+mn-lt"/>
              </a:rPr>
              <a:t>Foto: </a:t>
            </a:r>
            <a:r>
              <a:rPr lang="sv-SE" b="0" spc="0" err="1">
                <a:solidFill>
                  <a:schemeClr val="tx1"/>
                </a:solidFill>
                <a:latin typeface="+mn-lt"/>
              </a:rPr>
              <a:t>Caiaimage</a:t>
            </a:r>
            <a:endParaRPr lang="sv-SE" b="0" spc="0">
              <a:solidFill>
                <a:schemeClr val="tx1"/>
              </a:solidFill>
              <a:latin typeface="+mn-lt"/>
            </a:endParaRPr>
          </a:p>
        </p:txBody>
      </p:sp>
      <p:sp>
        <p:nvSpPr>
          <p:cNvPr id="5" name="Platshållare för text 4">
            <a:extLst>
              <a:ext uri="{FF2B5EF4-FFF2-40B4-BE49-F238E27FC236}">
                <a16:creationId xmlns:a16="http://schemas.microsoft.com/office/drawing/2014/main" id="{89FE8766-F6F4-BAA4-3F34-4413991D19B8}"/>
              </a:ext>
            </a:extLst>
          </p:cNvPr>
          <p:cNvSpPr>
            <a:spLocks noGrp="1"/>
          </p:cNvSpPr>
          <p:nvPr>
            <p:ph type="body" sz="quarter" idx="10"/>
          </p:nvPr>
        </p:nvSpPr>
        <p:spPr/>
        <p:txBody>
          <a:bodyPr/>
          <a:lstStyle/>
          <a:p>
            <a:pPr marL="285750" indent="-285750"/>
            <a:r>
              <a:rPr lang="sv-SE" dirty="0">
                <a:solidFill>
                  <a:srgbClr val="4C4B45"/>
                </a:solidFill>
                <a:latin typeface="+mj-lt"/>
              </a:rPr>
              <a:t>Informationssäkerhet</a:t>
            </a:r>
          </a:p>
          <a:p>
            <a:pPr marL="285750" indent="-285750"/>
            <a:r>
              <a:rPr lang="sv-SE" dirty="0">
                <a:solidFill>
                  <a:srgbClr val="4C4B45"/>
                </a:solidFill>
                <a:latin typeface="+mj-lt"/>
              </a:rPr>
              <a:t>Personalsäkerhet</a:t>
            </a:r>
          </a:p>
          <a:p>
            <a:pPr marL="285750" indent="-285750"/>
            <a:r>
              <a:rPr lang="sv-SE" dirty="0">
                <a:solidFill>
                  <a:srgbClr val="4C4B45"/>
                </a:solidFill>
                <a:latin typeface="+mj-lt"/>
              </a:rPr>
              <a:t>Fysisk säkerhet</a:t>
            </a:r>
          </a:p>
          <a:p>
            <a:pPr marL="0" indent="0">
              <a:buNone/>
            </a:pPr>
            <a:r>
              <a:rPr lang="sv-SE" sz="1800" dirty="0">
                <a:solidFill>
                  <a:srgbClr val="4C4B45"/>
                </a:solidFill>
                <a:hlinkClick r:id="rId4"/>
              </a:rPr>
              <a:t>Webbkurs: Grundläggande säkerhetsskyddsutbildning på msb.se</a:t>
            </a:r>
            <a:endParaRPr lang="sv-SE" sz="1800" dirty="0">
              <a:solidFill>
                <a:srgbClr val="4C4B45"/>
              </a:solidFill>
            </a:endParaRPr>
          </a:p>
        </p:txBody>
      </p:sp>
    </p:spTree>
    <p:extLst>
      <p:ext uri="{BB962C8B-B14F-4D97-AF65-F5344CB8AC3E}">
        <p14:creationId xmlns:p14="http://schemas.microsoft.com/office/powerpoint/2010/main" val="15246209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01CCC072-6652-74AF-ABAA-0572EA1E77DB}"/>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a:p>
            <a:endParaRPr lang="sv-SE" dirty="0"/>
          </a:p>
        </p:txBody>
      </p:sp>
      <p:sp>
        <p:nvSpPr>
          <p:cNvPr id="2" name="Rubrik 1"/>
          <p:cNvSpPr>
            <a:spLocks noGrp="1"/>
          </p:cNvSpPr>
          <p:nvPr>
            <p:ph type="title"/>
          </p:nvPr>
        </p:nvSpPr>
        <p:spPr/>
        <p:txBody>
          <a:bodyPr/>
          <a:lstStyle/>
          <a:p>
            <a:r>
              <a:rPr lang="sv-SE" sz="2800"/>
              <a:t>System och metoder </a:t>
            </a:r>
            <a:br>
              <a:rPr lang="sv-SE" sz="2800"/>
            </a:br>
            <a:r>
              <a:rPr lang="sv-SE" sz="2800"/>
              <a:t>för informationsdelning</a:t>
            </a:r>
          </a:p>
        </p:txBody>
      </p:sp>
      <p:pic>
        <p:nvPicPr>
          <p:cNvPr id="9" name="Platshållare för bild 8" descr="Ett foto som visar händer och ett tangentbord.">
            <a:extLst>
              <a:ext uri="{FF2B5EF4-FFF2-40B4-BE49-F238E27FC236}">
                <a16:creationId xmlns:a16="http://schemas.microsoft.com/office/drawing/2014/main" id="{02AADFEF-7D00-9D6A-1155-068019CBF852}"/>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a:xfrm>
            <a:off x="0" y="0"/>
            <a:ext cx="6096000" cy="6857999"/>
          </a:xfrm>
        </p:spPr>
      </p:pic>
      <p:sp>
        <p:nvSpPr>
          <p:cNvPr id="5" name="Platshållare för text 3">
            <a:extLst>
              <a:ext uri="{FF2B5EF4-FFF2-40B4-BE49-F238E27FC236}">
                <a16:creationId xmlns:a16="http://schemas.microsoft.com/office/drawing/2014/main" id="{D8D5152C-9378-5F5D-0F3C-03D1586CE40A}"/>
              </a:ext>
            </a:extLst>
          </p:cNvPr>
          <p:cNvSpPr txBox="1">
            <a:spLocks/>
          </p:cNvSpPr>
          <p:nvPr/>
        </p:nvSpPr>
        <p:spPr>
          <a:xfrm>
            <a:off x="3069024" y="6414507"/>
            <a:ext cx="2858814" cy="224502"/>
          </a:xfrm>
          <a:prstGeom prst="rect">
            <a:avLst/>
          </a:prstGeom>
        </p:spPr>
        <p:txBody>
          <a:bodyPr vert="horz" lIns="91440" tIns="45720" rIns="91440" bIns="45720" rtlCol="0">
            <a:noAutofit/>
          </a:bodyPr>
          <a:lstStyle>
            <a:lvl1pPr marL="0" marR="0" indent="0" algn="r" defTabSz="914400" rtl="0" eaLnBrk="1" fontAlgn="auto" latinLnBrk="0" hangingPunct="1">
              <a:lnSpc>
                <a:spcPct val="100000"/>
              </a:lnSpc>
              <a:spcBef>
                <a:spcPts val="0"/>
              </a:spcBef>
              <a:spcAft>
                <a:spcPts val="0"/>
              </a:spcAft>
              <a:buClrTx/>
              <a:buSzTx/>
              <a:buFontTx/>
              <a:buNone/>
              <a:tabLst/>
              <a:defRPr lang="sv-SE" sz="1200" b="1" kern="1200" spc="200" baseline="0">
                <a:solidFill>
                  <a:srgbClr val="43433E"/>
                </a:solidFill>
                <a:effectLst/>
                <a:latin typeface="+mj-lt"/>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tint val="75000"/>
                  </a:schemeClr>
                </a:solidFill>
                <a:latin typeface="+mn-lt"/>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tint val="75000"/>
                  </a:schemeClr>
                </a:solidFill>
                <a:latin typeface="+mn-lt"/>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sv-SE" b="0" spc="0" dirty="0">
                <a:solidFill>
                  <a:schemeClr val="bg1"/>
                </a:solidFill>
                <a:latin typeface="+mn-lt"/>
              </a:rPr>
              <a:t>Foto: Thomas Henrikson</a:t>
            </a:r>
          </a:p>
        </p:txBody>
      </p:sp>
      <p:sp>
        <p:nvSpPr>
          <p:cNvPr id="7" name="Platshållare för text 6">
            <a:extLst>
              <a:ext uri="{FF2B5EF4-FFF2-40B4-BE49-F238E27FC236}">
                <a16:creationId xmlns:a16="http://schemas.microsoft.com/office/drawing/2014/main" id="{75A8E5AE-7BDF-4A23-1ED2-1EF9D53285B9}"/>
              </a:ext>
            </a:extLst>
          </p:cNvPr>
          <p:cNvSpPr>
            <a:spLocks noGrp="1"/>
          </p:cNvSpPr>
          <p:nvPr>
            <p:ph type="body" sz="quarter" idx="10"/>
          </p:nvPr>
        </p:nvSpPr>
        <p:spPr/>
        <p:txBody>
          <a:bodyPr/>
          <a:lstStyle/>
          <a:p>
            <a:pPr marL="285750" indent="-285750"/>
            <a:r>
              <a:rPr lang="sv-SE" dirty="0">
                <a:latin typeface="+mj-lt"/>
              </a:rPr>
              <a:t>Rakel </a:t>
            </a:r>
          </a:p>
          <a:p>
            <a:pPr marL="285750" indent="-285750"/>
            <a:r>
              <a:rPr lang="sv-SE" dirty="0">
                <a:latin typeface="+mj-lt"/>
              </a:rPr>
              <a:t>SGSI</a:t>
            </a:r>
          </a:p>
          <a:p>
            <a:pPr marL="285750" indent="-285750"/>
            <a:r>
              <a:rPr lang="sv-SE" dirty="0">
                <a:latin typeface="+mj-lt"/>
              </a:rPr>
              <a:t>Kryptering</a:t>
            </a:r>
          </a:p>
          <a:p>
            <a:pPr marL="0" indent="0">
              <a:buNone/>
            </a:pPr>
            <a:r>
              <a:rPr lang="sv-SE" sz="1800" dirty="0">
                <a:hlinkClick r:id="rId4"/>
              </a:rPr>
              <a:t>Metodstöd för systematiskt informationssäkerhetsarbete på msb.se</a:t>
            </a:r>
            <a:endParaRPr lang="sv-SE" dirty="0">
              <a:latin typeface="+mj-lt"/>
            </a:endParaRPr>
          </a:p>
        </p:txBody>
      </p:sp>
    </p:spTree>
    <p:extLst>
      <p:ext uri="{BB962C8B-B14F-4D97-AF65-F5344CB8AC3E}">
        <p14:creationId xmlns:p14="http://schemas.microsoft.com/office/powerpoint/2010/main" val="6118331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Frihandsfigur 17">
            <a:extLst>
              <a:ext uri="{FF2B5EF4-FFF2-40B4-BE49-F238E27FC236}">
                <a16:creationId xmlns:a16="http://schemas.microsoft.com/office/drawing/2014/main" id="{23AEEED8-1138-7E36-C8DD-EFB6ABAB2B4E}"/>
              </a:ext>
            </a:extLst>
          </p:cNvPr>
          <p:cNvSpPr/>
          <p:nvPr/>
        </p:nvSpPr>
        <p:spPr>
          <a:xfrm>
            <a:off x="-32924" y="627679"/>
            <a:ext cx="1708222" cy="560742"/>
          </a:xfrm>
          <a:custGeom>
            <a:avLst/>
            <a:gdLst>
              <a:gd name="connsiteX0" fmla="*/ 0 w 1708222"/>
              <a:gd name="connsiteY0" fmla="*/ 0 h 560742"/>
              <a:gd name="connsiteX1" fmla="*/ 1428690 w 1708222"/>
              <a:gd name="connsiteY1" fmla="*/ 0 h 560742"/>
              <a:gd name="connsiteX2" fmla="*/ 1708222 w 1708222"/>
              <a:gd name="connsiteY2" fmla="*/ 280336 h 560742"/>
              <a:gd name="connsiteX3" fmla="*/ 1428690 w 1708222"/>
              <a:gd name="connsiteY3" fmla="*/ 560742 h 560742"/>
              <a:gd name="connsiteX4" fmla="*/ 0 w 1708222"/>
              <a:gd name="connsiteY4" fmla="*/ 560742 h 560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222" h="560742">
                <a:moveTo>
                  <a:pt x="0" y="0"/>
                </a:moveTo>
                <a:lnTo>
                  <a:pt x="1428690" y="0"/>
                </a:lnTo>
                <a:lnTo>
                  <a:pt x="1708222" y="280336"/>
                </a:lnTo>
                <a:lnTo>
                  <a:pt x="1428690" y="560742"/>
                </a:lnTo>
                <a:lnTo>
                  <a:pt x="0" y="560742"/>
                </a:lnTo>
                <a:close/>
              </a:path>
            </a:pathLst>
          </a:custGeom>
          <a:solidFill>
            <a:schemeClr val="accent1"/>
          </a:solidFill>
          <a:ln w="19050" cap="flat">
            <a:solidFill>
              <a:schemeClr val="bg1"/>
            </a:solid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Rubrik 3">
            <a:extLst>
              <a:ext uri="{FF2B5EF4-FFF2-40B4-BE49-F238E27FC236}">
                <a16:creationId xmlns:a16="http://schemas.microsoft.com/office/drawing/2014/main" id="{C082DCCD-48EE-5748-7065-5C5130321AAF}"/>
              </a:ext>
            </a:extLst>
          </p:cNvPr>
          <p:cNvSpPr txBox="1">
            <a:spLocks/>
          </p:cNvSpPr>
          <p:nvPr/>
        </p:nvSpPr>
        <p:spPr>
          <a:xfrm>
            <a:off x="211796" y="692509"/>
            <a:ext cx="1251880" cy="397032"/>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4000" b="1" kern="120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2200" b="1" i="0" u="none" strike="noStrike" kern="1200" cap="none" spc="0" normalizeH="0" baseline="0" noProof="0" dirty="0">
                <a:ln>
                  <a:noFill/>
                </a:ln>
                <a:solidFill>
                  <a:srgbClr val="FFFFFF"/>
                </a:solidFill>
                <a:effectLst/>
                <a:uLnTx/>
                <a:uFillTx/>
                <a:latin typeface="Century Gothic"/>
                <a:ea typeface="+mj-ea"/>
                <a:cs typeface="+mj-cs"/>
              </a:rPr>
              <a:t>GUIDE</a:t>
            </a:r>
          </a:p>
        </p:txBody>
      </p:sp>
      <p:sp>
        <p:nvSpPr>
          <p:cNvPr id="5" name="Rektangel 4">
            <a:extLst>
              <a:ext uri="{FF2B5EF4-FFF2-40B4-BE49-F238E27FC236}">
                <a16:creationId xmlns:a16="http://schemas.microsoft.com/office/drawing/2014/main" id="{A4119A56-7039-9F44-A379-E670F43206F2}"/>
              </a:ext>
            </a:extLst>
          </p:cNvPr>
          <p:cNvSpPr>
            <a:spLocks noChangeAspect="1"/>
          </p:cNvSpPr>
          <p:nvPr/>
        </p:nvSpPr>
        <p:spPr>
          <a:xfrm>
            <a:off x="3460918" y="4102302"/>
            <a:ext cx="539057" cy="54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ktangel 13">
            <a:extLst>
              <a:ext uri="{FF2B5EF4-FFF2-40B4-BE49-F238E27FC236}">
                <a16:creationId xmlns:a16="http://schemas.microsoft.com/office/drawing/2014/main" id="{0F998DA0-804A-BC6C-F9FE-5B9BA9823AB6}"/>
              </a:ext>
            </a:extLst>
          </p:cNvPr>
          <p:cNvSpPr>
            <a:spLocks noChangeAspect="1"/>
          </p:cNvSpPr>
          <p:nvPr/>
        </p:nvSpPr>
        <p:spPr>
          <a:xfrm>
            <a:off x="4645694" y="4102302"/>
            <a:ext cx="539057" cy="54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Rektangel 14">
            <a:extLst>
              <a:ext uri="{FF2B5EF4-FFF2-40B4-BE49-F238E27FC236}">
                <a16:creationId xmlns:a16="http://schemas.microsoft.com/office/drawing/2014/main" id="{4C772625-3258-19E8-D164-C0877A6F4B72}"/>
              </a:ext>
            </a:extLst>
          </p:cNvPr>
          <p:cNvSpPr>
            <a:spLocks noChangeAspect="1"/>
          </p:cNvSpPr>
          <p:nvPr/>
        </p:nvSpPr>
        <p:spPr>
          <a:xfrm>
            <a:off x="5830470" y="4102302"/>
            <a:ext cx="539057" cy="54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ktangel 15">
            <a:extLst>
              <a:ext uri="{FF2B5EF4-FFF2-40B4-BE49-F238E27FC236}">
                <a16:creationId xmlns:a16="http://schemas.microsoft.com/office/drawing/2014/main" id="{CB171DC7-626D-A854-87B0-C6E193D71796}"/>
              </a:ext>
            </a:extLst>
          </p:cNvPr>
          <p:cNvSpPr>
            <a:spLocks noChangeAspect="1"/>
          </p:cNvSpPr>
          <p:nvPr/>
        </p:nvSpPr>
        <p:spPr>
          <a:xfrm>
            <a:off x="7015246" y="4102302"/>
            <a:ext cx="539057" cy="54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ktangel 16">
            <a:extLst>
              <a:ext uri="{FF2B5EF4-FFF2-40B4-BE49-F238E27FC236}">
                <a16:creationId xmlns:a16="http://schemas.microsoft.com/office/drawing/2014/main" id="{446BB483-F8C3-CB5F-A8A4-146DA296145F}"/>
              </a:ext>
            </a:extLst>
          </p:cNvPr>
          <p:cNvSpPr>
            <a:spLocks noChangeAspect="1"/>
          </p:cNvSpPr>
          <p:nvPr/>
        </p:nvSpPr>
        <p:spPr>
          <a:xfrm>
            <a:off x="8200022" y="4102302"/>
            <a:ext cx="539057" cy="54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2" name="Rak 11">
            <a:extLst>
              <a:ext uri="{FF2B5EF4-FFF2-40B4-BE49-F238E27FC236}">
                <a16:creationId xmlns:a16="http://schemas.microsoft.com/office/drawing/2014/main" id="{9555E8AC-1BEE-EA7E-F8DC-294DF0E63455}"/>
              </a:ext>
            </a:extLst>
          </p:cNvPr>
          <p:cNvCxnSpPr/>
          <p:nvPr/>
        </p:nvCxnSpPr>
        <p:spPr>
          <a:xfrm>
            <a:off x="317500" y="1061420"/>
            <a:ext cx="15391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Rak 12">
            <a:extLst>
              <a:ext uri="{FF2B5EF4-FFF2-40B4-BE49-F238E27FC236}">
                <a16:creationId xmlns:a16="http://schemas.microsoft.com/office/drawing/2014/main" id="{82D9E37B-CA09-654C-9C6F-30D4E68EB6E9}"/>
              </a:ext>
            </a:extLst>
          </p:cNvPr>
          <p:cNvCxnSpPr/>
          <p:nvPr/>
        </p:nvCxnSpPr>
        <p:spPr>
          <a:xfrm>
            <a:off x="485396" y="1061420"/>
            <a:ext cx="153916"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A7D72DB9-27B5-1FFD-E7C5-B9B81283A4CC}"/>
              </a:ext>
            </a:extLst>
          </p:cNvPr>
          <p:cNvCxnSpPr/>
          <p:nvPr/>
        </p:nvCxnSpPr>
        <p:spPr>
          <a:xfrm>
            <a:off x="653292" y="1061420"/>
            <a:ext cx="153916"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57974367-028C-97EA-BC2D-A55130848771}"/>
              </a:ext>
            </a:extLst>
          </p:cNvPr>
          <p:cNvCxnSpPr/>
          <p:nvPr/>
        </p:nvCxnSpPr>
        <p:spPr>
          <a:xfrm>
            <a:off x="821187" y="1061420"/>
            <a:ext cx="153916"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FB281915-2456-4223-E9E5-A9DF6C3F4CB6}"/>
              </a:ext>
            </a:extLst>
          </p:cNvPr>
          <p:cNvCxnSpPr/>
          <p:nvPr/>
        </p:nvCxnSpPr>
        <p:spPr>
          <a:xfrm>
            <a:off x="989084" y="1061420"/>
            <a:ext cx="153916"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4" name="Bild 23">
            <a:extLst>
              <a:ext uri="{FF2B5EF4-FFF2-40B4-BE49-F238E27FC236}">
                <a16:creationId xmlns:a16="http://schemas.microsoft.com/office/drawing/2014/main" id="{81F8D24D-0228-74EA-D504-E266E59049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68048" y="6299861"/>
            <a:ext cx="952501" cy="416720"/>
          </a:xfrm>
          <a:prstGeom prst="rect">
            <a:avLst/>
          </a:prstGeom>
        </p:spPr>
      </p:pic>
      <p:sp>
        <p:nvSpPr>
          <p:cNvPr id="3" name="Rubrik 2">
            <a:extLst>
              <a:ext uri="{FF2B5EF4-FFF2-40B4-BE49-F238E27FC236}">
                <a16:creationId xmlns:a16="http://schemas.microsoft.com/office/drawing/2014/main" id="{D0972419-B736-E6E9-9FE1-74A25E216050}"/>
              </a:ext>
            </a:extLst>
          </p:cNvPr>
          <p:cNvSpPr>
            <a:spLocks noGrp="1"/>
          </p:cNvSpPr>
          <p:nvPr>
            <p:ph type="ctrTitle"/>
          </p:nvPr>
        </p:nvSpPr>
        <p:spPr/>
        <p:txBody>
          <a:bodyPr/>
          <a:lstStyle/>
          <a:p>
            <a:r>
              <a:rPr lang="sv-SE" sz="2800" b="0" dirty="0"/>
              <a:t>Ramverk för </a:t>
            </a:r>
            <a:r>
              <a:rPr lang="sv-SE" dirty="0"/>
              <a:t>ledning och samverkan</a:t>
            </a:r>
            <a:endParaRPr lang="sv-SE" sz="2800" b="0" dirty="0"/>
          </a:p>
        </p:txBody>
      </p:sp>
      <p:sp>
        <p:nvSpPr>
          <p:cNvPr id="4" name="Underrubrik 3">
            <a:extLst>
              <a:ext uri="{FF2B5EF4-FFF2-40B4-BE49-F238E27FC236}">
                <a16:creationId xmlns:a16="http://schemas.microsoft.com/office/drawing/2014/main" id="{36C97BDC-02AE-A70D-71EA-B84F2EB2684B}"/>
              </a:ext>
            </a:extLst>
          </p:cNvPr>
          <p:cNvSpPr>
            <a:spLocks noGrp="1"/>
          </p:cNvSpPr>
          <p:nvPr>
            <p:ph type="subTitle" idx="1"/>
          </p:nvPr>
        </p:nvSpPr>
        <p:spPr>
          <a:xfrm>
            <a:off x="1524000" y="2156485"/>
            <a:ext cx="9144000" cy="701731"/>
          </a:xfrm>
        </p:spPr>
        <p:txBody>
          <a:bodyPr/>
          <a:lstStyle/>
          <a:p>
            <a:r>
              <a:rPr lang="sv-SE" b="1" dirty="0">
                <a:solidFill>
                  <a:schemeClr val="bg1"/>
                </a:solidFill>
              </a:rPr>
              <a:t>Gemensamma grunder</a:t>
            </a:r>
          </a:p>
        </p:txBody>
      </p:sp>
    </p:spTree>
    <p:extLst>
      <p:ext uri="{BB962C8B-B14F-4D97-AF65-F5344CB8AC3E}">
        <p14:creationId xmlns:p14="http://schemas.microsoft.com/office/powerpoint/2010/main" val="3144134582"/>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afterEffect">
                                  <p:stCondLst>
                                    <p:cond delay="5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0-#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par>
                                <p:cTn id="13" presetID="16" presetClass="entr" presetSubtype="37" fill="hold" nodeType="withEffect">
                                  <p:stCondLst>
                                    <p:cond delay="1000"/>
                                  </p:stCondLst>
                                  <p:childTnLst>
                                    <p:set>
                                      <p:cBhvr>
                                        <p:cTn id="14" dur="1" fill="hold">
                                          <p:stCondLst>
                                            <p:cond delay="0"/>
                                          </p:stCondLst>
                                        </p:cTn>
                                        <p:tgtEl>
                                          <p:spTgt spid="19"/>
                                        </p:tgtEl>
                                        <p:attrNameLst>
                                          <p:attrName>style.visibility</p:attrName>
                                        </p:attrNameLst>
                                      </p:cBhvr>
                                      <p:to>
                                        <p:strVal val="visible"/>
                                      </p:to>
                                    </p:set>
                                    <p:animEffect transition="in" filter="barn(outVertical)">
                                      <p:cBhvr>
                                        <p:cTn id="15" dur="250"/>
                                        <p:tgtEl>
                                          <p:spTgt spid="19"/>
                                        </p:tgtEl>
                                      </p:cBhvr>
                                    </p:animEffect>
                                  </p:childTnLst>
                                </p:cTn>
                              </p:par>
                              <p:par>
                                <p:cTn id="16" presetID="22" presetClass="entr" presetSubtype="2" fill="hold" nodeType="withEffect">
                                  <p:stCondLst>
                                    <p:cond delay="1250"/>
                                  </p:stCondLst>
                                  <p:childTnLst>
                                    <p:set>
                                      <p:cBhvr>
                                        <p:cTn id="17" dur="1" fill="hold">
                                          <p:stCondLst>
                                            <p:cond delay="0"/>
                                          </p:stCondLst>
                                        </p:cTn>
                                        <p:tgtEl>
                                          <p:spTgt spid="13"/>
                                        </p:tgtEl>
                                        <p:attrNameLst>
                                          <p:attrName>style.visibility</p:attrName>
                                        </p:attrNameLst>
                                      </p:cBhvr>
                                      <p:to>
                                        <p:strVal val="visible"/>
                                      </p:to>
                                    </p:set>
                                    <p:animEffect transition="in" filter="wipe(right)">
                                      <p:cBhvr>
                                        <p:cTn id="18" dur="250"/>
                                        <p:tgtEl>
                                          <p:spTgt spid="13"/>
                                        </p:tgtEl>
                                      </p:cBhvr>
                                    </p:animEffect>
                                  </p:childTnLst>
                                </p:cTn>
                              </p:par>
                              <p:par>
                                <p:cTn id="19" presetID="22" presetClass="entr" presetSubtype="8" fill="hold" nodeType="withEffect">
                                  <p:stCondLst>
                                    <p:cond delay="125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250"/>
                                        <p:tgtEl>
                                          <p:spTgt spid="20"/>
                                        </p:tgtEl>
                                      </p:cBhvr>
                                    </p:animEffect>
                                  </p:childTnLst>
                                </p:cTn>
                              </p:par>
                              <p:par>
                                <p:cTn id="22" presetID="22" presetClass="entr" presetSubtype="2" fill="hold" nodeType="withEffect">
                                  <p:stCondLst>
                                    <p:cond delay="1500"/>
                                  </p:stCondLst>
                                  <p:childTnLst>
                                    <p:set>
                                      <p:cBhvr>
                                        <p:cTn id="23" dur="1" fill="hold">
                                          <p:stCondLst>
                                            <p:cond delay="0"/>
                                          </p:stCondLst>
                                        </p:cTn>
                                        <p:tgtEl>
                                          <p:spTgt spid="12"/>
                                        </p:tgtEl>
                                        <p:attrNameLst>
                                          <p:attrName>style.visibility</p:attrName>
                                        </p:attrNameLst>
                                      </p:cBhvr>
                                      <p:to>
                                        <p:strVal val="visible"/>
                                      </p:to>
                                    </p:set>
                                    <p:animEffect transition="in" filter="wipe(right)">
                                      <p:cBhvr>
                                        <p:cTn id="24" dur="250"/>
                                        <p:tgtEl>
                                          <p:spTgt spid="12"/>
                                        </p:tgtEl>
                                      </p:cBhvr>
                                    </p:animEffect>
                                  </p:childTnLst>
                                </p:cTn>
                              </p:par>
                              <p:par>
                                <p:cTn id="25" presetID="22" presetClass="entr" presetSubtype="8" fill="hold" nodeType="withEffect">
                                  <p:stCondLst>
                                    <p:cond delay="150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250"/>
                                        <p:tgtEl>
                                          <p:spTgt spid="21"/>
                                        </p:tgtEl>
                                      </p:cBhvr>
                                    </p:animEffect>
                                  </p:childTnLst>
                                </p:cTn>
                              </p:par>
                            </p:childTnLst>
                          </p:cTn>
                        </p:par>
                        <p:par>
                          <p:cTn id="28" fill="hold">
                            <p:stCondLst>
                              <p:cond delay="1750"/>
                            </p:stCondLst>
                            <p:childTnLst>
                              <p:par>
                                <p:cTn id="29" presetID="8" presetClass="entr" presetSubtype="32" fill="hold" grpId="0" nodeType="afterEffect">
                                  <p:stCondLst>
                                    <p:cond delay="500"/>
                                  </p:stCondLst>
                                  <p:childTnLst>
                                    <p:set>
                                      <p:cBhvr>
                                        <p:cTn id="30" dur="1" fill="hold">
                                          <p:stCondLst>
                                            <p:cond delay="0"/>
                                          </p:stCondLst>
                                        </p:cTn>
                                        <p:tgtEl>
                                          <p:spTgt spid="4">
                                            <p:txEl>
                                              <p:pRg st="0" end="0"/>
                                            </p:txEl>
                                          </p:spTgt>
                                        </p:tgtEl>
                                        <p:attrNameLst>
                                          <p:attrName>style.visibility</p:attrName>
                                        </p:attrNameLst>
                                      </p:cBhvr>
                                      <p:to>
                                        <p:strVal val="visible"/>
                                      </p:to>
                                    </p:set>
                                    <p:animEffect transition="in" filter="diamond(out)">
                                      <p:cBhvr>
                                        <p:cTn id="31" dur="1250"/>
                                        <p:tgtEl>
                                          <p:spTgt spid="4">
                                            <p:txEl>
                                              <p:pRg st="0" end="0"/>
                                            </p:txEl>
                                          </p:spTgt>
                                        </p:tgtEl>
                                      </p:cBhvr>
                                    </p:animEffect>
                                  </p:childTnLst>
                                </p:cTn>
                              </p:par>
                              <p:par>
                                <p:cTn id="32" presetID="8" presetClass="entr" presetSubtype="32" fill="hold" grpId="0" nodeType="withEffect">
                                  <p:stCondLst>
                                    <p:cond delay="700"/>
                                  </p:stCondLst>
                                  <p:childTnLst>
                                    <p:set>
                                      <p:cBhvr>
                                        <p:cTn id="33" dur="1" fill="hold">
                                          <p:stCondLst>
                                            <p:cond delay="0"/>
                                          </p:stCondLst>
                                        </p:cTn>
                                        <p:tgtEl>
                                          <p:spTgt spid="3"/>
                                        </p:tgtEl>
                                        <p:attrNameLst>
                                          <p:attrName>style.visibility</p:attrName>
                                        </p:attrNameLst>
                                      </p:cBhvr>
                                      <p:to>
                                        <p:strVal val="visible"/>
                                      </p:to>
                                    </p:set>
                                    <p:animEffect transition="in" filter="diamond(out)">
                                      <p:cBhvr>
                                        <p:cTn id="34" dur="1250"/>
                                        <p:tgtEl>
                                          <p:spTgt spid="3"/>
                                        </p:tgtEl>
                                      </p:cBhvr>
                                    </p:animEffect>
                                  </p:childTnLst>
                                </p:cTn>
                              </p:par>
                            </p:childTnLst>
                          </p:cTn>
                        </p:par>
                        <p:par>
                          <p:cTn id="35" fill="hold">
                            <p:stCondLst>
                              <p:cond delay="3700"/>
                            </p:stCondLst>
                            <p:childTnLst>
                              <p:par>
                                <p:cTn id="36" presetID="23" presetClass="entr" presetSubtype="16" fill="hold" grpId="0" nodeType="after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750" fill="hold"/>
                                        <p:tgtEl>
                                          <p:spTgt spid="5"/>
                                        </p:tgtEl>
                                        <p:attrNameLst>
                                          <p:attrName>ppt_w</p:attrName>
                                        </p:attrNameLst>
                                      </p:cBhvr>
                                      <p:tavLst>
                                        <p:tav tm="0">
                                          <p:val>
                                            <p:fltVal val="0"/>
                                          </p:val>
                                        </p:tav>
                                        <p:tav tm="100000">
                                          <p:val>
                                            <p:strVal val="#ppt_w"/>
                                          </p:val>
                                        </p:tav>
                                      </p:tavLst>
                                    </p:anim>
                                    <p:anim calcmode="lin" valueType="num">
                                      <p:cBhvr>
                                        <p:cTn id="39" dur="750" fill="hold"/>
                                        <p:tgtEl>
                                          <p:spTgt spid="5"/>
                                        </p:tgtEl>
                                        <p:attrNameLst>
                                          <p:attrName>ppt_h</p:attrName>
                                        </p:attrNameLst>
                                      </p:cBhvr>
                                      <p:tavLst>
                                        <p:tav tm="0">
                                          <p:val>
                                            <p:fltVal val="0"/>
                                          </p:val>
                                        </p:tav>
                                        <p:tav tm="100000">
                                          <p:val>
                                            <p:strVal val="#ppt_h"/>
                                          </p:val>
                                        </p:tav>
                                      </p:tavLst>
                                    </p:anim>
                                  </p:childTnLst>
                                </p:cTn>
                              </p:par>
                              <p:par>
                                <p:cTn id="40" presetID="8" presetClass="emph" presetSubtype="0" decel="50000" fill="hold" grpId="1" nodeType="withEffect">
                                  <p:stCondLst>
                                    <p:cond delay="500"/>
                                  </p:stCondLst>
                                  <p:childTnLst>
                                    <p:animRot by="21600000">
                                      <p:cBhvr>
                                        <p:cTn id="41" dur="1000" fill="hold"/>
                                        <p:tgtEl>
                                          <p:spTgt spid="5"/>
                                        </p:tgtEl>
                                        <p:attrNameLst>
                                          <p:attrName>r</p:attrName>
                                        </p:attrNameLst>
                                      </p:cBhvr>
                                    </p:animRot>
                                  </p:childTnLst>
                                </p:cTn>
                              </p:par>
                              <p:par>
                                <p:cTn id="42" presetID="23" presetClass="entr" presetSubtype="16" fill="hold" grpId="0" nodeType="withEffect">
                                  <p:stCondLst>
                                    <p:cond delay="700"/>
                                  </p:stCondLst>
                                  <p:childTnLst>
                                    <p:set>
                                      <p:cBhvr>
                                        <p:cTn id="43" dur="1" fill="hold">
                                          <p:stCondLst>
                                            <p:cond delay="0"/>
                                          </p:stCondLst>
                                        </p:cTn>
                                        <p:tgtEl>
                                          <p:spTgt spid="14"/>
                                        </p:tgtEl>
                                        <p:attrNameLst>
                                          <p:attrName>style.visibility</p:attrName>
                                        </p:attrNameLst>
                                      </p:cBhvr>
                                      <p:to>
                                        <p:strVal val="visible"/>
                                      </p:to>
                                    </p:set>
                                    <p:anim calcmode="lin" valueType="num">
                                      <p:cBhvr>
                                        <p:cTn id="44" dur="750" fill="hold"/>
                                        <p:tgtEl>
                                          <p:spTgt spid="14"/>
                                        </p:tgtEl>
                                        <p:attrNameLst>
                                          <p:attrName>ppt_w</p:attrName>
                                        </p:attrNameLst>
                                      </p:cBhvr>
                                      <p:tavLst>
                                        <p:tav tm="0">
                                          <p:val>
                                            <p:fltVal val="0"/>
                                          </p:val>
                                        </p:tav>
                                        <p:tav tm="100000">
                                          <p:val>
                                            <p:strVal val="#ppt_w"/>
                                          </p:val>
                                        </p:tav>
                                      </p:tavLst>
                                    </p:anim>
                                    <p:anim calcmode="lin" valueType="num">
                                      <p:cBhvr>
                                        <p:cTn id="45" dur="750" fill="hold"/>
                                        <p:tgtEl>
                                          <p:spTgt spid="14"/>
                                        </p:tgtEl>
                                        <p:attrNameLst>
                                          <p:attrName>ppt_h</p:attrName>
                                        </p:attrNameLst>
                                      </p:cBhvr>
                                      <p:tavLst>
                                        <p:tav tm="0">
                                          <p:val>
                                            <p:fltVal val="0"/>
                                          </p:val>
                                        </p:tav>
                                        <p:tav tm="100000">
                                          <p:val>
                                            <p:strVal val="#ppt_h"/>
                                          </p:val>
                                        </p:tav>
                                      </p:tavLst>
                                    </p:anim>
                                  </p:childTnLst>
                                </p:cTn>
                              </p:par>
                              <p:par>
                                <p:cTn id="46" presetID="8" presetClass="emph" presetSubtype="0" decel="50000" fill="hold" grpId="1" nodeType="withEffect">
                                  <p:stCondLst>
                                    <p:cond delay="700"/>
                                  </p:stCondLst>
                                  <p:childTnLst>
                                    <p:animRot by="21600000">
                                      <p:cBhvr>
                                        <p:cTn id="47" dur="1000" fill="hold"/>
                                        <p:tgtEl>
                                          <p:spTgt spid="14"/>
                                        </p:tgtEl>
                                        <p:attrNameLst>
                                          <p:attrName>r</p:attrName>
                                        </p:attrNameLst>
                                      </p:cBhvr>
                                    </p:animRot>
                                  </p:childTnLst>
                                </p:cTn>
                              </p:par>
                              <p:par>
                                <p:cTn id="48" presetID="23" presetClass="entr" presetSubtype="16" fill="hold" grpId="0" nodeType="withEffect">
                                  <p:stCondLst>
                                    <p:cond delay="900"/>
                                  </p:stCondLst>
                                  <p:childTnLst>
                                    <p:set>
                                      <p:cBhvr>
                                        <p:cTn id="49" dur="1" fill="hold">
                                          <p:stCondLst>
                                            <p:cond delay="0"/>
                                          </p:stCondLst>
                                        </p:cTn>
                                        <p:tgtEl>
                                          <p:spTgt spid="15"/>
                                        </p:tgtEl>
                                        <p:attrNameLst>
                                          <p:attrName>style.visibility</p:attrName>
                                        </p:attrNameLst>
                                      </p:cBhvr>
                                      <p:to>
                                        <p:strVal val="visible"/>
                                      </p:to>
                                    </p:set>
                                    <p:anim calcmode="lin" valueType="num">
                                      <p:cBhvr>
                                        <p:cTn id="50" dur="750" fill="hold"/>
                                        <p:tgtEl>
                                          <p:spTgt spid="15"/>
                                        </p:tgtEl>
                                        <p:attrNameLst>
                                          <p:attrName>ppt_w</p:attrName>
                                        </p:attrNameLst>
                                      </p:cBhvr>
                                      <p:tavLst>
                                        <p:tav tm="0">
                                          <p:val>
                                            <p:fltVal val="0"/>
                                          </p:val>
                                        </p:tav>
                                        <p:tav tm="100000">
                                          <p:val>
                                            <p:strVal val="#ppt_w"/>
                                          </p:val>
                                        </p:tav>
                                      </p:tavLst>
                                    </p:anim>
                                    <p:anim calcmode="lin" valueType="num">
                                      <p:cBhvr>
                                        <p:cTn id="51" dur="750" fill="hold"/>
                                        <p:tgtEl>
                                          <p:spTgt spid="15"/>
                                        </p:tgtEl>
                                        <p:attrNameLst>
                                          <p:attrName>ppt_h</p:attrName>
                                        </p:attrNameLst>
                                      </p:cBhvr>
                                      <p:tavLst>
                                        <p:tav tm="0">
                                          <p:val>
                                            <p:fltVal val="0"/>
                                          </p:val>
                                        </p:tav>
                                        <p:tav tm="100000">
                                          <p:val>
                                            <p:strVal val="#ppt_h"/>
                                          </p:val>
                                        </p:tav>
                                      </p:tavLst>
                                    </p:anim>
                                  </p:childTnLst>
                                </p:cTn>
                              </p:par>
                              <p:par>
                                <p:cTn id="52" presetID="8" presetClass="emph" presetSubtype="0" decel="50000" fill="hold" grpId="1" nodeType="withEffect">
                                  <p:stCondLst>
                                    <p:cond delay="900"/>
                                  </p:stCondLst>
                                  <p:childTnLst>
                                    <p:animRot by="21600000">
                                      <p:cBhvr>
                                        <p:cTn id="53" dur="1000" fill="hold"/>
                                        <p:tgtEl>
                                          <p:spTgt spid="15"/>
                                        </p:tgtEl>
                                        <p:attrNameLst>
                                          <p:attrName>r</p:attrName>
                                        </p:attrNameLst>
                                      </p:cBhvr>
                                    </p:animRot>
                                  </p:childTnLst>
                                </p:cTn>
                              </p:par>
                              <p:par>
                                <p:cTn id="54" presetID="23" presetClass="entr" presetSubtype="16" fill="hold" grpId="0" nodeType="withEffect">
                                  <p:stCondLst>
                                    <p:cond delay="1100"/>
                                  </p:stCondLst>
                                  <p:childTnLst>
                                    <p:set>
                                      <p:cBhvr>
                                        <p:cTn id="55" dur="1" fill="hold">
                                          <p:stCondLst>
                                            <p:cond delay="0"/>
                                          </p:stCondLst>
                                        </p:cTn>
                                        <p:tgtEl>
                                          <p:spTgt spid="16"/>
                                        </p:tgtEl>
                                        <p:attrNameLst>
                                          <p:attrName>style.visibility</p:attrName>
                                        </p:attrNameLst>
                                      </p:cBhvr>
                                      <p:to>
                                        <p:strVal val="visible"/>
                                      </p:to>
                                    </p:set>
                                    <p:anim calcmode="lin" valueType="num">
                                      <p:cBhvr>
                                        <p:cTn id="56" dur="750" fill="hold"/>
                                        <p:tgtEl>
                                          <p:spTgt spid="16"/>
                                        </p:tgtEl>
                                        <p:attrNameLst>
                                          <p:attrName>ppt_w</p:attrName>
                                        </p:attrNameLst>
                                      </p:cBhvr>
                                      <p:tavLst>
                                        <p:tav tm="0">
                                          <p:val>
                                            <p:fltVal val="0"/>
                                          </p:val>
                                        </p:tav>
                                        <p:tav tm="100000">
                                          <p:val>
                                            <p:strVal val="#ppt_w"/>
                                          </p:val>
                                        </p:tav>
                                      </p:tavLst>
                                    </p:anim>
                                    <p:anim calcmode="lin" valueType="num">
                                      <p:cBhvr>
                                        <p:cTn id="57" dur="750" fill="hold"/>
                                        <p:tgtEl>
                                          <p:spTgt spid="16"/>
                                        </p:tgtEl>
                                        <p:attrNameLst>
                                          <p:attrName>ppt_h</p:attrName>
                                        </p:attrNameLst>
                                      </p:cBhvr>
                                      <p:tavLst>
                                        <p:tav tm="0">
                                          <p:val>
                                            <p:fltVal val="0"/>
                                          </p:val>
                                        </p:tav>
                                        <p:tav tm="100000">
                                          <p:val>
                                            <p:strVal val="#ppt_h"/>
                                          </p:val>
                                        </p:tav>
                                      </p:tavLst>
                                    </p:anim>
                                  </p:childTnLst>
                                </p:cTn>
                              </p:par>
                              <p:par>
                                <p:cTn id="58" presetID="8" presetClass="emph" presetSubtype="0" decel="50000" fill="hold" grpId="1" nodeType="withEffect">
                                  <p:stCondLst>
                                    <p:cond delay="1100"/>
                                  </p:stCondLst>
                                  <p:childTnLst>
                                    <p:animRot by="21600000">
                                      <p:cBhvr>
                                        <p:cTn id="59" dur="1000" fill="hold"/>
                                        <p:tgtEl>
                                          <p:spTgt spid="16"/>
                                        </p:tgtEl>
                                        <p:attrNameLst>
                                          <p:attrName>r</p:attrName>
                                        </p:attrNameLst>
                                      </p:cBhvr>
                                    </p:animRot>
                                  </p:childTnLst>
                                </p:cTn>
                              </p:par>
                              <p:par>
                                <p:cTn id="60" presetID="23" presetClass="entr" presetSubtype="16" fill="hold" grpId="0" nodeType="withEffect">
                                  <p:stCondLst>
                                    <p:cond delay="1300"/>
                                  </p:stCondLst>
                                  <p:childTnLst>
                                    <p:set>
                                      <p:cBhvr>
                                        <p:cTn id="61" dur="1" fill="hold">
                                          <p:stCondLst>
                                            <p:cond delay="0"/>
                                          </p:stCondLst>
                                        </p:cTn>
                                        <p:tgtEl>
                                          <p:spTgt spid="17"/>
                                        </p:tgtEl>
                                        <p:attrNameLst>
                                          <p:attrName>style.visibility</p:attrName>
                                        </p:attrNameLst>
                                      </p:cBhvr>
                                      <p:to>
                                        <p:strVal val="visible"/>
                                      </p:to>
                                    </p:set>
                                    <p:anim calcmode="lin" valueType="num">
                                      <p:cBhvr>
                                        <p:cTn id="62" dur="750" fill="hold"/>
                                        <p:tgtEl>
                                          <p:spTgt spid="17"/>
                                        </p:tgtEl>
                                        <p:attrNameLst>
                                          <p:attrName>ppt_w</p:attrName>
                                        </p:attrNameLst>
                                      </p:cBhvr>
                                      <p:tavLst>
                                        <p:tav tm="0">
                                          <p:val>
                                            <p:fltVal val="0"/>
                                          </p:val>
                                        </p:tav>
                                        <p:tav tm="100000">
                                          <p:val>
                                            <p:strVal val="#ppt_w"/>
                                          </p:val>
                                        </p:tav>
                                      </p:tavLst>
                                    </p:anim>
                                    <p:anim calcmode="lin" valueType="num">
                                      <p:cBhvr>
                                        <p:cTn id="63" dur="750" fill="hold"/>
                                        <p:tgtEl>
                                          <p:spTgt spid="17"/>
                                        </p:tgtEl>
                                        <p:attrNameLst>
                                          <p:attrName>ppt_h</p:attrName>
                                        </p:attrNameLst>
                                      </p:cBhvr>
                                      <p:tavLst>
                                        <p:tav tm="0">
                                          <p:val>
                                            <p:fltVal val="0"/>
                                          </p:val>
                                        </p:tav>
                                        <p:tav tm="100000">
                                          <p:val>
                                            <p:strVal val="#ppt_h"/>
                                          </p:val>
                                        </p:tav>
                                      </p:tavLst>
                                    </p:anim>
                                  </p:childTnLst>
                                </p:cTn>
                              </p:par>
                              <p:par>
                                <p:cTn id="64" presetID="8" presetClass="emph" presetSubtype="0" decel="50000" fill="hold" grpId="1" nodeType="withEffect">
                                  <p:stCondLst>
                                    <p:cond delay="1300"/>
                                  </p:stCondLst>
                                  <p:childTnLst>
                                    <p:animRot by="21600000">
                                      <p:cBhvr>
                                        <p:cTn id="65" dur="1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0" grpId="0"/>
      <p:bldP spid="5" grpId="0" animBg="1"/>
      <p:bldP spid="5" grpId="1" animBg="1"/>
      <p:bldP spid="14" grpId="0" animBg="1"/>
      <p:bldP spid="14" grpId="1" animBg="1"/>
      <p:bldP spid="15" grpId="0" animBg="1"/>
      <p:bldP spid="15" grpId="1" animBg="1"/>
      <p:bldP spid="16" grpId="0" animBg="1"/>
      <p:bldP spid="16" grpId="1" animBg="1"/>
      <p:bldP spid="17" grpId="0" animBg="1"/>
      <p:bldP spid="17" grpId="1" animBg="1"/>
      <p:bldP spid="3" grpId="0"/>
      <p:bldP spid="4"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1424B897-EF92-C14B-C07D-A2AF9E9B2FEF}"/>
              </a:ext>
            </a:extLst>
          </p:cNvPr>
          <p:cNvSpPr>
            <a:spLocks noChangeAspect="1"/>
          </p:cNvSpPr>
          <p:nvPr/>
        </p:nvSpPr>
        <p:spPr>
          <a:xfrm>
            <a:off x="1754155" y="5091595"/>
            <a:ext cx="827310" cy="1393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ktangel 11">
            <a:extLst>
              <a:ext uri="{FF2B5EF4-FFF2-40B4-BE49-F238E27FC236}">
                <a16:creationId xmlns:a16="http://schemas.microsoft.com/office/drawing/2014/main" id="{9F40EEFE-2FF0-C5A0-BA3A-7CB503DC1BE8}"/>
              </a:ext>
            </a:extLst>
          </p:cNvPr>
          <p:cNvSpPr>
            <a:spLocks noChangeAspect="1"/>
          </p:cNvSpPr>
          <p:nvPr/>
        </p:nvSpPr>
        <p:spPr>
          <a:xfrm>
            <a:off x="2689962" y="5091595"/>
            <a:ext cx="827310" cy="1393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ktangel 12">
            <a:extLst>
              <a:ext uri="{FF2B5EF4-FFF2-40B4-BE49-F238E27FC236}">
                <a16:creationId xmlns:a16="http://schemas.microsoft.com/office/drawing/2014/main" id="{79AE992C-1DC4-CA49-7BD1-C5FAE8E11693}"/>
              </a:ext>
            </a:extLst>
          </p:cNvPr>
          <p:cNvSpPr>
            <a:spLocks noChangeAspect="1"/>
          </p:cNvSpPr>
          <p:nvPr/>
        </p:nvSpPr>
        <p:spPr>
          <a:xfrm>
            <a:off x="3625769" y="5091595"/>
            <a:ext cx="827310" cy="1393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ktangel 13">
            <a:extLst>
              <a:ext uri="{FF2B5EF4-FFF2-40B4-BE49-F238E27FC236}">
                <a16:creationId xmlns:a16="http://schemas.microsoft.com/office/drawing/2014/main" id="{5786F5DE-C0B8-B712-A71D-DDAD3BADA01E}"/>
              </a:ext>
            </a:extLst>
          </p:cNvPr>
          <p:cNvSpPr>
            <a:spLocks noChangeAspect="1"/>
          </p:cNvSpPr>
          <p:nvPr/>
        </p:nvSpPr>
        <p:spPr>
          <a:xfrm>
            <a:off x="4561576" y="5091595"/>
            <a:ext cx="827310" cy="1393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Rektangel 14">
            <a:extLst>
              <a:ext uri="{FF2B5EF4-FFF2-40B4-BE49-F238E27FC236}">
                <a16:creationId xmlns:a16="http://schemas.microsoft.com/office/drawing/2014/main" id="{9820DD24-1B31-3A27-D466-CC30C418F5CE}"/>
              </a:ext>
            </a:extLst>
          </p:cNvPr>
          <p:cNvSpPr>
            <a:spLocks noChangeAspect="1"/>
          </p:cNvSpPr>
          <p:nvPr/>
        </p:nvSpPr>
        <p:spPr>
          <a:xfrm>
            <a:off x="5497382" y="5091595"/>
            <a:ext cx="827310" cy="1393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 name="Grupp 3">
            <a:extLst>
              <a:ext uri="{FF2B5EF4-FFF2-40B4-BE49-F238E27FC236}">
                <a16:creationId xmlns:a16="http://schemas.microsoft.com/office/drawing/2014/main" id="{1B2854C7-7300-9487-53F9-CD800C2E3F66}"/>
              </a:ext>
            </a:extLst>
          </p:cNvPr>
          <p:cNvGrpSpPr/>
          <p:nvPr/>
        </p:nvGrpSpPr>
        <p:grpSpPr>
          <a:xfrm>
            <a:off x="6987507" y="1616337"/>
            <a:ext cx="5517804" cy="3614569"/>
            <a:chOff x="6685047" y="1616337"/>
            <a:chExt cx="5517804" cy="3614569"/>
          </a:xfrm>
        </p:grpSpPr>
        <p:sp>
          <p:nvSpPr>
            <p:cNvPr id="10" name="Rektangel 9">
              <a:extLst>
                <a:ext uri="{FF2B5EF4-FFF2-40B4-BE49-F238E27FC236}">
                  <a16:creationId xmlns:a16="http://schemas.microsoft.com/office/drawing/2014/main" id="{23E15587-A754-978C-3157-A44997D5DF9B}"/>
                </a:ext>
              </a:extLst>
            </p:cNvPr>
            <p:cNvSpPr/>
            <p:nvPr/>
          </p:nvSpPr>
          <p:spPr>
            <a:xfrm>
              <a:off x="6691257" y="1627094"/>
              <a:ext cx="5198284" cy="360381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Platshållare för text 2">
              <a:extLst>
                <a:ext uri="{FF2B5EF4-FFF2-40B4-BE49-F238E27FC236}">
                  <a16:creationId xmlns:a16="http://schemas.microsoft.com/office/drawing/2014/main" id="{BA04C373-B720-09E9-2A98-BE7C95876951}"/>
                </a:ext>
              </a:extLst>
            </p:cNvPr>
            <p:cNvSpPr txBox="1">
              <a:spLocks/>
            </p:cNvSpPr>
            <p:nvPr/>
          </p:nvSpPr>
          <p:spPr>
            <a:xfrm>
              <a:off x="7032104" y="2060010"/>
              <a:ext cx="4387173" cy="274844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1800" b="1" i="0" u="none" strike="noStrike" kern="1200" cap="none" spc="0" normalizeH="0" baseline="0" noProof="0" dirty="0">
                  <a:ln>
                    <a:noFill/>
                  </a:ln>
                  <a:solidFill>
                    <a:srgbClr val="000000"/>
                  </a:solidFill>
                  <a:effectLst/>
                  <a:uLnTx/>
                  <a:uFillTx/>
                  <a:latin typeface="Century Gothic"/>
                  <a:ea typeface="+mn-ea"/>
                  <a:cs typeface="+mn-cs"/>
                </a:rPr>
                <a:t>Varför kallas Gemensamma grunder för ett ramverk?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1600" b="0" i="0" u="none" strike="noStrike" kern="1200" cap="none" spc="0" normalizeH="0" baseline="0" noProof="0" dirty="0">
                  <a:ln>
                    <a:noFill/>
                  </a:ln>
                  <a:solidFill>
                    <a:srgbClr val="000000"/>
                  </a:solidFill>
                  <a:effectLst/>
                  <a:uLnTx/>
                  <a:uFillTx/>
                  <a:latin typeface="Arial"/>
                  <a:ea typeface="+mn-ea"/>
                  <a:cs typeface="+mn-cs"/>
                </a:rPr>
                <a:t>För att kunna kommunicera Gemensamma grunder på ett tydligt och begripligt sätt.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1600" b="0" i="0" u="none" strike="noStrike" kern="1200" cap="none" spc="0" normalizeH="0" baseline="0" noProof="0" dirty="0">
                  <a:ln>
                    <a:noFill/>
                  </a:ln>
                  <a:solidFill>
                    <a:srgbClr val="000000"/>
                  </a:solidFill>
                  <a:effectLst/>
                  <a:uLnTx/>
                  <a:uFillTx/>
                  <a:latin typeface="Arial"/>
                  <a:ea typeface="+mn-ea"/>
                  <a:cs typeface="+mn-cs"/>
                </a:rPr>
                <a:t>För att ge stöd för både användning och vidareutveckling genom en röd tråd mellan de olika produkterna.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1600" b="0" i="0" u="none" strike="noStrike" kern="1200" cap="none" spc="0" normalizeH="0" baseline="0" noProof="0" dirty="0">
                  <a:ln>
                    <a:noFill/>
                  </a:ln>
                  <a:solidFill>
                    <a:srgbClr val="000000"/>
                  </a:solidFill>
                  <a:effectLst/>
                  <a:uLnTx/>
                  <a:uFillTx/>
                  <a:latin typeface="Arial"/>
                  <a:ea typeface="+mn-ea"/>
                  <a:cs typeface="+mn-cs"/>
                </a:rPr>
                <a:t>För att den totala leveransen, det vill säga slutprodukten, blir mer normerande än vad Gemensamma grunder varit tidigare.</a:t>
              </a:r>
            </a:p>
          </p:txBody>
        </p:sp>
        <p:sp>
          <p:nvSpPr>
            <p:cNvPr id="17" name="Rektangel 16">
              <a:extLst>
                <a:ext uri="{FF2B5EF4-FFF2-40B4-BE49-F238E27FC236}">
                  <a16:creationId xmlns:a16="http://schemas.microsoft.com/office/drawing/2014/main" id="{1E35BEE6-BBE6-6DFE-BA2F-073CFD9584C9}"/>
                </a:ext>
              </a:extLst>
            </p:cNvPr>
            <p:cNvSpPr/>
            <p:nvPr/>
          </p:nvSpPr>
          <p:spPr>
            <a:xfrm>
              <a:off x="6691256" y="1626683"/>
              <a:ext cx="621665" cy="621665"/>
            </a:xfrm>
            <a:custGeom>
              <a:avLst/>
              <a:gdLst>
                <a:gd name="connsiteX0" fmla="*/ 0 w 1110647"/>
                <a:gd name="connsiteY0" fmla="*/ 0 h 1110647"/>
                <a:gd name="connsiteX1" fmla="*/ 1110647 w 1110647"/>
                <a:gd name="connsiteY1" fmla="*/ 0 h 1110647"/>
                <a:gd name="connsiteX2" fmla="*/ 1110647 w 1110647"/>
                <a:gd name="connsiteY2" fmla="*/ 1110647 h 1110647"/>
                <a:gd name="connsiteX3" fmla="*/ 0 w 1110647"/>
                <a:gd name="connsiteY3" fmla="*/ 1110647 h 1110647"/>
                <a:gd name="connsiteX4" fmla="*/ 0 w 1110647"/>
                <a:gd name="connsiteY4" fmla="*/ 0 h 1110647"/>
                <a:gd name="connsiteX0" fmla="*/ 1110647 w 1202087"/>
                <a:gd name="connsiteY0" fmla="*/ 1110647 h 1202087"/>
                <a:gd name="connsiteX1" fmla="*/ 0 w 1202087"/>
                <a:gd name="connsiteY1" fmla="*/ 1110647 h 1202087"/>
                <a:gd name="connsiteX2" fmla="*/ 0 w 1202087"/>
                <a:gd name="connsiteY2" fmla="*/ 0 h 1202087"/>
                <a:gd name="connsiteX3" fmla="*/ 1110647 w 1202087"/>
                <a:gd name="connsiteY3" fmla="*/ 0 h 1202087"/>
                <a:gd name="connsiteX4" fmla="*/ 1202087 w 1202087"/>
                <a:gd name="connsiteY4" fmla="*/ 1202087 h 1202087"/>
                <a:gd name="connsiteX0" fmla="*/ 1110647 w 1110647"/>
                <a:gd name="connsiteY0" fmla="*/ 1110647 h 1110647"/>
                <a:gd name="connsiteX1" fmla="*/ 0 w 1110647"/>
                <a:gd name="connsiteY1" fmla="*/ 1110647 h 1110647"/>
                <a:gd name="connsiteX2" fmla="*/ 0 w 1110647"/>
                <a:gd name="connsiteY2" fmla="*/ 0 h 1110647"/>
                <a:gd name="connsiteX3" fmla="*/ 1110647 w 1110647"/>
                <a:gd name="connsiteY3" fmla="*/ 0 h 1110647"/>
                <a:gd name="connsiteX0" fmla="*/ 0 w 1110647"/>
                <a:gd name="connsiteY0" fmla="*/ 1110647 h 1110647"/>
                <a:gd name="connsiteX1" fmla="*/ 0 w 1110647"/>
                <a:gd name="connsiteY1" fmla="*/ 0 h 1110647"/>
                <a:gd name="connsiteX2" fmla="*/ 1110647 w 1110647"/>
                <a:gd name="connsiteY2" fmla="*/ 0 h 1110647"/>
              </a:gdLst>
              <a:ahLst/>
              <a:cxnLst>
                <a:cxn ang="0">
                  <a:pos x="connsiteX0" y="connsiteY0"/>
                </a:cxn>
                <a:cxn ang="0">
                  <a:pos x="connsiteX1" y="connsiteY1"/>
                </a:cxn>
                <a:cxn ang="0">
                  <a:pos x="connsiteX2" y="connsiteY2"/>
                </a:cxn>
              </a:cxnLst>
              <a:rect l="l" t="t" r="r" b="b"/>
              <a:pathLst>
                <a:path w="1110647" h="1110647">
                  <a:moveTo>
                    <a:pt x="0" y="1110647"/>
                  </a:moveTo>
                  <a:lnTo>
                    <a:pt x="0" y="0"/>
                  </a:lnTo>
                  <a:lnTo>
                    <a:pt x="1110647" y="0"/>
                  </a:lnTo>
                </a:path>
              </a:pathLst>
            </a:cu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Rektangel 16">
              <a:extLst>
                <a:ext uri="{FF2B5EF4-FFF2-40B4-BE49-F238E27FC236}">
                  <a16:creationId xmlns:a16="http://schemas.microsoft.com/office/drawing/2014/main" id="{4F2D0336-C735-48B7-9711-CCA05AE8A5C8}"/>
                </a:ext>
              </a:extLst>
            </p:cNvPr>
            <p:cNvSpPr/>
            <p:nvPr/>
          </p:nvSpPr>
          <p:spPr>
            <a:xfrm rot="16200000">
              <a:off x="6685047" y="4609241"/>
              <a:ext cx="621665" cy="621665"/>
            </a:xfrm>
            <a:custGeom>
              <a:avLst/>
              <a:gdLst>
                <a:gd name="connsiteX0" fmla="*/ 0 w 1110647"/>
                <a:gd name="connsiteY0" fmla="*/ 0 h 1110647"/>
                <a:gd name="connsiteX1" fmla="*/ 1110647 w 1110647"/>
                <a:gd name="connsiteY1" fmla="*/ 0 h 1110647"/>
                <a:gd name="connsiteX2" fmla="*/ 1110647 w 1110647"/>
                <a:gd name="connsiteY2" fmla="*/ 1110647 h 1110647"/>
                <a:gd name="connsiteX3" fmla="*/ 0 w 1110647"/>
                <a:gd name="connsiteY3" fmla="*/ 1110647 h 1110647"/>
                <a:gd name="connsiteX4" fmla="*/ 0 w 1110647"/>
                <a:gd name="connsiteY4" fmla="*/ 0 h 1110647"/>
                <a:gd name="connsiteX0" fmla="*/ 1110647 w 1202087"/>
                <a:gd name="connsiteY0" fmla="*/ 1110647 h 1202087"/>
                <a:gd name="connsiteX1" fmla="*/ 0 w 1202087"/>
                <a:gd name="connsiteY1" fmla="*/ 1110647 h 1202087"/>
                <a:gd name="connsiteX2" fmla="*/ 0 w 1202087"/>
                <a:gd name="connsiteY2" fmla="*/ 0 h 1202087"/>
                <a:gd name="connsiteX3" fmla="*/ 1110647 w 1202087"/>
                <a:gd name="connsiteY3" fmla="*/ 0 h 1202087"/>
                <a:gd name="connsiteX4" fmla="*/ 1202087 w 1202087"/>
                <a:gd name="connsiteY4" fmla="*/ 1202087 h 1202087"/>
                <a:gd name="connsiteX0" fmla="*/ 1110647 w 1110647"/>
                <a:gd name="connsiteY0" fmla="*/ 1110647 h 1110647"/>
                <a:gd name="connsiteX1" fmla="*/ 0 w 1110647"/>
                <a:gd name="connsiteY1" fmla="*/ 1110647 h 1110647"/>
                <a:gd name="connsiteX2" fmla="*/ 0 w 1110647"/>
                <a:gd name="connsiteY2" fmla="*/ 0 h 1110647"/>
                <a:gd name="connsiteX3" fmla="*/ 1110647 w 1110647"/>
                <a:gd name="connsiteY3" fmla="*/ 0 h 1110647"/>
                <a:gd name="connsiteX0" fmla="*/ 0 w 1110647"/>
                <a:gd name="connsiteY0" fmla="*/ 1110647 h 1110647"/>
                <a:gd name="connsiteX1" fmla="*/ 0 w 1110647"/>
                <a:gd name="connsiteY1" fmla="*/ 0 h 1110647"/>
                <a:gd name="connsiteX2" fmla="*/ 1110647 w 1110647"/>
                <a:gd name="connsiteY2" fmla="*/ 0 h 1110647"/>
              </a:gdLst>
              <a:ahLst/>
              <a:cxnLst>
                <a:cxn ang="0">
                  <a:pos x="connsiteX0" y="connsiteY0"/>
                </a:cxn>
                <a:cxn ang="0">
                  <a:pos x="connsiteX1" y="connsiteY1"/>
                </a:cxn>
                <a:cxn ang="0">
                  <a:pos x="connsiteX2" y="connsiteY2"/>
                </a:cxn>
              </a:cxnLst>
              <a:rect l="l" t="t" r="r" b="b"/>
              <a:pathLst>
                <a:path w="1110647" h="1110647">
                  <a:moveTo>
                    <a:pt x="0" y="1110647"/>
                  </a:moveTo>
                  <a:lnTo>
                    <a:pt x="0" y="0"/>
                  </a:lnTo>
                  <a:lnTo>
                    <a:pt x="1110647" y="0"/>
                  </a:lnTo>
                </a:path>
              </a:pathLst>
            </a:cu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20" name="Rak 19">
              <a:extLst>
                <a:ext uri="{FF2B5EF4-FFF2-40B4-BE49-F238E27FC236}">
                  <a16:creationId xmlns:a16="http://schemas.microsoft.com/office/drawing/2014/main" id="{7E11660E-68B3-5D93-FC1F-8CE1A683D05A}"/>
                </a:ext>
              </a:extLst>
            </p:cNvPr>
            <p:cNvCxnSpPr/>
            <p:nvPr/>
          </p:nvCxnSpPr>
          <p:spPr>
            <a:xfrm>
              <a:off x="9459651" y="5230906"/>
              <a:ext cx="2743200" cy="0"/>
            </a:xfrm>
            <a:prstGeom prst="line">
              <a:avLst/>
            </a:prstGeom>
            <a:ln w="508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83291578-5D3D-75C6-034B-02265B4C3680}"/>
                </a:ext>
              </a:extLst>
            </p:cNvPr>
            <p:cNvCxnSpPr/>
            <p:nvPr/>
          </p:nvCxnSpPr>
          <p:spPr>
            <a:xfrm>
              <a:off x="9459651" y="1616337"/>
              <a:ext cx="2743200"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6" name="Rubrik 5">
            <a:extLst>
              <a:ext uri="{FF2B5EF4-FFF2-40B4-BE49-F238E27FC236}">
                <a16:creationId xmlns:a16="http://schemas.microsoft.com/office/drawing/2014/main" id="{EB2E2495-2D19-339B-4CAE-966F8189D48E}"/>
              </a:ext>
            </a:extLst>
          </p:cNvPr>
          <p:cNvSpPr>
            <a:spLocks noGrp="1"/>
          </p:cNvSpPr>
          <p:nvPr>
            <p:ph type="title"/>
          </p:nvPr>
        </p:nvSpPr>
        <p:spPr>
          <a:xfrm>
            <a:off x="1764000" y="684000"/>
            <a:ext cx="9453748" cy="535531"/>
          </a:xfrm>
        </p:spPr>
        <p:txBody>
          <a:bodyPr/>
          <a:lstStyle/>
          <a:p>
            <a:r>
              <a:rPr lang="sv-SE" sz="3200" b="1" dirty="0">
                <a:solidFill>
                  <a:schemeClr val="bg1"/>
                </a:solidFill>
              </a:rPr>
              <a:t>Om ramverket</a:t>
            </a:r>
            <a:endParaRPr lang="sv-SE" dirty="0"/>
          </a:p>
        </p:txBody>
      </p:sp>
      <p:sp>
        <p:nvSpPr>
          <p:cNvPr id="8" name="Platshållare för innehåll 7">
            <a:extLst>
              <a:ext uri="{FF2B5EF4-FFF2-40B4-BE49-F238E27FC236}">
                <a16:creationId xmlns:a16="http://schemas.microsoft.com/office/drawing/2014/main" id="{4AC86497-D936-FA89-1E1E-B1CB39D3F8AB}"/>
              </a:ext>
            </a:extLst>
          </p:cNvPr>
          <p:cNvSpPr>
            <a:spLocks noGrp="1"/>
          </p:cNvSpPr>
          <p:nvPr>
            <p:ph idx="1"/>
          </p:nvPr>
        </p:nvSpPr>
        <p:spPr>
          <a:xfrm>
            <a:off x="1764000" y="1620000"/>
            <a:ext cx="4847816" cy="3053599"/>
          </a:xfrm>
        </p:spPr>
        <p:txBody>
          <a:bodyPr/>
          <a:lstStyle/>
          <a:p>
            <a:r>
              <a:rPr lang="sv-SE" dirty="0"/>
              <a:t>Gemensamma grunder är ett aktörs-gemensamt ramverk för ledning och samverkan. Innehållet i ramverket ska göra det enklare att samverka med varandra, dela lägesbilder, samt att åstadkomma gemensam inriktning och samordning inför och under samhällsstörningar i fredstid och under höjd beredskap.</a:t>
            </a:r>
          </a:p>
          <a:p>
            <a:endParaRPr lang="sv-SE" dirty="0"/>
          </a:p>
          <a:p>
            <a:endParaRPr lang="sv-SE" dirty="0"/>
          </a:p>
        </p:txBody>
      </p:sp>
    </p:spTree>
    <p:extLst>
      <p:ext uri="{BB962C8B-B14F-4D97-AF65-F5344CB8AC3E}">
        <p14:creationId xmlns:p14="http://schemas.microsoft.com/office/powerpoint/2010/main" val="2180430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out)">
                                      <p:cBhvr>
                                        <p:cTn id="7" dur="1250"/>
                                        <p:tgtEl>
                                          <p:spTgt spid="6"/>
                                        </p:tgtEl>
                                      </p:cBhvr>
                                    </p:animEffect>
                                  </p:childTnLst>
                                </p:cTn>
                              </p:par>
                            </p:childTnLst>
                          </p:cTn>
                        </p:par>
                        <p:par>
                          <p:cTn id="8" fill="hold">
                            <p:stCondLst>
                              <p:cond delay="125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000"/>
                                        <p:tgtEl>
                                          <p:spTgt spid="8"/>
                                        </p:tgtEl>
                                      </p:cBhvr>
                                    </p:animEffect>
                                  </p:childTnLst>
                                </p:cTn>
                              </p:par>
                            </p:childTnLst>
                          </p:cTn>
                        </p:par>
                        <p:par>
                          <p:cTn id="12" fill="hold">
                            <p:stCondLst>
                              <p:cond delay="2250"/>
                            </p:stCondLst>
                            <p:childTnLst>
                              <p:par>
                                <p:cTn id="13" presetID="2" presetClass="entr" presetSubtype="2" accel="50000" decel="5000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500" fill="hold"/>
                                        <p:tgtEl>
                                          <p:spTgt spid="4"/>
                                        </p:tgtEl>
                                        <p:attrNameLst>
                                          <p:attrName>ppt_x</p:attrName>
                                        </p:attrNameLst>
                                      </p:cBhvr>
                                      <p:tavLst>
                                        <p:tav tm="0">
                                          <p:val>
                                            <p:strVal val="1+#ppt_w/2"/>
                                          </p:val>
                                        </p:tav>
                                        <p:tav tm="100000">
                                          <p:val>
                                            <p:strVal val="#ppt_x"/>
                                          </p:val>
                                        </p:tav>
                                      </p:tavLst>
                                    </p:anim>
                                    <p:anim calcmode="lin" valueType="num">
                                      <p:cBhvr additive="base">
                                        <p:cTn id="16"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a:extLst>
              <a:ext uri="{FF2B5EF4-FFF2-40B4-BE49-F238E27FC236}">
                <a16:creationId xmlns:a16="http://schemas.microsoft.com/office/drawing/2014/main" id="{99EC9379-D356-7F9F-8B97-A586555FDA9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84915" y="2171256"/>
            <a:ext cx="2909250" cy="2088324"/>
          </a:xfrm>
          <a:prstGeom prst="rect">
            <a:avLst/>
          </a:prstGeom>
        </p:spPr>
      </p:pic>
      <p:sp>
        <p:nvSpPr>
          <p:cNvPr id="11" name="textruta 10">
            <a:extLst>
              <a:ext uri="{FF2B5EF4-FFF2-40B4-BE49-F238E27FC236}">
                <a16:creationId xmlns:a16="http://schemas.microsoft.com/office/drawing/2014/main" id="{293A8B43-095E-92C2-5975-EAD6142E187D}"/>
              </a:ext>
            </a:extLst>
          </p:cNvPr>
          <p:cNvSpPr txBox="1"/>
          <p:nvPr/>
        </p:nvSpPr>
        <p:spPr>
          <a:xfrm>
            <a:off x="1411527" y="2424745"/>
            <a:ext cx="1733034"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Century Gothic"/>
                <a:ea typeface="+mn-ea"/>
                <a:cs typeface="+mn-cs"/>
              </a:rPr>
              <a:t>Att ge tydligt stöd till operativa åtgärder.</a:t>
            </a:r>
          </a:p>
        </p:txBody>
      </p:sp>
      <p:pic>
        <p:nvPicPr>
          <p:cNvPr id="14" name="Bild 13">
            <a:extLst>
              <a:ext uri="{FF2B5EF4-FFF2-40B4-BE49-F238E27FC236}">
                <a16:creationId xmlns:a16="http://schemas.microsoft.com/office/drawing/2014/main" id="{3E339AE4-F38E-A8F3-4850-0BCB4E07670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363694" y="2243785"/>
            <a:ext cx="2999559" cy="1892425"/>
          </a:xfrm>
          <a:prstGeom prst="rect">
            <a:avLst/>
          </a:prstGeom>
        </p:spPr>
      </p:pic>
      <p:sp>
        <p:nvSpPr>
          <p:cNvPr id="15" name="textruta 14">
            <a:extLst>
              <a:ext uri="{FF2B5EF4-FFF2-40B4-BE49-F238E27FC236}">
                <a16:creationId xmlns:a16="http://schemas.microsoft.com/office/drawing/2014/main" id="{64D49D5A-5862-F64E-A455-E5FA5023EEEA}"/>
              </a:ext>
            </a:extLst>
          </p:cNvPr>
          <p:cNvSpPr txBox="1"/>
          <p:nvPr/>
        </p:nvSpPr>
        <p:spPr>
          <a:xfrm>
            <a:off x="4576141" y="2416875"/>
            <a:ext cx="1769949"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Century Gothic"/>
                <a:ea typeface="+mn-ea"/>
                <a:cs typeface="+mn-cs"/>
              </a:rPr>
              <a:t>Att främja effektivt och samordnat agerande.</a:t>
            </a:r>
          </a:p>
        </p:txBody>
      </p:sp>
      <p:pic>
        <p:nvPicPr>
          <p:cNvPr id="18" name="Bild 17">
            <a:extLst>
              <a:ext uri="{FF2B5EF4-FFF2-40B4-BE49-F238E27FC236}">
                <a16:creationId xmlns:a16="http://schemas.microsoft.com/office/drawing/2014/main" id="{FEE98EB3-DB48-ED84-0410-3F5C9E399B7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532782" y="2171256"/>
            <a:ext cx="3374303" cy="1964954"/>
          </a:xfrm>
          <a:prstGeom prst="rect">
            <a:avLst/>
          </a:prstGeom>
        </p:spPr>
      </p:pic>
      <p:sp>
        <p:nvSpPr>
          <p:cNvPr id="20" name="textruta 19">
            <a:extLst>
              <a:ext uri="{FF2B5EF4-FFF2-40B4-BE49-F238E27FC236}">
                <a16:creationId xmlns:a16="http://schemas.microsoft.com/office/drawing/2014/main" id="{70D3D1EE-9F30-53A9-9FB0-D9960BDA5192}"/>
              </a:ext>
            </a:extLst>
          </p:cNvPr>
          <p:cNvSpPr txBox="1"/>
          <p:nvPr/>
        </p:nvSpPr>
        <p:spPr>
          <a:xfrm>
            <a:off x="7667288" y="2427824"/>
            <a:ext cx="1841672" cy="10772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Century Gothic"/>
                <a:ea typeface="+mn-ea"/>
                <a:cs typeface="+mn-cs"/>
              </a:rPr>
              <a:t>Att vara en basplatta för gemensam förståelse.</a:t>
            </a:r>
          </a:p>
        </p:txBody>
      </p:sp>
      <p:sp>
        <p:nvSpPr>
          <p:cNvPr id="5" name="Rubrik 1">
            <a:extLst>
              <a:ext uri="{FF2B5EF4-FFF2-40B4-BE49-F238E27FC236}">
                <a16:creationId xmlns:a16="http://schemas.microsoft.com/office/drawing/2014/main" id="{516CF4D9-93F7-8976-C1D9-C885586F5E82}"/>
              </a:ext>
            </a:extLst>
          </p:cNvPr>
          <p:cNvSpPr txBox="1">
            <a:spLocks/>
          </p:cNvSpPr>
          <p:nvPr/>
        </p:nvSpPr>
        <p:spPr>
          <a:xfrm>
            <a:off x="1764000" y="684000"/>
            <a:ext cx="6828527" cy="53553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200" b="1" i="0" u="none" strike="noStrike" kern="1200" cap="none" spc="0" normalizeH="0" baseline="0" noProof="0" dirty="0">
                <a:ln>
                  <a:noFill/>
                </a:ln>
                <a:solidFill>
                  <a:srgbClr val="FFFFFF"/>
                </a:solidFill>
                <a:effectLst/>
                <a:uLnTx/>
                <a:uFillTx/>
                <a:latin typeface="Century Gothic"/>
                <a:ea typeface="+mj-ea"/>
                <a:cs typeface="+mj-cs"/>
              </a:rPr>
              <a:t>Vad handlar det om?</a:t>
            </a:r>
          </a:p>
        </p:txBody>
      </p:sp>
      <p:sp>
        <p:nvSpPr>
          <p:cNvPr id="3" name="Rektangel 2">
            <a:extLst>
              <a:ext uri="{FF2B5EF4-FFF2-40B4-BE49-F238E27FC236}">
                <a16:creationId xmlns:a16="http://schemas.microsoft.com/office/drawing/2014/main" id="{5919EE16-B866-6D65-20AD-BD34FC37FF58}"/>
              </a:ext>
            </a:extLst>
          </p:cNvPr>
          <p:cNvSpPr/>
          <p:nvPr/>
        </p:nvSpPr>
        <p:spPr>
          <a:xfrm>
            <a:off x="1" y="5087935"/>
            <a:ext cx="12192000" cy="17700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ktangel 5">
            <a:extLst>
              <a:ext uri="{FF2B5EF4-FFF2-40B4-BE49-F238E27FC236}">
                <a16:creationId xmlns:a16="http://schemas.microsoft.com/office/drawing/2014/main" id="{748154EB-59A5-CBFE-EF10-3F30FEDFDB9B}"/>
              </a:ext>
            </a:extLst>
          </p:cNvPr>
          <p:cNvSpPr>
            <a:spLocks noChangeAspect="1"/>
          </p:cNvSpPr>
          <p:nvPr/>
        </p:nvSpPr>
        <p:spPr>
          <a:xfrm>
            <a:off x="1380109" y="5091595"/>
            <a:ext cx="1707241" cy="1393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Rektangel 18">
            <a:extLst>
              <a:ext uri="{FF2B5EF4-FFF2-40B4-BE49-F238E27FC236}">
                <a16:creationId xmlns:a16="http://schemas.microsoft.com/office/drawing/2014/main" id="{08F78D04-726E-52C8-E168-179906AE1880}"/>
              </a:ext>
            </a:extLst>
          </p:cNvPr>
          <p:cNvSpPr>
            <a:spLocks noChangeAspect="1"/>
          </p:cNvSpPr>
          <p:nvPr/>
        </p:nvSpPr>
        <p:spPr>
          <a:xfrm>
            <a:off x="3311245" y="5091595"/>
            <a:ext cx="1707241" cy="1393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ktangel 20">
            <a:extLst>
              <a:ext uri="{FF2B5EF4-FFF2-40B4-BE49-F238E27FC236}">
                <a16:creationId xmlns:a16="http://schemas.microsoft.com/office/drawing/2014/main" id="{939B3311-DAA7-0EC8-054C-D02A54DDF529}"/>
              </a:ext>
            </a:extLst>
          </p:cNvPr>
          <p:cNvSpPr>
            <a:spLocks noChangeAspect="1"/>
          </p:cNvSpPr>
          <p:nvPr/>
        </p:nvSpPr>
        <p:spPr>
          <a:xfrm>
            <a:off x="5242381" y="5091595"/>
            <a:ext cx="1707241" cy="1393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Rektangel 21">
            <a:extLst>
              <a:ext uri="{FF2B5EF4-FFF2-40B4-BE49-F238E27FC236}">
                <a16:creationId xmlns:a16="http://schemas.microsoft.com/office/drawing/2014/main" id="{B5AC5AD4-E679-A8FE-98C5-61C34390382E}"/>
              </a:ext>
            </a:extLst>
          </p:cNvPr>
          <p:cNvSpPr>
            <a:spLocks noChangeAspect="1"/>
          </p:cNvSpPr>
          <p:nvPr/>
        </p:nvSpPr>
        <p:spPr>
          <a:xfrm>
            <a:off x="7173517" y="5091595"/>
            <a:ext cx="1707241" cy="1393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Rektangel 22">
            <a:extLst>
              <a:ext uri="{FF2B5EF4-FFF2-40B4-BE49-F238E27FC236}">
                <a16:creationId xmlns:a16="http://schemas.microsoft.com/office/drawing/2014/main" id="{229D0C35-4B07-178A-B37C-2CB273B7A413}"/>
              </a:ext>
            </a:extLst>
          </p:cNvPr>
          <p:cNvSpPr>
            <a:spLocks noChangeAspect="1"/>
          </p:cNvSpPr>
          <p:nvPr/>
        </p:nvSpPr>
        <p:spPr>
          <a:xfrm>
            <a:off x="9104651" y="5091595"/>
            <a:ext cx="1707241" cy="1393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a:ea typeface="+mn-ea"/>
              <a:cs typeface="+mn-cs"/>
            </a:endParaRPr>
          </a:p>
        </p:txBody>
      </p:sp>
      <p:pic>
        <p:nvPicPr>
          <p:cNvPr id="7" name="Bild 6">
            <a:extLst>
              <a:ext uri="{FF2B5EF4-FFF2-40B4-BE49-F238E27FC236}">
                <a16:creationId xmlns:a16="http://schemas.microsoft.com/office/drawing/2014/main" id="{F7F0C495-5606-8A09-A314-21B60CC6A25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068048" y="6299861"/>
            <a:ext cx="952501" cy="416720"/>
          </a:xfrm>
          <a:prstGeom prst="rect">
            <a:avLst/>
          </a:prstGeom>
        </p:spPr>
      </p:pic>
    </p:spTree>
    <p:extLst>
      <p:ext uri="{BB962C8B-B14F-4D97-AF65-F5344CB8AC3E}">
        <p14:creationId xmlns:p14="http://schemas.microsoft.com/office/powerpoint/2010/main" val="2165726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out)">
                                      <p:cBhvr>
                                        <p:cTn id="7" dur="1250"/>
                                        <p:tgtEl>
                                          <p:spTgt spid="5"/>
                                        </p:tgtEl>
                                      </p:cBhvr>
                                    </p:animEffect>
                                  </p:childTnLst>
                                </p:cTn>
                              </p:par>
                            </p:childTnLst>
                          </p:cTn>
                        </p:par>
                        <p:par>
                          <p:cTn id="8" fill="hold">
                            <p:stCondLst>
                              <p:cond delay="1250"/>
                            </p:stCondLst>
                            <p:childTnLst>
                              <p:par>
                                <p:cTn id="9" presetID="2" presetClass="entr" presetSubtype="4" accel="50000" decel="5000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ppt_x"/>
                                          </p:val>
                                        </p:tav>
                                        <p:tav tm="100000">
                                          <p:val>
                                            <p:strVal val="#ppt_x"/>
                                          </p:val>
                                        </p:tav>
                                      </p:tavLst>
                                    </p:anim>
                                    <p:anim calcmode="lin" valueType="num">
                                      <p:cBhvr additive="base">
                                        <p:cTn id="12" dur="1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500" fill="hold"/>
                                        <p:tgtEl>
                                          <p:spTgt spid="14"/>
                                        </p:tgtEl>
                                        <p:attrNameLst>
                                          <p:attrName>ppt_x</p:attrName>
                                        </p:attrNameLst>
                                      </p:cBhvr>
                                      <p:tavLst>
                                        <p:tav tm="0">
                                          <p:val>
                                            <p:strVal val="#ppt_x"/>
                                          </p:val>
                                        </p:tav>
                                        <p:tav tm="100000">
                                          <p:val>
                                            <p:strVal val="#ppt_x"/>
                                          </p:val>
                                        </p:tav>
                                      </p:tavLst>
                                    </p:anim>
                                    <p:anim calcmode="lin" valueType="num">
                                      <p:cBhvr additive="base">
                                        <p:cTn id="16" dur="1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nodeType="withEffect">
                                  <p:stCondLst>
                                    <p:cond delay="40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1500" fill="hold"/>
                                        <p:tgtEl>
                                          <p:spTgt spid="18"/>
                                        </p:tgtEl>
                                        <p:attrNameLst>
                                          <p:attrName>ppt_x</p:attrName>
                                        </p:attrNameLst>
                                      </p:cBhvr>
                                      <p:tavLst>
                                        <p:tav tm="0">
                                          <p:val>
                                            <p:strVal val="#ppt_x"/>
                                          </p:val>
                                        </p:tav>
                                        <p:tav tm="100000">
                                          <p:val>
                                            <p:strVal val="#ppt_x"/>
                                          </p:val>
                                        </p:tav>
                                      </p:tavLst>
                                    </p:anim>
                                    <p:anim calcmode="lin" valueType="num">
                                      <p:cBhvr additive="base">
                                        <p:cTn id="20" dur="1500" fill="hold"/>
                                        <p:tgtEl>
                                          <p:spTgt spid="18"/>
                                        </p:tgtEl>
                                        <p:attrNameLst>
                                          <p:attrName>ppt_y</p:attrName>
                                        </p:attrNameLst>
                                      </p:cBhvr>
                                      <p:tavLst>
                                        <p:tav tm="0">
                                          <p:val>
                                            <p:strVal val="1+#ppt_h/2"/>
                                          </p:val>
                                        </p:tav>
                                        <p:tav tm="100000">
                                          <p:val>
                                            <p:strVal val="#ppt_y"/>
                                          </p:val>
                                        </p:tav>
                                      </p:tavLst>
                                    </p:anim>
                                  </p:childTnLst>
                                </p:cTn>
                              </p:par>
                            </p:childTnLst>
                          </p:cTn>
                        </p:par>
                        <p:par>
                          <p:cTn id="21" fill="hold">
                            <p:stCondLst>
                              <p:cond delay="3150"/>
                            </p:stCondLst>
                            <p:childTnLst>
                              <p:par>
                                <p:cTn id="22" presetID="22" presetClass="entr" presetSubtype="8"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100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1000"/>
                                        <p:tgtEl>
                                          <p:spTgt spid="15"/>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20" grpId="0"/>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upp 39">
            <a:extLst>
              <a:ext uri="{FF2B5EF4-FFF2-40B4-BE49-F238E27FC236}">
                <a16:creationId xmlns:a16="http://schemas.microsoft.com/office/drawing/2014/main" id="{FAB2FFE1-63F7-3EFA-EA54-61E22CEA1AD0}"/>
              </a:ext>
            </a:extLst>
          </p:cNvPr>
          <p:cNvGrpSpPr/>
          <p:nvPr/>
        </p:nvGrpSpPr>
        <p:grpSpPr>
          <a:xfrm>
            <a:off x="7619683" y="1663699"/>
            <a:ext cx="799264" cy="3428423"/>
            <a:chOff x="4368370" y="1422598"/>
            <a:chExt cx="942208" cy="4041575"/>
          </a:xfrm>
        </p:grpSpPr>
        <p:pic>
          <p:nvPicPr>
            <p:cNvPr id="41" name="Bild 40">
              <a:extLst>
                <a:ext uri="{FF2B5EF4-FFF2-40B4-BE49-F238E27FC236}">
                  <a16:creationId xmlns:a16="http://schemas.microsoft.com/office/drawing/2014/main" id="{5C9C2CAB-9042-B904-A8A8-35C613CBC2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68370" y="1422598"/>
              <a:ext cx="942208" cy="4041575"/>
            </a:xfrm>
            <a:prstGeom prst="rect">
              <a:avLst/>
            </a:prstGeom>
          </p:spPr>
        </p:pic>
        <p:sp>
          <p:nvSpPr>
            <p:cNvPr id="42" name="textruta 41">
              <a:extLst>
                <a:ext uri="{FF2B5EF4-FFF2-40B4-BE49-F238E27FC236}">
                  <a16:creationId xmlns:a16="http://schemas.microsoft.com/office/drawing/2014/main" id="{BF9B45ED-C997-BB8F-181D-39A970EAD458}"/>
                </a:ext>
              </a:extLst>
            </p:cNvPr>
            <p:cNvSpPr txBox="1"/>
            <p:nvPr/>
          </p:nvSpPr>
          <p:spPr>
            <a:xfrm rot="16200000">
              <a:off x="3669427" y="3280116"/>
              <a:ext cx="2206430" cy="326539"/>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entury Gothic"/>
                  <a:ea typeface="+mn-ea"/>
                  <a:cs typeface="+mn-cs"/>
                </a:rPr>
                <a:t>Utgångspunkter</a:t>
              </a:r>
            </a:p>
          </p:txBody>
        </p:sp>
      </p:grpSp>
      <p:grpSp>
        <p:nvGrpSpPr>
          <p:cNvPr id="43" name="Grupp 42">
            <a:extLst>
              <a:ext uri="{FF2B5EF4-FFF2-40B4-BE49-F238E27FC236}">
                <a16:creationId xmlns:a16="http://schemas.microsoft.com/office/drawing/2014/main" id="{9DADEBAC-5E5A-3B1A-E632-1EC2A0159B0B}"/>
              </a:ext>
            </a:extLst>
          </p:cNvPr>
          <p:cNvGrpSpPr/>
          <p:nvPr/>
        </p:nvGrpSpPr>
        <p:grpSpPr>
          <a:xfrm>
            <a:off x="8343084" y="1675556"/>
            <a:ext cx="2210596" cy="800025"/>
            <a:chOff x="5221150" y="1436576"/>
            <a:chExt cx="2605948" cy="943105"/>
          </a:xfrm>
        </p:grpSpPr>
        <p:pic>
          <p:nvPicPr>
            <p:cNvPr id="44" name="Bild 43">
              <a:extLst>
                <a:ext uri="{FF2B5EF4-FFF2-40B4-BE49-F238E27FC236}">
                  <a16:creationId xmlns:a16="http://schemas.microsoft.com/office/drawing/2014/main" id="{7D400D91-0E54-7E11-BA7E-8D518BD8CC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21150" y="1436576"/>
              <a:ext cx="2605948" cy="943105"/>
            </a:xfrm>
            <a:prstGeom prst="rect">
              <a:avLst/>
            </a:prstGeom>
          </p:spPr>
        </p:pic>
        <p:sp>
          <p:nvSpPr>
            <p:cNvPr id="45" name="textruta 44">
              <a:extLst>
                <a:ext uri="{FF2B5EF4-FFF2-40B4-BE49-F238E27FC236}">
                  <a16:creationId xmlns:a16="http://schemas.microsoft.com/office/drawing/2014/main" id="{062036B9-27A5-406E-E0BB-44D93E636A95}"/>
                </a:ext>
              </a:extLst>
            </p:cNvPr>
            <p:cNvSpPr txBox="1"/>
            <p:nvPr/>
          </p:nvSpPr>
          <p:spPr>
            <a:xfrm>
              <a:off x="5221150" y="1736430"/>
              <a:ext cx="2605947" cy="326539"/>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entury Gothic"/>
                  <a:ea typeface="+mn-ea"/>
                  <a:cs typeface="+mn-cs"/>
                </a:rPr>
                <a:t>Checklistor och mallar</a:t>
              </a:r>
            </a:p>
          </p:txBody>
        </p:sp>
      </p:grpSp>
      <p:grpSp>
        <p:nvGrpSpPr>
          <p:cNvPr id="46" name="Grupp 45">
            <a:extLst>
              <a:ext uri="{FF2B5EF4-FFF2-40B4-BE49-F238E27FC236}">
                <a16:creationId xmlns:a16="http://schemas.microsoft.com/office/drawing/2014/main" id="{F97CA6B5-C480-343C-33B6-17F1BD46E255}"/>
              </a:ext>
            </a:extLst>
          </p:cNvPr>
          <p:cNvGrpSpPr/>
          <p:nvPr/>
        </p:nvGrpSpPr>
        <p:grpSpPr>
          <a:xfrm>
            <a:off x="8343085" y="2409721"/>
            <a:ext cx="2210597" cy="919327"/>
            <a:chOff x="5221150" y="2302041"/>
            <a:chExt cx="2605948" cy="1083743"/>
          </a:xfrm>
        </p:grpSpPr>
        <p:pic>
          <p:nvPicPr>
            <p:cNvPr id="47" name="Bild 46">
              <a:extLst>
                <a:ext uri="{FF2B5EF4-FFF2-40B4-BE49-F238E27FC236}">
                  <a16:creationId xmlns:a16="http://schemas.microsoft.com/office/drawing/2014/main" id="{9508FD02-4E2A-DA97-87EF-82A626EDE92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21150" y="2302041"/>
              <a:ext cx="2605948" cy="1083743"/>
            </a:xfrm>
            <a:prstGeom prst="rect">
              <a:avLst/>
            </a:prstGeom>
          </p:spPr>
        </p:pic>
        <p:sp>
          <p:nvSpPr>
            <p:cNvPr id="48" name="textruta 47">
              <a:extLst>
                <a:ext uri="{FF2B5EF4-FFF2-40B4-BE49-F238E27FC236}">
                  <a16:creationId xmlns:a16="http://schemas.microsoft.com/office/drawing/2014/main" id="{E17B6716-988C-7E59-2883-32A57C0C32FB}"/>
                </a:ext>
              </a:extLst>
            </p:cNvPr>
            <p:cNvSpPr txBox="1"/>
            <p:nvPr/>
          </p:nvSpPr>
          <p:spPr>
            <a:xfrm>
              <a:off x="5221150" y="2739720"/>
              <a:ext cx="2605946" cy="326539"/>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entury Gothic"/>
                  <a:ea typeface="+mn-ea"/>
                  <a:cs typeface="+mn-cs"/>
                </a:rPr>
                <a:t>Arbetssätt</a:t>
              </a:r>
            </a:p>
          </p:txBody>
        </p:sp>
      </p:grpSp>
      <p:grpSp>
        <p:nvGrpSpPr>
          <p:cNvPr id="49" name="Grupp 48">
            <a:extLst>
              <a:ext uri="{FF2B5EF4-FFF2-40B4-BE49-F238E27FC236}">
                <a16:creationId xmlns:a16="http://schemas.microsoft.com/office/drawing/2014/main" id="{F79F8FA1-C459-3078-2BA3-04E4A88D758E}"/>
              </a:ext>
            </a:extLst>
          </p:cNvPr>
          <p:cNvGrpSpPr/>
          <p:nvPr/>
        </p:nvGrpSpPr>
        <p:grpSpPr>
          <a:xfrm>
            <a:off x="8343084" y="3263187"/>
            <a:ext cx="2210596" cy="919327"/>
            <a:chOff x="5221150" y="3308144"/>
            <a:chExt cx="2605948" cy="1083743"/>
          </a:xfrm>
        </p:grpSpPr>
        <p:pic>
          <p:nvPicPr>
            <p:cNvPr id="50" name="Bild 49">
              <a:extLst>
                <a:ext uri="{FF2B5EF4-FFF2-40B4-BE49-F238E27FC236}">
                  <a16:creationId xmlns:a16="http://schemas.microsoft.com/office/drawing/2014/main" id="{2C84A62B-2D87-ECE1-A91F-31D7AC0473C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21150" y="3308144"/>
              <a:ext cx="2605948" cy="1083743"/>
            </a:xfrm>
            <a:prstGeom prst="rect">
              <a:avLst/>
            </a:prstGeom>
          </p:spPr>
        </p:pic>
        <p:sp>
          <p:nvSpPr>
            <p:cNvPr id="51" name="textruta 50">
              <a:extLst>
                <a:ext uri="{FF2B5EF4-FFF2-40B4-BE49-F238E27FC236}">
                  <a16:creationId xmlns:a16="http://schemas.microsoft.com/office/drawing/2014/main" id="{790A4A61-D045-CD2E-4DA4-1C5DCCEDE70E}"/>
                </a:ext>
              </a:extLst>
            </p:cNvPr>
            <p:cNvSpPr txBox="1"/>
            <p:nvPr/>
          </p:nvSpPr>
          <p:spPr>
            <a:xfrm>
              <a:off x="5221150" y="3758895"/>
              <a:ext cx="2605946" cy="326539"/>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entury Gothic"/>
                  <a:ea typeface="+mn-ea"/>
                  <a:cs typeface="+mn-cs"/>
                </a:rPr>
                <a:t>Förhållningssätt</a:t>
              </a:r>
            </a:p>
          </p:txBody>
        </p:sp>
      </p:grpSp>
      <p:grpSp>
        <p:nvGrpSpPr>
          <p:cNvPr id="52" name="Grupp 51">
            <a:extLst>
              <a:ext uri="{FF2B5EF4-FFF2-40B4-BE49-F238E27FC236}">
                <a16:creationId xmlns:a16="http://schemas.microsoft.com/office/drawing/2014/main" id="{AB3F4A36-06F4-F842-B29B-02D6D1F1CBE0}"/>
              </a:ext>
            </a:extLst>
          </p:cNvPr>
          <p:cNvGrpSpPr/>
          <p:nvPr/>
        </p:nvGrpSpPr>
        <p:grpSpPr>
          <a:xfrm>
            <a:off x="8343084" y="4116655"/>
            <a:ext cx="2210596" cy="975469"/>
            <a:chOff x="5221150" y="4314248"/>
            <a:chExt cx="2605948" cy="1149926"/>
          </a:xfrm>
        </p:grpSpPr>
        <p:pic>
          <p:nvPicPr>
            <p:cNvPr id="53" name="Bild 52">
              <a:extLst>
                <a:ext uri="{FF2B5EF4-FFF2-40B4-BE49-F238E27FC236}">
                  <a16:creationId xmlns:a16="http://schemas.microsoft.com/office/drawing/2014/main" id="{1A9212C5-F43C-F443-38AA-852B67E1164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21150" y="4314248"/>
              <a:ext cx="2605948" cy="1149926"/>
            </a:xfrm>
            <a:prstGeom prst="rect">
              <a:avLst/>
            </a:prstGeom>
          </p:spPr>
        </p:pic>
        <p:sp>
          <p:nvSpPr>
            <p:cNvPr id="54" name="textruta 53">
              <a:extLst>
                <a:ext uri="{FF2B5EF4-FFF2-40B4-BE49-F238E27FC236}">
                  <a16:creationId xmlns:a16="http://schemas.microsoft.com/office/drawing/2014/main" id="{7A031E26-8D95-DAE5-8164-BD0DB97E875C}"/>
                </a:ext>
              </a:extLst>
            </p:cNvPr>
            <p:cNvSpPr txBox="1"/>
            <p:nvPr/>
          </p:nvSpPr>
          <p:spPr>
            <a:xfrm>
              <a:off x="5221150" y="4801790"/>
              <a:ext cx="2605946" cy="326539"/>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entury Gothic"/>
                  <a:ea typeface="+mn-ea"/>
                  <a:cs typeface="+mn-cs"/>
                </a:rPr>
                <a:t>Konceptuell grund</a:t>
              </a:r>
            </a:p>
          </p:txBody>
        </p:sp>
      </p:grpSp>
      <p:sp>
        <p:nvSpPr>
          <p:cNvPr id="6" name="Ellips 5">
            <a:extLst>
              <a:ext uri="{FF2B5EF4-FFF2-40B4-BE49-F238E27FC236}">
                <a16:creationId xmlns:a16="http://schemas.microsoft.com/office/drawing/2014/main" id="{D1972031-1D4D-64A2-38D5-BE1FA4C25074}"/>
              </a:ext>
            </a:extLst>
          </p:cNvPr>
          <p:cNvSpPr>
            <a:spLocks noChangeAspect="1"/>
          </p:cNvSpPr>
          <p:nvPr/>
        </p:nvSpPr>
        <p:spPr>
          <a:xfrm>
            <a:off x="7428120" y="3126906"/>
            <a:ext cx="396000" cy="396000"/>
          </a:xfrm>
          <a:prstGeom prst="ellipse">
            <a:avLst/>
          </a:prstGeom>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7" name="Ellips 6">
            <a:extLst>
              <a:ext uri="{FF2B5EF4-FFF2-40B4-BE49-F238E27FC236}">
                <a16:creationId xmlns:a16="http://schemas.microsoft.com/office/drawing/2014/main" id="{6D8967B5-4E95-CE69-7476-257054E45EAD}"/>
              </a:ext>
            </a:extLst>
          </p:cNvPr>
          <p:cNvSpPr>
            <a:spLocks noChangeAspect="1"/>
          </p:cNvSpPr>
          <p:nvPr/>
        </p:nvSpPr>
        <p:spPr>
          <a:xfrm>
            <a:off x="10356548" y="4430999"/>
            <a:ext cx="396000" cy="396000"/>
          </a:xfrm>
          <a:prstGeom prst="ellipse">
            <a:avLst/>
          </a:prstGeom>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8" name="Ellips 7">
            <a:extLst>
              <a:ext uri="{FF2B5EF4-FFF2-40B4-BE49-F238E27FC236}">
                <a16:creationId xmlns:a16="http://schemas.microsoft.com/office/drawing/2014/main" id="{19EB6EA3-70A0-EFDA-DB65-92D61ED684F1}"/>
              </a:ext>
            </a:extLst>
          </p:cNvPr>
          <p:cNvSpPr>
            <a:spLocks noChangeAspect="1"/>
          </p:cNvSpPr>
          <p:nvPr/>
        </p:nvSpPr>
        <p:spPr>
          <a:xfrm>
            <a:off x="10356547" y="3577611"/>
            <a:ext cx="396000" cy="396000"/>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Century Gothic"/>
                <a:ea typeface="+mn-ea"/>
                <a:cs typeface="+mn-cs"/>
              </a:rPr>
              <a:t>3</a:t>
            </a:r>
          </a:p>
        </p:txBody>
      </p:sp>
      <p:sp>
        <p:nvSpPr>
          <p:cNvPr id="16" name="Ellips 15">
            <a:extLst>
              <a:ext uri="{FF2B5EF4-FFF2-40B4-BE49-F238E27FC236}">
                <a16:creationId xmlns:a16="http://schemas.microsoft.com/office/drawing/2014/main" id="{826CB7BA-8757-A8A2-35EE-A0CB18A807C2}"/>
              </a:ext>
            </a:extLst>
          </p:cNvPr>
          <p:cNvSpPr>
            <a:spLocks noChangeAspect="1"/>
          </p:cNvSpPr>
          <p:nvPr/>
        </p:nvSpPr>
        <p:spPr>
          <a:xfrm>
            <a:off x="10349647" y="2724156"/>
            <a:ext cx="396000" cy="396000"/>
          </a:xfrm>
          <a:prstGeom prst="ellipse">
            <a:avLst/>
          </a:prstGeom>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Century Gothic"/>
                <a:ea typeface="+mn-ea"/>
                <a:cs typeface="+mn-cs"/>
              </a:rPr>
              <a:t>4</a:t>
            </a:r>
          </a:p>
        </p:txBody>
      </p:sp>
      <p:sp>
        <p:nvSpPr>
          <p:cNvPr id="17" name="Ellips 16">
            <a:extLst>
              <a:ext uri="{FF2B5EF4-FFF2-40B4-BE49-F238E27FC236}">
                <a16:creationId xmlns:a16="http://schemas.microsoft.com/office/drawing/2014/main" id="{5EA7E3D5-1862-D931-9C12-53A32FA89EB8}"/>
              </a:ext>
            </a:extLst>
          </p:cNvPr>
          <p:cNvSpPr>
            <a:spLocks noChangeAspect="1"/>
          </p:cNvSpPr>
          <p:nvPr/>
        </p:nvSpPr>
        <p:spPr>
          <a:xfrm>
            <a:off x="10356547" y="1870701"/>
            <a:ext cx="396000" cy="396000"/>
          </a:xfrm>
          <a:prstGeom prst="ellipse">
            <a:avLst/>
          </a:prstGeom>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Century Gothic"/>
                <a:ea typeface="+mn-ea"/>
                <a:cs typeface="+mn-cs"/>
              </a:rPr>
              <a:t>5</a:t>
            </a:r>
          </a:p>
        </p:txBody>
      </p:sp>
      <p:cxnSp>
        <p:nvCxnSpPr>
          <p:cNvPr id="12" name="Rak pil 11">
            <a:extLst>
              <a:ext uri="{FF2B5EF4-FFF2-40B4-BE49-F238E27FC236}">
                <a16:creationId xmlns:a16="http://schemas.microsoft.com/office/drawing/2014/main" id="{25C3EAFB-30E1-1D94-3532-E80F26DFF0EB}"/>
              </a:ext>
            </a:extLst>
          </p:cNvPr>
          <p:cNvCxnSpPr>
            <a:cxnSpLocks/>
          </p:cNvCxnSpPr>
          <p:nvPr/>
        </p:nvCxnSpPr>
        <p:spPr>
          <a:xfrm>
            <a:off x="6748677" y="3323850"/>
            <a:ext cx="613415"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55615497-9B3B-2105-B5CA-AE4C65DB5024}"/>
              </a:ext>
            </a:extLst>
          </p:cNvPr>
          <p:cNvSpPr>
            <a:spLocks noGrp="1"/>
          </p:cNvSpPr>
          <p:nvPr>
            <p:ph type="title"/>
          </p:nvPr>
        </p:nvSpPr>
        <p:spPr>
          <a:xfrm>
            <a:off x="1764000" y="684000"/>
            <a:ext cx="9453748" cy="535531"/>
          </a:xfrm>
        </p:spPr>
        <p:txBody>
          <a:bodyPr/>
          <a:lstStyle/>
          <a:p>
            <a:r>
              <a:rPr lang="sv-SE" sz="3200" b="1" dirty="0">
                <a:solidFill>
                  <a:schemeClr val="bg1"/>
                </a:solidFill>
              </a:rPr>
              <a:t>Hur kan du läsa Ramverket?</a:t>
            </a:r>
            <a:endParaRPr lang="sv-SE" dirty="0"/>
          </a:p>
        </p:txBody>
      </p:sp>
      <p:sp>
        <p:nvSpPr>
          <p:cNvPr id="4" name="Platshållare för innehåll 3">
            <a:extLst>
              <a:ext uri="{FF2B5EF4-FFF2-40B4-BE49-F238E27FC236}">
                <a16:creationId xmlns:a16="http://schemas.microsoft.com/office/drawing/2014/main" id="{D1079E39-2195-601A-8E12-446132737764}"/>
              </a:ext>
            </a:extLst>
          </p:cNvPr>
          <p:cNvSpPr>
            <a:spLocks noGrp="1"/>
          </p:cNvSpPr>
          <p:nvPr>
            <p:ph idx="1"/>
          </p:nvPr>
        </p:nvSpPr>
        <p:spPr>
          <a:xfrm>
            <a:off x="1764000" y="1620000"/>
            <a:ext cx="5238586" cy="4166578"/>
          </a:xfrm>
        </p:spPr>
        <p:txBody>
          <a:bodyPr/>
          <a:lstStyle/>
          <a:p>
            <a:r>
              <a:rPr lang="sv-SE" dirty="0"/>
              <a:t>Ramverket är uppbyggt som olika moduler </a:t>
            </a:r>
            <a:br>
              <a:rPr lang="sv-SE" dirty="0"/>
            </a:br>
            <a:r>
              <a:rPr lang="sv-SE" dirty="0"/>
              <a:t>på webben. Det innebär att du kan läsa de </a:t>
            </a:r>
            <a:br>
              <a:rPr lang="sv-SE" dirty="0"/>
            </a:br>
            <a:r>
              <a:rPr lang="sv-SE" dirty="0"/>
              <a:t>olika delarna utifrån ditt behov. </a:t>
            </a:r>
          </a:p>
          <a:p>
            <a:r>
              <a:rPr lang="sv-SE" dirty="0"/>
              <a:t>Om du vill få en god förståelse för hur helheten hänger samman rekommenderar vi den numrerade ordningen i bilden bredvid.</a:t>
            </a:r>
          </a:p>
          <a:p>
            <a:r>
              <a:rPr lang="sv-SE" dirty="0"/>
              <a:t>Har du behov av att läsa om arbetssätt direkt </a:t>
            </a:r>
            <a:br>
              <a:rPr lang="sv-SE" dirty="0"/>
            </a:br>
            <a:r>
              <a:rPr lang="sv-SE" dirty="0"/>
              <a:t>är det helt ok att börja där och du kan känna dig trygg i att det är en del av helheten i ramverket. </a:t>
            </a:r>
          </a:p>
          <a:p>
            <a:endParaRPr lang="sv-SE" dirty="0"/>
          </a:p>
          <a:p>
            <a:endParaRPr lang="sv-SE" dirty="0"/>
          </a:p>
        </p:txBody>
      </p:sp>
    </p:spTree>
    <p:extLst>
      <p:ext uri="{BB962C8B-B14F-4D97-AF65-F5344CB8AC3E}">
        <p14:creationId xmlns:p14="http://schemas.microsoft.com/office/powerpoint/2010/main" val="1884902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out)">
                                      <p:cBhvr>
                                        <p:cTn id="7" dur="1250"/>
                                        <p:tgtEl>
                                          <p:spTgt spid="2"/>
                                        </p:tgtEl>
                                      </p:cBhvr>
                                    </p:animEffect>
                                  </p:childTnLst>
                                </p:cTn>
                              </p:par>
                            </p:childTnLst>
                          </p:cTn>
                        </p:par>
                        <p:par>
                          <p:cTn id="8" fill="hold">
                            <p:stCondLst>
                              <p:cond delay="125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par>
                          <p:cTn id="12" fill="hold">
                            <p:stCondLst>
                              <p:cond delay="2250"/>
                            </p:stCondLst>
                            <p:childTnLst>
                              <p:par>
                                <p:cTn id="13" presetID="22" presetClass="entr" presetSubtype="8" fill="hold" nodeType="after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3250"/>
                            </p:stCondLst>
                            <p:childTnLst>
                              <p:par>
                                <p:cTn id="17" presetID="23"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20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40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60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80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6" grpId="0" animBg="1"/>
      <p:bldP spid="17" grpId="0" animBg="1"/>
      <p:bldP spid="2" grpId="0"/>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DB0C4AB-35A6-71D3-9AEE-67F43F01C6FD}"/>
              </a:ext>
            </a:extLst>
          </p:cNvPr>
          <p:cNvSpPr>
            <a:spLocks noGrp="1"/>
          </p:cNvSpPr>
          <p:nvPr>
            <p:ph type="title"/>
          </p:nvPr>
        </p:nvSpPr>
        <p:spPr/>
        <p:txBody>
          <a:bodyPr/>
          <a:lstStyle/>
          <a:p>
            <a:r>
              <a:rPr lang="sv-SE" sz="3200" b="1" dirty="0">
                <a:solidFill>
                  <a:schemeClr val="bg1"/>
                </a:solidFill>
              </a:rPr>
              <a:t>Hur kan du läsa ramverket?</a:t>
            </a:r>
          </a:p>
        </p:txBody>
      </p:sp>
      <p:sp>
        <p:nvSpPr>
          <p:cNvPr id="4" name="Platshållare för innehåll 3">
            <a:extLst>
              <a:ext uri="{FF2B5EF4-FFF2-40B4-BE49-F238E27FC236}">
                <a16:creationId xmlns:a16="http://schemas.microsoft.com/office/drawing/2014/main" id="{192A37A0-6CE5-F138-1CA2-B435A443EF88}"/>
              </a:ext>
            </a:extLst>
          </p:cNvPr>
          <p:cNvSpPr>
            <a:spLocks noGrp="1"/>
          </p:cNvSpPr>
          <p:nvPr>
            <p:ph idx="1"/>
          </p:nvPr>
        </p:nvSpPr>
        <p:spPr>
          <a:xfrm>
            <a:off x="1767449" y="1365109"/>
            <a:ext cx="6713255" cy="4166578"/>
          </a:xfr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chemeClr val="accent2">
                    <a:lumMod val="90000"/>
                  </a:schemeClr>
                </a:solidFill>
                <a:effectLst/>
                <a:uLnTx/>
                <a:uFillTx/>
                <a:latin typeface="+mj-lt"/>
                <a:ea typeface="+mn-ea"/>
                <a:cs typeface="+mn-cs"/>
              </a:rPr>
              <a:t>Om du känner dig ny</a:t>
            </a:r>
            <a:r>
              <a:rPr lang="sv-SE" sz="1400" b="1" dirty="0">
                <a:solidFill>
                  <a:schemeClr val="accent2"/>
                </a:solidFill>
                <a:latin typeface="+mj-lt"/>
              </a:rPr>
              <a:t> </a:t>
            </a:r>
            <a:r>
              <a:rPr kumimoji="0" lang="sv-SE" sz="1400" i="0" u="none" strike="noStrike" kern="1200" cap="none" spc="0" normalizeH="0" baseline="0" noProof="0" dirty="0">
                <a:ln>
                  <a:noFill/>
                </a:ln>
                <a:solidFill>
                  <a:schemeClr val="bg1"/>
                </a:solidFill>
                <a:effectLst/>
                <a:uLnTx/>
                <a:uFillTx/>
                <a:ea typeface="+mn-ea"/>
                <a:cs typeface="+mn-cs"/>
              </a:rPr>
              <a:t>inom beredskap eller området samverkan och ledning rekommenderar</a:t>
            </a:r>
            <a:r>
              <a:rPr lang="sv-SE" sz="1400" dirty="0">
                <a:solidFill>
                  <a:schemeClr val="bg1"/>
                </a:solidFill>
              </a:rPr>
              <a:t> </a:t>
            </a:r>
            <a:r>
              <a:rPr kumimoji="0" lang="sv-SE" sz="1400" i="0" u="none" strike="noStrike" kern="1200" cap="none" spc="0" normalizeH="0" baseline="0" noProof="0" dirty="0">
                <a:ln>
                  <a:noFill/>
                </a:ln>
                <a:solidFill>
                  <a:schemeClr val="bg1"/>
                </a:solidFill>
                <a:effectLst/>
                <a:uLnTx/>
                <a:uFillTx/>
                <a:ea typeface="+mn-ea"/>
                <a:cs typeface="+mn-cs"/>
              </a:rPr>
              <a:t>vi att du kikar igenom länkarna kring utgångspunkter först. Informationen under utgångspunkter</a:t>
            </a:r>
            <a:r>
              <a:rPr kumimoji="0" lang="sv-SE" sz="1400" i="0" u="none" strike="noStrike" kern="1200" cap="none" spc="0" normalizeH="0" noProof="0" dirty="0">
                <a:ln>
                  <a:noFill/>
                </a:ln>
                <a:solidFill>
                  <a:schemeClr val="bg1"/>
                </a:solidFill>
                <a:effectLst/>
                <a:uLnTx/>
                <a:uFillTx/>
                <a:ea typeface="+mn-ea"/>
                <a:cs typeface="+mn-cs"/>
              </a:rPr>
              <a:t> ger en grund som behövs för att förstå de olika nivåerna. </a:t>
            </a:r>
            <a:r>
              <a:rPr kumimoji="0" lang="sv-SE" sz="1400" i="0" u="none" strike="noStrike" kern="1200" cap="none" spc="0" normalizeH="0" baseline="0" noProof="0" dirty="0">
                <a:ln>
                  <a:noFill/>
                </a:ln>
                <a:solidFill>
                  <a:schemeClr val="bg1"/>
                </a:solidFill>
                <a:effectLst/>
                <a:uLnTx/>
                <a:uFillTx/>
                <a:ea typeface="+mn-ea"/>
                <a:cs typeface="+mn-cs"/>
              </a:rPr>
              <a:t> </a:t>
            </a:r>
            <a:endParaRPr kumimoji="0" lang="sv-SE" sz="1400" b="1" i="0" u="none" strike="noStrike" kern="1200" cap="none" spc="0" normalizeH="0" baseline="0" noProof="0" dirty="0">
              <a:ln>
                <a:noFill/>
              </a:ln>
              <a:solidFill>
                <a:schemeClr val="accent4"/>
              </a:solidFill>
              <a:effectLst/>
              <a:uLnTx/>
              <a:uFillTx/>
              <a:latin typeface="+mj-lt"/>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sv-SE" sz="1400" b="1" i="0" u="none" strike="noStrike" kern="1200" cap="none" spc="0" normalizeH="0" baseline="0" noProof="0" dirty="0">
              <a:ln>
                <a:noFill/>
              </a:ln>
              <a:solidFill>
                <a:schemeClr val="accent4"/>
              </a:solidFill>
              <a:effectLst/>
              <a:uLnTx/>
              <a:uFillTx/>
              <a:latin typeface="+mj-lt"/>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chemeClr val="accent4"/>
                </a:solidFill>
                <a:effectLst/>
                <a:uLnTx/>
                <a:uFillTx/>
                <a:latin typeface="+mj-lt"/>
                <a:ea typeface="+mn-ea"/>
                <a:cs typeface="+mn-cs"/>
              </a:rPr>
              <a:t>Ska du arbeta med ett specifikt område </a:t>
            </a:r>
            <a:r>
              <a:rPr kumimoji="0" lang="sv-SE" sz="1400" i="0" u="none" strike="noStrike" kern="1200" cap="none" spc="0" normalizeH="0" baseline="0" noProof="0" dirty="0">
                <a:ln>
                  <a:noFill/>
                </a:ln>
                <a:solidFill>
                  <a:schemeClr val="bg1"/>
                </a:solidFill>
                <a:effectLst/>
                <a:uLnTx/>
                <a:uFillTx/>
                <a:ea typeface="+mn-ea"/>
                <a:cs typeface="+mn-cs"/>
              </a:rPr>
              <a:t>så som att leda eller delta i aktörs-gemensam samverkan, arbeta med att ta fram samlad lägesbild eller rapportering så finns det konkret stöd till dig här. </a:t>
            </a:r>
          </a:p>
          <a:p>
            <a:pPr marL="0" marR="0" lvl="0" indent="0" defTabSz="914400" rtl="0" eaLnBrk="1" fontAlgn="auto" latinLnBrk="0" hangingPunct="1">
              <a:lnSpc>
                <a:spcPct val="100000"/>
              </a:lnSpc>
              <a:spcBef>
                <a:spcPts val="0"/>
              </a:spcBef>
              <a:spcAft>
                <a:spcPts val="0"/>
              </a:spcAft>
              <a:buClrTx/>
              <a:buSzTx/>
              <a:buFontTx/>
              <a:buNone/>
              <a:tabLst/>
              <a:defRPr/>
            </a:pPr>
            <a:endParaRPr lang="sv-SE" sz="1400" dirty="0"/>
          </a:p>
          <a:p>
            <a:pPr marL="0" marR="0" lvl="0" indent="0"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rgbClr val="B47D9A"/>
                </a:solidFill>
                <a:effectLst/>
                <a:uLnTx/>
                <a:uFillTx/>
                <a:latin typeface="+mj-lt"/>
              </a:rPr>
              <a:t>Till arbetssätten kopplats </a:t>
            </a:r>
            <a:r>
              <a:rPr lang="sv-SE" sz="1400" b="1" dirty="0">
                <a:solidFill>
                  <a:srgbClr val="B47D9A"/>
                </a:solidFill>
                <a:latin typeface="+mj-lt"/>
              </a:rPr>
              <a:t>också checklistor och mallar </a:t>
            </a:r>
            <a:r>
              <a:rPr kumimoji="0" lang="sv-SE" sz="1400" i="0" u="none" strike="noStrike" kern="1200" cap="none" spc="0" normalizeH="0" baseline="0" noProof="0" dirty="0">
                <a:ln>
                  <a:noFill/>
                </a:ln>
                <a:solidFill>
                  <a:schemeClr val="bg1"/>
                </a:solidFill>
                <a:effectLst/>
                <a:uLnTx/>
                <a:uFillTx/>
                <a:ea typeface="+mn-ea"/>
                <a:cs typeface="+mn-cs"/>
              </a:rPr>
              <a:t>som kan vara direkt användbara under en hantering av en händelse.</a:t>
            </a:r>
          </a:p>
          <a:p>
            <a:pPr marL="0" marR="0" lvl="0" indent="0" defTabSz="914400" rtl="0" eaLnBrk="1" fontAlgn="auto" latinLnBrk="0" hangingPunct="1">
              <a:lnSpc>
                <a:spcPct val="100000"/>
              </a:lnSpc>
              <a:spcBef>
                <a:spcPts val="0"/>
              </a:spcBef>
              <a:spcAft>
                <a:spcPts val="0"/>
              </a:spcAft>
              <a:buClrTx/>
              <a:buSzTx/>
              <a:buFontTx/>
              <a:buNone/>
              <a:tabLst/>
              <a:defRPr/>
            </a:pPr>
            <a:endParaRPr lang="sv-SE" sz="1400" dirty="0">
              <a:solidFill>
                <a:schemeClr val="bg1"/>
              </a:solidFill>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chemeClr val="accent5"/>
                </a:solidFill>
                <a:effectLst/>
                <a:uLnTx/>
                <a:uFillTx/>
                <a:latin typeface="+mj-lt"/>
                <a:ea typeface="+mn-ea"/>
                <a:cs typeface="+mn-cs"/>
              </a:rPr>
              <a:t>Förhållningssätten är tanken </a:t>
            </a:r>
            <a:r>
              <a:rPr kumimoji="0" lang="sv-SE" sz="1400" i="0" u="none" strike="noStrike" kern="1200" cap="none" spc="0" normalizeH="0" baseline="0" noProof="0" dirty="0">
                <a:ln>
                  <a:noFill/>
                </a:ln>
                <a:solidFill>
                  <a:schemeClr val="bg1"/>
                </a:solidFill>
                <a:effectLst/>
                <a:uLnTx/>
                <a:uFillTx/>
                <a:ea typeface="+mn-ea"/>
                <a:cs typeface="+mn-cs"/>
              </a:rPr>
              <a:t>att alla ska bära med sig,</a:t>
            </a:r>
            <a:r>
              <a:rPr kumimoji="0" lang="sv-SE" sz="1400" i="0" u="none" strike="noStrike" kern="1200" cap="none" spc="0" normalizeH="0" noProof="0" dirty="0">
                <a:ln>
                  <a:noFill/>
                </a:ln>
                <a:solidFill>
                  <a:schemeClr val="bg1"/>
                </a:solidFill>
                <a:effectLst/>
                <a:uLnTx/>
                <a:uFillTx/>
                <a:ea typeface="+mn-ea"/>
                <a:cs typeface="+mn-cs"/>
              </a:rPr>
              <a:t> både i förberedande arbete och under arbete inom samverkan och ledning</a:t>
            </a:r>
            <a:r>
              <a:rPr kumimoji="0" lang="sv-SE" sz="1400" i="0" u="none" strike="noStrike" kern="1200" cap="none" spc="0" normalizeH="0" baseline="0" noProof="0" dirty="0">
                <a:ln>
                  <a:noFill/>
                </a:ln>
                <a:solidFill>
                  <a:schemeClr val="bg1"/>
                </a:solidFill>
                <a:effectLst/>
                <a:uLnTx/>
                <a:uFillTx/>
                <a:ea typeface="+mn-ea"/>
                <a:cs typeface="+mn-cs"/>
              </a:rPr>
              <a:t>. När du läser de leveranser som finns här rekommenderar vi att du avsätter tid för egen reflektion. </a:t>
            </a:r>
          </a:p>
          <a:p>
            <a:pPr marL="0" marR="0" lvl="0" indent="0" defTabSz="914400" rtl="0" eaLnBrk="1" fontAlgn="auto" latinLnBrk="0" hangingPunct="1">
              <a:lnSpc>
                <a:spcPct val="100000"/>
              </a:lnSpc>
              <a:spcBef>
                <a:spcPts val="0"/>
              </a:spcBef>
              <a:spcAft>
                <a:spcPts val="0"/>
              </a:spcAft>
              <a:buClrTx/>
              <a:buSzTx/>
              <a:buFontTx/>
              <a:buNone/>
              <a:tabLst/>
              <a:defRPr/>
            </a:pPr>
            <a:endParaRPr lang="sv-SE" sz="1400" dirty="0">
              <a:solidFill>
                <a:schemeClr val="bg1"/>
              </a:solidFill>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chemeClr val="accent6"/>
                </a:solidFill>
                <a:effectLst/>
                <a:uLnTx/>
                <a:uFillTx/>
                <a:latin typeface="+mj-lt"/>
                <a:ea typeface="+mn-ea"/>
                <a:cs typeface="+mn-cs"/>
              </a:rPr>
              <a:t>Om du arbetar med samverkan och ledningsfrågor till vardags </a:t>
            </a:r>
            <a:r>
              <a:rPr kumimoji="0" lang="sv-SE" sz="1400" i="0" u="none" strike="noStrike" kern="1200" cap="none" spc="0" normalizeH="0" baseline="0" noProof="0" dirty="0">
                <a:ln>
                  <a:noFill/>
                </a:ln>
                <a:solidFill>
                  <a:schemeClr val="bg1"/>
                </a:solidFill>
                <a:effectLst/>
                <a:uLnTx/>
                <a:uFillTx/>
                <a:latin typeface="Arial"/>
                <a:ea typeface="+mn-ea"/>
                <a:cs typeface="+mn-cs"/>
              </a:rPr>
              <a:t>och även </a:t>
            </a:r>
            <a:br>
              <a:rPr kumimoji="0" lang="sv-SE" sz="1400" i="0" u="none" strike="noStrike" kern="1200" cap="none" spc="0" normalizeH="0" baseline="0" noProof="0" dirty="0">
                <a:ln>
                  <a:noFill/>
                </a:ln>
                <a:solidFill>
                  <a:schemeClr val="bg1"/>
                </a:solidFill>
                <a:effectLst/>
                <a:uLnTx/>
                <a:uFillTx/>
                <a:latin typeface="Arial"/>
                <a:ea typeface="+mn-ea"/>
                <a:cs typeface="+mn-cs"/>
              </a:rPr>
            </a:br>
            <a:r>
              <a:rPr kumimoji="0" lang="sv-SE" sz="1400" i="0" u="none" strike="noStrike" kern="1200" cap="none" spc="0" normalizeH="0" baseline="0" noProof="0" dirty="0">
                <a:ln>
                  <a:noFill/>
                </a:ln>
                <a:solidFill>
                  <a:schemeClr val="bg1"/>
                </a:solidFill>
                <a:effectLst/>
                <a:uLnTx/>
                <a:uFillTx/>
                <a:latin typeface="Arial"/>
                <a:ea typeface="+mn-ea"/>
                <a:cs typeface="+mn-cs"/>
              </a:rPr>
              <a:t>ger stöd åt andra inom området - rekommenderar vi att börja med de dokument som finns här. Det ger en förståelse för området, sammanhanget och de </a:t>
            </a:r>
            <a:br>
              <a:rPr kumimoji="0" lang="sv-SE" sz="1400" i="0" u="none" strike="noStrike" kern="1200" cap="none" spc="0" normalizeH="0" baseline="0" noProof="0" dirty="0">
                <a:ln>
                  <a:noFill/>
                </a:ln>
                <a:solidFill>
                  <a:schemeClr val="bg1"/>
                </a:solidFill>
                <a:effectLst/>
                <a:uLnTx/>
                <a:uFillTx/>
                <a:latin typeface="Arial"/>
                <a:ea typeface="+mn-ea"/>
                <a:cs typeface="+mn-cs"/>
              </a:rPr>
            </a:br>
            <a:r>
              <a:rPr kumimoji="0" lang="sv-SE" sz="1400" i="0" u="none" strike="noStrike" kern="1200" cap="none" spc="0" normalizeH="0" baseline="0" noProof="0" dirty="0">
                <a:ln>
                  <a:noFill/>
                </a:ln>
                <a:solidFill>
                  <a:schemeClr val="bg1"/>
                </a:solidFill>
                <a:effectLst/>
                <a:uLnTx/>
                <a:uFillTx/>
                <a:latin typeface="Arial"/>
                <a:ea typeface="+mn-ea"/>
                <a:cs typeface="+mn-cs"/>
              </a:rPr>
              <a:t>viktigaste begreppen. De skapar också en röd tråd till de övriga nivåerna.</a:t>
            </a:r>
            <a:endParaRPr kumimoji="0" lang="sv-SE" sz="1400" i="0" u="none" strike="noStrike" kern="1200" cap="none" spc="0" normalizeH="0" baseline="0" noProof="0" dirty="0">
              <a:ln>
                <a:noFill/>
              </a:ln>
              <a:solidFill>
                <a:schemeClr val="bg1"/>
              </a:solidFill>
              <a:effectLst/>
              <a:uLnTx/>
              <a:uFillTx/>
              <a:ea typeface="+mn-ea"/>
              <a:cs typeface="+mn-cs"/>
            </a:endParaRPr>
          </a:p>
        </p:txBody>
      </p:sp>
      <p:sp>
        <p:nvSpPr>
          <p:cNvPr id="2" name="Ellips 1">
            <a:extLst>
              <a:ext uri="{FF2B5EF4-FFF2-40B4-BE49-F238E27FC236}">
                <a16:creationId xmlns:a16="http://schemas.microsoft.com/office/drawing/2014/main" id="{ED34D47D-1C58-BBEB-845F-40527EBB6067}"/>
              </a:ext>
            </a:extLst>
          </p:cNvPr>
          <p:cNvSpPr>
            <a:spLocks noChangeAspect="1"/>
          </p:cNvSpPr>
          <p:nvPr/>
        </p:nvSpPr>
        <p:spPr>
          <a:xfrm>
            <a:off x="1232664" y="1365109"/>
            <a:ext cx="396000" cy="396000"/>
          </a:xfrm>
          <a:prstGeom prst="ellipse">
            <a:avLst/>
          </a:prstGeom>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5" name="Ellips 4">
            <a:extLst>
              <a:ext uri="{FF2B5EF4-FFF2-40B4-BE49-F238E27FC236}">
                <a16:creationId xmlns:a16="http://schemas.microsoft.com/office/drawing/2014/main" id="{44A5A88A-F0CD-D541-C762-CE3D5E117F4B}"/>
              </a:ext>
            </a:extLst>
          </p:cNvPr>
          <p:cNvSpPr>
            <a:spLocks noChangeAspect="1"/>
          </p:cNvSpPr>
          <p:nvPr/>
        </p:nvSpPr>
        <p:spPr>
          <a:xfrm>
            <a:off x="1239562" y="4843563"/>
            <a:ext cx="396000" cy="396000"/>
          </a:xfrm>
          <a:prstGeom prst="ellipse">
            <a:avLst/>
          </a:prstGeom>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6" name="Ellips 5">
            <a:extLst>
              <a:ext uri="{FF2B5EF4-FFF2-40B4-BE49-F238E27FC236}">
                <a16:creationId xmlns:a16="http://schemas.microsoft.com/office/drawing/2014/main" id="{6DD0168F-044E-9FE4-EAF7-DF18F14AA89F}"/>
              </a:ext>
            </a:extLst>
          </p:cNvPr>
          <p:cNvSpPr>
            <a:spLocks noChangeAspect="1"/>
          </p:cNvSpPr>
          <p:nvPr/>
        </p:nvSpPr>
        <p:spPr>
          <a:xfrm>
            <a:off x="1250468" y="3986420"/>
            <a:ext cx="396000" cy="396000"/>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Century Gothic"/>
                <a:ea typeface="+mn-ea"/>
                <a:cs typeface="+mn-cs"/>
              </a:rPr>
              <a:t>3</a:t>
            </a:r>
          </a:p>
        </p:txBody>
      </p:sp>
      <p:sp>
        <p:nvSpPr>
          <p:cNvPr id="10" name="Ellips 9">
            <a:extLst>
              <a:ext uri="{FF2B5EF4-FFF2-40B4-BE49-F238E27FC236}">
                <a16:creationId xmlns:a16="http://schemas.microsoft.com/office/drawing/2014/main" id="{DE2D17FF-6C84-E127-B970-9FBB421805B3}"/>
              </a:ext>
            </a:extLst>
          </p:cNvPr>
          <p:cNvSpPr>
            <a:spLocks noChangeAspect="1"/>
          </p:cNvSpPr>
          <p:nvPr/>
        </p:nvSpPr>
        <p:spPr>
          <a:xfrm>
            <a:off x="1232664" y="2475581"/>
            <a:ext cx="396000" cy="396000"/>
          </a:xfrm>
          <a:prstGeom prst="ellipse">
            <a:avLst/>
          </a:prstGeom>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Century Gothic"/>
                <a:ea typeface="+mn-ea"/>
                <a:cs typeface="+mn-cs"/>
              </a:rPr>
              <a:t>4</a:t>
            </a:r>
          </a:p>
        </p:txBody>
      </p:sp>
      <p:sp>
        <p:nvSpPr>
          <p:cNvPr id="23" name="Ellips 22">
            <a:extLst>
              <a:ext uri="{FF2B5EF4-FFF2-40B4-BE49-F238E27FC236}">
                <a16:creationId xmlns:a16="http://schemas.microsoft.com/office/drawing/2014/main" id="{F8ED2D30-86FC-457D-91BC-4C0419B2CA74}"/>
              </a:ext>
            </a:extLst>
          </p:cNvPr>
          <p:cNvSpPr>
            <a:spLocks noChangeAspect="1"/>
          </p:cNvSpPr>
          <p:nvPr/>
        </p:nvSpPr>
        <p:spPr>
          <a:xfrm>
            <a:off x="1269230" y="3302336"/>
            <a:ext cx="396000" cy="396000"/>
          </a:xfrm>
          <a:prstGeom prst="ellipse">
            <a:avLst/>
          </a:prstGeom>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Century Gothic"/>
                <a:ea typeface="+mn-ea"/>
                <a:cs typeface="+mn-cs"/>
              </a:rPr>
              <a:t>5</a:t>
            </a:r>
          </a:p>
        </p:txBody>
      </p:sp>
      <p:grpSp>
        <p:nvGrpSpPr>
          <p:cNvPr id="24" name="Grupp 23">
            <a:extLst>
              <a:ext uri="{FF2B5EF4-FFF2-40B4-BE49-F238E27FC236}">
                <a16:creationId xmlns:a16="http://schemas.microsoft.com/office/drawing/2014/main" id="{23C4F638-6558-4676-8824-996D99D7763B}"/>
              </a:ext>
            </a:extLst>
          </p:cNvPr>
          <p:cNvGrpSpPr/>
          <p:nvPr/>
        </p:nvGrpSpPr>
        <p:grpSpPr>
          <a:xfrm>
            <a:off x="8619489" y="1714788"/>
            <a:ext cx="799264" cy="3428423"/>
            <a:chOff x="4368370" y="1422598"/>
            <a:chExt cx="942208" cy="4041575"/>
          </a:xfrm>
        </p:grpSpPr>
        <p:pic>
          <p:nvPicPr>
            <p:cNvPr id="25" name="Bild 24">
              <a:extLst>
                <a:ext uri="{FF2B5EF4-FFF2-40B4-BE49-F238E27FC236}">
                  <a16:creationId xmlns:a16="http://schemas.microsoft.com/office/drawing/2014/main" id="{C3658FB9-FF8B-4874-A115-6487C3F603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68370" y="1422598"/>
              <a:ext cx="942208" cy="4041575"/>
            </a:xfrm>
            <a:prstGeom prst="rect">
              <a:avLst/>
            </a:prstGeom>
          </p:spPr>
        </p:pic>
        <p:sp>
          <p:nvSpPr>
            <p:cNvPr id="26" name="textruta 25">
              <a:extLst>
                <a:ext uri="{FF2B5EF4-FFF2-40B4-BE49-F238E27FC236}">
                  <a16:creationId xmlns:a16="http://schemas.microsoft.com/office/drawing/2014/main" id="{2874355D-0886-41E1-98E4-9A49C5853B0F}"/>
                </a:ext>
              </a:extLst>
            </p:cNvPr>
            <p:cNvSpPr txBox="1"/>
            <p:nvPr/>
          </p:nvSpPr>
          <p:spPr>
            <a:xfrm rot="16200000">
              <a:off x="3669427" y="3280116"/>
              <a:ext cx="2206430" cy="326539"/>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entury Gothic"/>
                  <a:ea typeface="+mn-ea"/>
                  <a:cs typeface="+mn-cs"/>
                </a:rPr>
                <a:t>Utgångspunkter</a:t>
              </a:r>
            </a:p>
          </p:txBody>
        </p:sp>
      </p:grpSp>
      <p:grpSp>
        <p:nvGrpSpPr>
          <p:cNvPr id="27" name="Grupp 26">
            <a:extLst>
              <a:ext uri="{FF2B5EF4-FFF2-40B4-BE49-F238E27FC236}">
                <a16:creationId xmlns:a16="http://schemas.microsoft.com/office/drawing/2014/main" id="{5B498F5A-DE1C-440F-8BAC-03CD8809BF24}"/>
              </a:ext>
            </a:extLst>
          </p:cNvPr>
          <p:cNvGrpSpPr/>
          <p:nvPr/>
        </p:nvGrpSpPr>
        <p:grpSpPr>
          <a:xfrm>
            <a:off x="9342890" y="1726645"/>
            <a:ext cx="2210596" cy="800025"/>
            <a:chOff x="5221150" y="1436576"/>
            <a:chExt cx="2605948" cy="943105"/>
          </a:xfrm>
        </p:grpSpPr>
        <p:pic>
          <p:nvPicPr>
            <p:cNvPr id="28" name="Bild 27">
              <a:extLst>
                <a:ext uri="{FF2B5EF4-FFF2-40B4-BE49-F238E27FC236}">
                  <a16:creationId xmlns:a16="http://schemas.microsoft.com/office/drawing/2014/main" id="{C3E98506-80E6-47C7-BD6C-AC6F7E4CA32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21150" y="1436576"/>
              <a:ext cx="2605948" cy="943105"/>
            </a:xfrm>
            <a:prstGeom prst="rect">
              <a:avLst/>
            </a:prstGeom>
          </p:spPr>
        </p:pic>
        <p:sp>
          <p:nvSpPr>
            <p:cNvPr id="29" name="textruta 28">
              <a:extLst>
                <a:ext uri="{FF2B5EF4-FFF2-40B4-BE49-F238E27FC236}">
                  <a16:creationId xmlns:a16="http://schemas.microsoft.com/office/drawing/2014/main" id="{161FE8E5-0E0E-4251-98A3-217C4E33243C}"/>
                </a:ext>
              </a:extLst>
            </p:cNvPr>
            <p:cNvSpPr txBox="1"/>
            <p:nvPr/>
          </p:nvSpPr>
          <p:spPr>
            <a:xfrm>
              <a:off x="5221150" y="1736430"/>
              <a:ext cx="2605947" cy="326539"/>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entury Gothic"/>
                  <a:ea typeface="+mn-ea"/>
                  <a:cs typeface="+mn-cs"/>
                </a:rPr>
                <a:t>Checklistor och mallar</a:t>
              </a:r>
            </a:p>
          </p:txBody>
        </p:sp>
      </p:grpSp>
      <p:grpSp>
        <p:nvGrpSpPr>
          <p:cNvPr id="30" name="Grupp 29">
            <a:extLst>
              <a:ext uri="{FF2B5EF4-FFF2-40B4-BE49-F238E27FC236}">
                <a16:creationId xmlns:a16="http://schemas.microsoft.com/office/drawing/2014/main" id="{9A799963-6879-4A79-BAFF-D323928D2BA8}"/>
              </a:ext>
            </a:extLst>
          </p:cNvPr>
          <p:cNvGrpSpPr/>
          <p:nvPr/>
        </p:nvGrpSpPr>
        <p:grpSpPr>
          <a:xfrm>
            <a:off x="9342891" y="2460810"/>
            <a:ext cx="2210597" cy="919327"/>
            <a:chOff x="5221150" y="2302041"/>
            <a:chExt cx="2605948" cy="1083743"/>
          </a:xfrm>
        </p:grpSpPr>
        <p:pic>
          <p:nvPicPr>
            <p:cNvPr id="31" name="Bild 30">
              <a:extLst>
                <a:ext uri="{FF2B5EF4-FFF2-40B4-BE49-F238E27FC236}">
                  <a16:creationId xmlns:a16="http://schemas.microsoft.com/office/drawing/2014/main" id="{E3491DD6-B0AA-4C5D-AB81-531327D1E2A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21150" y="2302041"/>
              <a:ext cx="2605948" cy="1083743"/>
            </a:xfrm>
            <a:prstGeom prst="rect">
              <a:avLst/>
            </a:prstGeom>
          </p:spPr>
        </p:pic>
        <p:sp>
          <p:nvSpPr>
            <p:cNvPr id="34" name="textruta 33">
              <a:extLst>
                <a:ext uri="{FF2B5EF4-FFF2-40B4-BE49-F238E27FC236}">
                  <a16:creationId xmlns:a16="http://schemas.microsoft.com/office/drawing/2014/main" id="{7A90790B-35BC-4874-96C0-2AA57B543C0E}"/>
                </a:ext>
              </a:extLst>
            </p:cNvPr>
            <p:cNvSpPr txBox="1"/>
            <p:nvPr/>
          </p:nvSpPr>
          <p:spPr>
            <a:xfrm>
              <a:off x="5221150" y="2739720"/>
              <a:ext cx="2605946" cy="326539"/>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entury Gothic"/>
                  <a:ea typeface="+mn-ea"/>
                  <a:cs typeface="+mn-cs"/>
                </a:rPr>
                <a:t>Arbetssätt</a:t>
              </a:r>
            </a:p>
          </p:txBody>
        </p:sp>
      </p:grpSp>
      <p:grpSp>
        <p:nvGrpSpPr>
          <p:cNvPr id="35" name="Grupp 34">
            <a:extLst>
              <a:ext uri="{FF2B5EF4-FFF2-40B4-BE49-F238E27FC236}">
                <a16:creationId xmlns:a16="http://schemas.microsoft.com/office/drawing/2014/main" id="{C3876E1B-EDDE-45E6-8F09-D33FFD8F4211}"/>
              </a:ext>
            </a:extLst>
          </p:cNvPr>
          <p:cNvGrpSpPr/>
          <p:nvPr/>
        </p:nvGrpSpPr>
        <p:grpSpPr>
          <a:xfrm>
            <a:off x="9342890" y="3314276"/>
            <a:ext cx="2210596" cy="919327"/>
            <a:chOff x="5221150" y="3308144"/>
            <a:chExt cx="2605948" cy="1083743"/>
          </a:xfrm>
        </p:grpSpPr>
        <p:pic>
          <p:nvPicPr>
            <p:cNvPr id="36" name="Bild 35">
              <a:extLst>
                <a:ext uri="{FF2B5EF4-FFF2-40B4-BE49-F238E27FC236}">
                  <a16:creationId xmlns:a16="http://schemas.microsoft.com/office/drawing/2014/main" id="{56598FDB-DDA2-40A0-8E31-CC4D3FEB509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21150" y="3308144"/>
              <a:ext cx="2605948" cy="1083743"/>
            </a:xfrm>
            <a:prstGeom prst="rect">
              <a:avLst/>
            </a:prstGeom>
          </p:spPr>
        </p:pic>
        <p:sp>
          <p:nvSpPr>
            <p:cNvPr id="37" name="textruta 36">
              <a:extLst>
                <a:ext uri="{FF2B5EF4-FFF2-40B4-BE49-F238E27FC236}">
                  <a16:creationId xmlns:a16="http://schemas.microsoft.com/office/drawing/2014/main" id="{5C1C7C02-D824-414A-B52F-BA8B745120D2}"/>
                </a:ext>
              </a:extLst>
            </p:cNvPr>
            <p:cNvSpPr txBox="1"/>
            <p:nvPr/>
          </p:nvSpPr>
          <p:spPr>
            <a:xfrm>
              <a:off x="5221150" y="3758895"/>
              <a:ext cx="2605946" cy="326539"/>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entury Gothic"/>
                  <a:ea typeface="+mn-ea"/>
                  <a:cs typeface="+mn-cs"/>
                </a:rPr>
                <a:t>Förhållningssätt</a:t>
              </a:r>
            </a:p>
          </p:txBody>
        </p:sp>
      </p:grpSp>
      <p:grpSp>
        <p:nvGrpSpPr>
          <p:cNvPr id="38" name="Grupp 37">
            <a:extLst>
              <a:ext uri="{FF2B5EF4-FFF2-40B4-BE49-F238E27FC236}">
                <a16:creationId xmlns:a16="http://schemas.microsoft.com/office/drawing/2014/main" id="{1D837169-ACC7-47B5-8262-21DE7B64550F}"/>
              </a:ext>
            </a:extLst>
          </p:cNvPr>
          <p:cNvGrpSpPr/>
          <p:nvPr/>
        </p:nvGrpSpPr>
        <p:grpSpPr>
          <a:xfrm>
            <a:off x="9342890" y="4167744"/>
            <a:ext cx="2210596" cy="975469"/>
            <a:chOff x="5221150" y="4314248"/>
            <a:chExt cx="2605948" cy="1149926"/>
          </a:xfrm>
        </p:grpSpPr>
        <p:pic>
          <p:nvPicPr>
            <p:cNvPr id="39" name="Bild 38">
              <a:extLst>
                <a:ext uri="{FF2B5EF4-FFF2-40B4-BE49-F238E27FC236}">
                  <a16:creationId xmlns:a16="http://schemas.microsoft.com/office/drawing/2014/main" id="{E72E122F-FE8B-4D37-B344-BB3414B7643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21150" y="4314248"/>
              <a:ext cx="2605948" cy="1149926"/>
            </a:xfrm>
            <a:prstGeom prst="rect">
              <a:avLst/>
            </a:prstGeom>
          </p:spPr>
        </p:pic>
        <p:sp>
          <p:nvSpPr>
            <p:cNvPr id="40" name="textruta 39">
              <a:extLst>
                <a:ext uri="{FF2B5EF4-FFF2-40B4-BE49-F238E27FC236}">
                  <a16:creationId xmlns:a16="http://schemas.microsoft.com/office/drawing/2014/main" id="{90F343F8-E219-4F08-98BA-433CF32F7C1D}"/>
                </a:ext>
              </a:extLst>
            </p:cNvPr>
            <p:cNvSpPr txBox="1"/>
            <p:nvPr/>
          </p:nvSpPr>
          <p:spPr>
            <a:xfrm>
              <a:off x="5221150" y="4801790"/>
              <a:ext cx="2605946" cy="326539"/>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entury Gothic"/>
                  <a:ea typeface="+mn-ea"/>
                  <a:cs typeface="+mn-cs"/>
                </a:rPr>
                <a:t>Konceptuell grund</a:t>
              </a:r>
            </a:p>
          </p:txBody>
        </p:sp>
      </p:grpSp>
      <p:sp>
        <p:nvSpPr>
          <p:cNvPr id="41" name="Ellips 40">
            <a:extLst>
              <a:ext uri="{FF2B5EF4-FFF2-40B4-BE49-F238E27FC236}">
                <a16:creationId xmlns:a16="http://schemas.microsoft.com/office/drawing/2014/main" id="{0E308507-6421-4AF6-9755-889A82D07FA7}"/>
              </a:ext>
            </a:extLst>
          </p:cNvPr>
          <p:cNvSpPr>
            <a:spLocks noChangeAspect="1"/>
          </p:cNvSpPr>
          <p:nvPr/>
        </p:nvSpPr>
        <p:spPr>
          <a:xfrm>
            <a:off x="8427926" y="3177995"/>
            <a:ext cx="396000" cy="396000"/>
          </a:xfrm>
          <a:prstGeom prst="ellipse">
            <a:avLst/>
          </a:prstGeom>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42" name="Ellips 41">
            <a:extLst>
              <a:ext uri="{FF2B5EF4-FFF2-40B4-BE49-F238E27FC236}">
                <a16:creationId xmlns:a16="http://schemas.microsoft.com/office/drawing/2014/main" id="{5ED09406-72FA-43D7-8854-A258543DF861}"/>
              </a:ext>
            </a:extLst>
          </p:cNvPr>
          <p:cNvSpPr>
            <a:spLocks noChangeAspect="1"/>
          </p:cNvSpPr>
          <p:nvPr/>
        </p:nvSpPr>
        <p:spPr>
          <a:xfrm>
            <a:off x="11356354" y="4482088"/>
            <a:ext cx="396000" cy="396000"/>
          </a:xfrm>
          <a:prstGeom prst="ellipse">
            <a:avLst/>
          </a:prstGeom>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43" name="Ellips 42">
            <a:extLst>
              <a:ext uri="{FF2B5EF4-FFF2-40B4-BE49-F238E27FC236}">
                <a16:creationId xmlns:a16="http://schemas.microsoft.com/office/drawing/2014/main" id="{783B2CCA-C040-4A50-A0A6-BAE5E52474E8}"/>
              </a:ext>
            </a:extLst>
          </p:cNvPr>
          <p:cNvSpPr>
            <a:spLocks noChangeAspect="1"/>
          </p:cNvSpPr>
          <p:nvPr/>
        </p:nvSpPr>
        <p:spPr>
          <a:xfrm>
            <a:off x="11356353" y="3628700"/>
            <a:ext cx="396000" cy="396000"/>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Century Gothic"/>
                <a:ea typeface="+mn-ea"/>
                <a:cs typeface="+mn-cs"/>
              </a:rPr>
              <a:t>3</a:t>
            </a:r>
          </a:p>
        </p:txBody>
      </p:sp>
      <p:sp>
        <p:nvSpPr>
          <p:cNvPr id="44" name="Ellips 43">
            <a:extLst>
              <a:ext uri="{FF2B5EF4-FFF2-40B4-BE49-F238E27FC236}">
                <a16:creationId xmlns:a16="http://schemas.microsoft.com/office/drawing/2014/main" id="{873F3757-9FA9-404B-9C1A-CC6F3C2FB854}"/>
              </a:ext>
            </a:extLst>
          </p:cNvPr>
          <p:cNvSpPr>
            <a:spLocks noChangeAspect="1"/>
          </p:cNvSpPr>
          <p:nvPr/>
        </p:nvSpPr>
        <p:spPr>
          <a:xfrm>
            <a:off x="11349453" y="2775245"/>
            <a:ext cx="396000" cy="396000"/>
          </a:xfrm>
          <a:prstGeom prst="ellipse">
            <a:avLst/>
          </a:prstGeom>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Century Gothic"/>
                <a:ea typeface="+mn-ea"/>
                <a:cs typeface="+mn-cs"/>
              </a:rPr>
              <a:t>4</a:t>
            </a:r>
          </a:p>
        </p:txBody>
      </p:sp>
      <p:sp>
        <p:nvSpPr>
          <p:cNvPr id="45" name="Ellips 44">
            <a:extLst>
              <a:ext uri="{FF2B5EF4-FFF2-40B4-BE49-F238E27FC236}">
                <a16:creationId xmlns:a16="http://schemas.microsoft.com/office/drawing/2014/main" id="{BDEB8CB4-E503-4695-90AF-79F991595CC7}"/>
              </a:ext>
            </a:extLst>
          </p:cNvPr>
          <p:cNvSpPr>
            <a:spLocks noChangeAspect="1"/>
          </p:cNvSpPr>
          <p:nvPr/>
        </p:nvSpPr>
        <p:spPr>
          <a:xfrm>
            <a:off x="11356353" y="1921790"/>
            <a:ext cx="396000" cy="396000"/>
          </a:xfrm>
          <a:prstGeom prst="ellipse">
            <a:avLst/>
          </a:prstGeom>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Century Gothic"/>
                <a:ea typeface="+mn-ea"/>
                <a:cs typeface="+mn-cs"/>
              </a:rPr>
              <a:t>5</a:t>
            </a:r>
          </a:p>
        </p:txBody>
      </p:sp>
    </p:spTree>
    <p:extLst>
      <p:ext uri="{BB962C8B-B14F-4D97-AF65-F5344CB8AC3E}">
        <p14:creationId xmlns:p14="http://schemas.microsoft.com/office/powerpoint/2010/main" val="1941894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3" presetClass="entr" presetSubtype="16"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500" fill="hold"/>
                                        <p:tgtEl>
                                          <p:spTgt spid="41"/>
                                        </p:tgtEl>
                                        <p:attrNameLst>
                                          <p:attrName>ppt_w</p:attrName>
                                        </p:attrNameLst>
                                      </p:cBhvr>
                                      <p:tavLst>
                                        <p:tav tm="0">
                                          <p:val>
                                            <p:fltVal val="0"/>
                                          </p:val>
                                        </p:tav>
                                        <p:tav tm="100000">
                                          <p:val>
                                            <p:strVal val="#ppt_w"/>
                                          </p:val>
                                        </p:tav>
                                      </p:tavLst>
                                    </p:anim>
                                    <p:anim calcmode="lin" valueType="num">
                                      <p:cBhvr>
                                        <p:cTn id="12" dur="500" fill="hold"/>
                                        <p:tgtEl>
                                          <p:spTgt spid="41"/>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200"/>
                                  </p:stCondLst>
                                  <p:childTnLst>
                                    <p:set>
                                      <p:cBhvr>
                                        <p:cTn id="14" dur="1" fill="hold">
                                          <p:stCondLst>
                                            <p:cond delay="0"/>
                                          </p:stCondLst>
                                        </p:cTn>
                                        <p:tgtEl>
                                          <p:spTgt spid="42"/>
                                        </p:tgtEl>
                                        <p:attrNameLst>
                                          <p:attrName>style.visibility</p:attrName>
                                        </p:attrNameLst>
                                      </p:cBhvr>
                                      <p:to>
                                        <p:strVal val="visible"/>
                                      </p:to>
                                    </p:set>
                                    <p:anim calcmode="lin" valueType="num">
                                      <p:cBhvr>
                                        <p:cTn id="15" dur="500" fill="hold"/>
                                        <p:tgtEl>
                                          <p:spTgt spid="42"/>
                                        </p:tgtEl>
                                        <p:attrNameLst>
                                          <p:attrName>ppt_w</p:attrName>
                                        </p:attrNameLst>
                                      </p:cBhvr>
                                      <p:tavLst>
                                        <p:tav tm="0">
                                          <p:val>
                                            <p:fltVal val="0"/>
                                          </p:val>
                                        </p:tav>
                                        <p:tav tm="100000">
                                          <p:val>
                                            <p:strVal val="#ppt_w"/>
                                          </p:val>
                                        </p:tav>
                                      </p:tavLst>
                                    </p:anim>
                                    <p:anim calcmode="lin" valueType="num">
                                      <p:cBhvr>
                                        <p:cTn id="16" dur="500" fill="hold"/>
                                        <p:tgtEl>
                                          <p:spTgt spid="42"/>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400"/>
                                  </p:stCondLst>
                                  <p:childTnLst>
                                    <p:set>
                                      <p:cBhvr>
                                        <p:cTn id="18" dur="1" fill="hold">
                                          <p:stCondLst>
                                            <p:cond delay="0"/>
                                          </p:stCondLst>
                                        </p:cTn>
                                        <p:tgtEl>
                                          <p:spTgt spid="43"/>
                                        </p:tgtEl>
                                        <p:attrNameLst>
                                          <p:attrName>style.visibility</p:attrName>
                                        </p:attrNameLst>
                                      </p:cBhvr>
                                      <p:to>
                                        <p:strVal val="visible"/>
                                      </p:to>
                                    </p:set>
                                    <p:anim calcmode="lin" valueType="num">
                                      <p:cBhvr>
                                        <p:cTn id="19" dur="500" fill="hold"/>
                                        <p:tgtEl>
                                          <p:spTgt spid="43"/>
                                        </p:tgtEl>
                                        <p:attrNameLst>
                                          <p:attrName>ppt_w</p:attrName>
                                        </p:attrNameLst>
                                      </p:cBhvr>
                                      <p:tavLst>
                                        <p:tav tm="0">
                                          <p:val>
                                            <p:fltVal val="0"/>
                                          </p:val>
                                        </p:tav>
                                        <p:tav tm="100000">
                                          <p:val>
                                            <p:strVal val="#ppt_w"/>
                                          </p:val>
                                        </p:tav>
                                      </p:tavLst>
                                    </p:anim>
                                    <p:anim calcmode="lin" valueType="num">
                                      <p:cBhvr>
                                        <p:cTn id="20" dur="500" fill="hold"/>
                                        <p:tgtEl>
                                          <p:spTgt spid="43"/>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600"/>
                                  </p:stCondLst>
                                  <p:childTnLst>
                                    <p:set>
                                      <p:cBhvr>
                                        <p:cTn id="22" dur="1" fill="hold">
                                          <p:stCondLst>
                                            <p:cond delay="0"/>
                                          </p:stCondLst>
                                        </p:cTn>
                                        <p:tgtEl>
                                          <p:spTgt spid="44"/>
                                        </p:tgtEl>
                                        <p:attrNameLst>
                                          <p:attrName>style.visibility</p:attrName>
                                        </p:attrNameLst>
                                      </p:cBhvr>
                                      <p:to>
                                        <p:strVal val="visible"/>
                                      </p:to>
                                    </p:set>
                                    <p:anim calcmode="lin" valueType="num">
                                      <p:cBhvr>
                                        <p:cTn id="23" dur="500" fill="hold"/>
                                        <p:tgtEl>
                                          <p:spTgt spid="44"/>
                                        </p:tgtEl>
                                        <p:attrNameLst>
                                          <p:attrName>ppt_w</p:attrName>
                                        </p:attrNameLst>
                                      </p:cBhvr>
                                      <p:tavLst>
                                        <p:tav tm="0">
                                          <p:val>
                                            <p:fltVal val="0"/>
                                          </p:val>
                                        </p:tav>
                                        <p:tav tm="100000">
                                          <p:val>
                                            <p:strVal val="#ppt_w"/>
                                          </p:val>
                                        </p:tav>
                                      </p:tavLst>
                                    </p:anim>
                                    <p:anim calcmode="lin" valueType="num">
                                      <p:cBhvr>
                                        <p:cTn id="24" dur="500" fill="hold"/>
                                        <p:tgtEl>
                                          <p:spTgt spid="44"/>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800"/>
                                  </p:stCondLst>
                                  <p:childTnLst>
                                    <p:set>
                                      <p:cBhvr>
                                        <p:cTn id="26" dur="1" fill="hold">
                                          <p:stCondLst>
                                            <p:cond delay="0"/>
                                          </p:stCondLst>
                                        </p:cTn>
                                        <p:tgtEl>
                                          <p:spTgt spid="45"/>
                                        </p:tgtEl>
                                        <p:attrNameLst>
                                          <p:attrName>style.visibility</p:attrName>
                                        </p:attrNameLst>
                                      </p:cBhvr>
                                      <p:to>
                                        <p:strVal val="visible"/>
                                      </p:to>
                                    </p:set>
                                    <p:anim calcmode="lin" valueType="num">
                                      <p:cBhvr>
                                        <p:cTn id="27" dur="500" fill="hold"/>
                                        <p:tgtEl>
                                          <p:spTgt spid="45"/>
                                        </p:tgtEl>
                                        <p:attrNameLst>
                                          <p:attrName>ppt_w</p:attrName>
                                        </p:attrNameLst>
                                      </p:cBhvr>
                                      <p:tavLst>
                                        <p:tav tm="0">
                                          <p:val>
                                            <p:fltVal val="0"/>
                                          </p:val>
                                        </p:tav>
                                        <p:tav tm="100000">
                                          <p:val>
                                            <p:strVal val="#ppt_w"/>
                                          </p:val>
                                        </p:tav>
                                      </p:tavLst>
                                    </p:anim>
                                    <p:anim calcmode="lin" valueType="num">
                                      <p:cBhvr>
                                        <p:cTn id="28" dur="500" fill="hold"/>
                                        <p:tgtEl>
                                          <p:spTgt spid="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1" grpId="0" animBg="1"/>
      <p:bldP spid="42" grpId="0" animBg="1"/>
      <p:bldP spid="43" grpId="0" animBg="1"/>
      <p:bldP spid="44" grpId="0" animBg="1"/>
      <p:bldP spid="4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59BBC6BC-F6C7-3E8E-6925-173EE10710D4}"/>
              </a:ext>
            </a:extLst>
          </p:cNvPr>
          <p:cNvSpPr txBox="1"/>
          <p:nvPr/>
        </p:nvSpPr>
        <p:spPr>
          <a:xfrm>
            <a:off x="3039036" y="3929103"/>
            <a:ext cx="611392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Century Gothic"/>
                <a:ea typeface="+mn-ea"/>
                <a:cs typeface="+mn-cs"/>
              </a:rPr>
              <a:t>Kontakt:  </a:t>
            </a:r>
            <a:r>
              <a:rPr kumimoji="0" lang="sv-SE" sz="1800" b="0" i="0" u="none" strike="noStrike" kern="1200" cap="none" spc="0" normalizeH="0" baseline="0" noProof="0" dirty="0">
                <a:ln>
                  <a:noFill/>
                </a:ln>
                <a:solidFill>
                  <a:srgbClr val="FFFFFF"/>
                </a:solidFill>
                <a:effectLst/>
                <a:uLnTx/>
                <a:uFillTx/>
                <a:latin typeface="Century Gothic"/>
                <a:ea typeface="+mn-ea"/>
                <a:cs typeface="+mn-cs"/>
              </a:rPr>
              <a:t>ledningsamverkan@msb.se </a:t>
            </a:r>
          </a:p>
        </p:txBody>
      </p:sp>
      <p:sp>
        <p:nvSpPr>
          <p:cNvPr id="4" name="textruta 3">
            <a:extLst>
              <a:ext uri="{FF2B5EF4-FFF2-40B4-BE49-F238E27FC236}">
                <a16:creationId xmlns:a16="http://schemas.microsoft.com/office/drawing/2014/main" id="{38C67BBA-8243-2878-FE9A-4866B0D77103}"/>
              </a:ext>
            </a:extLst>
          </p:cNvPr>
          <p:cNvSpPr txBox="1"/>
          <p:nvPr/>
        </p:nvSpPr>
        <p:spPr>
          <a:xfrm>
            <a:off x="3039036" y="2344122"/>
            <a:ext cx="611392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200" b="0" i="0" u="none" strike="noStrike" kern="1200" cap="none" spc="0" normalizeH="0" baseline="0" noProof="0" dirty="0">
                <a:ln>
                  <a:noFill/>
                </a:ln>
                <a:solidFill>
                  <a:srgbClr val="FFFFFF"/>
                </a:solidFill>
                <a:effectLst/>
                <a:uLnTx/>
                <a:uFillTx/>
                <a:latin typeface="Century Gothic"/>
                <a:ea typeface="+mn-ea"/>
                <a:cs typeface="+mn-cs"/>
                <a:hlinkClick r:id="rId2"/>
              </a:rPr>
              <a:t>msb.se/</a:t>
            </a:r>
            <a:r>
              <a:rPr kumimoji="0" lang="sv-SE" sz="3200" b="0" i="0" u="none" strike="noStrike" kern="1200" cap="none" spc="0" normalizeH="0" baseline="0" noProof="0" dirty="0" err="1">
                <a:ln>
                  <a:noFill/>
                </a:ln>
                <a:solidFill>
                  <a:srgbClr val="FFFFFF"/>
                </a:solidFill>
                <a:effectLst/>
                <a:uLnTx/>
                <a:uFillTx/>
                <a:latin typeface="Century Gothic"/>
                <a:ea typeface="+mn-ea"/>
                <a:cs typeface="+mn-cs"/>
                <a:hlinkClick r:id="rId2"/>
              </a:rPr>
              <a:t>ledningsamverkan</a:t>
            </a:r>
            <a:r>
              <a:rPr kumimoji="0" lang="sv-SE" sz="3200" b="0" i="0" u="none" strike="noStrike" kern="1200" cap="none" spc="0" normalizeH="0" baseline="0" noProof="0" dirty="0">
                <a:ln>
                  <a:noFill/>
                </a:ln>
                <a:solidFill>
                  <a:srgbClr val="FFFFFF"/>
                </a:solidFill>
                <a:effectLst/>
                <a:uLnTx/>
                <a:uFillTx/>
                <a:latin typeface="Century Gothic"/>
                <a:ea typeface="+mn-ea"/>
                <a:cs typeface="+mn-cs"/>
                <a:hlinkClick r:id="rId2"/>
              </a:rPr>
              <a:t> </a:t>
            </a:r>
            <a:endParaRPr kumimoji="0" lang="sv-SE" sz="32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5" name="Rektangel 4">
            <a:extLst>
              <a:ext uri="{FF2B5EF4-FFF2-40B4-BE49-F238E27FC236}">
                <a16:creationId xmlns:a16="http://schemas.microsoft.com/office/drawing/2014/main" id="{A9B98D1A-4EE9-A1CA-6309-AD569A5B1614}"/>
              </a:ext>
            </a:extLst>
          </p:cNvPr>
          <p:cNvSpPr>
            <a:spLocks noChangeAspect="1"/>
          </p:cNvSpPr>
          <p:nvPr/>
        </p:nvSpPr>
        <p:spPr>
          <a:xfrm>
            <a:off x="3920354" y="3339000"/>
            <a:ext cx="179687"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ktangel 5">
            <a:extLst>
              <a:ext uri="{FF2B5EF4-FFF2-40B4-BE49-F238E27FC236}">
                <a16:creationId xmlns:a16="http://schemas.microsoft.com/office/drawing/2014/main" id="{58D5DAF8-913A-5A83-9C56-18504EE3CC2C}"/>
              </a:ext>
            </a:extLst>
          </p:cNvPr>
          <p:cNvSpPr>
            <a:spLocks noChangeAspect="1"/>
          </p:cNvSpPr>
          <p:nvPr/>
        </p:nvSpPr>
        <p:spPr>
          <a:xfrm>
            <a:off x="4964609" y="3339000"/>
            <a:ext cx="179687" cy="18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ktangel 6">
            <a:extLst>
              <a:ext uri="{FF2B5EF4-FFF2-40B4-BE49-F238E27FC236}">
                <a16:creationId xmlns:a16="http://schemas.microsoft.com/office/drawing/2014/main" id="{F120D7CF-4B3B-1487-E19F-2D570BA7928B}"/>
              </a:ext>
            </a:extLst>
          </p:cNvPr>
          <p:cNvSpPr>
            <a:spLocks noChangeAspect="1"/>
          </p:cNvSpPr>
          <p:nvPr/>
        </p:nvSpPr>
        <p:spPr>
          <a:xfrm>
            <a:off x="6008863" y="3339000"/>
            <a:ext cx="179687" cy="18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ktangel 7">
            <a:extLst>
              <a:ext uri="{FF2B5EF4-FFF2-40B4-BE49-F238E27FC236}">
                <a16:creationId xmlns:a16="http://schemas.microsoft.com/office/drawing/2014/main" id="{ABF6768A-A599-67FA-ECBA-BF387F517FB0}"/>
              </a:ext>
            </a:extLst>
          </p:cNvPr>
          <p:cNvSpPr>
            <a:spLocks noChangeAspect="1"/>
          </p:cNvSpPr>
          <p:nvPr/>
        </p:nvSpPr>
        <p:spPr>
          <a:xfrm>
            <a:off x="7047287" y="3339000"/>
            <a:ext cx="179687" cy="18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ktangel 8">
            <a:extLst>
              <a:ext uri="{FF2B5EF4-FFF2-40B4-BE49-F238E27FC236}">
                <a16:creationId xmlns:a16="http://schemas.microsoft.com/office/drawing/2014/main" id="{5ADE0AE5-8D53-3F6C-105E-4945F23319C9}"/>
              </a:ext>
            </a:extLst>
          </p:cNvPr>
          <p:cNvSpPr>
            <a:spLocks noChangeAspect="1"/>
          </p:cNvSpPr>
          <p:nvPr/>
        </p:nvSpPr>
        <p:spPr>
          <a:xfrm>
            <a:off x="8097373" y="3339000"/>
            <a:ext cx="179687" cy="1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ktangel 9">
            <a:extLst>
              <a:ext uri="{FF2B5EF4-FFF2-40B4-BE49-F238E27FC236}">
                <a16:creationId xmlns:a16="http://schemas.microsoft.com/office/drawing/2014/main" id="{1B62C894-3059-31DB-9540-1508BB1DFE2B}"/>
              </a:ext>
            </a:extLst>
          </p:cNvPr>
          <p:cNvSpPr>
            <a:spLocks noChangeAspect="1"/>
          </p:cNvSpPr>
          <p:nvPr/>
        </p:nvSpPr>
        <p:spPr>
          <a:xfrm>
            <a:off x="3548606" y="3339000"/>
            <a:ext cx="923185"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ktangel 10">
            <a:extLst>
              <a:ext uri="{FF2B5EF4-FFF2-40B4-BE49-F238E27FC236}">
                <a16:creationId xmlns:a16="http://schemas.microsoft.com/office/drawing/2014/main" id="{8471F349-432C-DD24-71DF-5DA573C90739}"/>
              </a:ext>
            </a:extLst>
          </p:cNvPr>
          <p:cNvSpPr>
            <a:spLocks noChangeAspect="1"/>
          </p:cNvSpPr>
          <p:nvPr/>
        </p:nvSpPr>
        <p:spPr>
          <a:xfrm>
            <a:off x="4592861" y="3339000"/>
            <a:ext cx="923185" cy="18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ktangel 11">
            <a:extLst>
              <a:ext uri="{FF2B5EF4-FFF2-40B4-BE49-F238E27FC236}">
                <a16:creationId xmlns:a16="http://schemas.microsoft.com/office/drawing/2014/main" id="{EF0608E3-F73E-D3C6-6248-1D4CAEC00651}"/>
              </a:ext>
            </a:extLst>
          </p:cNvPr>
          <p:cNvSpPr>
            <a:spLocks noChangeAspect="1"/>
          </p:cNvSpPr>
          <p:nvPr/>
        </p:nvSpPr>
        <p:spPr>
          <a:xfrm>
            <a:off x="5637116" y="3339000"/>
            <a:ext cx="923185" cy="18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ktangel 12">
            <a:extLst>
              <a:ext uri="{FF2B5EF4-FFF2-40B4-BE49-F238E27FC236}">
                <a16:creationId xmlns:a16="http://schemas.microsoft.com/office/drawing/2014/main" id="{B97F89DE-8310-52C3-D5CF-067D184BFDA1}"/>
              </a:ext>
            </a:extLst>
          </p:cNvPr>
          <p:cNvSpPr>
            <a:spLocks noChangeAspect="1"/>
          </p:cNvSpPr>
          <p:nvPr/>
        </p:nvSpPr>
        <p:spPr>
          <a:xfrm>
            <a:off x="6681371" y="3339000"/>
            <a:ext cx="923185" cy="18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ktangel 13">
            <a:extLst>
              <a:ext uri="{FF2B5EF4-FFF2-40B4-BE49-F238E27FC236}">
                <a16:creationId xmlns:a16="http://schemas.microsoft.com/office/drawing/2014/main" id="{86899D88-8311-0CC0-6F11-E248656B6608}"/>
              </a:ext>
            </a:extLst>
          </p:cNvPr>
          <p:cNvSpPr>
            <a:spLocks noChangeAspect="1"/>
          </p:cNvSpPr>
          <p:nvPr/>
        </p:nvSpPr>
        <p:spPr>
          <a:xfrm>
            <a:off x="7725625" y="3339000"/>
            <a:ext cx="923185" cy="1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23" name="Grupp 22">
            <a:extLst>
              <a:ext uri="{FF2B5EF4-FFF2-40B4-BE49-F238E27FC236}">
                <a16:creationId xmlns:a16="http://schemas.microsoft.com/office/drawing/2014/main" id="{1BB27DB1-BDB3-B21D-2099-29096146A5F2}"/>
              </a:ext>
            </a:extLst>
          </p:cNvPr>
          <p:cNvGrpSpPr/>
          <p:nvPr/>
        </p:nvGrpSpPr>
        <p:grpSpPr>
          <a:xfrm>
            <a:off x="11292308" y="173040"/>
            <a:ext cx="718458" cy="718458"/>
            <a:chOff x="1882151" y="1311096"/>
            <a:chExt cx="478559" cy="478559"/>
          </a:xfrm>
        </p:grpSpPr>
        <p:sp>
          <p:nvSpPr>
            <p:cNvPr id="24" name="Ellips 23">
              <a:extLst>
                <a:ext uri="{FF2B5EF4-FFF2-40B4-BE49-F238E27FC236}">
                  <a16:creationId xmlns:a16="http://schemas.microsoft.com/office/drawing/2014/main" id="{C5BA8719-5762-858D-2D24-18AC695B77E1}"/>
                </a:ext>
              </a:extLst>
            </p:cNvPr>
            <p:cNvSpPr/>
            <p:nvPr userDrawn="1"/>
          </p:nvSpPr>
          <p:spPr>
            <a:xfrm>
              <a:off x="1882151" y="1311096"/>
              <a:ext cx="478559" cy="478559"/>
            </a:xfrm>
            <a:prstGeom prst="ellipse">
              <a:avLst/>
            </a:prstGeom>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25" name="Grupp 24">
              <a:extLst>
                <a:ext uri="{FF2B5EF4-FFF2-40B4-BE49-F238E27FC236}">
                  <a16:creationId xmlns:a16="http://schemas.microsoft.com/office/drawing/2014/main" id="{AF5CD18C-F285-7B71-EDDE-D32323E6332E}"/>
                </a:ext>
              </a:extLst>
            </p:cNvPr>
            <p:cNvGrpSpPr/>
            <p:nvPr userDrawn="1"/>
          </p:nvGrpSpPr>
          <p:grpSpPr>
            <a:xfrm>
              <a:off x="2016789" y="1447502"/>
              <a:ext cx="217742" cy="207114"/>
              <a:chOff x="2382579" y="1208223"/>
              <a:chExt cx="217742" cy="207114"/>
            </a:xfrm>
          </p:grpSpPr>
          <p:cxnSp>
            <p:nvCxnSpPr>
              <p:cNvPr id="26" name="Rak 25">
                <a:extLst>
                  <a:ext uri="{FF2B5EF4-FFF2-40B4-BE49-F238E27FC236}">
                    <a16:creationId xmlns:a16="http://schemas.microsoft.com/office/drawing/2014/main" id="{C365A6E8-D1E8-792E-E059-4F72342CC1AE}"/>
                  </a:ext>
                </a:extLst>
              </p:cNvPr>
              <p:cNvCxnSpPr>
                <a:cxnSpLocks/>
              </p:cNvCxnSpPr>
              <p:nvPr userDrawn="1"/>
            </p:nvCxnSpPr>
            <p:spPr>
              <a:xfrm>
                <a:off x="2382579" y="1208223"/>
                <a:ext cx="0" cy="207114"/>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Rak 26">
                <a:extLst>
                  <a:ext uri="{FF2B5EF4-FFF2-40B4-BE49-F238E27FC236}">
                    <a16:creationId xmlns:a16="http://schemas.microsoft.com/office/drawing/2014/main" id="{BB4A0178-09D8-D449-309E-54B43A20E075}"/>
                  </a:ext>
                </a:extLst>
              </p:cNvPr>
              <p:cNvCxnSpPr>
                <a:cxnSpLocks/>
              </p:cNvCxnSpPr>
              <p:nvPr userDrawn="1"/>
            </p:nvCxnSpPr>
            <p:spPr>
              <a:xfrm>
                <a:off x="2431235" y="1397000"/>
                <a:ext cx="169086"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Rak 27">
                <a:extLst>
                  <a:ext uri="{FF2B5EF4-FFF2-40B4-BE49-F238E27FC236}">
                    <a16:creationId xmlns:a16="http://schemas.microsoft.com/office/drawing/2014/main" id="{E852D233-CFD7-FE21-7BF6-9CEEF05F6271}"/>
                  </a:ext>
                </a:extLst>
              </p:cNvPr>
              <p:cNvCxnSpPr>
                <a:cxnSpLocks/>
              </p:cNvCxnSpPr>
              <p:nvPr userDrawn="1"/>
            </p:nvCxnSpPr>
            <p:spPr>
              <a:xfrm>
                <a:off x="2431235" y="1339850"/>
                <a:ext cx="169086" cy="0"/>
              </a:xfrm>
              <a:prstGeom prst="line">
                <a:avLst/>
              </a:prstGeom>
              <a:ln w="508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9" name="Rak 28">
                <a:extLst>
                  <a:ext uri="{FF2B5EF4-FFF2-40B4-BE49-F238E27FC236}">
                    <a16:creationId xmlns:a16="http://schemas.microsoft.com/office/drawing/2014/main" id="{69F23BAB-A915-4377-3AAF-92D3E6896F5F}"/>
                  </a:ext>
                </a:extLst>
              </p:cNvPr>
              <p:cNvCxnSpPr>
                <a:cxnSpLocks/>
              </p:cNvCxnSpPr>
              <p:nvPr userDrawn="1"/>
            </p:nvCxnSpPr>
            <p:spPr>
              <a:xfrm>
                <a:off x="2431235" y="1282700"/>
                <a:ext cx="169086"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0" name="Rak 29">
                <a:extLst>
                  <a:ext uri="{FF2B5EF4-FFF2-40B4-BE49-F238E27FC236}">
                    <a16:creationId xmlns:a16="http://schemas.microsoft.com/office/drawing/2014/main" id="{A670B43B-69F4-15BA-0E55-2E6B22F5B8D2}"/>
                  </a:ext>
                </a:extLst>
              </p:cNvPr>
              <p:cNvCxnSpPr>
                <a:cxnSpLocks/>
              </p:cNvCxnSpPr>
              <p:nvPr userDrawn="1"/>
            </p:nvCxnSpPr>
            <p:spPr>
              <a:xfrm>
                <a:off x="2431235" y="1225550"/>
                <a:ext cx="169086"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grpSp>
      </p:grpSp>
      <p:sp>
        <p:nvSpPr>
          <p:cNvPr id="31" name="Ellips 30">
            <a:hlinkClick r:id="rId3" action="ppaction://hlinksldjump"/>
            <a:extLst>
              <a:ext uri="{FF2B5EF4-FFF2-40B4-BE49-F238E27FC236}">
                <a16:creationId xmlns:a16="http://schemas.microsoft.com/office/drawing/2014/main" id="{C9C7141D-E42C-8413-151A-8D758CB5FDED}"/>
              </a:ext>
            </a:extLst>
          </p:cNvPr>
          <p:cNvSpPr/>
          <p:nvPr/>
        </p:nvSpPr>
        <p:spPr>
          <a:xfrm>
            <a:off x="11298658" y="173040"/>
            <a:ext cx="718458" cy="718458"/>
          </a:xfrm>
          <a:prstGeom prst="ellipse">
            <a:avLst/>
          </a:prstGeom>
          <a:solidFill>
            <a:schemeClr val="accent2">
              <a:alpha val="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984285300"/>
      </p:ext>
    </p:extLst>
  </p:cSld>
  <p:clrMapOvr>
    <a:masterClrMapping/>
  </p:clrMapOvr>
  <mc:AlternateContent xmlns:mc="http://schemas.openxmlformats.org/markup-compatibility/2006" xmlns:p14="http://schemas.microsoft.com/office/powerpoint/2010/main">
    <mc:Choice Requires="p14">
      <p:transition spd="slow" p14:dur="1250">
        <p:cover dir="d"/>
      </p:transition>
    </mc:Choice>
    <mc:Fallback xmlns="">
      <p:transition spd="slow">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childTnLst>
                                </p:cTn>
                              </p:par>
                              <p:par>
                                <p:cTn id="9" presetID="8" presetClass="emph" presetSubtype="0" decel="50000" fill="hold" grpId="1" nodeType="withEffect">
                                  <p:stCondLst>
                                    <p:cond delay="500"/>
                                  </p:stCondLst>
                                  <p:childTnLst>
                                    <p:animRot by="21600000">
                                      <p:cBhvr>
                                        <p:cTn id="10" dur="1000" fill="hold"/>
                                        <p:tgtEl>
                                          <p:spTgt spid="5"/>
                                        </p:tgtEl>
                                        <p:attrNameLst>
                                          <p:attrName>r</p:attrName>
                                        </p:attrNameLst>
                                      </p:cBhvr>
                                    </p:animRot>
                                  </p:childTnLst>
                                </p:cTn>
                              </p:par>
                              <p:par>
                                <p:cTn id="11" presetID="23" presetClass="entr" presetSubtype="16" fill="hold" grpId="0" nodeType="withEffect">
                                  <p:stCondLst>
                                    <p:cond delay="700"/>
                                  </p:stCondLst>
                                  <p:childTnLst>
                                    <p:set>
                                      <p:cBhvr>
                                        <p:cTn id="12" dur="1" fill="hold">
                                          <p:stCondLst>
                                            <p:cond delay="0"/>
                                          </p:stCondLst>
                                        </p:cTn>
                                        <p:tgtEl>
                                          <p:spTgt spid="6"/>
                                        </p:tgtEl>
                                        <p:attrNameLst>
                                          <p:attrName>style.visibility</p:attrName>
                                        </p:attrNameLst>
                                      </p:cBhvr>
                                      <p:to>
                                        <p:strVal val="visible"/>
                                      </p:to>
                                    </p:set>
                                    <p:anim calcmode="lin" valueType="num">
                                      <p:cBhvr>
                                        <p:cTn id="13" dur="750" fill="hold"/>
                                        <p:tgtEl>
                                          <p:spTgt spid="6"/>
                                        </p:tgtEl>
                                        <p:attrNameLst>
                                          <p:attrName>ppt_w</p:attrName>
                                        </p:attrNameLst>
                                      </p:cBhvr>
                                      <p:tavLst>
                                        <p:tav tm="0">
                                          <p:val>
                                            <p:fltVal val="0"/>
                                          </p:val>
                                        </p:tav>
                                        <p:tav tm="100000">
                                          <p:val>
                                            <p:strVal val="#ppt_w"/>
                                          </p:val>
                                        </p:tav>
                                      </p:tavLst>
                                    </p:anim>
                                    <p:anim calcmode="lin" valueType="num">
                                      <p:cBhvr>
                                        <p:cTn id="14" dur="750" fill="hold"/>
                                        <p:tgtEl>
                                          <p:spTgt spid="6"/>
                                        </p:tgtEl>
                                        <p:attrNameLst>
                                          <p:attrName>ppt_h</p:attrName>
                                        </p:attrNameLst>
                                      </p:cBhvr>
                                      <p:tavLst>
                                        <p:tav tm="0">
                                          <p:val>
                                            <p:fltVal val="0"/>
                                          </p:val>
                                        </p:tav>
                                        <p:tav tm="100000">
                                          <p:val>
                                            <p:strVal val="#ppt_h"/>
                                          </p:val>
                                        </p:tav>
                                      </p:tavLst>
                                    </p:anim>
                                  </p:childTnLst>
                                </p:cTn>
                              </p:par>
                              <p:par>
                                <p:cTn id="15" presetID="8" presetClass="emph" presetSubtype="0" decel="50000" fill="hold" grpId="1" nodeType="withEffect">
                                  <p:stCondLst>
                                    <p:cond delay="700"/>
                                  </p:stCondLst>
                                  <p:childTnLst>
                                    <p:animRot by="21600000">
                                      <p:cBhvr>
                                        <p:cTn id="16" dur="1000" fill="hold"/>
                                        <p:tgtEl>
                                          <p:spTgt spid="6"/>
                                        </p:tgtEl>
                                        <p:attrNameLst>
                                          <p:attrName>r</p:attrName>
                                        </p:attrNameLst>
                                      </p:cBhvr>
                                    </p:animRot>
                                  </p:childTnLst>
                                </p:cTn>
                              </p:par>
                              <p:par>
                                <p:cTn id="17" presetID="23" presetClass="entr" presetSubtype="16" fill="hold" grpId="0" nodeType="withEffect">
                                  <p:stCondLst>
                                    <p:cond delay="900"/>
                                  </p:stCondLst>
                                  <p:childTnLst>
                                    <p:set>
                                      <p:cBhvr>
                                        <p:cTn id="18" dur="1" fill="hold">
                                          <p:stCondLst>
                                            <p:cond delay="0"/>
                                          </p:stCondLst>
                                        </p:cTn>
                                        <p:tgtEl>
                                          <p:spTgt spid="7"/>
                                        </p:tgtEl>
                                        <p:attrNameLst>
                                          <p:attrName>style.visibility</p:attrName>
                                        </p:attrNameLst>
                                      </p:cBhvr>
                                      <p:to>
                                        <p:strVal val="visible"/>
                                      </p:to>
                                    </p:set>
                                    <p:anim calcmode="lin" valueType="num">
                                      <p:cBhvr>
                                        <p:cTn id="19" dur="750" fill="hold"/>
                                        <p:tgtEl>
                                          <p:spTgt spid="7"/>
                                        </p:tgtEl>
                                        <p:attrNameLst>
                                          <p:attrName>ppt_w</p:attrName>
                                        </p:attrNameLst>
                                      </p:cBhvr>
                                      <p:tavLst>
                                        <p:tav tm="0">
                                          <p:val>
                                            <p:fltVal val="0"/>
                                          </p:val>
                                        </p:tav>
                                        <p:tav tm="100000">
                                          <p:val>
                                            <p:strVal val="#ppt_w"/>
                                          </p:val>
                                        </p:tav>
                                      </p:tavLst>
                                    </p:anim>
                                    <p:anim calcmode="lin" valueType="num">
                                      <p:cBhvr>
                                        <p:cTn id="20" dur="750" fill="hold"/>
                                        <p:tgtEl>
                                          <p:spTgt spid="7"/>
                                        </p:tgtEl>
                                        <p:attrNameLst>
                                          <p:attrName>ppt_h</p:attrName>
                                        </p:attrNameLst>
                                      </p:cBhvr>
                                      <p:tavLst>
                                        <p:tav tm="0">
                                          <p:val>
                                            <p:fltVal val="0"/>
                                          </p:val>
                                        </p:tav>
                                        <p:tav tm="100000">
                                          <p:val>
                                            <p:strVal val="#ppt_h"/>
                                          </p:val>
                                        </p:tav>
                                      </p:tavLst>
                                    </p:anim>
                                  </p:childTnLst>
                                </p:cTn>
                              </p:par>
                              <p:par>
                                <p:cTn id="21" presetID="8" presetClass="emph" presetSubtype="0" decel="50000" fill="hold" grpId="1" nodeType="withEffect">
                                  <p:stCondLst>
                                    <p:cond delay="900"/>
                                  </p:stCondLst>
                                  <p:childTnLst>
                                    <p:animRot by="21600000">
                                      <p:cBhvr>
                                        <p:cTn id="22" dur="1000" fill="hold"/>
                                        <p:tgtEl>
                                          <p:spTgt spid="7"/>
                                        </p:tgtEl>
                                        <p:attrNameLst>
                                          <p:attrName>r</p:attrName>
                                        </p:attrNameLst>
                                      </p:cBhvr>
                                    </p:animRot>
                                  </p:childTnLst>
                                </p:cTn>
                              </p:par>
                              <p:par>
                                <p:cTn id="23" presetID="23" presetClass="entr" presetSubtype="16" fill="hold" grpId="0" nodeType="withEffect">
                                  <p:stCondLst>
                                    <p:cond delay="1100"/>
                                  </p:stCondLst>
                                  <p:childTnLst>
                                    <p:set>
                                      <p:cBhvr>
                                        <p:cTn id="24" dur="1" fill="hold">
                                          <p:stCondLst>
                                            <p:cond delay="0"/>
                                          </p:stCondLst>
                                        </p:cTn>
                                        <p:tgtEl>
                                          <p:spTgt spid="8"/>
                                        </p:tgtEl>
                                        <p:attrNameLst>
                                          <p:attrName>style.visibility</p:attrName>
                                        </p:attrNameLst>
                                      </p:cBhvr>
                                      <p:to>
                                        <p:strVal val="visible"/>
                                      </p:to>
                                    </p:set>
                                    <p:anim calcmode="lin" valueType="num">
                                      <p:cBhvr>
                                        <p:cTn id="25" dur="750" fill="hold"/>
                                        <p:tgtEl>
                                          <p:spTgt spid="8"/>
                                        </p:tgtEl>
                                        <p:attrNameLst>
                                          <p:attrName>ppt_w</p:attrName>
                                        </p:attrNameLst>
                                      </p:cBhvr>
                                      <p:tavLst>
                                        <p:tav tm="0">
                                          <p:val>
                                            <p:fltVal val="0"/>
                                          </p:val>
                                        </p:tav>
                                        <p:tav tm="100000">
                                          <p:val>
                                            <p:strVal val="#ppt_w"/>
                                          </p:val>
                                        </p:tav>
                                      </p:tavLst>
                                    </p:anim>
                                    <p:anim calcmode="lin" valueType="num">
                                      <p:cBhvr>
                                        <p:cTn id="26" dur="750" fill="hold"/>
                                        <p:tgtEl>
                                          <p:spTgt spid="8"/>
                                        </p:tgtEl>
                                        <p:attrNameLst>
                                          <p:attrName>ppt_h</p:attrName>
                                        </p:attrNameLst>
                                      </p:cBhvr>
                                      <p:tavLst>
                                        <p:tav tm="0">
                                          <p:val>
                                            <p:fltVal val="0"/>
                                          </p:val>
                                        </p:tav>
                                        <p:tav tm="100000">
                                          <p:val>
                                            <p:strVal val="#ppt_h"/>
                                          </p:val>
                                        </p:tav>
                                      </p:tavLst>
                                    </p:anim>
                                  </p:childTnLst>
                                </p:cTn>
                              </p:par>
                              <p:par>
                                <p:cTn id="27" presetID="8" presetClass="emph" presetSubtype="0" decel="50000" fill="hold" grpId="1" nodeType="withEffect">
                                  <p:stCondLst>
                                    <p:cond delay="1100"/>
                                  </p:stCondLst>
                                  <p:childTnLst>
                                    <p:animRot by="21600000">
                                      <p:cBhvr>
                                        <p:cTn id="28" dur="1000" fill="hold"/>
                                        <p:tgtEl>
                                          <p:spTgt spid="8"/>
                                        </p:tgtEl>
                                        <p:attrNameLst>
                                          <p:attrName>r</p:attrName>
                                        </p:attrNameLst>
                                      </p:cBhvr>
                                    </p:animRot>
                                  </p:childTnLst>
                                </p:cTn>
                              </p:par>
                              <p:par>
                                <p:cTn id="29" presetID="23" presetClass="entr" presetSubtype="16" fill="hold" grpId="0" nodeType="withEffect">
                                  <p:stCondLst>
                                    <p:cond delay="1300"/>
                                  </p:stCondLst>
                                  <p:childTnLst>
                                    <p:set>
                                      <p:cBhvr>
                                        <p:cTn id="30" dur="1" fill="hold">
                                          <p:stCondLst>
                                            <p:cond delay="0"/>
                                          </p:stCondLst>
                                        </p:cTn>
                                        <p:tgtEl>
                                          <p:spTgt spid="9"/>
                                        </p:tgtEl>
                                        <p:attrNameLst>
                                          <p:attrName>style.visibility</p:attrName>
                                        </p:attrNameLst>
                                      </p:cBhvr>
                                      <p:to>
                                        <p:strVal val="visible"/>
                                      </p:to>
                                    </p:set>
                                    <p:anim calcmode="lin" valueType="num">
                                      <p:cBhvr>
                                        <p:cTn id="31" dur="750" fill="hold"/>
                                        <p:tgtEl>
                                          <p:spTgt spid="9"/>
                                        </p:tgtEl>
                                        <p:attrNameLst>
                                          <p:attrName>ppt_w</p:attrName>
                                        </p:attrNameLst>
                                      </p:cBhvr>
                                      <p:tavLst>
                                        <p:tav tm="0">
                                          <p:val>
                                            <p:fltVal val="0"/>
                                          </p:val>
                                        </p:tav>
                                        <p:tav tm="100000">
                                          <p:val>
                                            <p:strVal val="#ppt_w"/>
                                          </p:val>
                                        </p:tav>
                                      </p:tavLst>
                                    </p:anim>
                                    <p:anim calcmode="lin" valueType="num">
                                      <p:cBhvr>
                                        <p:cTn id="32" dur="750" fill="hold"/>
                                        <p:tgtEl>
                                          <p:spTgt spid="9"/>
                                        </p:tgtEl>
                                        <p:attrNameLst>
                                          <p:attrName>ppt_h</p:attrName>
                                        </p:attrNameLst>
                                      </p:cBhvr>
                                      <p:tavLst>
                                        <p:tav tm="0">
                                          <p:val>
                                            <p:fltVal val="0"/>
                                          </p:val>
                                        </p:tav>
                                        <p:tav tm="100000">
                                          <p:val>
                                            <p:strVal val="#ppt_h"/>
                                          </p:val>
                                        </p:tav>
                                      </p:tavLst>
                                    </p:anim>
                                  </p:childTnLst>
                                </p:cTn>
                              </p:par>
                              <p:par>
                                <p:cTn id="33" presetID="8" presetClass="emph" presetSubtype="0" decel="50000" fill="hold" grpId="1" nodeType="withEffect">
                                  <p:stCondLst>
                                    <p:cond delay="1300"/>
                                  </p:stCondLst>
                                  <p:childTnLst>
                                    <p:animRot by="21600000">
                                      <p:cBhvr>
                                        <p:cTn id="34" dur="1000" fill="hold"/>
                                        <p:tgtEl>
                                          <p:spTgt spid="9"/>
                                        </p:tgtEl>
                                        <p:attrNameLst>
                                          <p:attrName>r</p:attrName>
                                        </p:attrNameLst>
                                      </p:cBhvr>
                                    </p:animRot>
                                  </p:childTnLst>
                                </p:cTn>
                              </p:par>
                            </p:childTnLst>
                          </p:cTn>
                        </p:par>
                        <p:par>
                          <p:cTn id="35" fill="hold">
                            <p:stCondLst>
                              <p:cond delay="2300"/>
                            </p:stCondLst>
                            <p:childTnLst>
                              <p:par>
                                <p:cTn id="36" presetID="16" presetClass="entr" presetSubtype="37"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outVertical)">
                                      <p:cBhvr>
                                        <p:cTn id="38" dur="750"/>
                                        <p:tgtEl>
                                          <p:spTgt spid="14"/>
                                        </p:tgtEl>
                                      </p:cBhvr>
                                    </p:animEffect>
                                  </p:childTnLst>
                                </p:cTn>
                              </p:par>
                              <p:par>
                                <p:cTn id="39" presetID="16" presetClass="entr" presetSubtype="37"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outVertical)">
                                      <p:cBhvr>
                                        <p:cTn id="41" dur="750"/>
                                        <p:tgtEl>
                                          <p:spTgt spid="13"/>
                                        </p:tgtEl>
                                      </p:cBhvr>
                                    </p:animEffect>
                                  </p:childTnLst>
                                </p:cTn>
                              </p:par>
                              <p:par>
                                <p:cTn id="42" presetID="16" presetClass="entr" presetSubtype="37"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outVertical)">
                                      <p:cBhvr>
                                        <p:cTn id="44" dur="750"/>
                                        <p:tgtEl>
                                          <p:spTgt spid="12"/>
                                        </p:tgtEl>
                                      </p:cBhvr>
                                    </p:animEffect>
                                  </p:childTnLst>
                                </p:cTn>
                              </p:par>
                              <p:par>
                                <p:cTn id="45" presetID="16" presetClass="entr" presetSubtype="37"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outVertical)">
                                      <p:cBhvr>
                                        <p:cTn id="47" dur="750"/>
                                        <p:tgtEl>
                                          <p:spTgt spid="11"/>
                                        </p:tgtEl>
                                      </p:cBhvr>
                                    </p:animEffect>
                                  </p:childTnLst>
                                </p:cTn>
                              </p:par>
                              <p:par>
                                <p:cTn id="48" presetID="16" presetClass="entr" presetSubtype="37"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outVertical)">
                                      <p:cBhvr>
                                        <p:cTn id="50" dur="750"/>
                                        <p:tgtEl>
                                          <p:spTgt spid="10"/>
                                        </p:tgtEl>
                                      </p:cBhvr>
                                    </p:animEffect>
                                  </p:childTnLst>
                                </p:cTn>
                              </p:par>
                              <p:par>
                                <p:cTn id="51" presetID="8" presetClass="entr" presetSubtype="32" fill="hold" grpId="0"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diamond(out)">
                                      <p:cBhvr>
                                        <p:cTn id="53" dur="1250"/>
                                        <p:tgtEl>
                                          <p:spTgt spid="4"/>
                                        </p:tgtEl>
                                      </p:cBhvr>
                                    </p:animEffect>
                                  </p:childTnLst>
                                </p:cTn>
                              </p:par>
                              <p:par>
                                <p:cTn id="54" presetID="8" presetClass="entr" presetSubtype="32" fill="hold" grpId="0" nodeType="with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diamond(out)">
                                      <p:cBhvr>
                                        <p:cTn id="56"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1"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6D7D8177-AE0B-DCF8-B377-6A9292C87072}"/>
              </a:ext>
              <a:ext uri="{C183D7F6-B498-43B3-948B-1728B52AA6E4}">
                <adec:decorative xmlns:adec="http://schemas.microsoft.com/office/drawing/2017/decorative" val="1"/>
              </a:ext>
            </a:extLst>
          </p:cNvPr>
          <p:cNvSpPr>
            <a:spLocks noGrp="1"/>
          </p:cNvSpPr>
          <p:nvPr>
            <p:ph type="body" idx="1"/>
          </p:nvPr>
        </p:nvSpPr>
        <p:spPr/>
        <p:txBody>
          <a:bodyPr/>
          <a:lstStyle/>
          <a:p>
            <a:r>
              <a:rPr lang="sv-SE" dirty="0"/>
              <a:t>Civil beredskap - krisberedskap och civilt försvar</a:t>
            </a:r>
          </a:p>
        </p:txBody>
      </p:sp>
      <p:pic>
        <p:nvPicPr>
          <p:cNvPr id="2" name="Bild 1">
            <a:extLst>
              <a:ext uri="{FF2B5EF4-FFF2-40B4-BE49-F238E27FC236}">
                <a16:creationId xmlns:a16="http://schemas.microsoft.com/office/drawing/2014/main" id="{7B6A9F4B-3FFF-E1CF-5F0C-848A5E08CE6F}"/>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4" name="Rubrik 3"/>
          <p:cNvSpPr>
            <a:spLocks noGrp="1"/>
          </p:cNvSpPr>
          <p:nvPr>
            <p:ph type="title"/>
          </p:nvPr>
        </p:nvSpPr>
        <p:spPr/>
        <p:txBody>
          <a:bodyPr/>
          <a:lstStyle/>
          <a:p>
            <a:r>
              <a:rPr lang="sv-SE" dirty="0"/>
              <a:t>VAD SKA VI SKYDDA?</a:t>
            </a:r>
          </a:p>
        </p:txBody>
      </p:sp>
      <p:pic>
        <p:nvPicPr>
          <p:cNvPr id="10" name="Bildobjekt 9">
            <a:extLs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54410" y="1658831"/>
            <a:ext cx="1246013" cy="1129479"/>
          </a:xfrm>
          <a:prstGeom prst="rect">
            <a:avLst/>
          </a:prstGeom>
        </p:spPr>
      </p:pic>
      <p:sp>
        <p:nvSpPr>
          <p:cNvPr id="5" name="Rektangel 4"/>
          <p:cNvSpPr/>
          <p:nvPr/>
        </p:nvSpPr>
        <p:spPr>
          <a:xfrm>
            <a:off x="1913972" y="2944295"/>
            <a:ext cx="1807572" cy="584775"/>
          </a:xfrm>
          <a:prstGeom prst="rect">
            <a:avLst/>
          </a:prstGeom>
        </p:spPr>
        <p:txBody>
          <a:bodyPr wrap="square">
            <a:spAutoFit/>
          </a:bodyPr>
          <a:lstStyle/>
          <a:p>
            <a:pPr algn="ctr">
              <a:defRPr/>
            </a:pPr>
            <a:r>
              <a:rPr lang="sv-SE" sz="1600" dirty="0">
                <a:solidFill>
                  <a:srgbClr val="4C4B45"/>
                </a:solidFill>
                <a:latin typeface="+mj-lt"/>
              </a:rPr>
              <a:t>Människors liv och hälsa</a:t>
            </a:r>
          </a:p>
        </p:txBody>
      </p:sp>
      <p:pic>
        <p:nvPicPr>
          <p:cNvPr id="16" name="Bildobjekt 15">
            <a:extLst>
              <a:ext uri="{FF2B5EF4-FFF2-40B4-BE49-F238E27FC236}">
                <a16:creationId xmlns:a16="http://schemas.microsoft.com/office/drawing/2014/main" id="{AA2EC774-E3D9-1195-62B5-B0D9724E30F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85712" y="1596792"/>
            <a:ext cx="2426240" cy="1253556"/>
          </a:xfrm>
          <a:prstGeom prst="rect">
            <a:avLst/>
          </a:prstGeom>
          <a:solidFill>
            <a:srgbClr val="FFFFFF"/>
          </a:solidFill>
        </p:spPr>
      </p:pic>
      <p:sp>
        <p:nvSpPr>
          <p:cNvPr id="6" name="Rektangel 5"/>
          <p:cNvSpPr/>
          <p:nvPr/>
        </p:nvSpPr>
        <p:spPr>
          <a:xfrm>
            <a:off x="5051976" y="2944296"/>
            <a:ext cx="2102224" cy="584775"/>
          </a:xfrm>
          <a:prstGeom prst="rect">
            <a:avLst/>
          </a:prstGeom>
        </p:spPr>
        <p:txBody>
          <a:bodyPr wrap="square">
            <a:spAutoFit/>
          </a:bodyPr>
          <a:lstStyle/>
          <a:p>
            <a:pPr algn="ctr">
              <a:defRPr/>
            </a:pPr>
            <a:r>
              <a:rPr lang="sv-SE" sz="1600" dirty="0">
                <a:solidFill>
                  <a:srgbClr val="4C4B45"/>
                </a:solidFill>
                <a:latin typeface="+mj-lt"/>
              </a:rPr>
              <a:t>Samhällets funktionalitet</a:t>
            </a:r>
          </a:p>
        </p:txBody>
      </p:sp>
      <p:pic>
        <p:nvPicPr>
          <p:cNvPr id="12" name="Bildobjekt 11">
            <a:extLs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97241" y="1658831"/>
            <a:ext cx="1256970" cy="1254713"/>
          </a:xfrm>
          <a:prstGeom prst="rect">
            <a:avLst/>
          </a:prstGeom>
        </p:spPr>
      </p:pic>
      <p:sp>
        <p:nvSpPr>
          <p:cNvPr id="7" name="Rektangel 6"/>
          <p:cNvSpPr/>
          <p:nvPr/>
        </p:nvSpPr>
        <p:spPr>
          <a:xfrm>
            <a:off x="7689966" y="2944295"/>
            <a:ext cx="3472688" cy="584775"/>
          </a:xfrm>
          <a:prstGeom prst="rect">
            <a:avLst/>
          </a:prstGeom>
        </p:spPr>
        <p:txBody>
          <a:bodyPr wrap="square">
            <a:spAutoFit/>
          </a:bodyPr>
          <a:lstStyle/>
          <a:p>
            <a:pPr algn="ctr">
              <a:defRPr/>
            </a:pPr>
            <a:r>
              <a:rPr lang="sv-SE" sz="1600" dirty="0">
                <a:solidFill>
                  <a:srgbClr val="4C4B45"/>
                </a:solidFill>
                <a:latin typeface="+mj-lt"/>
              </a:rPr>
              <a:t>Demokrati, rättssäkerhet </a:t>
            </a:r>
            <a:br>
              <a:rPr lang="sv-SE" sz="1600" dirty="0">
                <a:solidFill>
                  <a:srgbClr val="4C4B45"/>
                </a:solidFill>
                <a:latin typeface="+mj-lt"/>
              </a:rPr>
            </a:br>
            <a:r>
              <a:rPr lang="sv-SE" sz="1600" dirty="0">
                <a:solidFill>
                  <a:srgbClr val="4C4B45"/>
                </a:solidFill>
                <a:latin typeface="+mj-lt"/>
              </a:rPr>
              <a:t>och mänskliga fri- och rättigheter</a:t>
            </a:r>
          </a:p>
        </p:txBody>
      </p:sp>
      <p:pic>
        <p:nvPicPr>
          <p:cNvPr id="13" name="Bildobjekt 12">
            <a:extLs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31267" y="4175053"/>
            <a:ext cx="1408912" cy="1239970"/>
          </a:xfrm>
          <a:prstGeom prst="rect">
            <a:avLst/>
          </a:prstGeom>
        </p:spPr>
      </p:pic>
      <p:sp>
        <p:nvSpPr>
          <p:cNvPr id="8" name="Rektangel 7"/>
          <p:cNvSpPr/>
          <p:nvPr/>
        </p:nvSpPr>
        <p:spPr>
          <a:xfrm>
            <a:off x="2743200" y="5483312"/>
            <a:ext cx="3185046" cy="584775"/>
          </a:xfrm>
          <a:prstGeom prst="rect">
            <a:avLst/>
          </a:prstGeom>
        </p:spPr>
        <p:txBody>
          <a:bodyPr wrap="square">
            <a:spAutoFit/>
          </a:bodyPr>
          <a:lstStyle/>
          <a:p>
            <a:pPr algn="ctr">
              <a:defRPr/>
            </a:pPr>
            <a:r>
              <a:rPr lang="sv-SE" sz="1600">
                <a:solidFill>
                  <a:srgbClr val="4C4B45"/>
                </a:solidFill>
                <a:latin typeface="+mj-lt"/>
              </a:rPr>
              <a:t>Miljö och </a:t>
            </a:r>
            <a:br>
              <a:rPr lang="sv-SE" sz="1600">
                <a:solidFill>
                  <a:srgbClr val="4C4B45"/>
                </a:solidFill>
                <a:latin typeface="+mj-lt"/>
              </a:rPr>
            </a:br>
            <a:r>
              <a:rPr lang="sv-SE" sz="1600">
                <a:solidFill>
                  <a:srgbClr val="4C4B45"/>
                </a:solidFill>
                <a:latin typeface="+mj-lt"/>
              </a:rPr>
              <a:t>ekonomiska värden</a:t>
            </a:r>
          </a:p>
        </p:txBody>
      </p:sp>
      <p:pic>
        <p:nvPicPr>
          <p:cNvPr id="14" name="Bildobjekt 13">
            <a:extLs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69825" y="4081763"/>
            <a:ext cx="1336456" cy="1333259"/>
          </a:xfrm>
          <a:prstGeom prst="rect">
            <a:avLst/>
          </a:prstGeom>
        </p:spPr>
      </p:pic>
      <p:sp>
        <p:nvSpPr>
          <p:cNvPr id="9" name="Rektangel 8"/>
          <p:cNvSpPr/>
          <p:nvPr/>
        </p:nvSpPr>
        <p:spPr>
          <a:xfrm>
            <a:off x="6436402" y="5483312"/>
            <a:ext cx="2603302" cy="584775"/>
          </a:xfrm>
          <a:prstGeom prst="rect">
            <a:avLst/>
          </a:prstGeom>
        </p:spPr>
        <p:txBody>
          <a:bodyPr wrap="square">
            <a:spAutoFit/>
          </a:bodyPr>
          <a:lstStyle/>
          <a:p>
            <a:pPr algn="ctr">
              <a:defRPr/>
            </a:pPr>
            <a:r>
              <a:rPr lang="sv-SE" sz="1600">
                <a:solidFill>
                  <a:srgbClr val="4C4B45"/>
                </a:solidFill>
                <a:latin typeface="+mj-lt"/>
              </a:rPr>
              <a:t>Nationell </a:t>
            </a:r>
            <a:br>
              <a:rPr lang="sv-SE" sz="1600">
                <a:solidFill>
                  <a:srgbClr val="4C4B45"/>
                </a:solidFill>
                <a:latin typeface="+mj-lt"/>
              </a:rPr>
            </a:br>
            <a:r>
              <a:rPr lang="sv-SE" sz="1600">
                <a:solidFill>
                  <a:srgbClr val="4C4B45"/>
                </a:solidFill>
                <a:latin typeface="+mj-lt"/>
              </a:rPr>
              <a:t>suveränitet</a:t>
            </a:r>
          </a:p>
        </p:txBody>
      </p:sp>
    </p:spTree>
    <p:extLst>
      <p:ext uri="{BB962C8B-B14F-4D97-AF65-F5344CB8AC3E}">
        <p14:creationId xmlns:p14="http://schemas.microsoft.com/office/powerpoint/2010/main" val="8385557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08CF0D1-524C-4FC5-8361-20A6F4A95DD3}"/>
              </a:ext>
            </a:extLst>
          </p:cNvPr>
          <p:cNvSpPr>
            <a:spLocks noGrp="1"/>
          </p:cNvSpPr>
          <p:nvPr>
            <p:ph type="title"/>
          </p:nvPr>
        </p:nvSpPr>
        <p:spPr>
          <a:xfrm>
            <a:off x="2798177" y="230283"/>
            <a:ext cx="8005182" cy="923330"/>
          </a:xfrm>
          <a:effectLst>
            <a:glow rad="228600">
              <a:schemeClr val="accent2">
                <a:satMod val="175000"/>
                <a:alpha val="40000"/>
              </a:schemeClr>
            </a:glow>
            <a:innerShdw blurRad="114300">
              <a:prstClr val="black"/>
            </a:innerShdw>
          </a:effectLst>
        </p:spPr>
        <p:txBody>
          <a:bodyPr/>
          <a:lstStyle/>
          <a:p>
            <a:pPr algn="ctr"/>
            <a:r>
              <a:rPr lang="sv-SE" sz="6000" dirty="0">
                <a:solidFill>
                  <a:schemeClr val="accent5">
                    <a:lumMod val="50000"/>
                  </a:schemeClr>
                </a:solidFill>
              </a:rPr>
              <a:t>Fem förhållningssätt</a:t>
            </a:r>
          </a:p>
        </p:txBody>
      </p:sp>
      <p:grpSp>
        <p:nvGrpSpPr>
          <p:cNvPr id="12" name="Grupp 11">
            <a:extLst>
              <a:ext uri="{FF2B5EF4-FFF2-40B4-BE49-F238E27FC236}">
                <a16:creationId xmlns:a16="http://schemas.microsoft.com/office/drawing/2014/main" id="{B48C6409-3FA3-4A6E-8D61-1CBE1E52BFD4}"/>
              </a:ext>
            </a:extLst>
          </p:cNvPr>
          <p:cNvGrpSpPr/>
          <p:nvPr/>
        </p:nvGrpSpPr>
        <p:grpSpPr>
          <a:xfrm>
            <a:off x="4003659" y="1702310"/>
            <a:ext cx="3276410" cy="2148232"/>
            <a:chOff x="4003659" y="1702310"/>
            <a:chExt cx="3276410" cy="2148232"/>
          </a:xfrm>
        </p:grpSpPr>
        <p:sp>
          <p:nvSpPr>
            <p:cNvPr id="7" name="Rektangel 6">
              <a:extLst>
                <a:ext uri="{FF2B5EF4-FFF2-40B4-BE49-F238E27FC236}">
                  <a16:creationId xmlns:a16="http://schemas.microsoft.com/office/drawing/2014/main" id="{A8F84D1F-6D68-4950-9873-8BC148ECEAB1}"/>
                </a:ext>
              </a:extLst>
            </p:cNvPr>
            <p:cNvSpPr/>
            <p:nvPr/>
          </p:nvSpPr>
          <p:spPr>
            <a:xfrm>
              <a:off x="4003659" y="3450432"/>
              <a:ext cx="327641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Ha perspektivförståelse</a:t>
              </a:r>
            </a:p>
          </p:txBody>
        </p:sp>
        <p:pic>
          <p:nvPicPr>
            <p:cNvPr id="11" name="Platshållare för innehåll 4">
              <a:extLst>
                <a:ext uri="{FF2B5EF4-FFF2-40B4-BE49-F238E27FC236}">
                  <a16:creationId xmlns:a16="http://schemas.microsoft.com/office/drawing/2014/main" id="{CF409161-9389-4206-A8EA-A7D34EDD08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5694" y="1702310"/>
              <a:ext cx="2092341" cy="1705259"/>
            </a:xfrm>
            <a:prstGeom prst="rect">
              <a:avLst/>
            </a:prstGeom>
          </p:spPr>
        </p:pic>
      </p:grpSp>
      <p:grpSp>
        <p:nvGrpSpPr>
          <p:cNvPr id="19" name="Grupp 18">
            <a:extLst>
              <a:ext uri="{FF2B5EF4-FFF2-40B4-BE49-F238E27FC236}">
                <a16:creationId xmlns:a16="http://schemas.microsoft.com/office/drawing/2014/main" id="{B7F125A5-E3B4-442D-8A28-750029CC35CB}"/>
              </a:ext>
            </a:extLst>
          </p:cNvPr>
          <p:cNvGrpSpPr/>
          <p:nvPr/>
        </p:nvGrpSpPr>
        <p:grpSpPr>
          <a:xfrm>
            <a:off x="7533839" y="4089325"/>
            <a:ext cx="2976282" cy="2007883"/>
            <a:chOff x="7975809" y="4510880"/>
            <a:chExt cx="2976282" cy="2007883"/>
          </a:xfrm>
        </p:grpSpPr>
        <p:sp>
          <p:nvSpPr>
            <p:cNvPr id="5" name="Rektangel 4">
              <a:extLst>
                <a:ext uri="{FF2B5EF4-FFF2-40B4-BE49-F238E27FC236}">
                  <a16:creationId xmlns:a16="http://schemas.microsoft.com/office/drawing/2014/main" id="{90F9FC73-2E00-41EA-BF7B-4546ADB17F2F}"/>
                </a:ext>
              </a:extLst>
            </p:cNvPr>
            <p:cNvSpPr/>
            <p:nvPr/>
          </p:nvSpPr>
          <p:spPr>
            <a:xfrm>
              <a:off x="7975809" y="6118653"/>
              <a:ext cx="297628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Ta medvetna beslut</a:t>
              </a:r>
            </a:p>
          </p:txBody>
        </p:sp>
        <p:pic>
          <p:nvPicPr>
            <p:cNvPr id="13" name="Bildobjekt 12">
              <a:extLst>
                <a:ext uri="{FF2B5EF4-FFF2-40B4-BE49-F238E27FC236}">
                  <a16:creationId xmlns:a16="http://schemas.microsoft.com/office/drawing/2014/main" id="{C8684597-8361-46E8-B764-9D5C34AA37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41399" y="4510880"/>
              <a:ext cx="2076656" cy="1555031"/>
            </a:xfrm>
            <a:prstGeom prst="rect">
              <a:avLst/>
            </a:prstGeom>
          </p:spPr>
        </p:pic>
      </p:grpSp>
      <p:grpSp>
        <p:nvGrpSpPr>
          <p:cNvPr id="20" name="Grupp 19">
            <a:extLst>
              <a:ext uri="{FF2B5EF4-FFF2-40B4-BE49-F238E27FC236}">
                <a16:creationId xmlns:a16="http://schemas.microsoft.com/office/drawing/2014/main" id="{E68255A0-DE20-4833-B7FE-4A84E68D53BF}"/>
              </a:ext>
            </a:extLst>
          </p:cNvPr>
          <p:cNvGrpSpPr/>
          <p:nvPr/>
        </p:nvGrpSpPr>
        <p:grpSpPr>
          <a:xfrm>
            <a:off x="3707535" y="4705372"/>
            <a:ext cx="2976282" cy="1555031"/>
            <a:chOff x="3396834" y="4726817"/>
            <a:chExt cx="2976282" cy="1555031"/>
          </a:xfrm>
        </p:grpSpPr>
        <p:sp>
          <p:nvSpPr>
            <p:cNvPr id="8" name="Rektangel 7">
              <a:extLst>
                <a:ext uri="{FF2B5EF4-FFF2-40B4-BE49-F238E27FC236}">
                  <a16:creationId xmlns:a16="http://schemas.microsoft.com/office/drawing/2014/main" id="{C21630C7-C029-49B5-99A6-1AD9A4188203}"/>
                </a:ext>
              </a:extLst>
            </p:cNvPr>
            <p:cNvSpPr/>
            <p:nvPr/>
          </p:nvSpPr>
          <p:spPr>
            <a:xfrm>
              <a:off x="3445962" y="5718543"/>
              <a:ext cx="2678818"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Var proaktiv</a:t>
              </a:r>
            </a:p>
          </p:txBody>
        </p:sp>
        <p:pic>
          <p:nvPicPr>
            <p:cNvPr id="14" name="Bildobjekt 13">
              <a:extLst>
                <a:ext uri="{FF2B5EF4-FFF2-40B4-BE49-F238E27FC236}">
                  <a16:creationId xmlns:a16="http://schemas.microsoft.com/office/drawing/2014/main" id="{6452AC4C-F1F2-41A8-8DB2-926A13F3045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96834" y="4726817"/>
              <a:ext cx="2976282" cy="1555031"/>
            </a:xfrm>
            <a:prstGeom prst="rect">
              <a:avLst/>
            </a:prstGeom>
          </p:spPr>
        </p:pic>
      </p:grpSp>
      <p:grpSp>
        <p:nvGrpSpPr>
          <p:cNvPr id="4" name="Grupp 3">
            <a:extLst>
              <a:ext uri="{FF2B5EF4-FFF2-40B4-BE49-F238E27FC236}">
                <a16:creationId xmlns:a16="http://schemas.microsoft.com/office/drawing/2014/main" id="{D69D3BDC-F110-42E4-BA22-6D726138DF44}"/>
              </a:ext>
            </a:extLst>
          </p:cNvPr>
          <p:cNvGrpSpPr/>
          <p:nvPr/>
        </p:nvGrpSpPr>
        <p:grpSpPr>
          <a:xfrm>
            <a:off x="831900" y="2250987"/>
            <a:ext cx="2249233" cy="2717049"/>
            <a:chOff x="831900" y="2250987"/>
            <a:chExt cx="2249233" cy="2717049"/>
          </a:xfrm>
        </p:grpSpPr>
        <p:sp>
          <p:nvSpPr>
            <p:cNvPr id="6" name="Rektangel 5">
              <a:extLst>
                <a:ext uri="{FF2B5EF4-FFF2-40B4-BE49-F238E27FC236}">
                  <a16:creationId xmlns:a16="http://schemas.microsoft.com/office/drawing/2014/main" id="{F362B647-7CE0-493E-8B92-9D52D36F8B5B}"/>
                </a:ext>
              </a:extLst>
            </p:cNvPr>
            <p:cNvSpPr/>
            <p:nvPr/>
          </p:nvSpPr>
          <p:spPr>
            <a:xfrm>
              <a:off x="899756" y="4567926"/>
              <a:ext cx="188019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Se helheten</a:t>
              </a:r>
            </a:p>
          </p:txBody>
        </p:sp>
        <p:pic>
          <p:nvPicPr>
            <p:cNvPr id="3" name="Platshållare för innehåll 4">
              <a:extLst>
                <a:ext uri="{FF2B5EF4-FFF2-40B4-BE49-F238E27FC236}">
                  <a16:creationId xmlns:a16="http://schemas.microsoft.com/office/drawing/2014/main" id="{88466EF2-9CFF-2644-0F9F-C7398580CD6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1900" y="2250987"/>
              <a:ext cx="2249233" cy="2259893"/>
            </a:xfrm>
            <a:prstGeom prst="rect">
              <a:avLst/>
            </a:prstGeom>
          </p:spPr>
        </p:pic>
      </p:grpSp>
      <p:grpSp>
        <p:nvGrpSpPr>
          <p:cNvPr id="25" name="Grupp 24">
            <a:extLst>
              <a:ext uri="{FF2B5EF4-FFF2-40B4-BE49-F238E27FC236}">
                <a16:creationId xmlns:a16="http://schemas.microsoft.com/office/drawing/2014/main" id="{CC0EE393-E6C9-45F8-94D3-1EBF4BC309C1}"/>
              </a:ext>
            </a:extLst>
          </p:cNvPr>
          <p:cNvGrpSpPr/>
          <p:nvPr/>
        </p:nvGrpSpPr>
        <p:grpSpPr>
          <a:xfrm>
            <a:off x="8124541" y="1905333"/>
            <a:ext cx="2678818" cy="2151429"/>
            <a:chOff x="8124541" y="1905333"/>
            <a:chExt cx="2678818" cy="2151429"/>
          </a:xfrm>
        </p:grpSpPr>
        <p:sp>
          <p:nvSpPr>
            <p:cNvPr id="10" name="Rektangel 9">
              <a:extLst>
                <a:ext uri="{FF2B5EF4-FFF2-40B4-BE49-F238E27FC236}">
                  <a16:creationId xmlns:a16="http://schemas.microsoft.com/office/drawing/2014/main" id="{04DEE008-2B7D-40D4-9B98-3493801C9E43}"/>
                </a:ext>
              </a:extLst>
            </p:cNvPr>
            <p:cNvSpPr/>
            <p:nvPr/>
          </p:nvSpPr>
          <p:spPr>
            <a:xfrm>
              <a:off x="8124541" y="3348876"/>
              <a:ext cx="267881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Lyssna in och kommunicera aktivt</a:t>
              </a:r>
            </a:p>
          </p:txBody>
        </p:sp>
        <p:pic>
          <p:nvPicPr>
            <p:cNvPr id="17" name="Bildobjekt 16">
              <a:extLst>
                <a:ext uri="{FF2B5EF4-FFF2-40B4-BE49-F238E27FC236}">
                  <a16:creationId xmlns:a16="http://schemas.microsoft.com/office/drawing/2014/main" id="{36BC3B10-A58F-4475-B07D-0E129CA209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50526" y="1905333"/>
              <a:ext cx="1725559" cy="1374156"/>
            </a:xfrm>
            <a:prstGeom prst="rect">
              <a:avLst/>
            </a:prstGeom>
          </p:spPr>
        </p:pic>
      </p:grpSp>
    </p:spTree>
    <p:extLst>
      <p:ext uri="{BB962C8B-B14F-4D97-AF65-F5344CB8AC3E}">
        <p14:creationId xmlns:p14="http://schemas.microsoft.com/office/powerpoint/2010/main" val="92045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F5DA0AE-8F31-41F8-A8D0-F4921952C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5806" y="1286734"/>
            <a:ext cx="5320388" cy="5107572"/>
          </a:xfrm>
          <a:prstGeom prst="rect">
            <a:avLst/>
          </a:prstGeom>
          <a:noFill/>
          <a:extLst>
            <a:ext uri="{909E8E84-426E-40DD-AFC4-6F175D3DCCD1}">
              <a14:hiddenFill xmlns:a14="http://schemas.microsoft.com/office/drawing/2010/main">
                <a:solidFill>
                  <a:srgbClr val="FFFFFF"/>
                </a:solidFill>
              </a14:hiddenFill>
            </a:ext>
          </a:extLst>
        </p:spPr>
      </p:pic>
      <p:sp>
        <p:nvSpPr>
          <p:cNvPr id="6" name="Rubrik 1">
            <a:extLst>
              <a:ext uri="{FF2B5EF4-FFF2-40B4-BE49-F238E27FC236}">
                <a16:creationId xmlns:a16="http://schemas.microsoft.com/office/drawing/2014/main" id="{E042393C-A4DF-4C15-8628-C323B06451A6}"/>
              </a:ext>
            </a:extLst>
          </p:cNvPr>
          <p:cNvSpPr>
            <a:spLocks noGrp="1"/>
          </p:cNvSpPr>
          <p:nvPr>
            <p:ph type="title" idx="4294967295"/>
          </p:nvPr>
        </p:nvSpPr>
        <p:spPr>
          <a:xfrm>
            <a:off x="2055813" y="463694"/>
            <a:ext cx="8421687" cy="515937"/>
          </a:xfrm>
          <a:prstGeom prst="rect">
            <a:avLst/>
          </a:prstGeom>
        </p:spPr>
        <p:txBody>
          <a:bodyPr/>
          <a:lstStyle/>
          <a:p>
            <a:r>
              <a:rPr lang="sv-SE" sz="3200" b="1" dirty="0"/>
              <a:t>Process för aktörsgemensam inriktning och samordning</a:t>
            </a:r>
          </a:p>
        </p:txBody>
      </p:sp>
    </p:spTree>
    <p:extLst>
      <p:ext uri="{BB962C8B-B14F-4D97-AF65-F5344CB8AC3E}">
        <p14:creationId xmlns:p14="http://schemas.microsoft.com/office/powerpoint/2010/main" val="21720478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A3D765-3DB8-700C-EBF6-B17F99A6D4CE}"/>
              </a:ext>
            </a:extLst>
          </p:cNvPr>
          <p:cNvSpPr>
            <a:spLocks noGrp="1"/>
          </p:cNvSpPr>
          <p:nvPr>
            <p:ph type="ctrTitle"/>
          </p:nvPr>
        </p:nvSpPr>
        <p:spPr/>
        <p:txBody>
          <a:bodyPr/>
          <a:lstStyle/>
          <a:p>
            <a:r>
              <a:rPr lang="sv-SE" dirty="0">
                <a:solidFill>
                  <a:srgbClr val="4C4B45"/>
                </a:solidFill>
              </a:rPr>
              <a:t>msb.se</a:t>
            </a:r>
          </a:p>
        </p:txBody>
      </p:sp>
    </p:spTree>
    <p:extLst>
      <p:ext uri="{BB962C8B-B14F-4D97-AF65-F5344CB8AC3E}">
        <p14:creationId xmlns:p14="http://schemas.microsoft.com/office/powerpoint/2010/main" val="3423459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C68FC015-0969-C7C5-D494-C14971BE5C0D}"/>
              </a:ext>
              <a:ext uri="{C183D7F6-B498-43B3-948B-1728B52AA6E4}">
                <adec:decorative xmlns:adec="http://schemas.microsoft.com/office/drawing/2017/decorative" val="1"/>
              </a:ext>
            </a:extLst>
          </p:cNvPr>
          <p:cNvSpPr>
            <a:spLocks noGrp="1"/>
          </p:cNvSpPr>
          <p:nvPr>
            <p:ph type="body" idx="1"/>
          </p:nvPr>
        </p:nvSpPr>
        <p:spPr/>
        <p:txBody>
          <a:bodyPr/>
          <a:lstStyle/>
          <a:p>
            <a:r>
              <a:rPr lang="sv-SE" dirty="0"/>
              <a:t>Civil beredskap - krisberedskap och civilt försvar</a:t>
            </a:r>
          </a:p>
        </p:txBody>
      </p:sp>
      <p:pic>
        <p:nvPicPr>
          <p:cNvPr id="13" name="Bild 12">
            <a:extLst>
              <a:ext uri="{FF2B5EF4-FFF2-40B4-BE49-F238E27FC236}">
                <a16:creationId xmlns:a16="http://schemas.microsoft.com/office/drawing/2014/main" id="{3848A3D5-7287-65DC-32C8-3BF5377C8A33}"/>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5" name="Rubrik 4"/>
          <p:cNvSpPr>
            <a:spLocks noGrp="1"/>
          </p:cNvSpPr>
          <p:nvPr>
            <p:ph type="title"/>
          </p:nvPr>
        </p:nvSpPr>
        <p:spPr>
          <a:xfrm>
            <a:off x="1211243" y="674596"/>
            <a:ext cx="10371157" cy="516224"/>
          </a:xfrm>
        </p:spPr>
        <p:txBody>
          <a:bodyPr/>
          <a:lstStyle/>
          <a:p>
            <a:r>
              <a:rPr lang="sv-SE" dirty="0"/>
              <a:t>HUR HÄNGER KRISBEREDSKAP, CIVILT FÖRSVAR OCH TOTALFÖRSVAR IHOP?</a:t>
            </a:r>
          </a:p>
        </p:txBody>
      </p:sp>
      <p:pic>
        <p:nvPicPr>
          <p:cNvPr id="4" name="Bildobjekt 3">
            <a:extLst>
              <a:ext uri="{FF2B5EF4-FFF2-40B4-BE49-F238E27FC236}">
                <a16:creationId xmlns:a16="http://schemas.microsoft.com/office/drawing/2014/main" id="{BDEEEBC5-F123-3ECD-C720-F0069997D71A}"/>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497500" y="1280251"/>
            <a:ext cx="7202555" cy="5024652"/>
          </a:xfrm>
          <a:prstGeom prst="rect">
            <a:avLst/>
          </a:prstGeom>
        </p:spPr>
      </p:pic>
      <p:sp>
        <p:nvSpPr>
          <p:cNvPr id="12" name="textruta 11">
            <a:extLst>
              <a:ext uri="{FF2B5EF4-FFF2-40B4-BE49-F238E27FC236}">
                <a16:creationId xmlns:a16="http://schemas.microsoft.com/office/drawing/2014/main" id="{D629012D-40DF-53A6-DE7D-4A2FA1F3EC28}"/>
              </a:ext>
            </a:extLst>
          </p:cNvPr>
          <p:cNvSpPr txBox="1"/>
          <p:nvPr/>
        </p:nvSpPr>
        <p:spPr>
          <a:xfrm>
            <a:off x="2801132" y="5146892"/>
            <a:ext cx="3233489" cy="338554"/>
          </a:xfrm>
          <a:prstGeom prst="rect">
            <a:avLst/>
          </a:prstGeom>
          <a:noFill/>
        </p:spPr>
        <p:txBody>
          <a:bodyPr wrap="square" rtlCol="0">
            <a:spAutoFit/>
          </a:bodyPr>
          <a:lstStyle/>
          <a:p>
            <a:pPr algn="ctr"/>
            <a:r>
              <a:rPr lang="sv-SE" sz="1600" b="1" dirty="0">
                <a:solidFill>
                  <a:srgbClr val="4C4B45"/>
                </a:solidFill>
                <a:latin typeface="+mj-lt"/>
              </a:rPr>
              <a:t>Civil beredskap</a:t>
            </a:r>
          </a:p>
        </p:txBody>
      </p:sp>
      <p:sp>
        <p:nvSpPr>
          <p:cNvPr id="7" name="textruta 6">
            <a:extLst>
              <a:ext uri="{FF2B5EF4-FFF2-40B4-BE49-F238E27FC236}">
                <a16:creationId xmlns:a16="http://schemas.microsoft.com/office/drawing/2014/main" id="{C08FF00F-18B1-77B4-1E9B-CAF653B7A693}"/>
              </a:ext>
            </a:extLst>
          </p:cNvPr>
          <p:cNvSpPr txBox="1"/>
          <p:nvPr/>
        </p:nvSpPr>
        <p:spPr>
          <a:xfrm>
            <a:off x="2667852" y="3973939"/>
            <a:ext cx="1831625" cy="338554"/>
          </a:xfrm>
          <a:prstGeom prst="rect">
            <a:avLst/>
          </a:prstGeom>
          <a:noFill/>
        </p:spPr>
        <p:txBody>
          <a:bodyPr wrap="square" rtlCol="0">
            <a:spAutoFit/>
          </a:bodyPr>
          <a:lstStyle/>
          <a:p>
            <a:pPr algn="ctr"/>
            <a:r>
              <a:rPr lang="sv-SE" sz="1600" b="1" dirty="0">
                <a:solidFill>
                  <a:srgbClr val="4C4B45"/>
                </a:solidFill>
                <a:latin typeface="+mj-lt"/>
              </a:rPr>
              <a:t>Krisberedskap</a:t>
            </a:r>
          </a:p>
        </p:txBody>
      </p:sp>
      <p:sp>
        <p:nvSpPr>
          <p:cNvPr id="8" name="textruta 7">
            <a:extLst>
              <a:ext uri="{FF2B5EF4-FFF2-40B4-BE49-F238E27FC236}">
                <a16:creationId xmlns:a16="http://schemas.microsoft.com/office/drawing/2014/main" id="{A1644B95-860D-7549-776A-80F13FF0CB9E}"/>
              </a:ext>
            </a:extLst>
          </p:cNvPr>
          <p:cNvSpPr txBox="1"/>
          <p:nvPr/>
        </p:nvSpPr>
        <p:spPr>
          <a:xfrm>
            <a:off x="4584247" y="4306886"/>
            <a:ext cx="1401864" cy="584775"/>
          </a:xfrm>
          <a:prstGeom prst="rect">
            <a:avLst/>
          </a:prstGeom>
          <a:noFill/>
        </p:spPr>
        <p:txBody>
          <a:bodyPr wrap="square" rtlCol="0">
            <a:spAutoFit/>
          </a:bodyPr>
          <a:lstStyle/>
          <a:p>
            <a:pPr algn="ctr"/>
            <a:r>
              <a:rPr lang="sv-SE" sz="1600" b="1" dirty="0">
                <a:solidFill>
                  <a:srgbClr val="4C4B45"/>
                </a:solidFill>
                <a:latin typeface="+mj-lt"/>
              </a:rPr>
              <a:t>Civilt </a:t>
            </a:r>
            <a:br>
              <a:rPr lang="sv-SE" sz="1600" b="1" dirty="0">
                <a:solidFill>
                  <a:srgbClr val="4C4B45"/>
                </a:solidFill>
                <a:latin typeface="+mj-lt"/>
              </a:rPr>
            </a:br>
            <a:r>
              <a:rPr lang="sv-SE" sz="1600" b="1" dirty="0">
                <a:solidFill>
                  <a:srgbClr val="4C4B45"/>
                </a:solidFill>
                <a:latin typeface="+mj-lt"/>
              </a:rPr>
              <a:t>försvar</a:t>
            </a:r>
          </a:p>
        </p:txBody>
      </p:sp>
      <p:sp>
        <p:nvSpPr>
          <p:cNvPr id="9" name="textruta 8">
            <a:extLst>
              <a:ext uri="{FF2B5EF4-FFF2-40B4-BE49-F238E27FC236}">
                <a16:creationId xmlns:a16="http://schemas.microsoft.com/office/drawing/2014/main" id="{4D5B48A1-054B-2982-FBEC-CBA3B3301613}"/>
              </a:ext>
            </a:extLst>
          </p:cNvPr>
          <p:cNvSpPr txBox="1"/>
          <p:nvPr/>
        </p:nvSpPr>
        <p:spPr>
          <a:xfrm>
            <a:off x="6205891" y="4306886"/>
            <a:ext cx="1460122" cy="584775"/>
          </a:xfrm>
          <a:prstGeom prst="rect">
            <a:avLst/>
          </a:prstGeom>
          <a:noFill/>
        </p:spPr>
        <p:txBody>
          <a:bodyPr wrap="square" rtlCol="0">
            <a:spAutoFit/>
          </a:bodyPr>
          <a:lstStyle/>
          <a:p>
            <a:pPr algn="ctr"/>
            <a:r>
              <a:rPr lang="sv-SE" sz="1600" b="1" dirty="0">
                <a:solidFill>
                  <a:srgbClr val="4C4B45"/>
                </a:solidFill>
                <a:latin typeface="+mj-lt"/>
              </a:rPr>
              <a:t>Militärt </a:t>
            </a:r>
            <a:br>
              <a:rPr lang="sv-SE" sz="1600" b="1" dirty="0">
                <a:solidFill>
                  <a:srgbClr val="4C4B45"/>
                </a:solidFill>
                <a:latin typeface="+mj-lt"/>
              </a:rPr>
            </a:br>
            <a:r>
              <a:rPr lang="sv-SE" sz="1600" b="1" dirty="0">
                <a:solidFill>
                  <a:srgbClr val="4C4B45"/>
                </a:solidFill>
                <a:latin typeface="+mj-lt"/>
              </a:rPr>
              <a:t>försvar</a:t>
            </a:r>
          </a:p>
        </p:txBody>
      </p:sp>
      <p:sp>
        <p:nvSpPr>
          <p:cNvPr id="11" name="textruta 10">
            <a:extLst>
              <a:ext uri="{FF2B5EF4-FFF2-40B4-BE49-F238E27FC236}">
                <a16:creationId xmlns:a16="http://schemas.microsoft.com/office/drawing/2014/main" id="{D6925C5C-9941-BC70-D541-0835E7513538}"/>
              </a:ext>
            </a:extLst>
          </p:cNvPr>
          <p:cNvSpPr txBox="1"/>
          <p:nvPr/>
        </p:nvSpPr>
        <p:spPr>
          <a:xfrm>
            <a:off x="5334510" y="3250522"/>
            <a:ext cx="1522503" cy="338554"/>
          </a:xfrm>
          <a:prstGeom prst="rect">
            <a:avLst/>
          </a:prstGeom>
          <a:noFill/>
        </p:spPr>
        <p:txBody>
          <a:bodyPr wrap="square" rtlCol="0">
            <a:spAutoFit/>
          </a:bodyPr>
          <a:lstStyle/>
          <a:p>
            <a:pPr algn="ctr"/>
            <a:r>
              <a:rPr lang="sv-SE" sz="1600" b="1" dirty="0">
                <a:solidFill>
                  <a:srgbClr val="4C4B45"/>
                </a:solidFill>
                <a:latin typeface="+mj-lt"/>
              </a:rPr>
              <a:t>Totalförsvar</a:t>
            </a:r>
          </a:p>
        </p:txBody>
      </p:sp>
      <p:sp>
        <p:nvSpPr>
          <p:cNvPr id="10" name="textruta 9">
            <a:extLst>
              <a:ext uri="{FF2B5EF4-FFF2-40B4-BE49-F238E27FC236}">
                <a16:creationId xmlns:a16="http://schemas.microsoft.com/office/drawing/2014/main" id="{FC751E1B-1D42-106F-E5D0-9DF842A88893}"/>
              </a:ext>
            </a:extLst>
          </p:cNvPr>
          <p:cNvSpPr txBox="1"/>
          <p:nvPr/>
        </p:nvSpPr>
        <p:spPr>
          <a:xfrm>
            <a:off x="7841796" y="2095868"/>
            <a:ext cx="1866376" cy="584775"/>
          </a:xfrm>
          <a:prstGeom prst="rect">
            <a:avLst/>
          </a:prstGeom>
          <a:noFill/>
        </p:spPr>
        <p:txBody>
          <a:bodyPr wrap="square" rtlCol="0">
            <a:spAutoFit/>
          </a:bodyPr>
          <a:lstStyle/>
          <a:p>
            <a:pPr algn="ctr"/>
            <a:r>
              <a:rPr lang="sv-SE" sz="1600" b="1" dirty="0">
                <a:solidFill>
                  <a:srgbClr val="4C4B45"/>
                </a:solidFill>
                <a:latin typeface="+mj-lt"/>
              </a:rPr>
              <a:t>Höjd </a:t>
            </a:r>
            <a:br>
              <a:rPr lang="sv-SE" sz="1600" b="1" dirty="0">
                <a:solidFill>
                  <a:srgbClr val="4C4B45"/>
                </a:solidFill>
                <a:latin typeface="+mj-lt"/>
              </a:rPr>
            </a:br>
            <a:r>
              <a:rPr lang="sv-SE" sz="1600" b="1" dirty="0">
                <a:solidFill>
                  <a:srgbClr val="4C4B45"/>
                </a:solidFill>
                <a:latin typeface="+mj-lt"/>
              </a:rPr>
              <a:t>beredskap</a:t>
            </a:r>
          </a:p>
        </p:txBody>
      </p:sp>
    </p:spTree>
    <p:extLst>
      <p:ext uri="{BB962C8B-B14F-4D97-AF65-F5344CB8AC3E}">
        <p14:creationId xmlns:p14="http://schemas.microsoft.com/office/powerpoint/2010/main" val="2092952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p:txBody>
          <a:bodyPr/>
          <a:lstStyle/>
          <a:p>
            <a:r>
              <a:rPr lang="sv-SE" dirty="0"/>
              <a:t>MÅLET FÖR DET CIVILA FÖRSVARET</a:t>
            </a:r>
          </a:p>
        </p:txBody>
      </p:sp>
      <p:sp>
        <p:nvSpPr>
          <p:cNvPr id="2" name="Platshållare för text 1">
            <a:extLst>
              <a:ext uri="{FF2B5EF4-FFF2-40B4-BE49-F238E27FC236}">
                <a16:creationId xmlns:a16="http://schemas.microsoft.com/office/drawing/2014/main" id="{C68FC015-0969-C7C5-D494-C14971BE5C0D}"/>
              </a:ext>
              <a:ext uri="{C183D7F6-B498-43B3-948B-1728B52AA6E4}">
                <adec:decorative xmlns:adec="http://schemas.microsoft.com/office/drawing/2017/decorative" val="1"/>
              </a:ext>
            </a:extLst>
          </p:cNvPr>
          <p:cNvSpPr>
            <a:spLocks noGrp="1"/>
          </p:cNvSpPr>
          <p:nvPr>
            <p:ph sz="half" idx="1"/>
          </p:nvPr>
        </p:nvSpPr>
        <p:spPr>
          <a:xfrm>
            <a:off x="1211244" y="1467530"/>
            <a:ext cx="7816520" cy="4105501"/>
          </a:xfrm>
        </p:spPr>
        <p:txBody>
          <a:bodyPr/>
          <a:lstStyle/>
          <a:p>
            <a:pPr marL="0" lvl="0" indent="0">
              <a:spcAft>
                <a:spcPts val="0"/>
              </a:spcAft>
              <a:buNone/>
            </a:pPr>
            <a:r>
              <a:rPr lang="sv-SE" sz="2000" dirty="0">
                <a:ea typeface="Calibri" panose="020F0502020204030204" pitchFamily="34" charset="0"/>
                <a:cs typeface="Times New Roman" panose="02020603050405020304" pitchFamily="18" charset="0"/>
              </a:rPr>
              <a:t>Målet för det civila försvaret ska vara att ha förmåga att:</a:t>
            </a:r>
          </a:p>
          <a:p>
            <a:pPr marL="342900" lvl="0" indent="-342900">
              <a:spcAft>
                <a:spcPts val="0"/>
              </a:spcAft>
              <a:buFont typeface="Symbol" panose="05050102010706020507" pitchFamily="18" charset="2"/>
              <a:buChar char=""/>
            </a:pPr>
            <a:r>
              <a:rPr lang="sv-SE" sz="2000" dirty="0">
                <a:ea typeface="Calibri" panose="020F0502020204030204" pitchFamily="34" charset="0"/>
                <a:cs typeface="Times New Roman" panose="02020603050405020304" pitchFamily="18" charset="0"/>
              </a:rPr>
              <a:t>Säkerställa de viktigaste samhällsfunktionerna</a:t>
            </a:r>
          </a:p>
          <a:p>
            <a:pPr marL="342900" lvl="0" indent="-342900">
              <a:spcAft>
                <a:spcPts val="0"/>
              </a:spcAft>
              <a:buFont typeface="Symbol" panose="05050102010706020507" pitchFamily="18" charset="2"/>
              <a:buChar char=""/>
            </a:pPr>
            <a:r>
              <a:rPr lang="sv-SE" sz="2000" dirty="0">
                <a:ea typeface="Calibri" panose="020F0502020204030204" pitchFamily="34" charset="0"/>
                <a:cs typeface="Times New Roman" panose="02020603050405020304" pitchFamily="18" charset="0"/>
              </a:rPr>
              <a:t>Inom ramen för Natos kollektiva försvar och uppgifter i övrigt, bidra till det militära försvarets förmåga</a:t>
            </a:r>
          </a:p>
          <a:p>
            <a:pPr marL="342900" lvl="0" indent="-342900">
              <a:spcAft>
                <a:spcPts val="0"/>
              </a:spcAft>
              <a:buFont typeface="Symbol" panose="05050102010706020507" pitchFamily="18" charset="2"/>
              <a:buChar char=""/>
            </a:pPr>
            <a:r>
              <a:rPr lang="sv-SE" sz="2000" dirty="0">
                <a:ea typeface="Calibri" panose="020F0502020204030204" pitchFamily="34" charset="0"/>
                <a:cs typeface="Times New Roman" panose="02020603050405020304" pitchFamily="18" charset="0"/>
              </a:rPr>
              <a:t>Skydda civilbefolkningen</a:t>
            </a:r>
          </a:p>
          <a:p>
            <a:pPr marL="342900" lvl="0" indent="-342900">
              <a:spcAft>
                <a:spcPts val="0"/>
              </a:spcAft>
              <a:buFont typeface="Symbol" panose="05050102010706020507" pitchFamily="18" charset="2"/>
              <a:buChar char=""/>
            </a:pPr>
            <a:r>
              <a:rPr lang="sv-SE" sz="2000" dirty="0">
                <a:ea typeface="Calibri" panose="020F0502020204030204" pitchFamily="34" charset="0"/>
                <a:cs typeface="Times New Roman" panose="02020603050405020304" pitchFamily="18" charset="0"/>
              </a:rPr>
              <a:t>Upprätthålla försvarsviljan och samhällets motståndskraft mot externa påtryckningar</a:t>
            </a:r>
          </a:p>
          <a:p>
            <a:pPr marL="0" lvl="0" indent="0">
              <a:spcAft>
                <a:spcPts val="0"/>
              </a:spcAft>
              <a:buNone/>
            </a:pPr>
            <a:endParaRPr lang="sv-SE" sz="2000" dirty="0">
              <a:ea typeface="Calibri" panose="020F0502020204030204" pitchFamily="34" charset="0"/>
              <a:cs typeface="Times New Roman" panose="02020603050405020304" pitchFamily="18" charset="0"/>
            </a:endParaRPr>
          </a:p>
          <a:p>
            <a:pPr marL="0" lvl="0" indent="0">
              <a:spcAft>
                <a:spcPts val="0"/>
              </a:spcAft>
              <a:buNone/>
            </a:pPr>
            <a:r>
              <a:rPr lang="sv-SE" sz="1400" dirty="0">
                <a:ea typeface="Calibri" panose="020F0502020204030204" pitchFamily="34" charset="0"/>
                <a:cs typeface="Times New Roman" panose="02020603050405020304" pitchFamily="18" charset="0"/>
              </a:rPr>
              <a:t>(prop. 2024/25:34, bet. 2024/25:FöU2, rskr. 2024/25:114)</a:t>
            </a:r>
          </a:p>
        </p:txBody>
      </p:sp>
      <p:sp>
        <p:nvSpPr>
          <p:cNvPr id="3" name="Platshållare för text 2"/>
          <p:cNvSpPr>
            <a:spLocks noGrp="1"/>
          </p:cNvSpPr>
          <p:nvPr>
            <p:ph type="body" idx="10"/>
          </p:nvPr>
        </p:nvSpPr>
        <p:spPr/>
        <p:txBody>
          <a:bodyPr/>
          <a:lstStyle/>
          <a:p>
            <a:r>
              <a:rPr lang="sv-SE" dirty="0"/>
              <a:t>Civil beredskap - krisberedskap och civilt försvar</a:t>
            </a:r>
          </a:p>
        </p:txBody>
      </p:sp>
      <p:pic>
        <p:nvPicPr>
          <p:cNvPr id="13" name="Bild 12">
            <a:extLst>
              <a:ext uri="{FF2B5EF4-FFF2-40B4-BE49-F238E27FC236}">
                <a16:creationId xmlns:a16="http://schemas.microsoft.com/office/drawing/2014/main" id="{3848A3D5-7287-65DC-32C8-3BF5377C8A33}"/>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Tree>
    <p:extLst>
      <p:ext uri="{BB962C8B-B14F-4D97-AF65-F5344CB8AC3E}">
        <p14:creationId xmlns:p14="http://schemas.microsoft.com/office/powerpoint/2010/main" val="42711461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XTCOLOR" val="0"/>
</p:tagLst>
</file>

<file path=ppt/tags/tag10.xml><?xml version="1.0" encoding="utf-8"?>
<p:tagLst xmlns:a="http://schemas.openxmlformats.org/drawingml/2006/main" xmlns:r="http://schemas.openxmlformats.org/officeDocument/2006/relationships" xmlns:p="http://schemas.openxmlformats.org/presentationml/2006/main">
  <p:tag name="TEXTCOLOR" val="0"/>
</p:tagLst>
</file>

<file path=ppt/tags/tag100.xml><?xml version="1.0" encoding="utf-8"?>
<p:tagLst xmlns:a="http://schemas.openxmlformats.org/drawingml/2006/main" xmlns:r="http://schemas.openxmlformats.org/officeDocument/2006/relationships" xmlns:p="http://schemas.openxmlformats.org/presentationml/2006/main">
  <p:tag name="TEXTCOLOR" val="9013641"/>
</p:tagLst>
</file>

<file path=ppt/tags/tag101.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 name="LAYOUT" val="Screen"/>
</p:tagLst>
</file>

<file path=ppt/tags/tag102.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03.xml><?xml version="1.0" encoding="utf-8"?>
<p:tagLst xmlns:a="http://schemas.openxmlformats.org/drawingml/2006/main" xmlns:r="http://schemas.openxmlformats.org/officeDocument/2006/relationships" xmlns:p="http://schemas.openxmlformats.org/presentationml/2006/main">
  <p:tag name="TEXTCOLOR" val="0"/>
</p:tagLst>
</file>

<file path=ppt/tags/tag104.xml><?xml version="1.0" encoding="utf-8"?>
<p:tagLst xmlns:a="http://schemas.openxmlformats.org/drawingml/2006/main" xmlns:r="http://schemas.openxmlformats.org/officeDocument/2006/relationships" xmlns:p="http://schemas.openxmlformats.org/presentationml/2006/main">
  <p:tag name="TEXTCOLOR" val="0"/>
</p:tagLst>
</file>

<file path=ppt/tags/tag105.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06.xml><?xml version="1.0" encoding="utf-8"?>
<p:tagLst xmlns:a="http://schemas.openxmlformats.org/drawingml/2006/main" xmlns:r="http://schemas.openxmlformats.org/officeDocument/2006/relationships" xmlns:p="http://schemas.openxmlformats.org/presentationml/2006/main">
  <p:tag name="TEXTCOLOR" val="0"/>
</p:tagLst>
</file>

<file path=ppt/tags/tag107.xml><?xml version="1.0" encoding="utf-8"?>
<p:tagLst xmlns:a="http://schemas.openxmlformats.org/drawingml/2006/main" xmlns:r="http://schemas.openxmlformats.org/officeDocument/2006/relationships" xmlns:p="http://schemas.openxmlformats.org/presentationml/2006/main">
  <p:tag name="TEXTCOLOR" val="0"/>
</p:tagLst>
</file>

<file path=ppt/tags/tag108.xml><?xml version="1.0" encoding="utf-8"?>
<p:tagLst xmlns:a="http://schemas.openxmlformats.org/drawingml/2006/main" xmlns:r="http://schemas.openxmlformats.org/officeDocument/2006/relationships" xmlns:p="http://schemas.openxmlformats.org/presentationml/2006/main">
  <p:tag name="TEXTCOLOR" val="0"/>
</p:tagLst>
</file>

<file path=ppt/tags/tag109.xml><?xml version="1.0" encoding="utf-8"?>
<p:tagLst xmlns:a="http://schemas.openxmlformats.org/drawingml/2006/main" xmlns:r="http://schemas.openxmlformats.org/officeDocument/2006/relationships" xmlns:p="http://schemas.openxmlformats.org/presentationml/2006/main">
  <p:tag name="TEXTCOLOR" val="0"/>
</p:tagLst>
</file>

<file path=ppt/tags/tag11.xml><?xml version="1.0" encoding="utf-8"?>
<p:tagLst xmlns:a="http://schemas.openxmlformats.org/drawingml/2006/main" xmlns:r="http://schemas.openxmlformats.org/officeDocument/2006/relationships" xmlns:p="http://schemas.openxmlformats.org/presentationml/2006/main">
  <p:tag name="TEXTCOLOR" val="0"/>
</p:tagLst>
</file>

<file path=ppt/tags/tag110.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11.xml><?xml version="1.0" encoding="utf-8"?>
<p:tagLst xmlns:a="http://schemas.openxmlformats.org/drawingml/2006/main" xmlns:r="http://schemas.openxmlformats.org/officeDocument/2006/relationships" xmlns:p="http://schemas.openxmlformats.org/presentationml/2006/main">
  <p:tag name="TEXTCOLOR" val="0"/>
</p:tagLst>
</file>

<file path=ppt/tags/tag112.xml><?xml version="1.0" encoding="utf-8"?>
<p:tagLst xmlns:a="http://schemas.openxmlformats.org/drawingml/2006/main" xmlns:r="http://schemas.openxmlformats.org/officeDocument/2006/relationships" xmlns:p="http://schemas.openxmlformats.org/presentationml/2006/main">
  <p:tag name="TEXTCOLOR" val="0"/>
</p:tagLst>
</file>

<file path=ppt/tags/tag113.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14.xml><?xml version="1.0" encoding="utf-8"?>
<p:tagLst xmlns:a="http://schemas.openxmlformats.org/drawingml/2006/main" xmlns:r="http://schemas.openxmlformats.org/officeDocument/2006/relationships" xmlns:p="http://schemas.openxmlformats.org/presentationml/2006/main">
  <p:tag name="TEXTCOLOR" val="0"/>
</p:tagLst>
</file>

<file path=ppt/tags/tag115.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16.xml><?xml version="1.0" encoding="utf-8"?>
<p:tagLst xmlns:a="http://schemas.openxmlformats.org/drawingml/2006/main" xmlns:r="http://schemas.openxmlformats.org/officeDocument/2006/relationships" xmlns:p="http://schemas.openxmlformats.org/presentationml/2006/main">
  <p:tag name="TEXTCOLOR" val="0"/>
</p:tagLst>
</file>

<file path=ppt/tags/tag117.xml><?xml version="1.0" encoding="utf-8"?>
<p:tagLst xmlns:a="http://schemas.openxmlformats.org/drawingml/2006/main" xmlns:r="http://schemas.openxmlformats.org/officeDocument/2006/relationships" xmlns:p="http://schemas.openxmlformats.org/presentationml/2006/main">
  <p:tag name="TEXTCOLOR" val="0"/>
</p:tagLst>
</file>

<file path=ppt/tags/tag118.xml><?xml version="1.0" encoding="utf-8"?>
<p:tagLst xmlns:a="http://schemas.openxmlformats.org/drawingml/2006/main" xmlns:r="http://schemas.openxmlformats.org/officeDocument/2006/relationships" xmlns:p="http://schemas.openxmlformats.org/presentationml/2006/main">
  <p:tag name="TEXTCOLOR" val="0"/>
</p:tagLst>
</file>

<file path=ppt/tags/tag119.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2.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20.xml><?xml version="1.0" encoding="utf-8"?>
<p:tagLst xmlns:a="http://schemas.openxmlformats.org/drawingml/2006/main" xmlns:r="http://schemas.openxmlformats.org/officeDocument/2006/relationships" xmlns:p="http://schemas.openxmlformats.org/presentationml/2006/main">
  <p:tag name="TEXTCOLOR" val="0"/>
</p:tagLst>
</file>

<file path=ppt/tags/tag121.xml><?xml version="1.0" encoding="utf-8"?>
<p:tagLst xmlns:a="http://schemas.openxmlformats.org/drawingml/2006/main" xmlns:r="http://schemas.openxmlformats.org/officeDocument/2006/relationships" xmlns:p="http://schemas.openxmlformats.org/presentationml/2006/main">
  <p:tag name="TEXTCOLOR" val="0"/>
</p:tagLst>
</file>

<file path=ppt/tags/tag122.xml><?xml version="1.0" encoding="utf-8"?>
<p:tagLst xmlns:a="http://schemas.openxmlformats.org/drawingml/2006/main" xmlns:r="http://schemas.openxmlformats.org/officeDocument/2006/relationships" xmlns:p="http://schemas.openxmlformats.org/presentationml/2006/main">
  <p:tag name="TEXTCOLOR" val="0"/>
</p:tagLst>
</file>

<file path=ppt/tags/tag123.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24.xml><?xml version="1.0" encoding="utf-8"?>
<p:tagLst xmlns:a="http://schemas.openxmlformats.org/drawingml/2006/main" xmlns:r="http://schemas.openxmlformats.org/officeDocument/2006/relationships" xmlns:p="http://schemas.openxmlformats.org/presentationml/2006/main">
  <p:tag name="TEXTCOLOR" val="0"/>
</p:tagLst>
</file>

<file path=ppt/tags/tag125.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26.xml><?xml version="1.0" encoding="utf-8"?>
<p:tagLst xmlns:a="http://schemas.openxmlformats.org/drawingml/2006/main" xmlns:r="http://schemas.openxmlformats.org/officeDocument/2006/relationships" xmlns:p="http://schemas.openxmlformats.org/presentationml/2006/main">
  <p:tag name="TEXTCOLOR" val="0"/>
</p:tagLst>
</file>

<file path=ppt/tags/tag127.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28.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29.xml><?xml version="1.0" encoding="utf-8"?>
<p:tagLst xmlns:a="http://schemas.openxmlformats.org/drawingml/2006/main" xmlns:r="http://schemas.openxmlformats.org/officeDocument/2006/relationships" xmlns:p="http://schemas.openxmlformats.org/presentationml/2006/main">
  <p:tag name="TEXTCOLOR" val="0"/>
</p:tagLst>
</file>

<file path=ppt/tags/tag13.xml><?xml version="1.0" encoding="utf-8"?>
<p:tagLst xmlns:a="http://schemas.openxmlformats.org/drawingml/2006/main" xmlns:r="http://schemas.openxmlformats.org/officeDocument/2006/relationships" xmlns:p="http://schemas.openxmlformats.org/presentationml/2006/main">
  <p:tag name="TEXTCOLOR" val="0"/>
</p:tagLst>
</file>

<file path=ppt/tags/tag130.xml><?xml version="1.0" encoding="utf-8"?>
<p:tagLst xmlns:a="http://schemas.openxmlformats.org/drawingml/2006/main" xmlns:r="http://schemas.openxmlformats.org/officeDocument/2006/relationships" xmlns:p="http://schemas.openxmlformats.org/presentationml/2006/main">
  <p:tag name="TEXTCOLOR" val="0"/>
</p:tagLst>
</file>

<file path=ppt/tags/tag131.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32.xml><?xml version="1.0" encoding="utf-8"?>
<p:tagLst xmlns:a="http://schemas.openxmlformats.org/drawingml/2006/main" xmlns:r="http://schemas.openxmlformats.org/officeDocument/2006/relationships" xmlns:p="http://schemas.openxmlformats.org/presentationml/2006/main">
  <p:tag name="TEXTCOLOR" val="0"/>
</p:tagLst>
</file>

<file path=ppt/tags/tag133.xml><?xml version="1.0" encoding="utf-8"?>
<p:tagLst xmlns:a="http://schemas.openxmlformats.org/drawingml/2006/main" xmlns:r="http://schemas.openxmlformats.org/officeDocument/2006/relationships" xmlns:p="http://schemas.openxmlformats.org/presentationml/2006/main">
  <p:tag name="TEXTCOLOR" val="0"/>
</p:tagLst>
</file>

<file path=ppt/tags/tag134.xml><?xml version="1.0" encoding="utf-8"?>
<p:tagLst xmlns:a="http://schemas.openxmlformats.org/drawingml/2006/main" xmlns:r="http://schemas.openxmlformats.org/officeDocument/2006/relationships" xmlns:p="http://schemas.openxmlformats.org/presentationml/2006/main">
  <p:tag name="TEXTCOLOR" val="9013641"/>
</p:tagLst>
</file>

<file path=ppt/tags/tag135.xml><?xml version="1.0" encoding="utf-8"?>
<p:tagLst xmlns:a="http://schemas.openxmlformats.org/drawingml/2006/main" xmlns:r="http://schemas.openxmlformats.org/officeDocument/2006/relationships" xmlns:p="http://schemas.openxmlformats.org/presentationml/2006/main">
  <p:tag name="TEXTCOLOR" val="9013641"/>
</p:tagLst>
</file>

<file path=ppt/tags/tag136.xml><?xml version="1.0" encoding="utf-8"?>
<p:tagLst xmlns:a="http://schemas.openxmlformats.org/drawingml/2006/main" xmlns:r="http://schemas.openxmlformats.org/officeDocument/2006/relationships" xmlns:p="http://schemas.openxmlformats.org/presentationml/2006/main">
  <p:tag name="TEXTCOLOR" val="9013641"/>
</p:tagLst>
</file>

<file path=ppt/tags/tag137.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 name="LAYOUT" val="Screen"/>
</p:tagLst>
</file>

<file path=ppt/tags/tag138.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39.xml><?xml version="1.0" encoding="utf-8"?>
<p:tagLst xmlns:a="http://schemas.openxmlformats.org/drawingml/2006/main" xmlns:r="http://schemas.openxmlformats.org/officeDocument/2006/relationships" xmlns:p="http://schemas.openxmlformats.org/presentationml/2006/main">
  <p:tag name="TEXTCOLOR" val="0"/>
</p:tagLst>
</file>

<file path=ppt/tags/tag14.xml><?xml version="1.0" encoding="utf-8"?>
<p:tagLst xmlns:a="http://schemas.openxmlformats.org/drawingml/2006/main" xmlns:r="http://schemas.openxmlformats.org/officeDocument/2006/relationships" xmlns:p="http://schemas.openxmlformats.org/presentationml/2006/main">
  <p:tag name="TEXTCOLOR" val="0"/>
</p:tagLst>
</file>

<file path=ppt/tags/tag140.xml><?xml version="1.0" encoding="utf-8"?>
<p:tagLst xmlns:a="http://schemas.openxmlformats.org/drawingml/2006/main" xmlns:r="http://schemas.openxmlformats.org/officeDocument/2006/relationships" xmlns:p="http://schemas.openxmlformats.org/presentationml/2006/main">
  <p:tag name="TEXTCOLOR" val="0"/>
</p:tagLst>
</file>

<file path=ppt/tags/tag141.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42.xml><?xml version="1.0" encoding="utf-8"?>
<p:tagLst xmlns:a="http://schemas.openxmlformats.org/drawingml/2006/main" xmlns:r="http://schemas.openxmlformats.org/officeDocument/2006/relationships" xmlns:p="http://schemas.openxmlformats.org/presentationml/2006/main">
  <p:tag name="TEXTCOLOR" val="0"/>
</p:tagLst>
</file>

<file path=ppt/tags/tag143.xml><?xml version="1.0" encoding="utf-8"?>
<p:tagLst xmlns:a="http://schemas.openxmlformats.org/drawingml/2006/main" xmlns:r="http://schemas.openxmlformats.org/officeDocument/2006/relationships" xmlns:p="http://schemas.openxmlformats.org/presentationml/2006/main">
  <p:tag name="TEXTCOLOR" val="0"/>
</p:tagLst>
</file>

<file path=ppt/tags/tag144.xml><?xml version="1.0" encoding="utf-8"?>
<p:tagLst xmlns:a="http://schemas.openxmlformats.org/drawingml/2006/main" xmlns:r="http://schemas.openxmlformats.org/officeDocument/2006/relationships" xmlns:p="http://schemas.openxmlformats.org/presentationml/2006/main">
  <p:tag name="TEXTCOLOR" val="0"/>
</p:tagLst>
</file>

<file path=ppt/tags/tag145.xml><?xml version="1.0" encoding="utf-8"?>
<p:tagLst xmlns:a="http://schemas.openxmlformats.org/drawingml/2006/main" xmlns:r="http://schemas.openxmlformats.org/officeDocument/2006/relationships" xmlns:p="http://schemas.openxmlformats.org/presentationml/2006/main">
  <p:tag name="TEXTCOLOR" val="0"/>
</p:tagLst>
</file>

<file path=ppt/tags/tag146.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47.xml><?xml version="1.0" encoding="utf-8"?>
<p:tagLst xmlns:a="http://schemas.openxmlformats.org/drawingml/2006/main" xmlns:r="http://schemas.openxmlformats.org/officeDocument/2006/relationships" xmlns:p="http://schemas.openxmlformats.org/presentationml/2006/main">
  <p:tag name="TEXTCOLOR" val="0"/>
</p:tagLst>
</file>

<file path=ppt/tags/tag148.xml><?xml version="1.0" encoding="utf-8"?>
<p:tagLst xmlns:a="http://schemas.openxmlformats.org/drawingml/2006/main" xmlns:r="http://schemas.openxmlformats.org/officeDocument/2006/relationships" xmlns:p="http://schemas.openxmlformats.org/presentationml/2006/main">
  <p:tag name="TEXTCOLOR" val="0"/>
</p:tagLst>
</file>

<file path=ppt/tags/tag149.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5.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50.xml><?xml version="1.0" encoding="utf-8"?>
<p:tagLst xmlns:a="http://schemas.openxmlformats.org/drawingml/2006/main" xmlns:r="http://schemas.openxmlformats.org/officeDocument/2006/relationships" xmlns:p="http://schemas.openxmlformats.org/presentationml/2006/main">
  <p:tag name="TEXTCOLOR" val="0"/>
</p:tagLst>
</file>

<file path=ppt/tags/tag151.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52.xml><?xml version="1.0" encoding="utf-8"?>
<p:tagLst xmlns:a="http://schemas.openxmlformats.org/drawingml/2006/main" xmlns:r="http://schemas.openxmlformats.org/officeDocument/2006/relationships" xmlns:p="http://schemas.openxmlformats.org/presentationml/2006/main">
  <p:tag name="TEXTCOLOR" val="0"/>
</p:tagLst>
</file>

<file path=ppt/tags/tag153.xml><?xml version="1.0" encoding="utf-8"?>
<p:tagLst xmlns:a="http://schemas.openxmlformats.org/drawingml/2006/main" xmlns:r="http://schemas.openxmlformats.org/officeDocument/2006/relationships" xmlns:p="http://schemas.openxmlformats.org/presentationml/2006/main">
  <p:tag name="TEXTCOLOR" val="0"/>
</p:tagLst>
</file>

<file path=ppt/tags/tag154.xml><?xml version="1.0" encoding="utf-8"?>
<p:tagLst xmlns:a="http://schemas.openxmlformats.org/drawingml/2006/main" xmlns:r="http://schemas.openxmlformats.org/officeDocument/2006/relationships" xmlns:p="http://schemas.openxmlformats.org/presentationml/2006/main">
  <p:tag name="TEXTCOLOR" val="0"/>
</p:tagLst>
</file>

<file path=ppt/tags/tag155.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56.xml><?xml version="1.0" encoding="utf-8"?>
<p:tagLst xmlns:a="http://schemas.openxmlformats.org/drawingml/2006/main" xmlns:r="http://schemas.openxmlformats.org/officeDocument/2006/relationships" xmlns:p="http://schemas.openxmlformats.org/presentationml/2006/main">
  <p:tag name="TEXTCOLOR" val="0"/>
</p:tagLst>
</file>

<file path=ppt/tags/tag157.xml><?xml version="1.0" encoding="utf-8"?>
<p:tagLst xmlns:a="http://schemas.openxmlformats.org/drawingml/2006/main" xmlns:r="http://schemas.openxmlformats.org/officeDocument/2006/relationships" xmlns:p="http://schemas.openxmlformats.org/presentationml/2006/main">
  <p:tag name="TEXTCOLOR" val="0"/>
</p:tagLst>
</file>

<file path=ppt/tags/tag158.xml><?xml version="1.0" encoding="utf-8"?>
<p:tagLst xmlns:a="http://schemas.openxmlformats.org/drawingml/2006/main" xmlns:r="http://schemas.openxmlformats.org/officeDocument/2006/relationships" xmlns:p="http://schemas.openxmlformats.org/presentationml/2006/main">
  <p:tag name="TEXTCOLOR" val="0"/>
</p:tagLst>
</file>

<file path=ppt/tags/tag159.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6.xml><?xml version="1.0" encoding="utf-8"?>
<p:tagLst xmlns:a="http://schemas.openxmlformats.org/drawingml/2006/main" xmlns:r="http://schemas.openxmlformats.org/officeDocument/2006/relationships" xmlns:p="http://schemas.openxmlformats.org/presentationml/2006/main">
  <p:tag name="TEXTCOLOR" val="0"/>
</p:tagLst>
</file>

<file path=ppt/tags/tag160.xml><?xml version="1.0" encoding="utf-8"?>
<p:tagLst xmlns:a="http://schemas.openxmlformats.org/drawingml/2006/main" xmlns:r="http://schemas.openxmlformats.org/officeDocument/2006/relationships" xmlns:p="http://schemas.openxmlformats.org/presentationml/2006/main">
  <p:tag name="TEXTCOLOR" val="0"/>
</p:tagLst>
</file>

<file path=ppt/tags/tag161.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62.xml><?xml version="1.0" encoding="utf-8"?>
<p:tagLst xmlns:a="http://schemas.openxmlformats.org/drawingml/2006/main" xmlns:r="http://schemas.openxmlformats.org/officeDocument/2006/relationships" xmlns:p="http://schemas.openxmlformats.org/presentationml/2006/main">
  <p:tag name="TEXTCOLOR" val="0"/>
</p:tagLst>
</file>

<file path=ppt/tags/tag163.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64.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65.xml><?xml version="1.0" encoding="utf-8"?>
<p:tagLst xmlns:a="http://schemas.openxmlformats.org/drawingml/2006/main" xmlns:r="http://schemas.openxmlformats.org/officeDocument/2006/relationships" xmlns:p="http://schemas.openxmlformats.org/presentationml/2006/main">
  <p:tag name="TEXTCOLOR" val="0"/>
</p:tagLst>
</file>

<file path=ppt/tags/tag166.xml><?xml version="1.0" encoding="utf-8"?>
<p:tagLst xmlns:a="http://schemas.openxmlformats.org/drawingml/2006/main" xmlns:r="http://schemas.openxmlformats.org/officeDocument/2006/relationships" xmlns:p="http://schemas.openxmlformats.org/presentationml/2006/main">
  <p:tag name="TEXTCOLOR" val="0"/>
</p:tagLst>
</file>

<file path=ppt/tags/tag167.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7.xml><?xml version="1.0" encoding="utf-8"?>
<p:tagLst xmlns:a="http://schemas.openxmlformats.org/drawingml/2006/main" xmlns:r="http://schemas.openxmlformats.org/officeDocument/2006/relationships" xmlns:p="http://schemas.openxmlformats.org/presentationml/2006/main">
  <p:tag name="TEXTCOLOR" val="0"/>
</p:tagLst>
</file>

<file path=ppt/tags/tag18.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9.xml><?xml version="1.0" encoding="utf-8"?>
<p:tagLst xmlns:a="http://schemas.openxmlformats.org/drawingml/2006/main" xmlns:r="http://schemas.openxmlformats.org/officeDocument/2006/relationships" xmlns:p="http://schemas.openxmlformats.org/presentationml/2006/main">
  <p:tag name="TEXTCOLOR" val="0"/>
</p:tagLst>
</file>

<file path=ppt/tags/tag2.xml><?xml version="1.0" encoding="utf-8"?>
<p:tagLst xmlns:a="http://schemas.openxmlformats.org/drawingml/2006/main" xmlns:r="http://schemas.openxmlformats.org/officeDocument/2006/relationships" xmlns:p="http://schemas.openxmlformats.org/presentationml/2006/main">
  <p:tag name="TEXTCOLOR" val="0"/>
</p:tagLst>
</file>

<file path=ppt/tags/tag20.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21.xml><?xml version="1.0" encoding="utf-8"?>
<p:tagLst xmlns:a="http://schemas.openxmlformats.org/drawingml/2006/main" xmlns:r="http://schemas.openxmlformats.org/officeDocument/2006/relationships" xmlns:p="http://schemas.openxmlformats.org/presentationml/2006/main">
  <p:tag name="TEXTCOLOR" val="0"/>
</p:tagLst>
</file>

<file path=ppt/tags/tag22.xml><?xml version="1.0" encoding="utf-8"?>
<p:tagLst xmlns:a="http://schemas.openxmlformats.org/drawingml/2006/main" xmlns:r="http://schemas.openxmlformats.org/officeDocument/2006/relationships" xmlns:p="http://schemas.openxmlformats.org/presentationml/2006/main">
  <p:tag name="TEXTCOLOR" val="0"/>
</p:tagLst>
</file>

<file path=ppt/tags/tag23.xml><?xml version="1.0" encoding="utf-8"?>
<p:tagLst xmlns:a="http://schemas.openxmlformats.org/drawingml/2006/main" xmlns:r="http://schemas.openxmlformats.org/officeDocument/2006/relationships" xmlns:p="http://schemas.openxmlformats.org/presentationml/2006/main">
  <p:tag name="TEXTCOLOR" val="0"/>
</p:tagLst>
</file>

<file path=ppt/tags/tag24.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25.xml><?xml version="1.0" encoding="utf-8"?>
<p:tagLst xmlns:a="http://schemas.openxmlformats.org/drawingml/2006/main" xmlns:r="http://schemas.openxmlformats.org/officeDocument/2006/relationships" xmlns:p="http://schemas.openxmlformats.org/presentationml/2006/main">
  <p:tag name="TEXTCOLOR" val="0"/>
</p:tagLst>
</file>

<file path=ppt/tags/tag26.xml><?xml version="1.0" encoding="utf-8"?>
<p:tagLst xmlns:a="http://schemas.openxmlformats.org/drawingml/2006/main" xmlns:r="http://schemas.openxmlformats.org/officeDocument/2006/relationships" xmlns:p="http://schemas.openxmlformats.org/presentationml/2006/main">
  <p:tag name="TEXTCOLOR" val="0"/>
</p:tagLst>
</file>

<file path=ppt/tags/tag27.xml><?xml version="1.0" encoding="utf-8"?>
<p:tagLst xmlns:a="http://schemas.openxmlformats.org/drawingml/2006/main" xmlns:r="http://schemas.openxmlformats.org/officeDocument/2006/relationships" xmlns:p="http://schemas.openxmlformats.org/presentationml/2006/main">
  <p:tag name="TEXTCOLOR" val="0"/>
</p:tagLst>
</file>

<file path=ppt/tags/tag28.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29.xml><?xml version="1.0" encoding="utf-8"?>
<p:tagLst xmlns:a="http://schemas.openxmlformats.org/drawingml/2006/main" xmlns:r="http://schemas.openxmlformats.org/officeDocument/2006/relationships" xmlns:p="http://schemas.openxmlformats.org/presentationml/2006/main">
  <p:tag name="TEXTCOLOR" val="0"/>
</p:tagLst>
</file>

<file path=ppt/tags/tag3.xml><?xml version="1.0" encoding="utf-8"?>
<p:tagLst xmlns:a="http://schemas.openxmlformats.org/drawingml/2006/main" xmlns:r="http://schemas.openxmlformats.org/officeDocument/2006/relationships" xmlns:p="http://schemas.openxmlformats.org/presentationml/2006/main">
  <p:tag name="TEXTCOLOR" val="9013641"/>
</p:tagLst>
</file>

<file path=ppt/tags/tag30.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31.xml><?xml version="1.0" encoding="utf-8"?>
<p:tagLst xmlns:a="http://schemas.openxmlformats.org/drawingml/2006/main" xmlns:r="http://schemas.openxmlformats.org/officeDocument/2006/relationships" xmlns:p="http://schemas.openxmlformats.org/presentationml/2006/main">
  <p:tag name="TEXTCOLOR" val="0"/>
</p:tagLst>
</file>

<file path=ppt/tags/tag32.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33.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34.xml><?xml version="1.0" encoding="utf-8"?>
<p:tagLst xmlns:a="http://schemas.openxmlformats.org/drawingml/2006/main" xmlns:r="http://schemas.openxmlformats.org/officeDocument/2006/relationships" xmlns:p="http://schemas.openxmlformats.org/presentationml/2006/main">
  <p:tag name="TEXTCOLOR" val="0"/>
</p:tagLst>
</file>

<file path=ppt/tags/tag35.xml><?xml version="1.0" encoding="utf-8"?>
<p:tagLst xmlns:a="http://schemas.openxmlformats.org/drawingml/2006/main" xmlns:r="http://schemas.openxmlformats.org/officeDocument/2006/relationships" xmlns:p="http://schemas.openxmlformats.org/presentationml/2006/main">
  <p:tag name="TEXTCOLOR" val="0"/>
</p:tagLst>
</file>

<file path=ppt/tags/tag36.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37.xml><?xml version="1.0" encoding="utf-8"?>
<p:tagLst xmlns:a="http://schemas.openxmlformats.org/drawingml/2006/main" xmlns:r="http://schemas.openxmlformats.org/officeDocument/2006/relationships" xmlns:p="http://schemas.openxmlformats.org/presentationml/2006/main">
  <p:tag name="TEXTCOLOR" val="0"/>
</p:tagLst>
</file>

<file path=ppt/tags/tag38.xml><?xml version="1.0" encoding="utf-8"?>
<p:tagLst xmlns:a="http://schemas.openxmlformats.org/drawingml/2006/main" xmlns:r="http://schemas.openxmlformats.org/officeDocument/2006/relationships" xmlns:p="http://schemas.openxmlformats.org/presentationml/2006/main">
  <p:tag name="TEXTCOLOR" val="0"/>
</p:tagLst>
</file>

<file path=ppt/tags/tag39.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4.xml><?xml version="1.0" encoding="utf-8"?>
<p:tagLst xmlns:a="http://schemas.openxmlformats.org/drawingml/2006/main" xmlns:r="http://schemas.openxmlformats.org/officeDocument/2006/relationships" xmlns:p="http://schemas.openxmlformats.org/presentationml/2006/main">
  <p:tag name="TEXTCOLOR" val="9013641"/>
</p:tagLst>
</file>

<file path=ppt/tags/tag40.xml><?xml version="1.0" encoding="utf-8"?>
<p:tagLst xmlns:a="http://schemas.openxmlformats.org/drawingml/2006/main" xmlns:r="http://schemas.openxmlformats.org/officeDocument/2006/relationships" xmlns:p="http://schemas.openxmlformats.org/presentationml/2006/main">
  <p:tag name="TEXTCOLOR" val="0"/>
</p:tagLst>
</file>

<file path=ppt/tags/tag41.xml><?xml version="1.0" encoding="utf-8"?>
<p:tagLst xmlns:a="http://schemas.openxmlformats.org/drawingml/2006/main" xmlns:r="http://schemas.openxmlformats.org/officeDocument/2006/relationships" xmlns:p="http://schemas.openxmlformats.org/presentationml/2006/main">
  <p:tag name="TEXTCOLOR" val="0"/>
</p:tagLst>
</file>

<file path=ppt/tags/tag42.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43.xml><?xml version="1.0" encoding="utf-8"?>
<p:tagLst xmlns:a="http://schemas.openxmlformats.org/drawingml/2006/main" xmlns:r="http://schemas.openxmlformats.org/officeDocument/2006/relationships" xmlns:p="http://schemas.openxmlformats.org/presentationml/2006/main">
  <p:tag name="TEXTCOLOR" val="0"/>
</p:tagLst>
</file>

<file path=ppt/tags/tag44.xml><?xml version="1.0" encoding="utf-8"?>
<p:tagLst xmlns:a="http://schemas.openxmlformats.org/drawingml/2006/main" xmlns:r="http://schemas.openxmlformats.org/officeDocument/2006/relationships" xmlns:p="http://schemas.openxmlformats.org/presentationml/2006/main">
  <p:tag name="TEXTCOLOR" val="0"/>
</p:tagLst>
</file>

<file path=ppt/tags/tag45.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46.xml><?xml version="1.0" encoding="utf-8"?>
<p:tagLst xmlns:a="http://schemas.openxmlformats.org/drawingml/2006/main" xmlns:r="http://schemas.openxmlformats.org/officeDocument/2006/relationships" xmlns:p="http://schemas.openxmlformats.org/presentationml/2006/main">
  <p:tag name="TEXTCOLOR" val="0"/>
</p:tagLst>
</file>

<file path=ppt/tags/tag47.xml><?xml version="1.0" encoding="utf-8"?>
<p:tagLst xmlns:a="http://schemas.openxmlformats.org/drawingml/2006/main" xmlns:r="http://schemas.openxmlformats.org/officeDocument/2006/relationships" xmlns:p="http://schemas.openxmlformats.org/presentationml/2006/main">
  <p:tag name="TEXTCOLOR" val="0"/>
</p:tagLst>
</file>

<file path=ppt/tags/tag48.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49.xml><?xml version="1.0" encoding="utf-8"?>
<p:tagLst xmlns:a="http://schemas.openxmlformats.org/drawingml/2006/main" xmlns:r="http://schemas.openxmlformats.org/officeDocument/2006/relationships" xmlns:p="http://schemas.openxmlformats.org/presentationml/2006/main">
  <p:tag name="TEXTCOLOR" val="0"/>
</p:tagLst>
</file>

<file path=ppt/tags/tag5.xml><?xml version="1.0" encoding="utf-8"?>
<p:tagLst xmlns:a="http://schemas.openxmlformats.org/drawingml/2006/main" xmlns:r="http://schemas.openxmlformats.org/officeDocument/2006/relationships" xmlns:p="http://schemas.openxmlformats.org/presentationml/2006/main">
  <p:tag name="TEXTCOLOR" val="9013641"/>
</p:tagLst>
</file>

<file path=ppt/tags/tag50.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51.xml><?xml version="1.0" encoding="utf-8"?>
<p:tagLst xmlns:a="http://schemas.openxmlformats.org/drawingml/2006/main" xmlns:r="http://schemas.openxmlformats.org/officeDocument/2006/relationships" xmlns:p="http://schemas.openxmlformats.org/presentationml/2006/main">
  <p:tag name="TEXTCOLOR" val="0"/>
</p:tagLst>
</file>

<file path=ppt/tags/tag52.xml><?xml version="1.0" encoding="utf-8"?>
<p:tagLst xmlns:a="http://schemas.openxmlformats.org/drawingml/2006/main" xmlns:r="http://schemas.openxmlformats.org/officeDocument/2006/relationships" xmlns:p="http://schemas.openxmlformats.org/presentationml/2006/main">
  <p:tag name="TEXTCOLOR" val="0"/>
</p:tagLst>
</file>

<file path=ppt/tags/tag53.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54.xml><?xml version="1.0" encoding="utf-8"?>
<p:tagLst xmlns:a="http://schemas.openxmlformats.org/drawingml/2006/main" xmlns:r="http://schemas.openxmlformats.org/officeDocument/2006/relationships" xmlns:p="http://schemas.openxmlformats.org/presentationml/2006/main">
  <p:tag name="TEXTCOLOR" val="0"/>
</p:tagLst>
</file>

<file path=ppt/tags/tag55.xml><?xml version="1.0" encoding="utf-8"?>
<p:tagLst xmlns:a="http://schemas.openxmlformats.org/drawingml/2006/main" xmlns:r="http://schemas.openxmlformats.org/officeDocument/2006/relationships" xmlns:p="http://schemas.openxmlformats.org/presentationml/2006/main">
  <p:tag name="TEXTCOLOR" val="0"/>
</p:tagLst>
</file>

<file path=ppt/tags/tag56.xml><?xml version="1.0" encoding="utf-8"?>
<p:tagLst xmlns:a="http://schemas.openxmlformats.org/drawingml/2006/main" xmlns:r="http://schemas.openxmlformats.org/officeDocument/2006/relationships" xmlns:p="http://schemas.openxmlformats.org/presentationml/2006/main">
  <p:tag name="TEXTCOLOR" val="0"/>
</p:tagLst>
</file>

<file path=ppt/tags/tag57.xml><?xml version="1.0" encoding="utf-8"?>
<p:tagLst xmlns:a="http://schemas.openxmlformats.org/drawingml/2006/main" xmlns:r="http://schemas.openxmlformats.org/officeDocument/2006/relationships" xmlns:p="http://schemas.openxmlformats.org/presentationml/2006/main">
  <p:tag name="TEXTCOLOR" val="0"/>
</p:tagLst>
</file>

<file path=ppt/tags/tag58.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59.xml><?xml version="1.0" encoding="utf-8"?>
<p:tagLst xmlns:a="http://schemas.openxmlformats.org/drawingml/2006/main" xmlns:r="http://schemas.openxmlformats.org/officeDocument/2006/relationships" xmlns:p="http://schemas.openxmlformats.org/presentationml/2006/main">
  <p:tag name="TEXTCOLOR" val="0"/>
</p:tagLst>
</file>

<file path=ppt/tags/tag6.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 name="LAYOUT" val="Screen"/>
</p:tagLst>
</file>

<file path=ppt/tags/tag60.xml><?xml version="1.0" encoding="utf-8"?>
<p:tagLst xmlns:a="http://schemas.openxmlformats.org/drawingml/2006/main" xmlns:r="http://schemas.openxmlformats.org/officeDocument/2006/relationships" xmlns:p="http://schemas.openxmlformats.org/presentationml/2006/main">
  <p:tag name="TEXTCOLOR" val="0"/>
</p:tagLst>
</file>

<file path=ppt/tags/tag61.xml><?xml version="1.0" encoding="utf-8"?>
<p:tagLst xmlns:a="http://schemas.openxmlformats.org/drawingml/2006/main" xmlns:r="http://schemas.openxmlformats.org/officeDocument/2006/relationships" xmlns:p="http://schemas.openxmlformats.org/presentationml/2006/main">
  <p:tag name="TEXTCOLOR" val="0"/>
</p:tagLst>
</file>

<file path=ppt/tags/tag62.xml><?xml version="1.0" encoding="utf-8"?>
<p:tagLst xmlns:a="http://schemas.openxmlformats.org/drawingml/2006/main" xmlns:r="http://schemas.openxmlformats.org/officeDocument/2006/relationships" xmlns:p="http://schemas.openxmlformats.org/presentationml/2006/main">
  <p:tag name="TEXTCOLOR" val="0"/>
</p:tagLst>
</file>

<file path=ppt/tags/tag63.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64.xml><?xml version="1.0" encoding="utf-8"?>
<p:tagLst xmlns:a="http://schemas.openxmlformats.org/drawingml/2006/main" xmlns:r="http://schemas.openxmlformats.org/officeDocument/2006/relationships" xmlns:p="http://schemas.openxmlformats.org/presentationml/2006/main">
  <p:tag name="TEXTCOLOR" val="0"/>
</p:tagLst>
</file>

<file path=ppt/tags/tag65.xml><?xml version="1.0" encoding="utf-8"?>
<p:tagLst xmlns:a="http://schemas.openxmlformats.org/drawingml/2006/main" xmlns:r="http://schemas.openxmlformats.org/officeDocument/2006/relationships" xmlns:p="http://schemas.openxmlformats.org/presentationml/2006/main">
  <p:tag name="TEXTCOLOR" val="0"/>
</p:tagLst>
</file>

<file path=ppt/tags/tag66.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67.xml><?xml version="1.0" encoding="utf-8"?>
<p:tagLst xmlns:a="http://schemas.openxmlformats.org/drawingml/2006/main" xmlns:r="http://schemas.openxmlformats.org/officeDocument/2006/relationships" xmlns:p="http://schemas.openxmlformats.org/presentationml/2006/main">
  <p:tag name="TEXTCOLOR" val="0"/>
</p:tagLst>
</file>

<file path=ppt/tags/tag68.xml><?xml version="1.0" encoding="utf-8"?>
<p:tagLst xmlns:a="http://schemas.openxmlformats.org/drawingml/2006/main" xmlns:r="http://schemas.openxmlformats.org/officeDocument/2006/relationships" xmlns:p="http://schemas.openxmlformats.org/presentationml/2006/main">
  <p:tag name="TEXTCOLOR" val="0"/>
</p:tagLst>
</file>

<file path=ppt/tags/tag69.xml><?xml version="1.0" encoding="utf-8"?>
<p:tagLst xmlns:a="http://schemas.openxmlformats.org/drawingml/2006/main" xmlns:r="http://schemas.openxmlformats.org/officeDocument/2006/relationships" xmlns:p="http://schemas.openxmlformats.org/presentationml/2006/main">
  <p:tag name="TEXTCOLOR" val="0"/>
</p:tagLst>
</file>

<file path=ppt/tags/tag7.xml><?xml version="1.0" encoding="utf-8"?>
<p:tagLst xmlns:a="http://schemas.openxmlformats.org/drawingml/2006/main" xmlns:r="http://schemas.openxmlformats.org/officeDocument/2006/relationships" xmlns:p="http://schemas.openxmlformats.org/presentationml/2006/main">
  <p:tag name="TEXTCOLOR" val="0"/>
</p:tagLst>
</file>

<file path=ppt/tags/tag70.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71.xml><?xml version="1.0" encoding="utf-8"?>
<p:tagLst xmlns:a="http://schemas.openxmlformats.org/drawingml/2006/main" xmlns:r="http://schemas.openxmlformats.org/officeDocument/2006/relationships" xmlns:p="http://schemas.openxmlformats.org/presentationml/2006/main">
  <p:tag name="TEXTCOLOR" val="0"/>
</p:tagLst>
</file>

<file path=ppt/tags/tag72.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73.xml><?xml version="1.0" encoding="utf-8"?>
<p:tagLst xmlns:a="http://schemas.openxmlformats.org/drawingml/2006/main" xmlns:r="http://schemas.openxmlformats.org/officeDocument/2006/relationships" xmlns:p="http://schemas.openxmlformats.org/presentationml/2006/main">
  <p:tag name="TEXTCOLOR" val="0"/>
</p:tagLst>
</file>

<file path=ppt/tags/tag74.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75.xml><?xml version="1.0" encoding="utf-8"?>
<p:tagLst xmlns:a="http://schemas.openxmlformats.org/drawingml/2006/main" xmlns:r="http://schemas.openxmlformats.org/officeDocument/2006/relationships" xmlns:p="http://schemas.openxmlformats.org/presentationml/2006/main">
  <p:tag name="TEXTCOLOR" val="0"/>
</p:tagLst>
</file>

<file path=ppt/tags/tag76.xml><?xml version="1.0" encoding="utf-8"?>
<p:tagLst xmlns:a="http://schemas.openxmlformats.org/drawingml/2006/main" xmlns:r="http://schemas.openxmlformats.org/officeDocument/2006/relationships" xmlns:p="http://schemas.openxmlformats.org/presentationml/2006/main">
  <p:tag name="TEXTCOLOR" val="0"/>
</p:tagLst>
</file>

<file path=ppt/tags/tag77.xml><?xml version="1.0" encoding="utf-8"?>
<p:tagLst xmlns:a="http://schemas.openxmlformats.org/drawingml/2006/main" xmlns:r="http://schemas.openxmlformats.org/officeDocument/2006/relationships" xmlns:p="http://schemas.openxmlformats.org/presentationml/2006/main">
  <p:tag name="TEXTCOLOR" val="0"/>
</p:tagLst>
</file>

<file path=ppt/tags/tag78.xml><?xml version="1.0" encoding="utf-8"?>
<p:tagLst xmlns:a="http://schemas.openxmlformats.org/drawingml/2006/main" xmlns:r="http://schemas.openxmlformats.org/officeDocument/2006/relationships" xmlns:p="http://schemas.openxmlformats.org/presentationml/2006/main">
  <p:tag name="TEXTCOLOR" val="0"/>
</p:tagLst>
</file>

<file path=ppt/tags/tag79.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8.xml><?xml version="1.0" encoding="utf-8"?>
<p:tagLst xmlns:a="http://schemas.openxmlformats.org/drawingml/2006/main" xmlns:r="http://schemas.openxmlformats.org/officeDocument/2006/relationships" xmlns:p="http://schemas.openxmlformats.org/presentationml/2006/main">
  <p:tag name="TEXTCOLOR" val="0"/>
</p:tagLst>
</file>

<file path=ppt/tags/tag80.xml><?xml version="1.0" encoding="utf-8"?>
<p:tagLst xmlns:a="http://schemas.openxmlformats.org/drawingml/2006/main" xmlns:r="http://schemas.openxmlformats.org/officeDocument/2006/relationships" xmlns:p="http://schemas.openxmlformats.org/presentationml/2006/main">
  <p:tag name="TEXTCOLOR" val="0"/>
</p:tagLst>
</file>

<file path=ppt/tags/tag81.xml><?xml version="1.0" encoding="utf-8"?>
<p:tagLst xmlns:a="http://schemas.openxmlformats.org/drawingml/2006/main" xmlns:r="http://schemas.openxmlformats.org/officeDocument/2006/relationships" xmlns:p="http://schemas.openxmlformats.org/presentationml/2006/main">
  <p:tag name="TEXTCOLOR" val="0"/>
</p:tagLst>
</file>

<file path=ppt/tags/tag82.xml><?xml version="1.0" encoding="utf-8"?>
<p:tagLst xmlns:a="http://schemas.openxmlformats.org/drawingml/2006/main" xmlns:r="http://schemas.openxmlformats.org/officeDocument/2006/relationships" xmlns:p="http://schemas.openxmlformats.org/presentationml/2006/main">
  <p:tag name="TEXTCOLOR" val="0"/>
</p:tagLst>
</file>

<file path=ppt/tags/tag83.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84.xml><?xml version="1.0" encoding="utf-8"?>
<p:tagLst xmlns:a="http://schemas.openxmlformats.org/drawingml/2006/main" xmlns:r="http://schemas.openxmlformats.org/officeDocument/2006/relationships" xmlns:p="http://schemas.openxmlformats.org/presentationml/2006/main">
  <p:tag name="TEXTCOLOR" val="0"/>
</p:tagLst>
</file>

<file path=ppt/tags/tag85.xml><?xml version="1.0" encoding="utf-8"?>
<p:tagLst xmlns:a="http://schemas.openxmlformats.org/drawingml/2006/main" xmlns:r="http://schemas.openxmlformats.org/officeDocument/2006/relationships" xmlns:p="http://schemas.openxmlformats.org/presentationml/2006/main">
  <p:tag name="TEXTCOLOR" val="0"/>
</p:tagLst>
</file>

<file path=ppt/tags/tag86.xml><?xml version="1.0" encoding="utf-8"?>
<p:tagLst xmlns:a="http://schemas.openxmlformats.org/drawingml/2006/main" xmlns:r="http://schemas.openxmlformats.org/officeDocument/2006/relationships" xmlns:p="http://schemas.openxmlformats.org/presentationml/2006/main">
  <p:tag name="TEXTCOLOR" val="0"/>
</p:tagLst>
</file>

<file path=ppt/tags/tag87.xml><?xml version="1.0" encoding="utf-8"?>
<p:tagLst xmlns:a="http://schemas.openxmlformats.org/drawingml/2006/main" xmlns:r="http://schemas.openxmlformats.org/officeDocument/2006/relationships" xmlns:p="http://schemas.openxmlformats.org/presentationml/2006/main">
  <p:tag name="TEXTCOLOR" val="0"/>
</p:tagLst>
</file>

<file path=ppt/tags/tag88.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89.xml><?xml version="1.0" encoding="utf-8"?>
<p:tagLst xmlns:a="http://schemas.openxmlformats.org/drawingml/2006/main" xmlns:r="http://schemas.openxmlformats.org/officeDocument/2006/relationships" xmlns:p="http://schemas.openxmlformats.org/presentationml/2006/main">
  <p:tag name="TEXTCOLOR" val="0"/>
</p:tagLst>
</file>

<file path=ppt/tags/tag9.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90.xml><?xml version="1.0" encoding="utf-8"?>
<p:tagLst xmlns:a="http://schemas.openxmlformats.org/drawingml/2006/main" xmlns:r="http://schemas.openxmlformats.org/officeDocument/2006/relationships" xmlns:p="http://schemas.openxmlformats.org/presentationml/2006/main">
  <p:tag name="TEXTCOLOR" val="0"/>
</p:tagLst>
</file>

<file path=ppt/tags/tag91.xml><?xml version="1.0" encoding="utf-8"?>
<p:tagLst xmlns:a="http://schemas.openxmlformats.org/drawingml/2006/main" xmlns:r="http://schemas.openxmlformats.org/officeDocument/2006/relationships" xmlns:p="http://schemas.openxmlformats.org/presentationml/2006/main">
  <p:tag name="TEXTCOLOR" val="0"/>
</p:tagLst>
</file>

<file path=ppt/tags/tag92.xml><?xml version="1.0" encoding="utf-8"?>
<p:tagLst xmlns:a="http://schemas.openxmlformats.org/drawingml/2006/main" xmlns:r="http://schemas.openxmlformats.org/officeDocument/2006/relationships" xmlns:p="http://schemas.openxmlformats.org/presentationml/2006/main">
  <p:tag name="TEXTCOLOR" val="0"/>
</p:tagLst>
</file>

<file path=ppt/tags/tag93.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94.xml><?xml version="1.0" encoding="utf-8"?>
<p:tagLst xmlns:a="http://schemas.openxmlformats.org/drawingml/2006/main" xmlns:r="http://schemas.openxmlformats.org/officeDocument/2006/relationships" xmlns:p="http://schemas.openxmlformats.org/presentationml/2006/main">
  <p:tag name="TEXTCOLOR" val="0"/>
</p:tagLst>
</file>

<file path=ppt/tags/tag95.xml><?xml version="1.0" encoding="utf-8"?>
<p:tagLst xmlns:a="http://schemas.openxmlformats.org/drawingml/2006/main" xmlns:r="http://schemas.openxmlformats.org/officeDocument/2006/relationships" xmlns:p="http://schemas.openxmlformats.org/presentationml/2006/main">
  <p:tag name="TEXTCOLOR" val="0"/>
</p:tagLst>
</file>

<file path=ppt/tags/tag96.xml><?xml version="1.0" encoding="utf-8"?>
<p:tagLst xmlns:a="http://schemas.openxmlformats.org/drawingml/2006/main" xmlns:r="http://schemas.openxmlformats.org/officeDocument/2006/relationships" xmlns:p="http://schemas.openxmlformats.org/presentationml/2006/main">
  <p:tag name="TEXTCOLOR" val="0"/>
</p:tagLst>
</file>

<file path=ppt/tags/tag97.xml><?xml version="1.0" encoding="utf-8"?>
<p:tagLst xmlns:a="http://schemas.openxmlformats.org/drawingml/2006/main" xmlns:r="http://schemas.openxmlformats.org/officeDocument/2006/relationships" xmlns:p="http://schemas.openxmlformats.org/presentationml/2006/main">
  <p:tag name="TEXTCOLOR" val="0"/>
</p:tagLst>
</file>

<file path=ppt/tags/tag98.xml><?xml version="1.0" encoding="utf-8"?>
<p:tagLst xmlns:a="http://schemas.openxmlformats.org/drawingml/2006/main" xmlns:r="http://schemas.openxmlformats.org/officeDocument/2006/relationships" xmlns:p="http://schemas.openxmlformats.org/presentationml/2006/main">
  <p:tag name="TEXTCOLOR" val="9013641"/>
</p:tagLst>
</file>

<file path=ppt/tags/tag99.xml><?xml version="1.0" encoding="utf-8"?>
<p:tagLst xmlns:a="http://schemas.openxmlformats.org/drawingml/2006/main" xmlns:r="http://schemas.openxmlformats.org/officeDocument/2006/relationships" xmlns:p="http://schemas.openxmlformats.org/presentationml/2006/main">
  <p:tag name="TEXTCOLOR" val="9013641"/>
</p:tagLst>
</file>

<file path=ppt/theme/theme1.xml><?xml version="1.0" encoding="utf-8"?>
<a:theme xmlns:a="http://schemas.openxmlformats.org/drawingml/2006/main" name="MSB vit">
  <a:themeElements>
    <a:clrScheme name="MSB">
      <a:dk1>
        <a:sysClr val="windowText" lastClr="000000"/>
      </a:dk1>
      <a:lt1>
        <a:sysClr val="window" lastClr="FFFFFF"/>
      </a:lt1>
      <a:dk2>
        <a:srgbClr val="44546A"/>
      </a:dk2>
      <a:lt2>
        <a:srgbClr val="E7E6E6"/>
      </a:lt2>
      <a:accent1>
        <a:srgbClr val="CC0000"/>
      </a:accent1>
      <a:accent2>
        <a:srgbClr val="822757"/>
      </a:accent2>
      <a:accent3>
        <a:srgbClr val="6F6E67"/>
      </a:accent3>
      <a:accent4>
        <a:srgbClr val="E67C5E"/>
      </a:accent4>
      <a:accent5>
        <a:srgbClr val="B47D9A"/>
      </a:accent5>
      <a:accent6>
        <a:srgbClr val="A9A8A4"/>
      </a:accent6>
      <a:hlink>
        <a:srgbClr val="0563C1"/>
      </a:hlink>
      <a:folHlink>
        <a:srgbClr val="954F72"/>
      </a:folHlink>
    </a:clrScheme>
    <a:fontScheme name="MSB">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MSB Röd 100%">
      <a:srgbClr val="CC0000"/>
    </a:custClr>
    <a:custClr name="MSB Röd 80%">
      <a:srgbClr val="DB4B32"/>
    </a:custClr>
    <a:custClr name="MSB Röd 60%">
      <a:srgbClr val="E67C5E"/>
    </a:custClr>
    <a:custClr name="MSB Röd 40%">
      <a:srgbClr val="F0AB92"/>
    </a:custClr>
    <a:custClr name="MSB Röd 20%">
      <a:srgbClr val="F8D6C7"/>
    </a:custClr>
    <a:custClr name=" ">
      <a:srgbClr val="FFFFFF"/>
    </a:custClr>
    <a:custClr name=" ">
      <a:srgbClr val="FFFFFF"/>
    </a:custClr>
    <a:custClr name=" ">
      <a:srgbClr val="FFFFFF"/>
    </a:custClr>
    <a:custClr name=" ">
      <a:srgbClr val="FFFFFF"/>
    </a:custClr>
    <a:custClr name=" ">
      <a:srgbClr val="FFFFFF"/>
    </a:custClr>
    <a:custClr name="MSB Lila 100%">
      <a:srgbClr val="822757"/>
    </a:custClr>
    <a:custClr name="MSB Lila 80%">
      <a:srgbClr val="9B5279"/>
    </a:custClr>
    <a:custClr name="MSB Lila 60%">
      <a:srgbClr val="B47D9A"/>
    </a:custClr>
    <a:custClr name="MSB Lila 40%">
      <a:srgbClr val="CDA9BC"/>
    </a:custClr>
    <a:custClr name="MSB Lila 20%">
      <a:srgbClr val="E6D4DD"/>
    </a:custClr>
    <a:custClr name=" ">
      <a:srgbClr val="FFFFFF"/>
    </a:custClr>
    <a:custClr name=" ">
      <a:srgbClr val="FFFFFF"/>
    </a:custClr>
    <a:custClr name=" ">
      <a:srgbClr val="FFFFFF"/>
    </a:custClr>
    <a:custClr name=" ">
      <a:srgbClr val="FFFFFF"/>
    </a:custClr>
    <a:custClr name=" ">
      <a:srgbClr val="FFFFFF"/>
    </a:custClr>
    <a:custClr name="MSB Grå 100%">
      <a:srgbClr val="6F6E67"/>
    </a:custClr>
    <a:custClr name="MSB Grå 80%">
      <a:srgbClr val="8C8B85"/>
    </a:custClr>
    <a:custClr name="MSB Grå 60%">
      <a:srgbClr val="A9A8A4"/>
    </a:custClr>
    <a:custClr name="MSB Grå 40%">
      <a:srgbClr val="C5C5C2"/>
    </a:custClr>
    <a:custClr name="MSB Grå 20%">
      <a:srgbClr val="E2E2E1"/>
    </a:custClr>
    <a:custClr name=" ">
      <a:srgbClr val="FFFFFF"/>
    </a:custClr>
    <a:custClr name=" ">
      <a:srgbClr val="FFFFFF"/>
    </a:custClr>
    <a:custClr name=" ">
      <a:srgbClr val="FFFFFF"/>
    </a:custClr>
    <a:custClr name=" ">
      <a:srgbClr val="FFFFFF"/>
    </a:custClr>
    <a:custClr name=" ">
      <a:srgbClr val="FFFFFF"/>
    </a:custClr>
  </a:custClrLst>
  <a:extLst>
    <a:ext uri="{05A4C25C-085E-4340-85A3-A5531E510DB2}">
      <thm15:themeFamily xmlns:thm15="http://schemas.microsoft.com/office/thememl/2012/main" name="MSB sv" id="{F5B7159D-051E-4E4A-BBE8-FCC6219A1AF8}" vid="{0A6E7573-16D1-432B-91B3-FB4F6835E0B0}"/>
    </a:ext>
  </a:extLst>
</a:theme>
</file>

<file path=ppt/theme/theme2.xml><?xml version="1.0" encoding="utf-8"?>
<a:theme xmlns:a="http://schemas.openxmlformats.org/drawingml/2006/main" name="MSB grå">
  <a:themeElements>
    <a:clrScheme name="MSB">
      <a:dk1>
        <a:sysClr val="windowText" lastClr="000000"/>
      </a:dk1>
      <a:lt1>
        <a:sysClr val="window" lastClr="FFFFFF"/>
      </a:lt1>
      <a:dk2>
        <a:srgbClr val="44546A"/>
      </a:dk2>
      <a:lt2>
        <a:srgbClr val="E7E6E6"/>
      </a:lt2>
      <a:accent1>
        <a:srgbClr val="CC0000"/>
      </a:accent1>
      <a:accent2>
        <a:srgbClr val="822757"/>
      </a:accent2>
      <a:accent3>
        <a:srgbClr val="6F6E67"/>
      </a:accent3>
      <a:accent4>
        <a:srgbClr val="E67C5E"/>
      </a:accent4>
      <a:accent5>
        <a:srgbClr val="B47D9A"/>
      </a:accent5>
      <a:accent6>
        <a:srgbClr val="A9A8A4"/>
      </a:accent6>
      <a:hlink>
        <a:srgbClr val="0563C1"/>
      </a:hlink>
      <a:folHlink>
        <a:srgbClr val="954F72"/>
      </a:folHlink>
    </a:clrScheme>
    <a:fontScheme name="MSB">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MSB Röd 100%">
      <a:srgbClr val="CC0000"/>
    </a:custClr>
    <a:custClr name="MSB Röd 80%">
      <a:srgbClr val="DB4B32"/>
    </a:custClr>
    <a:custClr name="MSB Röd 60%">
      <a:srgbClr val="E67C5E"/>
    </a:custClr>
    <a:custClr name="MSB Röd 40%">
      <a:srgbClr val="F0AB92"/>
    </a:custClr>
    <a:custClr name="MSB Röd 20%">
      <a:srgbClr val="F8D6C7"/>
    </a:custClr>
    <a:custClr name=" ">
      <a:srgbClr val="FFFFFF"/>
    </a:custClr>
    <a:custClr name=" ">
      <a:srgbClr val="FFFFFF"/>
    </a:custClr>
    <a:custClr name=" ">
      <a:srgbClr val="FFFFFF"/>
    </a:custClr>
    <a:custClr name=" ">
      <a:srgbClr val="FFFFFF"/>
    </a:custClr>
    <a:custClr name=" ">
      <a:srgbClr val="FFFFFF"/>
    </a:custClr>
    <a:custClr name="MSB Lila 100%">
      <a:srgbClr val="822757"/>
    </a:custClr>
    <a:custClr name="MSB Lila 80%">
      <a:srgbClr val="9B5279"/>
    </a:custClr>
    <a:custClr name="MSB Lila 60%">
      <a:srgbClr val="B47D9A"/>
    </a:custClr>
    <a:custClr name="MSB Lila 40%">
      <a:srgbClr val="CDA9BC"/>
    </a:custClr>
    <a:custClr name="MSB Lila 20%">
      <a:srgbClr val="E6D4DD"/>
    </a:custClr>
    <a:custClr name=" ">
      <a:srgbClr val="FFFFFF"/>
    </a:custClr>
    <a:custClr name=" ">
      <a:srgbClr val="FFFFFF"/>
    </a:custClr>
    <a:custClr name=" ">
      <a:srgbClr val="FFFFFF"/>
    </a:custClr>
    <a:custClr name=" ">
      <a:srgbClr val="FFFFFF"/>
    </a:custClr>
    <a:custClr name=" ">
      <a:srgbClr val="FFFFFF"/>
    </a:custClr>
    <a:custClr name="MSB Grå 100%">
      <a:srgbClr val="6F6E67"/>
    </a:custClr>
    <a:custClr name="MSB Grå 80%">
      <a:srgbClr val="8C8B85"/>
    </a:custClr>
    <a:custClr name="MSB Grå 60%">
      <a:srgbClr val="A9A8A4"/>
    </a:custClr>
    <a:custClr name="MSB Grå 40%">
      <a:srgbClr val="C5C5C2"/>
    </a:custClr>
    <a:custClr name="MSB Grå 20%">
      <a:srgbClr val="E2E2E1"/>
    </a:custClr>
    <a:custClr name=" ">
      <a:srgbClr val="FFFFFF"/>
    </a:custClr>
    <a:custClr name=" ">
      <a:srgbClr val="FFFFFF"/>
    </a:custClr>
    <a:custClr name=" ">
      <a:srgbClr val="FFFFFF"/>
    </a:custClr>
    <a:custClr name=" ">
      <a:srgbClr val="FFFFFF"/>
    </a:custClr>
    <a:custClr name=" ">
      <a:srgbClr val="FFFFFF"/>
    </a:custClr>
  </a:custClrLst>
  <a:extLst>
    <a:ext uri="{05A4C25C-085E-4340-85A3-A5531E510DB2}">
      <thm15:themeFamily xmlns:thm15="http://schemas.microsoft.com/office/thememl/2012/main" name="MSB sv" id="{F5B7159D-051E-4E4A-BBE8-FCC6219A1AF8}" vid="{A24CD139-E383-4E56-9F70-BBDE3C1C6E12}"/>
    </a:ext>
  </a:extLst>
</a:theme>
</file>

<file path=ppt/theme/theme3.xml><?xml version="1.0" encoding="utf-8"?>
<a:theme xmlns:a="http://schemas.openxmlformats.org/drawingml/2006/main" name="MSB mörkgrå">
  <a:themeElements>
    <a:clrScheme name="MSB">
      <a:dk1>
        <a:sysClr val="windowText" lastClr="000000"/>
      </a:dk1>
      <a:lt1>
        <a:sysClr val="window" lastClr="FFFFFF"/>
      </a:lt1>
      <a:dk2>
        <a:srgbClr val="44546A"/>
      </a:dk2>
      <a:lt2>
        <a:srgbClr val="E7E6E6"/>
      </a:lt2>
      <a:accent1>
        <a:srgbClr val="CC0000"/>
      </a:accent1>
      <a:accent2>
        <a:srgbClr val="822757"/>
      </a:accent2>
      <a:accent3>
        <a:srgbClr val="6F6E67"/>
      </a:accent3>
      <a:accent4>
        <a:srgbClr val="E67C5E"/>
      </a:accent4>
      <a:accent5>
        <a:srgbClr val="B47D9A"/>
      </a:accent5>
      <a:accent6>
        <a:srgbClr val="A9A8A4"/>
      </a:accent6>
      <a:hlink>
        <a:srgbClr val="0563C1"/>
      </a:hlink>
      <a:folHlink>
        <a:srgbClr val="954F72"/>
      </a:folHlink>
    </a:clrScheme>
    <a:fontScheme name="MSB">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MSB Röd 100%">
      <a:srgbClr val="CC0000"/>
    </a:custClr>
    <a:custClr name="MSB Röd 80%">
      <a:srgbClr val="DB4B32"/>
    </a:custClr>
    <a:custClr name="MSB Röd 60%">
      <a:srgbClr val="E67C5E"/>
    </a:custClr>
    <a:custClr name="MSB Röd 40%">
      <a:srgbClr val="F0AB92"/>
    </a:custClr>
    <a:custClr name="MSB Röd 20%">
      <a:srgbClr val="F8D6C7"/>
    </a:custClr>
    <a:custClr name=" ">
      <a:srgbClr val="FFFFFF"/>
    </a:custClr>
    <a:custClr name=" ">
      <a:srgbClr val="FFFFFF"/>
    </a:custClr>
    <a:custClr name=" ">
      <a:srgbClr val="FFFFFF"/>
    </a:custClr>
    <a:custClr name=" ">
      <a:srgbClr val="FFFFFF"/>
    </a:custClr>
    <a:custClr name=" ">
      <a:srgbClr val="FFFFFF"/>
    </a:custClr>
    <a:custClr name="MSB Lila 100%">
      <a:srgbClr val="822757"/>
    </a:custClr>
    <a:custClr name="MSB Lila 80%">
      <a:srgbClr val="9B5279"/>
    </a:custClr>
    <a:custClr name="MSB Lila 60%">
      <a:srgbClr val="B47D9A"/>
    </a:custClr>
    <a:custClr name="MSB Lila 40%">
      <a:srgbClr val="CDA9BC"/>
    </a:custClr>
    <a:custClr name="MSB Lila 20%">
      <a:srgbClr val="E6D4DD"/>
    </a:custClr>
    <a:custClr name=" ">
      <a:srgbClr val="FFFFFF"/>
    </a:custClr>
    <a:custClr name=" ">
      <a:srgbClr val="FFFFFF"/>
    </a:custClr>
    <a:custClr name=" ">
      <a:srgbClr val="FFFFFF"/>
    </a:custClr>
    <a:custClr name=" ">
      <a:srgbClr val="FFFFFF"/>
    </a:custClr>
    <a:custClr name=" ">
      <a:srgbClr val="FFFFFF"/>
    </a:custClr>
    <a:custClr name="MSB Grå 100%">
      <a:srgbClr val="6F6E67"/>
    </a:custClr>
    <a:custClr name="MSB Grå 80%">
      <a:srgbClr val="8C8B85"/>
    </a:custClr>
    <a:custClr name="MSB Grå 60%">
      <a:srgbClr val="A9A8A4"/>
    </a:custClr>
    <a:custClr name="MSB Grå 40%">
      <a:srgbClr val="C5C5C2"/>
    </a:custClr>
    <a:custClr name="MSB Grå 20%">
      <a:srgbClr val="E2E2E1"/>
    </a:custClr>
    <a:custClr name=" ">
      <a:srgbClr val="FFFFFF"/>
    </a:custClr>
    <a:custClr name=" ">
      <a:srgbClr val="FFFFFF"/>
    </a:custClr>
    <a:custClr name=" ">
      <a:srgbClr val="FFFFFF"/>
    </a:custClr>
    <a:custClr name=" ">
      <a:srgbClr val="FFFFFF"/>
    </a:custClr>
    <a:custClr name=" ">
      <a:srgbClr val="FFFFFF"/>
    </a:custClr>
  </a:custClrLst>
  <a:extLst>
    <a:ext uri="{05A4C25C-085E-4340-85A3-A5531E510DB2}">
      <thm15:themeFamily xmlns:thm15="http://schemas.microsoft.com/office/thememl/2012/main" name="MSB sv" id="{F5B7159D-051E-4E4A-BBE8-FCC6219A1AF8}" vid="{D35FC974-9C9A-45BB-B678-8FC6CF05DFA2}"/>
    </a:ext>
  </a:extLst>
</a:theme>
</file>

<file path=ppt/theme/theme4.xml><?xml version="1.0" encoding="utf-8"?>
<a:theme xmlns:a="http://schemas.openxmlformats.org/drawingml/2006/main" name="Gemensamma grunder">
  <a:themeElements>
    <a:clrScheme name="GGV">
      <a:dk1>
        <a:srgbClr val="000000"/>
      </a:dk1>
      <a:lt1>
        <a:srgbClr val="FFFFFF"/>
      </a:lt1>
      <a:dk2>
        <a:srgbClr val="333333"/>
      </a:dk2>
      <a:lt2>
        <a:srgbClr val="FAFAF9"/>
      </a:lt2>
      <a:accent1>
        <a:srgbClr val="4A4944"/>
      </a:accent1>
      <a:accent2>
        <a:srgbClr val="CECECE"/>
      </a:accent2>
      <a:accent3>
        <a:srgbClr val="D9BECD"/>
      </a:accent3>
      <a:accent4>
        <a:srgbClr val="DB835A"/>
      </a:accent4>
      <a:accent5>
        <a:srgbClr val="80C2B4"/>
      </a:accent5>
      <a:accent6>
        <a:srgbClr val="FFCF00"/>
      </a:accent6>
      <a:hlink>
        <a:srgbClr val="0563C1"/>
      </a:hlink>
      <a:folHlink>
        <a:srgbClr val="954F72"/>
      </a:folHlink>
    </a:clrScheme>
    <a:fontScheme name="GGV">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MSB Röd 100%">
      <a:srgbClr val="CC0000"/>
    </a:custClr>
    <a:custClr name="MSB Röd 80%">
      <a:srgbClr val="D63333"/>
    </a:custClr>
    <a:custClr name="MSB Röd 60%">
      <a:srgbClr val="E06666"/>
    </a:custClr>
    <a:custClr name="MSB Röd 40%">
      <a:srgbClr val="EB9999"/>
    </a:custClr>
    <a:custClr name="MSB Röd 20%">
      <a:srgbClr val="F5CCCC"/>
    </a:custClr>
    <a:custClr>
      <a:srgbClr val="FFFFFF"/>
    </a:custClr>
    <a:custClr>
      <a:srgbClr val="FFFFFF"/>
    </a:custClr>
    <a:custClr>
      <a:srgbClr val="FFFFFF"/>
    </a:custClr>
    <a:custClr>
      <a:srgbClr val="FFFFFF"/>
    </a:custClr>
    <a:custClr>
      <a:srgbClr val="FFFFFF"/>
    </a:custClr>
    <a:custClr name="MSB Lila 100%">
      <a:srgbClr val="822757"/>
    </a:custClr>
    <a:custClr name="MSB Lila 80%">
      <a:srgbClr val="9B5279"/>
    </a:custClr>
    <a:custClr name="MSB Lila 60%">
      <a:srgbClr val="B47D9A"/>
    </a:custClr>
    <a:custClr name="MSB Lila 40%">
      <a:srgbClr val="CDA9BC"/>
    </a:custClr>
    <a:custClr name="MSB Lila 20%">
      <a:srgbClr val="E6D4DD"/>
    </a:custClr>
    <a:custClr>
      <a:srgbClr val="FFFFFF"/>
    </a:custClr>
    <a:custClr>
      <a:srgbClr val="FFFFFF"/>
    </a:custClr>
    <a:custClr>
      <a:srgbClr val="FFFFFF"/>
    </a:custClr>
    <a:custClr>
      <a:srgbClr val="FFFFFF"/>
    </a:custClr>
    <a:custClr>
      <a:srgbClr val="FFFFFF"/>
    </a:custClr>
    <a:custClr name="MSB Grå 100%">
      <a:srgbClr val="6F6E67"/>
    </a:custClr>
    <a:custClr name="MSB Grå 80%">
      <a:srgbClr val="8C8B85"/>
    </a:custClr>
    <a:custClr name="MSB Grå 60%">
      <a:srgbClr val="A9A8A4"/>
    </a:custClr>
    <a:custClr name="MSB Grå 40%">
      <a:srgbClr val="C5C5C2"/>
    </a:custClr>
    <a:custClr name="MSB Grå 20%">
      <a:srgbClr val="E2E2E1"/>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Presentation2" id="{856CA762-2BD2-664F-997D-5D3D392AA04E}" vid="{4582D730-D815-CA45-BD91-187BA17D9277}"/>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16c86a7-c240-41f7-860a-1cd57c8e99b9">
      <Value>1</Value>
    </TaxCatchAll>
    <i96893cd22564a238c6a544939910540 xmlns="316c86a7-c240-41f7-860a-1cd57c8e99b9">
      <Terms xmlns="http://schemas.microsoft.com/office/infopath/2007/PartnerControls">
        <TermInfo xmlns="http://schemas.microsoft.com/office/infopath/2007/PartnerControls">
          <TermName xmlns="http://schemas.microsoft.com/office/infopath/2007/PartnerControls">Standard</TermName>
          <TermId xmlns="http://schemas.microsoft.com/office/infopath/2007/PartnerControls">42db7290-f92b-446b-999c-1bee6d848af0</TermId>
        </TermInfo>
      </Terms>
    </i96893cd22564a238c6a544939910540>
    <MSB_RecordId xmlns="316c86a7-c240-41f7-860a-1cd57c8e99b9" xsi:nil="true"/>
    <cf5153398e0f482e95b153a0a51a9847 xmlns="316c86a7-c240-41f7-860a-1cd57c8e99b9">
      <Terms xmlns="http://schemas.microsoft.com/office/infopath/2007/PartnerControls"/>
    </cf5153398e0f482e95b153a0a51a9847>
    <msbLabel xmlns="09080109-f6cd-4eba-a2ee-73217fe696ed"/>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MSB Dokument" ma:contentTypeID="0x0101008239AB5D3D2647B580F011DA2F35611101003A46531EFF90E24CB65A98639BB806AD" ma:contentTypeVersion="12" ma:contentTypeDescription="Skapa ett nytt dokument." ma:contentTypeScope="" ma:versionID="b226dfaa30593fb55aa7f5cae7d3804c">
  <xsd:schema xmlns:xsd="http://www.w3.org/2001/XMLSchema" xmlns:xs="http://www.w3.org/2001/XMLSchema" xmlns:p="http://schemas.microsoft.com/office/2006/metadata/properties" xmlns:ns2="09080109-f6cd-4eba-a2ee-73217fe696ed" xmlns:ns3="316c86a7-c240-41f7-860a-1cd57c8e99b9" targetNamespace="http://schemas.microsoft.com/office/2006/metadata/properties" ma:root="true" ma:fieldsID="5b224f983caa49910be8ce7603efabe5" ns2:_="" ns3:_="">
    <xsd:import namespace="09080109-f6cd-4eba-a2ee-73217fe696ed"/>
    <xsd:import namespace="316c86a7-c240-41f7-860a-1cd57c8e99b9"/>
    <xsd:element name="properties">
      <xsd:complexType>
        <xsd:sequence>
          <xsd:element name="documentManagement">
            <xsd:complexType>
              <xsd:all>
                <xsd:element ref="ns2:msbLabel" minOccurs="0"/>
                <xsd:element ref="ns3:i96893cd22564a238c6a544939910540" minOccurs="0"/>
                <xsd:element ref="ns3:TaxCatchAll" minOccurs="0"/>
                <xsd:element ref="ns3:TaxCatchAllLabel" minOccurs="0"/>
                <xsd:element ref="ns3:cf5153398e0f482e95b153a0a51a9847" minOccurs="0"/>
                <xsd:element ref="ns3:MSB_Record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080109-f6cd-4eba-a2ee-73217fe696ed" elementFormDefault="qualified">
    <xsd:import namespace="http://schemas.microsoft.com/office/2006/documentManagement/types"/>
    <xsd:import namespace="http://schemas.microsoft.com/office/infopath/2007/PartnerControls"/>
    <xsd:element name="msbLabel" ma:index="8" nillable="true" ma:displayName="Märkning" ma:list="{66d3a1c0-a2f0-4870-a465-00583e03b4eb}" ma:internalName="msbLabel" ma:readOnly="false" ma:showField="Titl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16c86a7-c240-41f7-860a-1cd57c8e99b9" elementFormDefault="qualified">
    <xsd:import namespace="http://schemas.microsoft.com/office/2006/documentManagement/types"/>
    <xsd:import namespace="http://schemas.microsoft.com/office/infopath/2007/PartnerControls"/>
    <xsd:element name="i96893cd22564a238c6a544939910540" ma:index="9" nillable="true" ma:taxonomy="true" ma:internalName="i96893cd22564a238c6a544939910540" ma:taxonomyFieldName="MSB_SiteBusinessProcess" ma:displayName="Handlingsslag" ma:default="1;#Standard|42db7290-f92b-446b-999c-1bee6d848af0" ma:fieldId="{296893cd-2256-4a23-8c6a-544939910540}" ma:sspId="1d297c32-e349-4b6d-b895-deec35520f0b" ma:termSetId="84c5b001-a021-41b2-9608-e8b90a27b6c1" ma:anchorId="00000000-0000-0000-0000-000000000000" ma:open="false" ma:isKeyword="false">
      <xsd:complexType>
        <xsd:sequence>
          <xsd:element ref="pc:Terms" minOccurs="0" maxOccurs="1"/>
        </xsd:sequence>
      </xsd:complexType>
    </xsd:element>
    <xsd:element name="TaxCatchAll" ma:index="10" nillable="true" ma:displayName="Global taxonomikolumn" ma:hidden="true" ma:list="{44d13df5-2547-4e3c-b804-b7d9ad98ffbf}" ma:internalName="TaxCatchAll" ma:showField="CatchAllData" ma:web="316c86a7-c240-41f7-860a-1cd57c8e99b9">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Global taxonomikolumn1" ma:hidden="true" ma:list="{44d13df5-2547-4e3c-b804-b7d9ad98ffbf}" ma:internalName="TaxCatchAllLabel" ma:readOnly="true" ma:showField="CatchAllDataLabel" ma:web="316c86a7-c240-41f7-860a-1cd57c8e99b9">
      <xsd:complexType>
        <xsd:complexContent>
          <xsd:extension base="dms:MultiChoiceLookup">
            <xsd:sequence>
              <xsd:element name="Value" type="dms:Lookup" maxOccurs="unbounded" minOccurs="0" nillable="true"/>
            </xsd:sequence>
          </xsd:extension>
        </xsd:complexContent>
      </xsd:complexType>
    </xsd:element>
    <xsd:element name="cf5153398e0f482e95b153a0a51a9847" ma:index="13" nillable="true" ma:taxonomy="true" ma:internalName="cf5153398e0f482e95b153a0a51a9847" ma:taxonomyFieldName="MSB_DocumentType" ma:displayName="Handlingstyp" ma:fieldId="{cf515339-8e0f-482e-95b1-53a0a51a9847}" ma:sspId="1d297c32-e349-4b6d-b895-deec35520f0b" ma:termSetId="e3c19ec3-4bda-47fb-b9f4-9ecf798a87b8" ma:anchorId="00000000-0000-0000-0000-000000000000" ma:open="false" ma:isKeyword="false">
      <xsd:complexType>
        <xsd:sequence>
          <xsd:element ref="pc:Terms" minOccurs="0" maxOccurs="1"/>
        </xsd:sequence>
      </xsd:complexType>
    </xsd:element>
    <xsd:element name="MSB_RecordId" ma:index="15" nillable="true" ma:displayName="Diarienummer" ma:internalName="MSB_RecordId">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9A8BE47-58F5-460B-B3AF-1159EB02C213}">
  <ds:schemaRefs>
    <ds:schemaRef ds:uri="http://www.w3.org/XML/1998/namespace"/>
    <ds:schemaRef ds:uri="09080109-f6cd-4eba-a2ee-73217fe696ed"/>
    <ds:schemaRef ds:uri="http://schemas.microsoft.com/office/2006/documentManagement/types"/>
    <ds:schemaRef ds:uri="316c86a7-c240-41f7-860a-1cd57c8e99b9"/>
    <ds:schemaRef ds:uri="http://schemas.openxmlformats.org/package/2006/metadata/core-properties"/>
    <ds:schemaRef ds:uri="http://schemas.microsoft.com/office/2006/metadata/properties"/>
    <ds:schemaRef ds:uri="http://schemas.microsoft.com/office/infopath/2007/PartnerControls"/>
    <ds:schemaRef ds:uri="http://purl.org/dc/dcmitype/"/>
    <ds:schemaRef ds:uri="http://purl.org/dc/terms/"/>
    <ds:schemaRef ds:uri="http://purl.org/dc/elements/1.1/"/>
  </ds:schemaRefs>
</ds:datastoreItem>
</file>

<file path=customXml/itemProps2.xml><?xml version="1.0" encoding="utf-8"?>
<ds:datastoreItem xmlns:ds="http://schemas.openxmlformats.org/officeDocument/2006/customXml" ds:itemID="{E3032B24-3AE8-4AEB-B3C5-9617C523ED37}">
  <ds:schemaRefs>
    <ds:schemaRef ds:uri="http://schemas.microsoft.com/sharepoint/v3/contenttype/forms"/>
  </ds:schemaRefs>
</ds:datastoreItem>
</file>

<file path=customXml/itemProps3.xml><?xml version="1.0" encoding="utf-8"?>
<ds:datastoreItem xmlns:ds="http://schemas.openxmlformats.org/officeDocument/2006/customXml" ds:itemID="{599EDE96-B94D-46CF-A1D3-395F70A4EF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080109-f6cd-4eba-a2ee-73217fe696ed"/>
    <ds:schemaRef ds:uri="316c86a7-c240-41f7-860a-1cd57c8e99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1048</TotalTime>
  <Words>15973</Words>
  <Application>Microsoft Office PowerPoint</Application>
  <PresentationFormat>Bredbild</PresentationFormat>
  <Paragraphs>1444</Paragraphs>
  <Slides>72</Slides>
  <Notes>64</Notes>
  <HiddenSlides>3</HiddenSlides>
  <MMClips>0</MMClips>
  <ScaleCrop>false</ScaleCrop>
  <HeadingPairs>
    <vt:vector size="6" baseType="variant">
      <vt:variant>
        <vt:lpstr>Använt teckensnitt</vt:lpstr>
      </vt:variant>
      <vt:variant>
        <vt:i4>10</vt:i4>
      </vt:variant>
      <vt:variant>
        <vt:lpstr>Tema</vt:lpstr>
      </vt:variant>
      <vt:variant>
        <vt:i4>4</vt:i4>
      </vt:variant>
      <vt:variant>
        <vt:lpstr>Bildrubriker</vt:lpstr>
      </vt:variant>
      <vt:variant>
        <vt:i4>72</vt:i4>
      </vt:variant>
    </vt:vector>
  </HeadingPairs>
  <TitlesOfParts>
    <vt:vector size="86" baseType="lpstr">
      <vt:lpstr>Aptos</vt:lpstr>
      <vt:lpstr>Arial</vt:lpstr>
      <vt:lpstr>Calibri</vt:lpstr>
      <vt:lpstr>Century Gothic</vt:lpstr>
      <vt:lpstr>Garamond</vt:lpstr>
      <vt:lpstr>Open Sans</vt:lpstr>
      <vt:lpstr>Poppins</vt:lpstr>
      <vt:lpstr>Poppins</vt:lpstr>
      <vt:lpstr>Segoe UI</vt:lpstr>
      <vt:lpstr>Symbol</vt:lpstr>
      <vt:lpstr>MSB vit</vt:lpstr>
      <vt:lpstr>MSB grå</vt:lpstr>
      <vt:lpstr>MSB mörkgrå</vt:lpstr>
      <vt:lpstr>Gemensamma grunder</vt:lpstr>
      <vt:lpstr>CIVIL BEREDSKAP – SÅ FUNKAR DET</vt:lpstr>
      <vt:lpstr>Mål och syfte med denna presentation</vt:lpstr>
      <vt:lpstr>Viktigt om denna presentation</vt:lpstr>
      <vt:lpstr>CIVIL BEREDSKAP  Krisberedskap och civilt försvar</vt:lpstr>
      <vt:lpstr>BEREDSKAP FÖR KRISER OCH KRIG</vt:lpstr>
      <vt:lpstr>EN FÖRÄNDRAD HOTBILD</vt:lpstr>
      <vt:lpstr>VAD SKA VI SKYDDA?</vt:lpstr>
      <vt:lpstr>HUR HÄNGER KRISBEREDSKAP, CIVILT FÖRSVAR OCH TOTALFÖRSVAR IHOP?</vt:lpstr>
      <vt:lpstr>MÅLET FÖR DET CIVILA FÖRSVARET</vt:lpstr>
      <vt:lpstr>EXEMPEL SAMHÄLLSSTÖRNINGAR </vt:lpstr>
      <vt:lpstr>VEM HAR ANSVAR? </vt:lpstr>
      <vt:lpstr>AKTÖRER</vt:lpstr>
      <vt:lpstr>RIKSDAG  OCH REGERING</vt:lpstr>
      <vt:lpstr>CENTRALA MYNDIGHETER</vt:lpstr>
      <vt:lpstr>LÄNSSTYRELSER</vt:lpstr>
      <vt:lpstr>REGIONER</vt:lpstr>
      <vt:lpstr>KOMMUNER </vt:lpstr>
      <vt:lpstr>NÄRINGSLIVET</vt:lpstr>
      <vt:lpstr>FRIVILLIGA</vt:lpstr>
      <vt:lpstr>PRIVATPERSONER </vt:lpstr>
      <vt:lpstr>GEOGRAFISKT OMRÅDESANSVAR</vt:lpstr>
      <vt:lpstr>GEOGRAFISKT OMRÅDESANSVAR:  NATIONELL NIVÅ</vt:lpstr>
      <vt:lpstr>GEOGRAFISKT OMRÅDESANSVAR:  REGIONAL NIVÅ</vt:lpstr>
      <vt:lpstr>GEOGRAFISKT OMRÅDESANSVAR:  LOKAL NIVÅ</vt:lpstr>
      <vt:lpstr>BEREDSKAPSSYSTEMET 2025</vt:lpstr>
      <vt:lpstr>EN ÖVERSIKT</vt:lpstr>
      <vt:lpstr>AKTÖRERNA</vt:lpstr>
      <vt:lpstr>NIVÅERNA</vt:lpstr>
      <vt:lpstr>STATLIGA MYNDIGHETERS ANSVAR</vt:lpstr>
      <vt:lpstr>BEREDSKAPSMYNDIGHETER</vt:lpstr>
      <vt:lpstr>12 BEREDSKAPSSEKTORER</vt:lpstr>
      <vt:lpstr>12 BEREDSKAPSSEKTORER</vt:lpstr>
      <vt:lpstr>12 BEREDSKAPSSEKTORER</vt:lpstr>
      <vt:lpstr>12 BEREDSKAPSSEKTORER</vt:lpstr>
      <vt:lpstr>ANDRA VIKTIGA OMRÅDEN FÖR BEREDSKAP</vt:lpstr>
      <vt:lpstr>INDELNING I CIVILOMRÅDEN</vt:lpstr>
      <vt:lpstr>REGIONAL NIVÅ</vt:lpstr>
      <vt:lpstr>LOKAL NIVÅ</vt:lpstr>
      <vt:lpstr>CENTRALA DEFINITIONER</vt:lpstr>
      <vt:lpstr>ALLA MYNDIGHETER SKA</vt:lpstr>
      <vt:lpstr>BEREDSKAPSMYNDIGHETER SKA DESSUTOM</vt:lpstr>
      <vt:lpstr>SEKTORSMYNDIGHETER SKA</vt:lpstr>
      <vt:lpstr>MSB:s ROLLER I BEREDSKAPSSYSTEMET</vt:lpstr>
      <vt:lpstr>MSB:s ROLLER I SEKTORERNA</vt:lpstr>
      <vt:lpstr>PRINCIPER OCH REGLER</vt:lpstr>
      <vt:lpstr>TRE VIKTIGA PRINCIPER</vt:lpstr>
      <vt:lpstr>Höjd beredskap</vt:lpstr>
      <vt:lpstr>OM OLIKA TYPER AV REGLER</vt:lpstr>
      <vt:lpstr>Exempel på lagar för totalförsvaret</vt:lpstr>
      <vt:lpstr>HUR BYGGER VI MOTSTÅNDSKRAFT?</vt:lpstr>
      <vt:lpstr>PowerPoint-presentation</vt:lpstr>
      <vt:lpstr>EXEMPEL PÅ VIKTIGA SAMHÄLLSFUNKTIONER </vt:lpstr>
      <vt:lpstr>KONTINUITETSHANTERING</vt:lpstr>
      <vt:lpstr>RISK- OCH SÅRBARHETSANALYSER </vt:lpstr>
      <vt:lpstr>ÖVNING</vt:lpstr>
      <vt:lpstr>UTBILDNING</vt:lpstr>
      <vt:lpstr>Totalförsvarsplanering</vt:lpstr>
      <vt:lpstr>Krigsorganisation och krigsplacering</vt:lpstr>
      <vt:lpstr>Informations-  och cybersäkerhet</vt:lpstr>
      <vt:lpstr>Systematiskt informations-säkerhetsarbete</vt:lpstr>
      <vt:lpstr>Skydd mot informationspåverkan</vt:lpstr>
      <vt:lpstr>Säkerhetsskydd</vt:lpstr>
      <vt:lpstr>System och metoder  för informationsdelning</vt:lpstr>
      <vt:lpstr>Ramverk för ledning och samverkan</vt:lpstr>
      <vt:lpstr>Om ramverket</vt:lpstr>
      <vt:lpstr>PowerPoint-presentation</vt:lpstr>
      <vt:lpstr>Hur kan du läsa Ramverket?</vt:lpstr>
      <vt:lpstr>Hur kan du läsa ramverket?</vt:lpstr>
      <vt:lpstr>PowerPoint-presentation</vt:lpstr>
      <vt:lpstr>Fem förhållningssätt</vt:lpstr>
      <vt:lpstr>Process för aktörsgemensam inriktning och samordning</vt:lpstr>
      <vt:lpstr>msb.se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CIVIL BEREDSKAP – SÅ FUNKAR DET</dc:title>
  <dc:creator>Nelson Magnus</dc:creator>
  <cp:lastModifiedBy>Georgsson Gunilla</cp:lastModifiedBy>
  <cp:revision>5</cp:revision>
  <dcterms:created xsi:type="dcterms:W3CDTF">2025-04-08T13:08:34Z</dcterms:created>
  <dcterms:modified xsi:type="dcterms:W3CDTF">2025-10-24T09:50:14Z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howLogomenu">
    <vt:bool>true</vt:bool>
  </property>
  <property fmtid="{D5CDD505-2E9C-101B-9397-08002B2CF9AE}" pid="3" name="ContentTypeId">
    <vt:lpwstr>0x0101008239AB5D3D2647B580F011DA2F35611101003A46531EFF90E24CB65A98639BB806AD</vt:lpwstr>
  </property>
  <property fmtid="{D5CDD505-2E9C-101B-9397-08002B2CF9AE}" pid="4" name="MediaServiceImageTags">
    <vt:lpwstr/>
  </property>
  <property fmtid="{D5CDD505-2E9C-101B-9397-08002B2CF9AE}" pid="5" name="MSB_SiteBusinessProcess">
    <vt:lpwstr>1;#Standard|42db7290-f92b-446b-999c-1bee6d848af0</vt:lpwstr>
  </property>
  <property fmtid="{D5CDD505-2E9C-101B-9397-08002B2CF9AE}" pid="6" name="MSB_DocumentType">
    <vt:lpwstr/>
  </property>
</Properties>
</file>