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694" r:id="rId6"/>
  </p:sldMasterIdLst>
  <p:notesMasterIdLst>
    <p:notesMasterId r:id="rId17"/>
  </p:notesMasterIdLst>
  <p:sldIdLst>
    <p:sldId id="584" r:id="rId7"/>
    <p:sldId id="374" r:id="rId8"/>
    <p:sldId id="583" r:id="rId9"/>
    <p:sldId id="380" r:id="rId10"/>
    <p:sldId id="586" r:id="rId11"/>
    <p:sldId id="589" r:id="rId12"/>
    <p:sldId id="588" r:id="rId13"/>
    <p:sldId id="587" r:id="rId14"/>
    <p:sldId id="546" r:id="rId15"/>
    <p:sldId id="582"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1"/>
    <a:srgbClr val="4A4944"/>
    <a:srgbClr val="E4E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6327"/>
  </p:normalViewPr>
  <p:slideViewPr>
    <p:cSldViewPr snapToGrid="0" showGuides="1">
      <p:cViewPr>
        <p:scale>
          <a:sx n="130" d="100"/>
          <a:sy n="130" d="100"/>
        </p:scale>
        <p:origin x="-2480" y="-1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AF7F1-09D8-334F-A836-4D6623C30888}" type="datetimeFigureOut">
              <a:rPr lang="en-GB" smtClean="0"/>
              <a:t>15/09/2025</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45B46-A3D6-BB4D-BFE0-4E4C3644EFA7}" type="slidenum">
              <a:rPr lang="en-GB" smtClean="0"/>
              <a:t>‹#›</a:t>
            </a:fld>
            <a:endParaRPr lang="en-GB"/>
          </a:p>
        </p:txBody>
      </p:sp>
    </p:spTree>
    <p:extLst>
      <p:ext uri="{BB962C8B-B14F-4D97-AF65-F5344CB8AC3E}">
        <p14:creationId xmlns:p14="http://schemas.microsoft.com/office/powerpoint/2010/main" val="220350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Civil preparedness includes both emergency preparedness and civil defence, which reinforce each other through joint coordination, planning and preparation. </a:t>
            </a:r>
            <a:endParaRPr lang="sv-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level of crisis determines the scope of civil preparedness. Civil defence encompasses the whole of society, and many actors must collaborate in order to achieve the civil defence objectives, i.e. the capability to protect the population, safeguard the most important societal functions, maintain necessary supplies and contribute to the military defence in the event of an armed attack or war. A modern civil defence goes side by side with military defence contributing and strengthening the total defence. </a:t>
            </a:r>
            <a:endParaRPr lang="sv-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Total defence are the measures needed to prepare society in case of an armed attack and war. The government can decide on a state of heightened alert to strengthen the country’s defence capabilities.  There are two levels of heightened alert, ‘high alert’ and ‘highest alert’. Highest alert prevails if Sweden is at war. Under the highest state of alert, total defence covers all of society’s activities that must be carried out. Total defence includes military activities (military defence) and civilian activities (civil defence). This includes protection of the population, security of supply and psychological defence.</a:t>
            </a:r>
            <a:endParaRPr lang="en-US"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2</a:t>
            </a:fld>
            <a:endParaRPr lang="sv-SE" dirty="0"/>
          </a:p>
        </p:txBody>
      </p:sp>
    </p:spTree>
    <p:extLst>
      <p:ext uri="{BB962C8B-B14F-4D97-AF65-F5344CB8AC3E}">
        <p14:creationId xmlns:p14="http://schemas.microsoft.com/office/powerpoint/2010/main" val="374707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Civil defence includes all of the contingency preparations made by civilian actors in peacetime and required in the event of war. Civil defence includes command structures, the supply of energy, food (including drinking water) and electronic communications, as well as transport, financial services and health care for the needs of the population and of total defence. Many different actors are responsible for these activities: government agencies, municipalities, regions, businesses and voluntary organisations. The general public has an essential role to play.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Numerous stakeholders must cooperate and work together to achieve the objectives of civil defence: XYZ </a:t>
            </a:r>
            <a:endParaRPr lang="sv-SE" sz="1200" baseline="0" dirty="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20DAA-7346-4896-8C53-2426603ADE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15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Civil preparedness covers the whole of society, and requires the collaboration of many actors government agencies, municipalities, regions, industry and NGOs.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Everyone who lives in Sweden shares a collective responsibility for our country's security and safety.</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4</a:t>
            </a:fld>
            <a:endParaRPr lang="sv-SE"/>
          </a:p>
        </p:txBody>
      </p:sp>
    </p:spTree>
    <p:extLst>
      <p:ext uri="{BB962C8B-B14F-4D97-AF65-F5344CB8AC3E}">
        <p14:creationId xmlns:p14="http://schemas.microsoft.com/office/powerpoint/2010/main" val="251106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AFB63-E226-E404-D829-9BAFE94E1E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ADA2629-2C3C-A9BE-67D3-D49D95E2914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EF7CA95-4D21-3BC7-5CB3-5A922C0D4D4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B88FCB4-33BC-1FEA-E0C9-2BB121D67D98}"/>
              </a:ext>
            </a:extLst>
          </p:cNvPr>
          <p:cNvSpPr>
            <a:spLocks noGrp="1"/>
          </p:cNvSpPr>
          <p:nvPr>
            <p:ph type="sldNum" sz="quarter" idx="5"/>
          </p:nvPr>
        </p:nvSpPr>
        <p:spPr/>
        <p:txBody>
          <a:bodyPr/>
          <a:lstStyle/>
          <a:p>
            <a:fld id="{6F7A4FDB-A40B-46CC-AFE2-4FC8AAD1EDEF}" type="slidenum">
              <a:rPr lang="sv-SE" smtClean="0"/>
              <a:t>5</a:t>
            </a:fld>
            <a:endParaRPr lang="sv-SE"/>
          </a:p>
        </p:txBody>
      </p:sp>
    </p:spTree>
    <p:extLst>
      <p:ext uri="{BB962C8B-B14F-4D97-AF65-F5344CB8AC3E}">
        <p14:creationId xmlns:p14="http://schemas.microsoft.com/office/powerpoint/2010/main" val="243507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67D93-4912-15E5-3F3B-3D7A50BBA81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188361F-DE23-8CD6-493C-8AFA3AE3578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2E609FE-6A29-0EA6-B941-2B544CF5697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ADC29C7-90D3-F70C-09D5-4BD4196F246C}"/>
              </a:ext>
            </a:extLst>
          </p:cNvPr>
          <p:cNvSpPr>
            <a:spLocks noGrp="1"/>
          </p:cNvSpPr>
          <p:nvPr>
            <p:ph type="sldNum" sz="quarter" idx="5"/>
          </p:nvPr>
        </p:nvSpPr>
        <p:spPr/>
        <p:txBody>
          <a:bodyPr/>
          <a:lstStyle/>
          <a:p>
            <a:fld id="{6F7A4FDB-A40B-46CC-AFE2-4FC8AAD1EDEF}" type="slidenum">
              <a:rPr lang="sv-SE" smtClean="0"/>
              <a:t>6</a:t>
            </a:fld>
            <a:endParaRPr lang="sv-SE"/>
          </a:p>
        </p:txBody>
      </p:sp>
    </p:spTree>
    <p:extLst>
      <p:ext uri="{BB962C8B-B14F-4D97-AF65-F5344CB8AC3E}">
        <p14:creationId xmlns:p14="http://schemas.microsoft.com/office/powerpoint/2010/main" val="105653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9112F-3545-2355-E5FA-663027BA374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DD95B51-8824-0D3A-F841-FA0849C1C02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2E1581D-8551-D49D-FFB4-C27C9586763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A9E4F57-D66D-A1CC-E0B0-54368156B98D}"/>
              </a:ext>
            </a:extLst>
          </p:cNvPr>
          <p:cNvSpPr>
            <a:spLocks noGrp="1"/>
          </p:cNvSpPr>
          <p:nvPr>
            <p:ph type="sldNum" sz="quarter" idx="5"/>
          </p:nvPr>
        </p:nvSpPr>
        <p:spPr/>
        <p:txBody>
          <a:bodyPr/>
          <a:lstStyle/>
          <a:p>
            <a:fld id="{6F7A4FDB-A40B-46CC-AFE2-4FC8AAD1EDEF}" type="slidenum">
              <a:rPr lang="sv-SE" smtClean="0"/>
              <a:t>7</a:t>
            </a:fld>
            <a:endParaRPr lang="sv-SE"/>
          </a:p>
        </p:txBody>
      </p:sp>
    </p:spTree>
    <p:extLst>
      <p:ext uri="{BB962C8B-B14F-4D97-AF65-F5344CB8AC3E}">
        <p14:creationId xmlns:p14="http://schemas.microsoft.com/office/powerpoint/2010/main" val="291649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C9DE0-8FF4-BA90-7EB6-7ED01F1A900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C6A0A9D-2B58-7529-9E84-609E6F20F6C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EF0160D-679E-6910-2379-A7B20B8A437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5D0C364-C4AF-9015-CCE9-958990834EF3}"/>
              </a:ext>
            </a:extLst>
          </p:cNvPr>
          <p:cNvSpPr>
            <a:spLocks noGrp="1"/>
          </p:cNvSpPr>
          <p:nvPr>
            <p:ph type="sldNum" sz="quarter" idx="5"/>
          </p:nvPr>
        </p:nvSpPr>
        <p:spPr/>
        <p:txBody>
          <a:bodyPr/>
          <a:lstStyle/>
          <a:p>
            <a:fld id="{6F7A4FDB-A40B-46CC-AFE2-4FC8AAD1EDEF}" type="slidenum">
              <a:rPr lang="sv-SE" smtClean="0"/>
              <a:t>8</a:t>
            </a:fld>
            <a:endParaRPr lang="sv-SE"/>
          </a:p>
        </p:txBody>
      </p:sp>
    </p:spTree>
    <p:extLst>
      <p:ext uri="{BB962C8B-B14F-4D97-AF65-F5344CB8AC3E}">
        <p14:creationId xmlns:p14="http://schemas.microsoft.com/office/powerpoint/2010/main" val="418794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950FB856-F939-49DE-8794-70AE1DC33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2F3BAD9-08CA-42DB-A133-FB98FB17BAA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There are other important areas for civil preparedness, which are not, formally identified as sectors. These support the civil preparedness work and are;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Psychological defence – creates conditions for safeguarding an open and democratic society, free expression of </a:t>
            </a:r>
            <a:r>
              <a:rPr lang="en-GB" sz="1200" kern="1200" dirty="0" err="1">
                <a:solidFill>
                  <a:schemeClr val="tx1"/>
                </a:solidFill>
                <a:effectLst/>
                <a:latin typeface="+mn-lt"/>
                <a:ea typeface="+mn-ea"/>
                <a:cs typeface="+mn-cs"/>
              </a:rPr>
              <a:t>opnion</a:t>
            </a:r>
            <a:r>
              <a:rPr lang="en-GB" sz="1200" kern="1200" dirty="0">
                <a:solidFill>
                  <a:schemeClr val="tx1"/>
                </a:solidFill>
                <a:effectLst/>
                <a:latin typeface="+mn-lt"/>
                <a:ea typeface="+mn-ea"/>
                <a:cs typeface="+mn-cs"/>
              </a:rPr>
              <a:t> and Sweden´s freedom and independence as well as ensuring the people´s willingness to defend. </a:t>
            </a:r>
            <a:endParaRPr lang="sv-SE"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Compulsary</a:t>
            </a:r>
            <a:r>
              <a:rPr lang="en-GB" sz="1200" kern="1200" dirty="0">
                <a:solidFill>
                  <a:schemeClr val="tx1"/>
                </a:solidFill>
                <a:effectLst/>
                <a:latin typeface="+mn-lt"/>
                <a:ea typeface="+mn-ea"/>
                <a:cs typeface="+mn-cs"/>
              </a:rPr>
              <a:t> school and preschool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Migration </a:t>
            </a:r>
            <a:endParaRPr lang="sv-SE" sz="1200" kern="1200" dirty="0">
              <a:solidFill>
                <a:schemeClr val="tx1"/>
              </a:solidFill>
              <a:effectLst/>
              <a:latin typeface="+mn-lt"/>
              <a:ea typeface="+mn-ea"/>
              <a:cs typeface="+mn-cs"/>
            </a:endParaRPr>
          </a:p>
        </p:txBody>
      </p:sp>
      <p:sp>
        <p:nvSpPr>
          <p:cNvPr id="28676" name="Platshållare för bildnummer 3">
            <a:extLst>
              <a:ext uri="{FF2B5EF4-FFF2-40B4-BE49-F238E27FC236}">
                <a16:creationId xmlns:a16="http://schemas.microsoft.com/office/drawing/2014/main" id="{5A65E3EC-8C20-4B6D-9028-D1E488C63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830074D-793E-4D82-9F95-FA4D0785EF0E}" type="slidenum">
              <a:rPr lang="sv-SE" altLang="sv-SE" smtClean="0">
                <a:latin typeface="Calibri" panose="020F0502020204030204" pitchFamily="34" charset="0"/>
              </a:rPr>
              <a:pPr fontAlgn="base">
                <a:spcBef>
                  <a:spcPct val="0"/>
                </a:spcBef>
                <a:spcAft>
                  <a:spcPct val="0"/>
                </a:spcAft>
              </a:pPr>
              <a:t>9</a:t>
            </a:fld>
            <a:endParaRPr lang="sv-SE" altLang="sv-SE">
              <a:latin typeface="Calibri" panose="020F0502020204030204" pitchFamily="34" charset="0"/>
            </a:endParaRPr>
          </a:p>
        </p:txBody>
      </p:sp>
    </p:spTree>
    <p:extLst>
      <p:ext uri="{BB962C8B-B14F-4D97-AF65-F5344CB8AC3E}">
        <p14:creationId xmlns:p14="http://schemas.microsoft.com/office/powerpoint/2010/main" val="178142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As mentioned before, the structural reform for civil preparedness also introduces 6 civil defence regions at a higher regional level.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County Administrative Board in each of the six regions has added responsibilities for civil defence and coordination with the military defence. </a:t>
            </a:r>
            <a:endParaRPr lang="sv-SE" sz="1200" kern="1200" dirty="0">
              <a:solidFill>
                <a:schemeClr val="tx1"/>
              </a:solidFill>
              <a:effectLst/>
              <a:latin typeface="+mn-lt"/>
              <a:ea typeface="+mn-ea"/>
              <a:cs typeface="+mn-cs"/>
            </a:endParaRPr>
          </a:p>
          <a:p>
            <a:endParaRPr lang="sv-SE" dirty="0"/>
          </a:p>
          <a:p>
            <a:r>
              <a:rPr lang="sv-SE" dirty="0"/>
              <a:t>Extra information</a:t>
            </a:r>
            <a:r>
              <a:rPr lang="sv-SE" baseline="0" dirty="0"/>
              <a:t>; </a:t>
            </a:r>
          </a:p>
          <a:p>
            <a:r>
              <a:rPr lang="en-US" dirty="0"/>
              <a:t>Sweden is divided into 21 counties. Political tasks at this level are undertaken on the one hand by the regional councils, whose decision-makers are directly elected by the people of the county and, on the other, by the county administrative boards which are government bodies in the counties (coordinate regional preparedness work and to conduct risk and vulnerability assessments, among others). Some public authorities also operate at regional and local levels, for example through county boards.</a:t>
            </a:r>
            <a:endParaRPr lang="sv-SE" dirty="0"/>
          </a:p>
        </p:txBody>
      </p:sp>
      <p:sp>
        <p:nvSpPr>
          <p:cNvPr id="4" name="Platshållare för bildnummer 3"/>
          <p:cNvSpPr>
            <a:spLocks noGrp="1"/>
          </p:cNvSpPr>
          <p:nvPr>
            <p:ph type="sldNum" sz="quarter" idx="5"/>
          </p:nvPr>
        </p:nvSpPr>
        <p:spPr/>
        <p:txBody>
          <a:bodyPr/>
          <a:lstStyle/>
          <a:p>
            <a:fld id="{D2680541-8477-8B44-8A81-194B4399C6D7}" type="slidenum">
              <a:rPr lang="sv-SE" smtClean="0"/>
              <a:t>10</a:t>
            </a:fld>
            <a:endParaRPr lang="sv-SE"/>
          </a:p>
        </p:txBody>
      </p:sp>
    </p:spTree>
    <p:extLst>
      <p:ext uri="{BB962C8B-B14F-4D97-AF65-F5344CB8AC3E}">
        <p14:creationId xmlns:p14="http://schemas.microsoft.com/office/powerpoint/2010/main" val="2555130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2.xml"/><Relationship Id="rId4" Type="http://schemas.openxmlformats.org/officeDocument/2006/relationships/tags" Target="../tags/tag7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Master" Target="../slideMasters/slideMaster2.xml"/><Relationship Id="rId4" Type="http://schemas.openxmlformats.org/officeDocument/2006/relationships/tags" Target="../tags/tag78.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3.xml"/><Relationship Id="rId4" Type="http://schemas.openxmlformats.org/officeDocument/2006/relationships/tags" Target="../tags/tag11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3.xml"/><Relationship Id="rId4" Type="http://schemas.openxmlformats.org/officeDocument/2006/relationships/tags" Target="../tags/tag114.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6.xml"/><Relationship Id="rId1"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ags" Target="../tags/tag117.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Vit, 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2155032"/>
            <a:ext cx="8582400" cy="1273968"/>
          </a:xfrm>
        </p:spPr>
        <p:txBody>
          <a:bodyPr anchor="b"/>
          <a:lstStyle>
            <a:lvl1pPr>
              <a:defRPr sz="4000">
                <a:solidFill>
                  <a:srgbClr val="000000"/>
                </a:solidFill>
                <a:latin typeface="+mj-lt"/>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3460777"/>
            <a:ext cx="8582400" cy="633743"/>
          </a:xfrm>
        </p:spPr>
        <p:txBody>
          <a:bodyPr/>
          <a:lstStyle>
            <a:lvl1pPr marL="0" indent="0">
              <a:buNone/>
              <a:defRPr sz="24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3642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t, Avslut">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9640C95B-F2BC-32A9-0896-15C0F7BE1437}"/>
              </a:ext>
            </a:extLst>
          </p:cNvPr>
          <p:cNvSpPr>
            <a:spLocks noGrp="1"/>
          </p:cNvSpPr>
          <p:nvPr>
            <p:ph type="ctrTitle" hasCustomPrompt="1"/>
            <p:custDataLst>
              <p:tags r:id="rId2"/>
            </p:custDataLst>
          </p:nvPr>
        </p:nvSpPr>
        <p:spPr>
          <a:xfrm>
            <a:off x="2019298" y="1362077"/>
            <a:ext cx="8100433" cy="633743"/>
          </a:xfrm>
        </p:spPr>
        <p:txBody>
          <a:bodyPr anchor="b">
            <a:noAutofit/>
          </a:bodyPr>
          <a:lstStyle>
            <a:lvl1pPr algn="l">
              <a:defRPr sz="4000">
                <a:solidFill>
                  <a:schemeClr val="tx1"/>
                </a:solidFill>
              </a:defRPr>
            </a:lvl1pPr>
          </a:lstStyle>
          <a:p>
            <a:r>
              <a:rPr lang="sv-SE" dirty="0"/>
              <a:t>Klicka här rubrik</a:t>
            </a:r>
          </a:p>
        </p:txBody>
      </p:sp>
      <p:sp>
        <p:nvSpPr>
          <p:cNvPr id="6" name="Underrubrik 2">
            <a:extLst>
              <a:ext uri="{FF2B5EF4-FFF2-40B4-BE49-F238E27FC236}">
                <a16:creationId xmlns:a16="http://schemas.microsoft.com/office/drawing/2014/main" id="{43E2F0D3-1190-2976-B593-417BC19BD8DC}"/>
              </a:ext>
            </a:extLst>
          </p:cNvPr>
          <p:cNvSpPr>
            <a:spLocks noGrp="1"/>
          </p:cNvSpPr>
          <p:nvPr>
            <p:ph type="subTitle" idx="1"/>
            <p:custDataLst>
              <p:tags r:id="rId3"/>
            </p:custDataLst>
          </p:nvPr>
        </p:nvSpPr>
        <p:spPr>
          <a:xfrm>
            <a:off x="2019298" y="2046494"/>
            <a:ext cx="8100433" cy="1382506"/>
          </a:xfrm>
        </p:spPr>
        <p:txBody>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044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t, 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dirty="0"/>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36322616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Rubrik, innehåll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2" name="Platshållare för innehåll 2">
            <a:extLst>
              <a:ext uri="{FF2B5EF4-FFF2-40B4-BE49-F238E27FC236}">
                <a16:creationId xmlns:a16="http://schemas.microsoft.com/office/drawing/2014/main" id="{549CA478-895F-3927-5C6F-9C170F5FBA3D}"/>
              </a:ext>
            </a:extLst>
          </p:cNvPr>
          <p:cNvSpPr>
            <a:spLocks noGrp="1"/>
          </p:cNvSpPr>
          <p:nvPr>
            <p:ph sz="half" idx="1"/>
            <p:custDataLst>
              <p:tags r:id="rId3"/>
            </p:custDataLst>
          </p:nvPr>
        </p:nvSpPr>
        <p:spPr>
          <a:xfrm>
            <a:off x="1211243" y="1467530"/>
            <a:ext cx="9769513"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ektangel 1">
            <a:extLst>
              <a:ext uri="{FF2B5EF4-FFF2-40B4-BE49-F238E27FC236}">
                <a16:creationId xmlns:a16="http://schemas.microsoft.com/office/drawing/2014/main" id="{5331B8A8-090A-218D-32B1-0B2B47F8628D}"/>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3433E"/>
              </a:solidFill>
            </a:endParaRPr>
          </a:p>
        </p:txBody>
      </p:sp>
      <p:sp>
        <p:nvSpPr>
          <p:cNvPr id="3" name="Platshållare för text 2">
            <a:extLst>
              <a:ext uri="{FF2B5EF4-FFF2-40B4-BE49-F238E27FC236}">
                <a16:creationId xmlns:a16="http://schemas.microsoft.com/office/drawing/2014/main" id="{45018264-AEF9-C808-2364-D20DB0590801}"/>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BB26FB1-6643-7446-2973-1C10CFC3C48C}"/>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215478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to vänster sida med text och sidhuvu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6994577" y="1140736"/>
            <a:ext cx="4300521" cy="943824"/>
          </a:xfrm>
        </p:spPr>
        <p:txBody>
          <a:bodyPr anchor="b"/>
          <a:lstStyle>
            <a:lvl1pPr>
              <a:defRPr sz="3200">
                <a:solidFill>
                  <a:srgbClr val="43433E"/>
                </a:solidFill>
              </a:defRPr>
            </a:lvl1pPr>
          </a:lstStyle>
          <a:p>
            <a:r>
              <a:rPr lang="sv-SE"/>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6994566" y="2258402"/>
            <a:ext cx="4300683" cy="3833813"/>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Platshållare för text 2">
            <a:extLst>
              <a:ext uri="{FF2B5EF4-FFF2-40B4-BE49-F238E27FC236}">
                <a16:creationId xmlns:a16="http://schemas.microsoft.com/office/drawing/2014/main" id="{AABEEE43-743E-D76B-9A3F-77E171BA2611}"/>
              </a:ext>
            </a:extLst>
          </p:cNvPr>
          <p:cNvSpPr>
            <a:spLocks noGrp="1"/>
          </p:cNvSpPr>
          <p:nvPr>
            <p:ph type="body" idx="11" hasCustomPrompt="1"/>
            <p:custDataLst>
              <p:tags r:id="rId5"/>
            </p:custDataLst>
          </p:nvPr>
        </p:nvSpPr>
        <p:spPr>
          <a:xfrm>
            <a:off x="6994566" y="231728"/>
            <a:ext cx="4953675" cy="277558"/>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40509951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ast rubrik (civil beredskap)">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6" name="textruta 5">
            <a:extLst>
              <a:ext uri="{FF2B5EF4-FFF2-40B4-BE49-F238E27FC236}">
                <a16:creationId xmlns:a16="http://schemas.microsoft.com/office/drawing/2014/main" id="{A2A2BB34-70BE-AE5E-3AF6-753BC0A39302}"/>
              </a:ext>
            </a:extLst>
          </p:cNvPr>
          <p:cNvSpPr txBox="1"/>
          <p:nvPr userDrawn="1"/>
        </p:nvSpPr>
        <p:spPr>
          <a:xfrm>
            <a:off x="225974" y="231728"/>
            <a:ext cx="7376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spc="200" baseline="0" dirty="0">
                <a:solidFill>
                  <a:srgbClr val="43433E"/>
                </a:solidFill>
                <a:effectLst/>
                <a:latin typeface="+mj-lt"/>
                <a:ea typeface="+mn-ea"/>
                <a:cs typeface="+mn-cs"/>
              </a:rPr>
              <a:t>Civil preparedness</a:t>
            </a:r>
          </a:p>
        </p:txBody>
      </p:sp>
    </p:spTree>
    <p:extLst>
      <p:ext uri="{BB962C8B-B14F-4D97-AF65-F5344CB8AC3E}">
        <p14:creationId xmlns:p14="http://schemas.microsoft.com/office/powerpoint/2010/main" val="194329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å, Rubrikbild">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85D3525-C3B4-D48A-A3C8-1CD789E0E804}"/>
              </a:ext>
            </a:extLst>
          </p:cNvPr>
          <p:cNvSpPr>
            <a:spLocks noGrp="1"/>
          </p:cNvSpPr>
          <p:nvPr>
            <p:ph type="title" hasCustomPrompt="1"/>
            <p:custDataLst>
              <p:tags r:id="rId2"/>
            </p:custDataLst>
          </p:nvPr>
        </p:nvSpPr>
        <p:spPr>
          <a:xfrm>
            <a:off x="1774800" y="2155032"/>
            <a:ext cx="8582400" cy="1273968"/>
          </a:xfrm>
        </p:spPr>
        <p:txBody>
          <a:bodyPr anchor="b"/>
          <a:lstStyle>
            <a:lvl1pPr>
              <a:defRPr sz="4000">
                <a:solidFill>
                  <a:srgbClr val="000000"/>
                </a:solidFill>
                <a:latin typeface="+mj-lt"/>
              </a:defRPr>
            </a:lvl1pPr>
          </a:lstStyle>
          <a:p>
            <a:r>
              <a:rPr lang="sv-SE" dirty="0"/>
              <a:t>Klicka här för att skriva rubrik</a:t>
            </a:r>
          </a:p>
        </p:txBody>
      </p:sp>
      <p:sp>
        <p:nvSpPr>
          <p:cNvPr id="6" name="Platshållare för text 2">
            <a:extLst>
              <a:ext uri="{FF2B5EF4-FFF2-40B4-BE49-F238E27FC236}">
                <a16:creationId xmlns:a16="http://schemas.microsoft.com/office/drawing/2014/main" id="{EEA49DA0-6E04-D712-FB70-9D4D12C75348}"/>
              </a:ext>
            </a:extLst>
          </p:cNvPr>
          <p:cNvSpPr>
            <a:spLocks noGrp="1"/>
          </p:cNvSpPr>
          <p:nvPr>
            <p:ph type="body" idx="1"/>
            <p:custDataLst>
              <p:tags r:id="rId3"/>
            </p:custDataLst>
          </p:nvPr>
        </p:nvSpPr>
        <p:spPr>
          <a:xfrm>
            <a:off x="1774800" y="3460777"/>
            <a:ext cx="8582400" cy="633743"/>
          </a:xfrm>
        </p:spPr>
        <p:txBody>
          <a:bodyPr/>
          <a:lstStyle>
            <a:lvl1pPr marL="0" indent="0">
              <a:buNone/>
              <a:defRPr sz="24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78839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å, Rubrikbild med foto">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Platshållare för bild 4">
            <a:extLst>
              <a:ext uri="{FF2B5EF4-FFF2-40B4-BE49-F238E27FC236}">
                <a16:creationId xmlns:a16="http://schemas.microsoft.com/office/drawing/2014/main" id="{A8E015CA-7E27-3711-EB6E-CDD90BCD0057}"/>
              </a:ext>
            </a:extLst>
          </p:cNvPr>
          <p:cNvSpPr>
            <a:spLocks noGrp="1"/>
          </p:cNvSpPr>
          <p:nvPr>
            <p:ph type="pic" sz="quarter" idx="10"/>
            <p:custDataLst>
              <p:tags r:id="rId2"/>
            </p:custDataLst>
          </p:nvPr>
        </p:nvSpPr>
        <p:spPr>
          <a:xfrm>
            <a:off x="-1" y="0"/>
            <a:ext cx="12192001" cy="615161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47EF5BBE-9255-0CF7-0BAF-ED68658B384A}"/>
              </a:ext>
            </a:extLst>
          </p:cNvPr>
          <p:cNvSpPr>
            <a:spLocks noGrp="1"/>
          </p:cNvSpPr>
          <p:nvPr>
            <p:ph type="ctrTitle" hasCustomPrompt="1"/>
            <p:custDataLst>
              <p:tags r:id="rId3"/>
            </p:custDataLst>
          </p:nvPr>
        </p:nvSpPr>
        <p:spPr>
          <a:xfrm>
            <a:off x="2700000" y="2502224"/>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Tree>
    <p:extLst>
      <p:ext uri="{BB962C8B-B14F-4D97-AF65-F5344CB8AC3E}">
        <p14:creationId xmlns:p14="http://schemas.microsoft.com/office/powerpoint/2010/main" val="156287424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å,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65553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Grå, 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9808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t, Rubrikbild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0"/>
            <a:ext cx="12192001" cy="615161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2502224"/>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å, 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3">
            <a:extLst>
              <a:ext uri="{FF2B5EF4-FFF2-40B4-BE49-F238E27FC236}">
                <a16:creationId xmlns:a16="http://schemas.microsoft.com/office/drawing/2014/main" id="{A8BDF87C-08F3-AD50-6F57-EC4B9CBE388C}"/>
              </a:ext>
            </a:extLst>
          </p:cNvPr>
          <p:cNvSpPr>
            <a:spLocks noGrp="1"/>
          </p:cNvSpPr>
          <p:nvPr>
            <p:ph type="title"/>
          </p:nvPr>
        </p:nvSpPr>
        <p:spPr>
          <a:xfrm>
            <a:off x="2700652" y="1368000"/>
            <a:ext cx="6552000" cy="1273968"/>
          </a:xfrm>
        </p:spPr>
        <p:txBody>
          <a:bodyPr/>
          <a:lstStyle>
            <a:lvl1pPr>
              <a:defRPr sz="4000">
                <a:solidFill>
                  <a:schemeClr val="tx1"/>
                </a:solidFill>
              </a:defRPr>
            </a:lvl1pPr>
          </a:lstStyle>
          <a:p>
            <a:endParaRPr lang="sv-SE" dirty="0"/>
          </a:p>
        </p:txBody>
      </p:sp>
    </p:spTree>
    <p:extLst>
      <p:ext uri="{BB962C8B-B14F-4D97-AF65-F5344CB8AC3E}">
        <p14:creationId xmlns:p14="http://schemas.microsoft.com/office/powerpoint/2010/main" val="138449615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å,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837748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rå, 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400848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Grå, 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3133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å, Foto hel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088756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å, Avslut">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9640C95B-F2BC-32A9-0896-15C0F7BE1437}"/>
              </a:ext>
            </a:extLst>
          </p:cNvPr>
          <p:cNvSpPr>
            <a:spLocks noGrp="1"/>
          </p:cNvSpPr>
          <p:nvPr>
            <p:ph type="ctrTitle" hasCustomPrompt="1"/>
            <p:custDataLst>
              <p:tags r:id="rId2"/>
            </p:custDataLst>
          </p:nvPr>
        </p:nvSpPr>
        <p:spPr>
          <a:xfrm>
            <a:off x="2019298" y="1362077"/>
            <a:ext cx="8100433" cy="633743"/>
          </a:xfrm>
        </p:spPr>
        <p:txBody>
          <a:bodyPr anchor="b">
            <a:noAutofit/>
          </a:bodyPr>
          <a:lstStyle>
            <a:lvl1pPr algn="l">
              <a:defRPr sz="4000">
                <a:solidFill>
                  <a:schemeClr val="tx1"/>
                </a:solidFill>
              </a:defRPr>
            </a:lvl1pPr>
          </a:lstStyle>
          <a:p>
            <a:r>
              <a:rPr lang="sv-SE" dirty="0"/>
              <a:t>Klicka här rubrik</a:t>
            </a:r>
          </a:p>
        </p:txBody>
      </p:sp>
      <p:sp>
        <p:nvSpPr>
          <p:cNvPr id="6" name="Underrubrik 2">
            <a:extLst>
              <a:ext uri="{FF2B5EF4-FFF2-40B4-BE49-F238E27FC236}">
                <a16:creationId xmlns:a16="http://schemas.microsoft.com/office/drawing/2014/main" id="{43E2F0D3-1190-2976-B593-417BC19BD8DC}"/>
              </a:ext>
            </a:extLst>
          </p:cNvPr>
          <p:cNvSpPr>
            <a:spLocks noGrp="1"/>
          </p:cNvSpPr>
          <p:nvPr>
            <p:ph type="subTitle" idx="1"/>
            <p:custDataLst>
              <p:tags r:id="rId3"/>
            </p:custDataLst>
          </p:nvPr>
        </p:nvSpPr>
        <p:spPr>
          <a:xfrm>
            <a:off x="2019298" y="2046494"/>
            <a:ext cx="8100433" cy="1382506"/>
          </a:xfrm>
        </p:spPr>
        <p:txBody>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193308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Grå, 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02850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örkgrå, Rubrikbild">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F47DF689-ACEB-849F-8E65-F43FCD974098}"/>
              </a:ext>
            </a:extLst>
          </p:cNvPr>
          <p:cNvSpPr>
            <a:spLocks noGrp="1"/>
          </p:cNvSpPr>
          <p:nvPr>
            <p:ph type="title" hasCustomPrompt="1"/>
            <p:custDataLst>
              <p:tags r:id="rId2"/>
            </p:custDataLst>
          </p:nvPr>
        </p:nvSpPr>
        <p:spPr>
          <a:xfrm>
            <a:off x="1774800" y="2155032"/>
            <a:ext cx="8582400" cy="1273968"/>
          </a:xfrm>
        </p:spPr>
        <p:txBody>
          <a:bodyPr anchor="b"/>
          <a:lstStyle>
            <a:lvl1pPr>
              <a:defRPr sz="4000">
                <a:solidFill>
                  <a:schemeClr val="bg1"/>
                </a:solidFill>
                <a:latin typeface="+mj-lt"/>
              </a:defRPr>
            </a:lvl1pPr>
          </a:lstStyle>
          <a:p>
            <a:r>
              <a:rPr lang="sv-SE" dirty="0"/>
              <a:t>Klicka här för att skriva rubrik</a:t>
            </a:r>
          </a:p>
        </p:txBody>
      </p:sp>
      <p:sp>
        <p:nvSpPr>
          <p:cNvPr id="6" name="Platshållare för text 2">
            <a:extLst>
              <a:ext uri="{FF2B5EF4-FFF2-40B4-BE49-F238E27FC236}">
                <a16:creationId xmlns:a16="http://schemas.microsoft.com/office/drawing/2014/main" id="{A162FC2A-DC5D-8F1E-C33E-CB9B08B4C2A8}"/>
              </a:ext>
            </a:extLst>
          </p:cNvPr>
          <p:cNvSpPr>
            <a:spLocks noGrp="1"/>
          </p:cNvSpPr>
          <p:nvPr>
            <p:ph type="body" idx="1"/>
            <p:custDataLst>
              <p:tags r:id="rId3"/>
            </p:custDataLst>
          </p:nvPr>
        </p:nvSpPr>
        <p:spPr>
          <a:xfrm>
            <a:off x="1774800" y="3460777"/>
            <a:ext cx="8582400" cy="633743"/>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783388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örkgrå, Rubrikbild med foto">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Platshållare för bild 4">
            <a:extLst>
              <a:ext uri="{FF2B5EF4-FFF2-40B4-BE49-F238E27FC236}">
                <a16:creationId xmlns:a16="http://schemas.microsoft.com/office/drawing/2014/main" id="{AB2469A7-3F79-8C45-1C4C-808E3E2F5B99}"/>
              </a:ext>
            </a:extLst>
          </p:cNvPr>
          <p:cNvSpPr>
            <a:spLocks noGrp="1"/>
          </p:cNvSpPr>
          <p:nvPr>
            <p:ph type="pic" sz="quarter" idx="10"/>
            <p:custDataLst>
              <p:tags r:id="rId2"/>
            </p:custDataLst>
          </p:nvPr>
        </p:nvSpPr>
        <p:spPr>
          <a:xfrm>
            <a:off x="-1" y="0"/>
            <a:ext cx="12192001" cy="615161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C407DEF7-9354-CD7C-6C38-7128F8F231B3}"/>
              </a:ext>
            </a:extLst>
          </p:cNvPr>
          <p:cNvSpPr>
            <a:spLocks noGrp="1"/>
          </p:cNvSpPr>
          <p:nvPr>
            <p:ph type="ctrTitle" hasCustomPrompt="1"/>
            <p:custDataLst>
              <p:tags r:id="rId3"/>
            </p:custDataLst>
          </p:nvPr>
        </p:nvSpPr>
        <p:spPr>
          <a:xfrm>
            <a:off x="2700000" y="2502224"/>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Tree>
    <p:extLst>
      <p:ext uri="{BB962C8B-B14F-4D97-AF65-F5344CB8AC3E}">
        <p14:creationId xmlns:p14="http://schemas.microsoft.com/office/powerpoint/2010/main" val="160718627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Mörkgrå,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0889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t,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Mörkgrå, 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chemeClr val="bg1"/>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63312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örkgrå, 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3">
            <a:extLst>
              <a:ext uri="{FF2B5EF4-FFF2-40B4-BE49-F238E27FC236}">
                <a16:creationId xmlns:a16="http://schemas.microsoft.com/office/drawing/2014/main" id="{36FC76CE-7E2E-45B7-4811-DE02D3420FF0}"/>
              </a:ext>
            </a:extLst>
          </p:cNvPr>
          <p:cNvSpPr>
            <a:spLocks noGrp="1"/>
          </p:cNvSpPr>
          <p:nvPr>
            <p:ph type="title"/>
          </p:nvPr>
        </p:nvSpPr>
        <p:spPr>
          <a:xfrm>
            <a:off x="2700652" y="1368000"/>
            <a:ext cx="6552000" cy="1273968"/>
          </a:xfrm>
        </p:spPr>
        <p:txBody>
          <a:bodyPr/>
          <a:lstStyle>
            <a:lvl1pPr>
              <a:defRPr sz="4000">
                <a:solidFill>
                  <a:schemeClr val="tx1"/>
                </a:solidFill>
              </a:defRPr>
            </a:lvl1pPr>
          </a:lstStyle>
          <a:p>
            <a:endParaRPr lang="sv-SE" dirty="0"/>
          </a:p>
        </p:txBody>
      </p:sp>
    </p:spTree>
    <p:extLst>
      <p:ext uri="{BB962C8B-B14F-4D97-AF65-F5344CB8AC3E}">
        <p14:creationId xmlns:p14="http://schemas.microsoft.com/office/powerpoint/2010/main" val="380892209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örgrå,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99870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örkgrå, 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87112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Mörkgrå, 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chemeClr val="bg1"/>
                </a:solidFill>
              </a:defRPr>
            </a:lvl1pPr>
          </a:lstStyle>
          <a:p>
            <a:r>
              <a:rPr lang="sv-SE" dirty="0"/>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223917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örkgrå, Foto hel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809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örkgrå, Avslut">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9640C95B-F2BC-32A9-0896-15C0F7BE1437}"/>
              </a:ext>
            </a:extLst>
          </p:cNvPr>
          <p:cNvSpPr>
            <a:spLocks noGrp="1"/>
          </p:cNvSpPr>
          <p:nvPr>
            <p:ph type="ctrTitle" hasCustomPrompt="1"/>
            <p:custDataLst>
              <p:tags r:id="rId2"/>
            </p:custDataLst>
          </p:nvPr>
        </p:nvSpPr>
        <p:spPr>
          <a:xfrm>
            <a:off x="2019298" y="1362077"/>
            <a:ext cx="8100433" cy="633743"/>
          </a:xfrm>
        </p:spPr>
        <p:txBody>
          <a:bodyPr anchor="b">
            <a:noAutofit/>
          </a:bodyPr>
          <a:lstStyle>
            <a:lvl1pPr algn="l">
              <a:defRPr sz="4000">
                <a:solidFill>
                  <a:schemeClr val="bg1"/>
                </a:solidFill>
              </a:defRPr>
            </a:lvl1pPr>
          </a:lstStyle>
          <a:p>
            <a:r>
              <a:rPr lang="sv-SE" dirty="0"/>
              <a:t>Klicka här rubrik</a:t>
            </a:r>
          </a:p>
        </p:txBody>
      </p:sp>
      <p:sp>
        <p:nvSpPr>
          <p:cNvPr id="6" name="Underrubrik 2">
            <a:extLst>
              <a:ext uri="{FF2B5EF4-FFF2-40B4-BE49-F238E27FC236}">
                <a16:creationId xmlns:a16="http://schemas.microsoft.com/office/drawing/2014/main" id="{43E2F0D3-1190-2976-B593-417BC19BD8DC}"/>
              </a:ext>
            </a:extLst>
          </p:cNvPr>
          <p:cNvSpPr>
            <a:spLocks noGrp="1"/>
          </p:cNvSpPr>
          <p:nvPr>
            <p:ph type="subTitle" idx="1"/>
            <p:custDataLst>
              <p:tags r:id="rId3"/>
            </p:custDataLst>
          </p:nvPr>
        </p:nvSpPr>
        <p:spPr>
          <a:xfrm>
            <a:off x="2019298" y="2046494"/>
            <a:ext cx="8100433" cy="1382506"/>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4027461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Mörkgrå, 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468585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Rubrikbild 2">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flipH="1" flipV="1">
            <a:off x="4389765" y="1"/>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49" y="4124093"/>
            <a:ext cx="8934781" cy="1185077"/>
          </a:xfrm>
        </p:spPr>
        <p:txBody>
          <a:bodyPr anchor="b">
            <a:noAutofit/>
          </a:bodyPr>
          <a:lstStyle>
            <a:lvl1pPr algn="l">
              <a:defRPr sz="4000">
                <a:solidFill>
                  <a:srgbClr val="43433E"/>
                </a:solidFill>
              </a:defRPr>
            </a:lvl1pPr>
          </a:lstStyle>
          <a:p>
            <a:r>
              <a:rPr lang="sv-SE" dirty="0"/>
              <a:t>KLICKA HÄR FÖR ATT SKRIVA RUBRIK </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2" descr="MSB Logotyp">
            <a:extLst>
              <a:ext uri="{FF2B5EF4-FFF2-40B4-BE49-F238E27FC236}">
                <a16:creationId xmlns:a16="http://schemas.microsoft.com/office/drawing/2014/main" id="{0272A7F6-B39A-9A2B-D51B-936009CBB6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Underrubrik 2">
            <a:extLst>
              <a:ext uri="{FF2B5EF4-FFF2-40B4-BE49-F238E27FC236}">
                <a16:creationId xmlns:a16="http://schemas.microsoft.com/office/drawing/2014/main" id="{214142E2-8C78-42BF-2B38-B2ED39F8ABB6}"/>
              </a:ext>
            </a:extLst>
          </p:cNvPr>
          <p:cNvSpPr>
            <a:spLocks noGrp="1"/>
          </p:cNvSpPr>
          <p:nvPr>
            <p:ph type="subTitle" idx="1"/>
            <p:custDataLst>
              <p:tags r:id="rId3"/>
            </p:custDataLst>
          </p:nvPr>
        </p:nvSpPr>
        <p:spPr>
          <a:xfrm>
            <a:off x="1416050" y="538192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286096381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Vit, 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t, 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3">
            <a:extLst>
              <a:ext uri="{FF2B5EF4-FFF2-40B4-BE49-F238E27FC236}">
                <a16:creationId xmlns:a16="http://schemas.microsoft.com/office/drawing/2014/main" id="{493021F6-B639-5F69-C9AF-8466553D189F}"/>
              </a:ext>
            </a:extLst>
          </p:cNvPr>
          <p:cNvSpPr>
            <a:spLocks noGrp="1"/>
          </p:cNvSpPr>
          <p:nvPr>
            <p:ph type="title"/>
          </p:nvPr>
        </p:nvSpPr>
        <p:spPr>
          <a:xfrm>
            <a:off x="2700652" y="1368000"/>
            <a:ext cx="6552000" cy="1273968"/>
          </a:xfrm>
        </p:spPr>
        <p:txBody>
          <a:bodyPr/>
          <a:lstStyle>
            <a:lvl1pPr>
              <a:defRPr sz="4000">
                <a:solidFill>
                  <a:schemeClr val="tx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t,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t, 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it, 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t, Foto hel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31630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17" Type="http://schemas.openxmlformats.org/officeDocument/2006/relationships/tags" Target="../tags/tag55.xml"/><Relationship Id="rId2" Type="http://schemas.openxmlformats.org/officeDocument/2006/relationships/slideLayout" Target="../slideLayouts/slideLayout17.xml"/><Relationship Id="rId16" Type="http://schemas.openxmlformats.org/officeDocument/2006/relationships/tags" Target="../tags/tag5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ags" Target="../tags/tag53.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ags" Target="../tags/tag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18" Type="http://schemas.openxmlformats.org/officeDocument/2006/relationships/tags" Target="../tags/tag91.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ags" Target="../tags/tag90.xml"/><Relationship Id="rId2" Type="http://schemas.openxmlformats.org/officeDocument/2006/relationships/slideLayout" Target="../slideLayouts/slideLayout28.xml"/><Relationship Id="rId16" Type="http://schemas.openxmlformats.org/officeDocument/2006/relationships/tags" Target="../tags/tag89.xml"/><Relationship Id="rId20"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ags" Target="../tags/tag88.xml"/><Relationship Id="rId10" Type="http://schemas.openxmlformats.org/officeDocument/2006/relationships/slideLayout" Target="../slideLayouts/slideLayout36.xml"/><Relationship Id="rId19" Type="http://schemas.openxmlformats.org/officeDocument/2006/relationships/tags" Target="../tags/tag9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17"/>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18"/>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19"/>
            </p:custDataLst>
          </p:nvPr>
        </p:nvSpPr>
        <p:spPr>
          <a:xfrm>
            <a:off x="838200" y="6356350"/>
            <a:ext cx="1418617" cy="365125"/>
          </a:xfrm>
          <a:prstGeom prst="rect">
            <a:avLst/>
          </a:prstGeom>
        </p:spPr>
        <p:txBody>
          <a:bodyPr vert="horz" lIns="91440" tIns="45720" rIns="91440" bIns="45720" rtlCol="0" anchor="ctr"/>
          <a:lstStyle>
            <a:lvl1pPr algn="l">
              <a:defRPr sz="1200">
                <a:solidFill>
                  <a:schemeClr val="tx1"/>
                </a:solidFill>
              </a:defRPr>
            </a:lvl1pPr>
          </a:lstStyle>
          <a:p>
            <a:fld id="{EBE9B6F4-6F0E-449D-99C3-FA3961AAF713}" type="datetimeFigureOut">
              <a:rPr lang="sv-SE" smtClean="0"/>
              <a:pPr/>
              <a:t>2025-09-15</a:t>
            </a:fld>
            <a:endParaRPr lang="sv-SE" dirty="0"/>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20"/>
            </p:custDataLst>
          </p:nvPr>
        </p:nvSpPr>
        <p:spPr>
          <a:xfrm>
            <a:off x="4038600" y="6356350"/>
            <a:ext cx="1700719"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21"/>
            </p:custDataLst>
          </p:nvPr>
        </p:nvSpPr>
        <p:spPr>
          <a:xfrm>
            <a:off x="8182706" y="6356350"/>
            <a:ext cx="387231" cy="365125"/>
          </a:xfrm>
          <a:prstGeom prst="rect">
            <a:avLst/>
          </a:prstGeom>
        </p:spPr>
        <p:txBody>
          <a:bodyPr vert="horz" lIns="91440" tIns="45720" rIns="91440" bIns="45720" rtlCol="0" anchor="ctr"/>
          <a:lstStyle>
            <a:lvl1pPr algn="r">
              <a:defRPr sz="1200">
                <a:solidFill>
                  <a:schemeClr val="tx1"/>
                </a:solidFill>
              </a:defRPr>
            </a:lvl1pPr>
          </a:lstStyle>
          <a:p>
            <a:fld id="{B56B4F8C-CEC5-4B2C-9C29-5300068510B6}" type="slidenum">
              <a:rPr lang="sv-SE" smtClean="0"/>
              <a:pPr/>
              <a:t>‹#›</a:t>
            </a:fld>
            <a:endParaRPr lang="sv-SE"/>
          </a:p>
        </p:txBody>
      </p:sp>
      <p:pic>
        <p:nvPicPr>
          <p:cNvPr id="9" name="Bildobjekt 8">
            <a:extLst>
              <a:ext uri="{FF2B5EF4-FFF2-40B4-BE49-F238E27FC236}">
                <a16:creationId xmlns:a16="http://schemas.microsoft.com/office/drawing/2014/main" id="{C61C71E5-2BEA-4EE5-8908-79C24C365760}"/>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11111559" y="6296026"/>
            <a:ext cx="865482"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2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80" r:id="rId1"/>
    <p:sldLayoutId id="2147483678" r:id="rId2"/>
    <p:sldLayoutId id="2147483662" r:id="rId3"/>
    <p:sldLayoutId id="2147483669" r:id="rId4"/>
    <p:sldLayoutId id="2147483679" r:id="rId5"/>
    <p:sldLayoutId id="2147483664" r:id="rId6"/>
    <p:sldLayoutId id="2147483667" r:id="rId7"/>
    <p:sldLayoutId id="2147483665" r:id="rId8"/>
    <p:sldLayoutId id="2147483681" r:id="rId9"/>
    <p:sldLayoutId id="2147483708" r:id="rId10"/>
    <p:sldLayoutId id="2147483666" r:id="rId11"/>
    <p:sldLayoutId id="2147483710" r:id="rId12"/>
    <p:sldLayoutId id="2147483711" r:id="rId13"/>
    <p:sldLayoutId id="2147483712" r:id="rId14"/>
    <p:sldLayoutId id="2147483713" r:id="rId15"/>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4E4E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1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1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1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2025-09-15</a:t>
            </a:fld>
            <a:endParaRPr lang="sv-SE" dirty="0"/>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1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1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1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a:extLst>
              <a:ext uri="{FF2B5EF4-FFF2-40B4-BE49-F238E27FC236}">
                <a16:creationId xmlns:a16="http://schemas.microsoft.com/office/drawing/2014/main" id="{5E500005-5984-86C1-43BD-D6FB2F296BA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11111559" y="6296026"/>
            <a:ext cx="865482" cy="422519"/>
          </a:xfrm>
          <a:prstGeom prst="rect">
            <a:avLst/>
          </a:prstGeom>
        </p:spPr>
      </p:pic>
    </p:spTree>
    <p:extLst>
      <p:ext uri="{BB962C8B-B14F-4D97-AF65-F5344CB8AC3E}">
        <p14:creationId xmlns:p14="http://schemas.microsoft.com/office/powerpoint/2010/main" val="451083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707" r:id="rId10"/>
    <p:sldLayoutId id="2147483693" r:id="rId1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A494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1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1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16"/>
            </p:custDataLst>
          </p:nvPr>
        </p:nvSpPr>
        <p:spPr>
          <a:xfrm>
            <a:off x="838200" y="6356350"/>
            <a:ext cx="1418617" cy="365125"/>
          </a:xfrm>
          <a:prstGeom prst="rect">
            <a:avLst/>
          </a:prstGeom>
        </p:spPr>
        <p:txBody>
          <a:bodyPr vert="horz" lIns="91440" tIns="45720" rIns="91440" bIns="45720" rtlCol="0" anchor="ctr"/>
          <a:lstStyle>
            <a:lvl1pPr algn="l">
              <a:defRPr sz="1200">
                <a:solidFill>
                  <a:schemeClr val="bg1"/>
                </a:solidFill>
              </a:defRPr>
            </a:lvl1pPr>
          </a:lstStyle>
          <a:p>
            <a:fld id="{EBE9B6F4-6F0E-449D-99C3-FA3961AAF713}" type="datetimeFigureOut">
              <a:rPr lang="sv-SE" smtClean="0"/>
              <a:pPr/>
              <a:t>2025-09-15</a:t>
            </a:fld>
            <a:endParaRPr lang="sv-SE" dirty="0"/>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17"/>
            </p:custDataLst>
          </p:nvPr>
        </p:nvSpPr>
        <p:spPr>
          <a:xfrm>
            <a:off x="4038600" y="6356350"/>
            <a:ext cx="1700719"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18"/>
            </p:custDataLst>
          </p:nvPr>
        </p:nvSpPr>
        <p:spPr>
          <a:xfrm>
            <a:off x="8182706" y="6356350"/>
            <a:ext cx="387231" cy="365125"/>
          </a:xfrm>
          <a:prstGeom prst="rect">
            <a:avLst/>
          </a:prstGeom>
        </p:spPr>
        <p:txBody>
          <a:bodyPr vert="horz" lIns="91440" tIns="45720" rIns="91440" bIns="45720" rtlCol="0" anchor="ctr"/>
          <a:lstStyle>
            <a:lvl1pPr algn="r">
              <a:defRPr sz="1200">
                <a:solidFill>
                  <a:schemeClr val="bg1"/>
                </a:solidFill>
              </a:defRPr>
            </a:lvl1pPr>
          </a:lstStyle>
          <a:p>
            <a:fld id="{B56B4F8C-CEC5-4B2C-9C29-5300068510B6}" type="slidenum">
              <a:rPr lang="sv-SE" smtClean="0"/>
              <a:pPr/>
              <a:t>‹#›</a:t>
            </a:fld>
            <a:endParaRPr lang="sv-SE"/>
          </a:p>
        </p:txBody>
      </p:sp>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1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a:extLst>
              <a:ext uri="{FF2B5EF4-FFF2-40B4-BE49-F238E27FC236}">
                <a16:creationId xmlns:a16="http://schemas.microsoft.com/office/drawing/2014/main" id="{45B59ED5-C29F-4677-E159-E7A17A9EF75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11111559" y="6298376"/>
            <a:ext cx="865482" cy="417818"/>
          </a:xfrm>
          <a:prstGeom prst="rect">
            <a:avLst/>
          </a:prstGeom>
        </p:spPr>
      </p:pic>
    </p:spTree>
    <p:extLst>
      <p:ext uri="{BB962C8B-B14F-4D97-AF65-F5344CB8AC3E}">
        <p14:creationId xmlns:p14="http://schemas.microsoft.com/office/powerpoint/2010/main" val="1488764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6" r:id="rId10"/>
    <p:sldLayoutId id="2147483705" r:id="rId11"/>
    <p:sldLayoutId id="2147483709" r:id="rId12"/>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7.svg"/><Relationship Id="rId4" Type="http://schemas.openxmlformats.org/officeDocument/2006/relationships/image" Target="../media/image39.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sv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svg"/><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svg"/><Relationship Id="rId1" Type="http://schemas.openxmlformats.org/officeDocument/2006/relationships/slideLayout" Target="../slideLayouts/slideLayout15.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svg"/><Relationship Id="rId23" Type="http://schemas.openxmlformats.org/officeDocument/2006/relationships/image" Target="../media/image30.sv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18.pn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sv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0.png"/><Relationship Id="rId21"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5.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16.png"/><Relationship Id="rId9" Type="http://schemas.openxmlformats.org/officeDocument/2006/relationships/image" Target="../media/image25.png"/><Relationship Id="rId1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US" dirty="0"/>
              <a:t>The governmental structure for Swedish civil defence</a:t>
            </a:r>
            <a:endParaRPr lang="sv-SE" dirty="0"/>
          </a:p>
        </p:txBody>
      </p:sp>
    </p:spTree>
    <p:extLst>
      <p:ext uri="{BB962C8B-B14F-4D97-AF65-F5344CB8AC3E}">
        <p14:creationId xmlns:p14="http://schemas.microsoft.com/office/powerpoint/2010/main" val="2152718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5EFCAA-31F4-5929-A477-915793D03195}"/>
              </a:ext>
            </a:extLst>
          </p:cNvPr>
          <p:cNvSpPr>
            <a:spLocks noGrp="1"/>
          </p:cNvSpPr>
          <p:nvPr>
            <p:ph type="title"/>
          </p:nvPr>
        </p:nvSpPr>
        <p:spPr/>
        <p:txBody>
          <a:bodyPr/>
          <a:lstStyle/>
          <a:p>
            <a:r>
              <a:rPr lang="sv-SE" sz="2800" dirty="0"/>
              <a:t>SIX CIVIL DEFENCE REGIONS</a:t>
            </a:r>
          </a:p>
        </p:txBody>
      </p:sp>
      <p:pic>
        <p:nvPicPr>
          <p:cNvPr id="3" name="Bildobjekt 6">
            <a:extLst>
              <a:ext uri="{FF2B5EF4-FFF2-40B4-BE49-F238E27FC236}">
                <a16:creationId xmlns:a16="http://schemas.microsoft.com/office/drawing/2014/main" id="{3D56BBA9-9CFA-FA52-35D2-1859ECD3B649}"/>
              </a:ext>
              <a:ext uri="{C183D7F6-B498-43B3-948B-1728B52AA6E4}">
                <adec:decorative xmlns:adec="http://schemas.microsoft.com/office/drawing/2017/decorative" val="1"/>
              </a:ext>
            </a:extLst>
          </p:cNvPr>
          <p:cNvPicPr>
            <a:picLocks noChangeAspect="1"/>
          </p:cNvPicPr>
          <p:nvPr/>
        </p:nvPicPr>
        <p:blipFill>
          <a:blip r:embed="rId3">
            <a:alphaModFix amt="50000"/>
          </a:blip>
          <a:stretch>
            <a:fillRect/>
          </a:stretch>
        </p:blipFill>
        <p:spPr>
          <a:xfrm>
            <a:off x="328406" y="2127503"/>
            <a:ext cx="1263716" cy="611628"/>
          </a:xfrm>
          <a:prstGeom prst="rect">
            <a:avLst/>
          </a:prstGeom>
        </p:spPr>
      </p:pic>
      <p:pic>
        <p:nvPicPr>
          <p:cNvPr id="2" name="Bildobjekt 2">
            <a:extLst>
              <a:ext uri="{FF2B5EF4-FFF2-40B4-BE49-F238E27FC236}">
                <a16:creationId xmlns:a16="http://schemas.microsoft.com/office/drawing/2014/main" id="{B4352FC1-4785-32C6-6FC4-3457C1802289}"/>
              </a:ext>
              <a:ext uri="{C183D7F6-B498-43B3-948B-1728B52AA6E4}">
                <adec:decorative xmlns:adec="http://schemas.microsoft.com/office/drawing/2017/decorative" val="1"/>
              </a:ext>
            </a:extLst>
          </p:cNvPr>
          <p:cNvPicPr>
            <a:picLocks noChangeAspect="1"/>
          </p:cNvPicPr>
          <p:nvPr/>
        </p:nvPicPr>
        <p:blipFill>
          <a:blip r:embed="rId4">
            <a:alphaModFix amt="50000"/>
          </a:blip>
          <a:stretch>
            <a:fillRect/>
          </a:stretch>
        </p:blipFill>
        <p:spPr>
          <a:xfrm>
            <a:off x="328405" y="2874827"/>
            <a:ext cx="1548518" cy="631071"/>
          </a:xfrm>
          <a:prstGeom prst="rect">
            <a:avLst/>
          </a:prstGeom>
        </p:spPr>
      </p:pic>
      <p:pic>
        <p:nvPicPr>
          <p:cNvPr id="7" name="Bildobjekt 8">
            <a:extLst>
              <a:ext uri="{FF2B5EF4-FFF2-40B4-BE49-F238E27FC236}">
                <a16:creationId xmlns:a16="http://schemas.microsoft.com/office/drawing/2014/main" id="{E789C3C8-727E-33E3-69DC-38263B8E5E2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8405" y="3642386"/>
            <a:ext cx="3284911" cy="1171078"/>
          </a:xfrm>
          <a:prstGeom prst="rect">
            <a:avLst/>
          </a:prstGeom>
        </p:spPr>
      </p:pic>
      <p:pic>
        <p:nvPicPr>
          <p:cNvPr id="16" name="Bildobjekt 9">
            <a:extLst>
              <a:ext uri="{FF2B5EF4-FFF2-40B4-BE49-F238E27FC236}">
                <a16:creationId xmlns:a16="http://schemas.microsoft.com/office/drawing/2014/main" id="{AE027CF0-376E-F6D6-1FF0-A5524289EA18}"/>
              </a:ext>
              <a:ext uri="{C183D7F6-B498-43B3-948B-1728B52AA6E4}">
                <adec:decorative xmlns:adec="http://schemas.microsoft.com/office/drawing/2017/decorative" val="1"/>
              </a:ext>
            </a:extLst>
          </p:cNvPr>
          <p:cNvPicPr>
            <a:picLocks noChangeAspect="1"/>
          </p:cNvPicPr>
          <p:nvPr/>
        </p:nvPicPr>
        <p:blipFill>
          <a:blip r:embed="rId6">
            <a:alphaModFix amt="50000"/>
          </a:blip>
          <a:stretch>
            <a:fillRect/>
          </a:stretch>
        </p:blipFill>
        <p:spPr>
          <a:xfrm>
            <a:off x="328405" y="4949952"/>
            <a:ext cx="2083625" cy="679058"/>
          </a:xfrm>
          <a:prstGeom prst="rect">
            <a:avLst/>
          </a:prstGeom>
        </p:spPr>
      </p:pic>
      <p:pic>
        <p:nvPicPr>
          <p:cNvPr id="10" name="Bildobjekt 10">
            <a:extLst>
              <a:ext uri="{FF2B5EF4-FFF2-40B4-BE49-F238E27FC236}">
                <a16:creationId xmlns:a16="http://schemas.microsoft.com/office/drawing/2014/main" id="{6AA2D49E-45C2-CA23-B6B4-620ADC6CF618}"/>
              </a:ext>
              <a:ext uri="{C183D7F6-B498-43B3-948B-1728B52AA6E4}">
                <adec:decorative xmlns:adec="http://schemas.microsoft.com/office/drawing/2017/decorative" val="1"/>
              </a:ext>
            </a:extLst>
          </p:cNvPr>
          <p:cNvPicPr>
            <a:picLocks noChangeAspect="1"/>
          </p:cNvPicPr>
          <p:nvPr/>
        </p:nvPicPr>
        <p:blipFill>
          <a:blip r:embed="rId7">
            <a:alphaModFix amt="50000"/>
          </a:blip>
          <a:stretch>
            <a:fillRect/>
          </a:stretch>
        </p:blipFill>
        <p:spPr>
          <a:xfrm>
            <a:off x="328405" y="5764705"/>
            <a:ext cx="2321780" cy="580088"/>
          </a:xfrm>
          <a:prstGeom prst="rect">
            <a:avLst/>
          </a:prstGeom>
        </p:spPr>
      </p:pic>
      <p:pic>
        <p:nvPicPr>
          <p:cNvPr id="11" name="Bildobjekt 10" descr="Bilden visar en sverigekarta där det är utmärkt 6 civilområden som förkortas CIvo N (Norra), Civo M (Mellersta), Civo V (Västra), Civo Ö (Östra), Civo SÖ (Sydöstra) och CIvos S (Södra). ">
            <a:extLst>
              <a:ext uri="{FF2B5EF4-FFF2-40B4-BE49-F238E27FC236}">
                <a16:creationId xmlns:a16="http://schemas.microsoft.com/office/drawing/2014/main" id="{C98F133F-C88B-30AC-C71F-508F40ECD3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1906" y="326640"/>
            <a:ext cx="2998694" cy="6191998"/>
          </a:xfrm>
          <a:prstGeom prst="rect">
            <a:avLst/>
          </a:prstGeom>
        </p:spPr>
      </p:pic>
      <p:sp>
        <p:nvSpPr>
          <p:cNvPr id="37" name="Rektangel 36">
            <a:extLst>
              <a:ext uri="{FF2B5EF4-FFF2-40B4-BE49-F238E27FC236}">
                <a16:creationId xmlns:a16="http://schemas.microsoft.com/office/drawing/2014/main" id="{983EC28C-AC52-FDAF-9932-DE6493327AFA}"/>
              </a:ext>
              <a:ext uri="{C183D7F6-B498-43B3-948B-1728B52AA6E4}">
                <adec:decorative xmlns:adec="http://schemas.microsoft.com/office/drawing/2017/decorative" val="1"/>
              </a:ext>
            </a:extLst>
          </p:cNvPr>
          <p:cNvSpPr/>
          <p:nvPr/>
        </p:nvSpPr>
        <p:spPr>
          <a:xfrm>
            <a:off x="9406130" y="1594884"/>
            <a:ext cx="149448" cy="104766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D6CE5B39-E519-2A9A-99C1-6D714D4D9DB1}"/>
              </a:ext>
            </a:extLst>
          </p:cNvPr>
          <p:cNvSpPr/>
          <p:nvPr/>
        </p:nvSpPr>
        <p:spPr>
          <a:xfrm>
            <a:off x="9536061" y="1594884"/>
            <a:ext cx="2470837" cy="1047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NORTH </a:t>
            </a:r>
            <a:r>
              <a:rPr lang="sv-SE" sz="1000" dirty="0">
                <a:solidFill>
                  <a:schemeClr val="tx1"/>
                </a:solidFill>
                <a:latin typeface="+mj-lt"/>
              </a:rPr>
              <a:t>Västernorrland, Jämtland, Västerbotten and Norrbotten </a:t>
            </a:r>
            <a:r>
              <a:rPr lang="sv-SE" sz="1000" b="1" dirty="0">
                <a:solidFill>
                  <a:srgbClr val="9A4E6F"/>
                </a:solidFill>
                <a:latin typeface="+mj-lt"/>
              </a:rPr>
              <a:t>RESPONSIBLE COUNTY ADMINISTRATIVE BOARD </a:t>
            </a:r>
            <a:r>
              <a:rPr lang="sv-SE" sz="1000" dirty="0">
                <a:solidFill>
                  <a:schemeClr val="tx1"/>
                </a:solidFill>
                <a:latin typeface="+mj-lt"/>
              </a:rPr>
              <a:t>Norrbotten County Administrative Board</a:t>
            </a:r>
          </a:p>
        </p:txBody>
      </p:sp>
      <p:sp>
        <p:nvSpPr>
          <p:cNvPr id="39" name="Rektangel 38">
            <a:extLst>
              <a:ext uri="{FF2B5EF4-FFF2-40B4-BE49-F238E27FC236}">
                <a16:creationId xmlns:a16="http://schemas.microsoft.com/office/drawing/2014/main" id="{8C8B2945-809F-E6BA-527D-DC7C4708503F}"/>
              </a:ext>
              <a:ext uri="{C183D7F6-B498-43B3-948B-1728B52AA6E4}">
                <adec:decorative xmlns:adec="http://schemas.microsoft.com/office/drawing/2017/decorative" val="1"/>
              </a:ext>
            </a:extLst>
          </p:cNvPr>
          <p:cNvSpPr/>
          <p:nvPr/>
        </p:nvSpPr>
        <p:spPr>
          <a:xfrm>
            <a:off x="8905422" y="2841748"/>
            <a:ext cx="144000" cy="1123199"/>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C6AD505E-8DEC-D613-AE01-298AED14FE17}"/>
              </a:ext>
            </a:extLst>
          </p:cNvPr>
          <p:cNvSpPr/>
          <p:nvPr/>
        </p:nvSpPr>
        <p:spPr>
          <a:xfrm>
            <a:off x="9035354" y="2841748"/>
            <a:ext cx="2470837" cy="1123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MIDDLE </a:t>
            </a:r>
          </a:p>
          <a:p>
            <a:r>
              <a:rPr lang="sv-SE" sz="1000" dirty="0">
                <a:solidFill>
                  <a:schemeClr val="tx1"/>
                </a:solidFill>
                <a:latin typeface="+mj-lt"/>
              </a:rPr>
              <a:t>Uppsala, Södermanland, Västmanland, Värmland, Örebro, Dalarna och Gävleborg</a:t>
            </a:r>
            <a:r>
              <a:rPr lang="sv-SE" sz="1000" strike="sngStrike" dirty="0">
                <a:solidFill>
                  <a:schemeClr val="tx1"/>
                </a:solidFill>
                <a:latin typeface="+mj-lt"/>
              </a:rPr>
              <a:t> </a:t>
            </a:r>
            <a:r>
              <a:rPr lang="sv-SE" sz="1000" b="1" dirty="0">
                <a:solidFill>
                  <a:srgbClr val="9A4E6F"/>
                </a:solidFill>
                <a:latin typeface="+mj-lt"/>
              </a:rPr>
              <a:t>RESPONSIBLE COUNTY ADMINISTRATIVE BOARD </a:t>
            </a:r>
          </a:p>
          <a:p>
            <a:r>
              <a:rPr lang="sv-SE" sz="1000" dirty="0">
                <a:solidFill>
                  <a:schemeClr val="tx1"/>
                </a:solidFill>
                <a:latin typeface="+mj-lt"/>
              </a:rPr>
              <a:t>Örebro County Administrative Board</a:t>
            </a:r>
          </a:p>
        </p:txBody>
      </p:sp>
      <p:sp>
        <p:nvSpPr>
          <p:cNvPr id="45" name="Rektangel 44">
            <a:extLst>
              <a:ext uri="{FF2B5EF4-FFF2-40B4-BE49-F238E27FC236}">
                <a16:creationId xmlns:a16="http://schemas.microsoft.com/office/drawing/2014/main" id="{6165E250-E240-BA89-C11F-8324EEE4B972}"/>
              </a:ext>
              <a:ext uri="{C183D7F6-B498-43B3-948B-1728B52AA6E4}">
                <adec:decorative xmlns:adec="http://schemas.microsoft.com/office/drawing/2017/decorative" val="1"/>
              </a:ext>
            </a:extLst>
          </p:cNvPr>
          <p:cNvSpPr/>
          <p:nvPr/>
        </p:nvSpPr>
        <p:spPr>
          <a:xfrm>
            <a:off x="3850246" y="3585437"/>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D2E347E0-8B06-56DB-CF0D-18D37938B25A}"/>
              </a:ext>
            </a:extLst>
          </p:cNvPr>
          <p:cNvSpPr/>
          <p:nvPr/>
        </p:nvSpPr>
        <p:spPr>
          <a:xfrm>
            <a:off x="3987212" y="3585437"/>
            <a:ext cx="3058625"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WEST </a:t>
            </a:r>
          </a:p>
          <a:p>
            <a:r>
              <a:rPr lang="sv-SE" sz="1000" dirty="0">
                <a:solidFill>
                  <a:schemeClr val="tx1"/>
                </a:solidFill>
                <a:latin typeface="+mj-lt"/>
              </a:rPr>
              <a:t>Halland and Västra Götaland</a:t>
            </a:r>
            <a:br>
              <a:rPr lang="sv-SE" sz="1000" dirty="0">
                <a:solidFill>
                  <a:schemeClr val="tx1"/>
                </a:solidFill>
                <a:latin typeface="+mj-lt"/>
              </a:rPr>
            </a:br>
            <a:r>
              <a:rPr lang="sv-SE" sz="1000" b="1" dirty="0">
                <a:solidFill>
                  <a:srgbClr val="9A4E6F"/>
                </a:solidFill>
                <a:latin typeface="+mj-lt"/>
              </a:rPr>
              <a:t>RESPONSIBLE COUNTY ADMINISTRATIVE BOARD </a:t>
            </a:r>
          </a:p>
          <a:p>
            <a:r>
              <a:rPr lang="sv-SE" sz="1000" dirty="0">
                <a:solidFill>
                  <a:schemeClr val="tx1"/>
                </a:solidFill>
                <a:latin typeface="+mj-lt"/>
              </a:rPr>
              <a:t>Västra Götaland County Administrative Board</a:t>
            </a:r>
          </a:p>
        </p:txBody>
      </p:sp>
      <p:sp>
        <p:nvSpPr>
          <p:cNvPr id="41" name="Rektangel 40">
            <a:extLst>
              <a:ext uri="{FF2B5EF4-FFF2-40B4-BE49-F238E27FC236}">
                <a16:creationId xmlns:a16="http://schemas.microsoft.com/office/drawing/2014/main" id="{0886764A-5D19-0A87-21A4-79032BDAFE78}"/>
              </a:ext>
              <a:ext uri="{C183D7F6-B498-43B3-948B-1728B52AA6E4}">
                <adec:decorative xmlns:adec="http://schemas.microsoft.com/office/drawing/2017/decorative" val="1"/>
              </a:ext>
            </a:extLst>
          </p:cNvPr>
          <p:cNvSpPr/>
          <p:nvPr/>
        </p:nvSpPr>
        <p:spPr>
          <a:xfrm>
            <a:off x="9230668" y="4160475"/>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60B9CA44-60C6-DE17-AACF-1B5E2CC2C828}"/>
              </a:ext>
            </a:extLst>
          </p:cNvPr>
          <p:cNvSpPr/>
          <p:nvPr/>
        </p:nvSpPr>
        <p:spPr>
          <a:xfrm>
            <a:off x="9360600" y="4160475"/>
            <a:ext cx="2650490" cy="802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EAST </a:t>
            </a:r>
            <a:r>
              <a:rPr lang="sv-SE" sz="1000" dirty="0">
                <a:solidFill>
                  <a:schemeClr val="tx1"/>
                </a:solidFill>
                <a:latin typeface="+mj-lt"/>
              </a:rPr>
              <a:t>Stockholm and Gotland</a:t>
            </a:r>
            <a:br>
              <a:rPr lang="sv-SE" sz="1000" b="1" dirty="0">
                <a:solidFill>
                  <a:srgbClr val="9A4E6F"/>
                </a:solidFill>
                <a:latin typeface="+mj-lt"/>
              </a:rPr>
            </a:br>
            <a:r>
              <a:rPr lang="sv-SE" sz="1000" b="1" dirty="0">
                <a:solidFill>
                  <a:srgbClr val="9A4E6F"/>
                </a:solidFill>
                <a:latin typeface="+mj-lt"/>
              </a:rPr>
              <a:t>RESPONSIBLE COUNTY ADMINISTRATIVE BOARD</a:t>
            </a:r>
          </a:p>
          <a:p>
            <a:r>
              <a:rPr lang="sv-SE" sz="1000" dirty="0">
                <a:solidFill>
                  <a:schemeClr val="tx1"/>
                </a:solidFill>
                <a:latin typeface="+mj-lt"/>
              </a:rPr>
              <a:t>Stockholm County Administrative Board</a:t>
            </a:r>
          </a:p>
        </p:txBody>
      </p:sp>
      <p:sp>
        <p:nvSpPr>
          <p:cNvPr id="43" name="Rektangel 42">
            <a:extLst>
              <a:ext uri="{FF2B5EF4-FFF2-40B4-BE49-F238E27FC236}">
                <a16:creationId xmlns:a16="http://schemas.microsoft.com/office/drawing/2014/main" id="{950094B8-3709-AAFE-30E8-0F36B57DADEC}"/>
              </a:ext>
              <a:ext uri="{C183D7F6-B498-43B3-948B-1728B52AA6E4}">
                <adec:decorative xmlns:adec="http://schemas.microsoft.com/office/drawing/2017/decorative" val="1"/>
              </a:ext>
            </a:extLst>
          </p:cNvPr>
          <p:cNvSpPr/>
          <p:nvPr/>
        </p:nvSpPr>
        <p:spPr>
          <a:xfrm>
            <a:off x="8891354" y="5138227"/>
            <a:ext cx="144000" cy="1045177"/>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9BA1BCC0-4E97-BA00-2501-8B4D69F22078}"/>
              </a:ext>
            </a:extLst>
          </p:cNvPr>
          <p:cNvSpPr/>
          <p:nvPr/>
        </p:nvSpPr>
        <p:spPr>
          <a:xfrm>
            <a:off x="9020497" y="5138227"/>
            <a:ext cx="2558459" cy="1045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SOUTHEAST </a:t>
            </a:r>
          </a:p>
          <a:p>
            <a:r>
              <a:rPr lang="sv-SE" sz="1000" dirty="0">
                <a:solidFill>
                  <a:schemeClr val="tx1"/>
                </a:solidFill>
                <a:latin typeface="+mj-lt"/>
              </a:rPr>
              <a:t>Jönköping, Kalmar and </a:t>
            </a:r>
            <a:br>
              <a:rPr lang="sv-SE" sz="1000" dirty="0">
                <a:solidFill>
                  <a:schemeClr val="tx1"/>
                </a:solidFill>
                <a:latin typeface="+mj-lt"/>
              </a:rPr>
            </a:br>
            <a:r>
              <a:rPr lang="sv-SE" sz="1000" dirty="0">
                <a:solidFill>
                  <a:schemeClr val="tx1"/>
                </a:solidFill>
                <a:latin typeface="+mj-lt"/>
              </a:rPr>
              <a:t>Östergötland</a:t>
            </a:r>
            <a:endParaRPr lang="sv-SE" sz="1000" strike="sngStrike" dirty="0">
              <a:solidFill>
                <a:schemeClr val="tx1"/>
              </a:solidFill>
              <a:latin typeface="+mj-lt"/>
            </a:endParaRPr>
          </a:p>
          <a:p>
            <a:r>
              <a:rPr lang="sv-SE" sz="1000" b="1" dirty="0">
                <a:solidFill>
                  <a:srgbClr val="9A4E6F"/>
                </a:solidFill>
                <a:latin typeface="+mj-lt"/>
              </a:rPr>
              <a:t>RESPONSIBLE COUNTY ADMINISTRATIVE BOARD </a:t>
            </a:r>
            <a:r>
              <a:rPr lang="sv-SE" sz="1000" dirty="0">
                <a:solidFill>
                  <a:schemeClr val="tx1"/>
                </a:solidFill>
                <a:latin typeface="+mj-lt"/>
              </a:rPr>
              <a:t>Östergötland County Administrative Board</a:t>
            </a:r>
          </a:p>
        </p:txBody>
      </p:sp>
      <p:sp>
        <p:nvSpPr>
          <p:cNvPr id="47" name="Rektangel 46">
            <a:extLst>
              <a:ext uri="{FF2B5EF4-FFF2-40B4-BE49-F238E27FC236}">
                <a16:creationId xmlns:a16="http://schemas.microsoft.com/office/drawing/2014/main" id="{BC5A95A3-BFAE-E937-B6F6-7BDA4CB4749E}"/>
              </a:ext>
              <a:ext uri="{C183D7F6-B498-43B3-948B-1728B52AA6E4}">
                <adec:decorative xmlns:adec="http://schemas.microsoft.com/office/drawing/2017/decorative" val="1"/>
              </a:ext>
            </a:extLst>
          </p:cNvPr>
          <p:cNvSpPr/>
          <p:nvPr/>
        </p:nvSpPr>
        <p:spPr>
          <a:xfrm>
            <a:off x="3706246" y="5583113"/>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BED50E0D-EE24-132E-C92E-F71E8A98C333}"/>
              </a:ext>
            </a:extLst>
          </p:cNvPr>
          <p:cNvSpPr/>
          <p:nvPr/>
        </p:nvSpPr>
        <p:spPr>
          <a:xfrm>
            <a:off x="3850246" y="5583113"/>
            <a:ext cx="3058625"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SOUTH </a:t>
            </a:r>
            <a:r>
              <a:rPr lang="sv-SE" sz="1000" dirty="0">
                <a:solidFill>
                  <a:schemeClr val="tx1"/>
                </a:solidFill>
                <a:latin typeface="+mj-lt"/>
              </a:rPr>
              <a:t>Kronoberg, Blekinge and Skåne</a:t>
            </a:r>
            <a:endParaRPr lang="sv-SE" sz="1000" b="1" dirty="0">
              <a:solidFill>
                <a:srgbClr val="9A4E6F"/>
              </a:solidFill>
              <a:latin typeface="+mj-lt"/>
            </a:endParaRPr>
          </a:p>
          <a:p>
            <a:r>
              <a:rPr lang="sv-SE" sz="1000" b="1" dirty="0">
                <a:solidFill>
                  <a:srgbClr val="9A4E6F"/>
                </a:solidFill>
                <a:latin typeface="+mj-lt"/>
              </a:rPr>
              <a:t>RESPONSIBLE COUNTY ADMINISTRATIVE BOARD </a:t>
            </a:r>
          </a:p>
          <a:p>
            <a:r>
              <a:rPr lang="sv-SE" sz="1000" dirty="0">
                <a:solidFill>
                  <a:schemeClr val="tx1"/>
                </a:solidFill>
                <a:latin typeface="+mj-lt"/>
              </a:rPr>
              <a:t>Skåne County Administrative Board</a:t>
            </a:r>
          </a:p>
        </p:txBody>
      </p:sp>
      <p:pic>
        <p:nvPicPr>
          <p:cNvPr id="6" name="Bild 5">
            <a:extLst>
              <a:ext uri="{FF2B5EF4-FFF2-40B4-BE49-F238E27FC236}">
                <a16:creationId xmlns:a16="http://schemas.microsoft.com/office/drawing/2014/main" id="{37B52ED5-EF66-17A1-CC4E-D07FCAF7BB4B}"/>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173844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val="1"/>
              </a:ext>
            </a:extLst>
          </p:cNvPr>
          <p:cNvSpPr>
            <a:spLocks noGrp="1"/>
          </p:cNvSpPr>
          <p:nvPr>
            <p:ph type="body" idx="1"/>
          </p:nvPr>
        </p:nvSpPr>
        <p:spPr/>
        <p:txBody>
          <a:bodyPr/>
          <a:lstStyle/>
          <a:p>
            <a:r>
              <a:rPr lang="sv-SE" dirty="0"/>
              <a:t>Civil preparedness</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5" name="Rubrik 4"/>
          <p:cNvSpPr>
            <a:spLocks noGrp="1"/>
          </p:cNvSpPr>
          <p:nvPr>
            <p:ph type="title"/>
          </p:nvPr>
        </p:nvSpPr>
        <p:spPr>
          <a:xfrm>
            <a:off x="1211243" y="674595"/>
            <a:ext cx="10243566" cy="1438205"/>
          </a:xfrm>
        </p:spPr>
        <p:txBody>
          <a:bodyPr/>
          <a:lstStyle/>
          <a:p>
            <a:r>
              <a:rPr lang="sv-SE" sz="2800" dirty="0"/>
              <a:t>EMERGENCY PREPAREDNESS, CIVIL DEFENCE AND TOTAL DEFENCE</a:t>
            </a:r>
          </a:p>
        </p:txBody>
      </p:sp>
      <p:pic>
        <p:nvPicPr>
          <p:cNvPr id="4" name="Bildobjekt 3">
            <a:extLst>
              <a:ext uri="{FF2B5EF4-FFF2-40B4-BE49-F238E27FC236}">
                <a16:creationId xmlns:a16="http://schemas.microsoft.com/office/drawing/2014/main" id="{BDEEEBC5-F123-3ECD-C720-F0069997D71A}"/>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83828" y="1194932"/>
            <a:ext cx="7355337" cy="5131236"/>
          </a:xfrm>
          <a:prstGeom prst="rect">
            <a:avLst/>
          </a:prstGeom>
        </p:spPr>
      </p:pic>
      <p:sp>
        <p:nvSpPr>
          <p:cNvPr id="12" name="textruta 11">
            <a:extLst>
              <a:ext uri="{FF2B5EF4-FFF2-40B4-BE49-F238E27FC236}">
                <a16:creationId xmlns:a16="http://schemas.microsoft.com/office/drawing/2014/main" id="{D629012D-40DF-53A6-DE7D-4A2FA1F3EC28}"/>
              </a:ext>
            </a:extLst>
          </p:cNvPr>
          <p:cNvSpPr txBox="1"/>
          <p:nvPr/>
        </p:nvSpPr>
        <p:spPr>
          <a:xfrm>
            <a:off x="2801132" y="5113026"/>
            <a:ext cx="3233489" cy="338554"/>
          </a:xfrm>
          <a:prstGeom prst="rect">
            <a:avLst/>
          </a:prstGeom>
          <a:noFill/>
        </p:spPr>
        <p:txBody>
          <a:bodyPr wrap="square" rtlCol="0">
            <a:spAutoFit/>
          </a:bodyPr>
          <a:lstStyle/>
          <a:p>
            <a:pPr algn="ctr"/>
            <a:r>
              <a:rPr lang="sv-SE" sz="1600" b="1" dirty="0">
                <a:solidFill>
                  <a:schemeClr val="tx1">
                    <a:lumMod val="75000"/>
                    <a:lumOff val="25000"/>
                  </a:schemeClr>
                </a:solidFill>
                <a:latin typeface="+mj-lt"/>
              </a:rPr>
              <a:t>Civil preparedness</a:t>
            </a:r>
          </a:p>
        </p:txBody>
      </p:sp>
      <p:sp>
        <p:nvSpPr>
          <p:cNvPr id="7" name="textruta 6">
            <a:extLst>
              <a:ext uri="{FF2B5EF4-FFF2-40B4-BE49-F238E27FC236}">
                <a16:creationId xmlns:a16="http://schemas.microsoft.com/office/drawing/2014/main" id="{C08FF00F-18B1-77B4-1E9B-CAF653B7A693}"/>
              </a:ext>
            </a:extLst>
          </p:cNvPr>
          <p:cNvSpPr txBox="1"/>
          <p:nvPr/>
        </p:nvSpPr>
        <p:spPr>
          <a:xfrm>
            <a:off x="2564987" y="3835086"/>
            <a:ext cx="1831625" cy="584775"/>
          </a:xfrm>
          <a:prstGeom prst="rect">
            <a:avLst/>
          </a:prstGeom>
          <a:noFill/>
        </p:spPr>
        <p:txBody>
          <a:bodyPr wrap="square" rtlCol="0">
            <a:spAutoFit/>
          </a:bodyPr>
          <a:lstStyle/>
          <a:p>
            <a:pPr algn="ctr"/>
            <a:r>
              <a:rPr lang="en-GB" sz="1600" b="1" dirty="0">
                <a:solidFill>
                  <a:schemeClr val="tx1">
                    <a:lumMod val="75000"/>
                    <a:lumOff val="25000"/>
                  </a:schemeClr>
                </a:solidFill>
                <a:latin typeface="+mj-lt"/>
              </a:rPr>
              <a:t>Emergency preparedness</a:t>
            </a:r>
          </a:p>
        </p:txBody>
      </p:sp>
      <p:sp>
        <p:nvSpPr>
          <p:cNvPr id="8" name="textruta 7">
            <a:extLst>
              <a:ext uri="{FF2B5EF4-FFF2-40B4-BE49-F238E27FC236}">
                <a16:creationId xmlns:a16="http://schemas.microsoft.com/office/drawing/2014/main" id="{A1644B95-860D-7549-776A-80F13FF0CB9E}"/>
              </a:ext>
            </a:extLst>
          </p:cNvPr>
          <p:cNvSpPr txBox="1"/>
          <p:nvPr/>
        </p:nvSpPr>
        <p:spPr>
          <a:xfrm>
            <a:off x="4585935" y="4252936"/>
            <a:ext cx="1398489" cy="584775"/>
          </a:xfrm>
          <a:prstGeom prst="rect">
            <a:avLst/>
          </a:prstGeom>
          <a:noFill/>
        </p:spPr>
        <p:txBody>
          <a:bodyPr wrap="square" rtlCol="0">
            <a:spAutoFit/>
          </a:bodyPr>
          <a:lstStyle/>
          <a:p>
            <a:pPr algn="ctr"/>
            <a:r>
              <a:rPr lang="en-GB" sz="1600" b="1" dirty="0">
                <a:solidFill>
                  <a:schemeClr val="tx1">
                    <a:lumMod val="75000"/>
                    <a:lumOff val="25000"/>
                  </a:schemeClr>
                </a:solidFill>
                <a:latin typeface="+mj-lt"/>
              </a:rPr>
              <a:t>Civil defence</a:t>
            </a:r>
          </a:p>
        </p:txBody>
      </p:sp>
      <p:sp>
        <p:nvSpPr>
          <p:cNvPr id="9" name="textruta 8">
            <a:extLst>
              <a:ext uri="{FF2B5EF4-FFF2-40B4-BE49-F238E27FC236}">
                <a16:creationId xmlns:a16="http://schemas.microsoft.com/office/drawing/2014/main" id="{4D5B48A1-054B-2982-FBEC-CBA3B3301613}"/>
              </a:ext>
            </a:extLst>
          </p:cNvPr>
          <p:cNvSpPr txBox="1"/>
          <p:nvPr/>
        </p:nvSpPr>
        <p:spPr>
          <a:xfrm>
            <a:off x="6173747" y="4252936"/>
            <a:ext cx="1694346" cy="584775"/>
          </a:xfrm>
          <a:prstGeom prst="rect">
            <a:avLst/>
          </a:prstGeom>
          <a:noFill/>
        </p:spPr>
        <p:txBody>
          <a:bodyPr wrap="square" rtlCol="0">
            <a:spAutoFit/>
          </a:bodyPr>
          <a:lstStyle/>
          <a:p>
            <a:pPr algn="ctr"/>
            <a:r>
              <a:rPr lang="en-GB" sz="1600" b="1" dirty="0">
                <a:solidFill>
                  <a:schemeClr val="tx1">
                    <a:lumMod val="75000"/>
                    <a:lumOff val="25000"/>
                  </a:schemeClr>
                </a:solidFill>
                <a:latin typeface="+mj-lt"/>
              </a:rPr>
              <a:t>Military defence</a:t>
            </a:r>
          </a:p>
        </p:txBody>
      </p:sp>
      <p:sp>
        <p:nvSpPr>
          <p:cNvPr id="11" name="textruta 10">
            <a:extLst>
              <a:ext uri="{FF2B5EF4-FFF2-40B4-BE49-F238E27FC236}">
                <a16:creationId xmlns:a16="http://schemas.microsoft.com/office/drawing/2014/main" id="{D6925C5C-9941-BC70-D541-0835E7513538}"/>
              </a:ext>
            </a:extLst>
          </p:cNvPr>
          <p:cNvSpPr txBox="1"/>
          <p:nvPr/>
        </p:nvSpPr>
        <p:spPr>
          <a:xfrm>
            <a:off x="5270689" y="3209071"/>
            <a:ext cx="1750231" cy="338554"/>
          </a:xfrm>
          <a:prstGeom prst="rect">
            <a:avLst/>
          </a:prstGeom>
          <a:noFill/>
        </p:spPr>
        <p:txBody>
          <a:bodyPr wrap="square" rtlCol="0">
            <a:spAutoFit/>
          </a:bodyPr>
          <a:lstStyle/>
          <a:p>
            <a:pPr algn="ctr"/>
            <a:r>
              <a:rPr lang="sv-SE" sz="1600" b="1" dirty="0">
                <a:solidFill>
                  <a:schemeClr val="tx1">
                    <a:lumMod val="75000"/>
                    <a:lumOff val="25000"/>
                  </a:schemeClr>
                </a:solidFill>
                <a:latin typeface="+mj-lt"/>
              </a:rPr>
              <a:t>Total </a:t>
            </a:r>
            <a:r>
              <a:rPr lang="en-GB" sz="1600" b="1" dirty="0">
                <a:solidFill>
                  <a:schemeClr val="tx1">
                    <a:lumMod val="75000"/>
                    <a:lumOff val="25000"/>
                  </a:schemeClr>
                </a:solidFill>
                <a:latin typeface="+mj-lt"/>
              </a:rPr>
              <a:t>defence</a:t>
            </a:r>
          </a:p>
        </p:txBody>
      </p:sp>
      <p:sp>
        <p:nvSpPr>
          <p:cNvPr id="10" name="textruta 9">
            <a:extLst>
              <a:ext uri="{FF2B5EF4-FFF2-40B4-BE49-F238E27FC236}">
                <a16:creationId xmlns:a16="http://schemas.microsoft.com/office/drawing/2014/main" id="{FC751E1B-1D42-106F-E5D0-9DF842A88893}"/>
              </a:ext>
            </a:extLst>
          </p:cNvPr>
          <p:cNvSpPr txBox="1"/>
          <p:nvPr/>
        </p:nvSpPr>
        <p:spPr>
          <a:xfrm>
            <a:off x="7972789" y="2055915"/>
            <a:ext cx="1866376" cy="584775"/>
          </a:xfrm>
          <a:prstGeom prst="rect">
            <a:avLst/>
          </a:prstGeom>
          <a:noFill/>
        </p:spPr>
        <p:txBody>
          <a:bodyPr wrap="square" rtlCol="0">
            <a:spAutoFit/>
          </a:bodyPr>
          <a:lstStyle/>
          <a:p>
            <a:pPr algn="ctr"/>
            <a:r>
              <a:rPr lang="en-GB" sz="1600" b="1" dirty="0">
                <a:solidFill>
                  <a:schemeClr val="tx1">
                    <a:lumMod val="75000"/>
                    <a:lumOff val="25000"/>
                  </a:schemeClr>
                </a:solidFill>
                <a:latin typeface="+mj-lt"/>
              </a:rPr>
              <a:t>Heightened state of alert</a:t>
            </a:r>
          </a:p>
        </p:txBody>
      </p:sp>
    </p:spTree>
    <p:extLst>
      <p:ext uri="{BB962C8B-B14F-4D97-AF65-F5344CB8AC3E}">
        <p14:creationId xmlns:p14="http://schemas.microsoft.com/office/powerpoint/2010/main" val="86488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211244" y="674596"/>
            <a:ext cx="8867034" cy="516224"/>
          </a:xfrm>
        </p:spPr>
        <p:txBody>
          <a:bodyPr/>
          <a:lstStyle/>
          <a:p>
            <a:r>
              <a:rPr lang="en-US" sz="2800" dirty="0"/>
              <a:t>The goal for the civil defence shall be to have the capability to: </a:t>
            </a:r>
          </a:p>
        </p:txBody>
      </p:sp>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val="1"/>
              </a:ext>
            </a:extLst>
          </p:cNvPr>
          <p:cNvSpPr>
            <a:spLocks noGrp="1"/>
          </p:cNvSpPr>
          <p:nvPr>
            <p:ph sz="half" idx="1"/>
          </p:nvPr>
        </p:nvSpPr>
        <p:spPr>
          <a:xfrm>
            <a:off x="1211244" y="1687022"/>
            <a:ext cx="8124144" cy="4105501"/>
          </a:xfrm>
        </p:spPr>
        <p:txBody>
          <a:bodyPr/>
          <a:lstStyle/>
          <a:p>
            <a:r>
              <a:rPr lang="en-US" sz="1800" dirty="0"/>
              <a:t>safeguard the most essential public services;</a:t>
            </a:r>
          </a:p>
          <a:p>
            <a:r>
              <a:rPr lang="en-US" sz="1800" dirty="0"/>
              <a:t>contribute to the military </a:t>
            </a:r>
            <a:r>
              <a:rPr lang="en-US" sz="1800" dirty="0" err="1"/>
              <a:t>defence’s</a:t>
            </a:r>
            <a:r>
              <a:rPr lang="en-US" sz="1800" dirty="0"/>
              <a:t> capability within the framework of NATO’s collective </a:t>
            </a:r>
            <a:r>
              <a:rPr lang="en-US" sz="1800" dirty="0" err="1"/>
              <a:t>defence</a:t>
            </a:r>
            <a:r>
              <a:rPr lang="en-US" sz="1800" dirty="0"/>
              <a:t> and other duties;</a:t>
            </a:r>
          </a:p>
          <a:p>
            <a:r>
              <a:rPr lang="en-US" sz="1800" dirty="0"/>
              <a:t>protect the civilian population; and</a:t>
            </a:r>
          </a:p>
          <a:p>
            <a:r>
              <a:rPr lang="en-US" sz="1800" dirty="0"/>
              <a:t>maintain Sweden’s will to defend itself and society’s resilience to external pressure.</a:t>
            </a:r>
            <a:r>
              <a:rPr lang="sv-SE" dirty="0"/>
              <a:t>	</a:t>
            </a:r>
          </a:p>
        </p:txBody>
      </p:sp>
      <p:sp>
        <p:nvSpPr>
          <p:cNvPr id="3" name="Platshållare för text 2"/>
          <p:cNvSpPr>
            <a:spLocks noGrp="1"/>
          </p:cNvSpPr>
          <p:nvPr>
            <p:ph type="body" idx="10"/>
          </p:nvPr>
        </p:nvSpPr>
        <p:spPr/>
        <p:txBody>
          <a:bodyPr/>
          <a:lstStyle/>
          <a:p>
            <a:r>
              <a:rPr lang="sv-SE" dirty="0"/>
              <a:t>Civil preparedness</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387918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text 22">
            <a:extLst>
              <a:ext uri="{FF2B5EF4-FFF2-40B4-BE49-F238E27FC236}">
                <a16:creationId xmlns:a16="http://schemas.microsoft.com/office/drawing/2014/main" id="{7809837B-C327-7F92-9478-231769B58D23}"/>
              </a:ext>
              <a:ext uri="{C183D7F6-B498-43B3-948B-1728B52AA6E4}">
                <adec:decorative xmlns:adec="http://schemas.microsoft.com/office/drawing/2017/decorative" val="1"/>
              </a:ext>
            </a:extLst>
          </p:cNvPr>
          <p:cNvSpPr>
            <a:spLocks noGrp="1"/>
          </p:cNvSpPr>
          <p:nvPr>
            <p:ph type="body" idx="11"/>
          </p:nvPr>
        </p:nvSpPr>
        <p:spPr/>
        <p:txBody>
          <a:bodyPr/>
          <a:lstStyle/>
          <a:p>
            <a:r>
              <a:rPr lang="sv-SE" dirty="0"/>
              <a:t>Civil preparedness</a:t>
            </a:r>
          </a:p>
        </p:txBody>
      </p:sp>
      <p:sp>
        <p:nvSpPr>
          <p:cNvPr id="2" name="Rubrik 1"/>
          <p:cNvSpPr>
            <a:spLocks noGrp="1"/>
          </p:cNvSpPr>
          <p:nvPr>
            <p:ph type="title"/>
          </p:nvPr>
        </p:nvSpPr>
        <p:spPr>
          <a:xfrm>
            <a:off x="6994577" y="1140736"/>
            <a:ext cx="4520916" cy="943824"/>
          </a:xfrm>
        </p:spPr>
        <p:txBody>
          <a:bodyPr/>
          <a:lstStyle/>
          <a:p>
            <a:r>
              <a:rPr lang="sv-SE" sz="2800" dirty="0">
                <a:solidFill>
                  <a:srgbClr val="43433E"/>
                </a:solidFill>
              </a:rPr>
              <a:t>CIVILIAN ACTORS</a:t>
            </a:r>
          </a:p>
        </p:txBody>
      </p:sp>
      <p:pic>
        <p:nvPicPr>
          <p:cNvPr id="21" name="Platshållare för bild 9" descr="En illustration som visar en Sverigekarta.">
            <a:extLst>
              <a:ext uri="{FF2B5EF4-FFF2-40B4-BE49-F238E27FC236}">
                <a16:creationId xmlns:a16="http://schemas.microsoft.com/office/drawing/2014/main" id="{6E2AE971-E174-952A-9910-AAC58A783326}"/>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3" name="Grupp 2">
            <a:extLst>
              <a:ext uri="{FF2B5EF4-FFF2-40B4-BE49-F238E27FC236}">
                <a16:creationId xmlns:a16="http://schemas.microsoft.com/office/drawing/2014/main" id="{98105AD1-DC87-4280-1894-A8F6A5DA6526}"/>
              </a:ext>
              <a:ext uri="{C183D7F6-B498-43B3-948B-1728B52AA6E4}">
                <adec:decorative xmlns:adec="http://schemas.microsoft.com/office/drawing/2017/decorative" val="1"/>
              </a:ext>
            </a:extLst>
          </p:cNvPr>
          <p:cNvGrpSpPr/>
          <p:nvPr/>
        </p:nvGrpSpPr>
        <p:grpSpPr>
          <a:xfrm>
            <a:off x="2901318" y="654897"/>
            <a:ext cx="3601082" cy="5548206"/>
            <a:chOff x="2901318" y="654897"/>
            <a:chExt cx="3194682" cy="5548206"/>
          </a:xfrm>
        </p:grpSpPr>
        <p:sp>
          <p:nvSpPr>
            <p:cNvPr id="4" name="Rektangel 3">
              <a:extLst>
                <a:ext uri="{FF2B5EF4-FFF2-40B4-BE49-F238E27FC236}">
                  <a16:creationId xmlns:a16="http://schemas.microsoft.com/office/drawing/2014/main" id="{3F627949-85C4-E3FF-33C6-876D84B18526}"/>
                </a:ext>
              </a:extLst>
            </p:cNvPr>
            <p:cNvSpPr/>
            <p:nvPr/>
          </p:nvSpPr>
          <p:spPr>
            <a:xfrm>
              <a:off x="2901318" y="654897"/>
              <a:ext cx="3194682" cy="540000"/>
            </a:xfrm>
            <a:prstGeom prst="rect">
              <a:avLst/>
            </a:prstGeom>
            <a:solidFill>
              <a:srgbClr val="E2E2E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mj-lt"/>
                  <a:cs typeface="Arial" panose="020B0604020202020204" pitchFamily="34" charset="0"/>
                </a:rPr>
                <a:t>Parliament and Government</a:t>
              </a:r>
            </a:p>
          </p:txBody>
        </p:sp>
        <p:sp>
          <p:nvSpPr>
            <p:cNvPr id="12" name="Rektangel 11">
              <a:extLst>
                <a:ext uri="{FF2B5EF4-FFF2-40B4-BE49-F238E27FC236}">
                  <a16:creationId xmlns:a16="http://schemas.microsoft.com/office/drawing/2014/main" id="{76E74F24-2A59-4F07-7AE7-33C3080505BA}"/>
                </a:ext>
              </a:extLst>
            </p:cNvPr>
            <p:cNvSpPr/>
            <p:nvPr/>
          </p:nvSpPr>
          <p:spPr>
            <a:xfrm>
              <a:off x="2901318" y="1370355"/>
              <a:ext cx="3194682" cy="540000"/>
            </a:xfrm>
            <a:prstGeom prst="rect">
              <a:avLst/>
            </a:prstGeom>
            <a:solidFill>
              <a:srgbClr val="6F6E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Government agencies</a:t>
              </a:r>
            </a:p>
          </p:txBody>
        </p:sp>
        <p:sp>
          <p:nvSpPr>
            <p:cNvPr id="13" name="Rektangel 12">
              <a:extLst>
                <a:ext uri="{FF2B5EF4-FFF2-40B4-BE49-F238E27FC236}">
                  <a16:creationId xmlns:a16="http://schemas.microsoft.com/office/drawing/2014/main" id="{88A4F617-DD35-9355-A6F2-AF538BD28531}"/>
                </a:ext>
              </a:extLst>
            </p:cNvPr>
            <p:cNvSpPr/>
            <p:nvPr/>
          </p:nvSpPr>
          <p:spPr>
            <a:xfrm>
              <a:off x="2901318" y="2085813"/>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The County Administrative Boards</a:t>
              </a:r>
            </a:p>
          </p:txBody>
        </p:sp>
        <p:sp>
          <p:nvSpPr>
            <p:cNvPr id="14" name="Rektangel 13">
              <a:extLst>
                <a:ext uri="{FF2B5EF4-FFF2-40B4-BE49-F238E27FC236}">
                  <a16:creationId xmlns:a16="http://schemas.microsoft.com/office/drawing/2014/main" id="{53939468-DD18-1C04-3D30-FBE37E6DC9FC}"/>
                </a:ext>
              </a:extLst>
            </p:cNvPr>
            <p:cNvSpPr/>
            <p:nvPr/>
          </p:nvSpPr>
          <p:spPr>
            <a:xfrm>
              <a:off x="2901318" y="2801271"/>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Regions</a:t>
              </a:r>
            </a:p>
          </p:txBody>
        </p:sp>
        <p:sp>
          <p:nvSpPr>
            <p:cNvPr id="15" name="Rektangel 14">
              <a:extLst>
                <a:ext uri="{FF2B5EF4-FFF2-40B4-BE49-F238E27FC236}">
                  <a16:creationId xmlns:a16="http://schemas.microsoft.com/office/drawing/2014/main" id="{214D65A1-D53C-E8EC-894D-26850115EC03}"/>
                </a:ext>
              </a:extLst>
            </p:cNvPr>
            <p:cNvSpPr/>
            <p:nvPr/>
          </p:nvSpPr>
          <p:spPr>
            <a:xfrm>
              <a:off x="2901318" y="3516729"/>
              <a:ext cx="3194682" cy="540000"/>
            </a:xfrm>
            <a:prstGeom prst="rect">
              <a:avLst/>
            </a:prstGeom>
            <a:solidFill>
              <a:srgbClr val="CC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Municipalities</a:t>
              </a:r>
            </a:p>
          </p:txBody>
        </p:sp>
        <p:sp>
          <p:nvSpPr>
            <p:cNvPr id="16" name="Rektangel 15">
              <a:extLst>
                <a:ext uri="{FF2B5EF4-FFF2-40B4-BE49-F238E27FC236}">
                  <a16:creationId xmlns:a16="http://schemas.microsoft.com/office/drawing/2014/main" id="{4496D6E7-C620-C70A-BA04-33E5BB69C774}"/>
                </a:ext>
              </a:extLst>
            </p:cNvPr>
            <p:cNvSpPr/>
            <p:nvPr/>
          </p:nvSpPr>
          <p:spPr>
            <a:xfrm>
              <a:off x="2901318" y="4232187"/>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Trade and industry</a:t>
              </a:r>
            </a:p>
          </p:txBody>
        </p:sp>
        <p:sp>
          <p:nvSpPr>
            <p:cNvPr id="17" name="Rektangel 16">
              <a:extLst>
                <a:ext uri="{FF2B5EF4-FFF2-40B4-BE49-F238E27FC236}">
                  <a16:creationId xmlns:a16="http://schemas.microsoft.com/office/drawing/2014/main" id="{E27CFEC3-D56E-1C1D-9D51-AEE13BF1259F}"/>
                </a:ext>
              </a:extLst>
            </p:cNvPr>
            <p:cNvSpPr/>
            <p:nvPr/>
          </p:nvSpPr>
          <p:spPr>
            <a:xfrm>
              <a:off x="2901318" y="4947645"/>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Voluntary organisations</a:t>
              </a:r>
            </a:p>
          </p:txBody>
        </p:sp>
        <p:sp>
          <p:nvSpPr>
            <p:cNvPr id="18" name="Rektangel 17">
              <a:extLst>
                <a:ext uri="{FF2B5EF4-FFF2-40B4-BE49-F238E27FC236}">
                  <a16:creationId xmlns:a16="http://schemas.microsoft.com/office/drawing/2014/main" id="{290CB5FF-D1DD-18C6-C802-632A55BBCC10}"/>
                </a:ext>
              </a:extLst>
            </p:cNvPr>
            <p:cNvSpPr/>
            <p:nvPr/>
          </p:nvSpPr>
          <p:spPr>
            <a:xfrm>
              <a:off x="2901318" y="5663103"/>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Individuals</a:t>
              </a:r>
            </a:p>
          </p:txBody>
        </p:sp>
      </p:grpSp>
      <p:sp>
        <p:nvSpPr>
          <p:cNvPr id="8" name="Platshållare för text 19">
            <a:extLst>
              <a:ext uri="{FF2B5EF4-FFF2-40B4-BE49-F238E27FC236}">
                <a16:creationId xmlns:a16="http://schemas.microsoft.com/office/drawing/2014/main" id="{6A77BD37-2CEF-1F24-CB8B-5EDA4FE5A83C}"/>
              </a:ext>
            </a:extLst>
          </p:cNvPr>
          <p:cNvSpPr>
            <a:spLocks noGrp="1"/>
          </p:cNvSpPr>
          <p:nvPr>
            <p:ph type="body" sz="quarter" idx="10"/>
          </p:nvPr>
        </p:nvSpPr>
        <p:spPr>
          <a:xfrm>
            <a:off x="6994566" y="2258402"/>
            <a:ext cx="4283034" cy="3833813"/>
          </a:xfrm>
        </p:spPr>
        <p:txBody>
          <a:bodyPr/>
          <a:lstStyle/>
          <a:p>
            <a:pPr marL="0" indent="0">
              <a:spcAft>
                <a:spcPts val="600"/>
              </a:spcAft>
              <a:buNone/>
            </a:pPr>
            <a:r>
              <a:rPr lang="sv-SE" sz="1800" dirty="0">
                <a:solidFill>
                  <a:srgbClr val="43433E"/>
                </a:solidFill>
                <a:ea typeface="Calibri" panose="020F0502020204030204" pitchFamily="34" charset="0"/>
                <a:cs typeface="Times New Roman" panose="02020603050405020304" pitchFamily="18" charset="0"/>
              </a:rPr>
              <a:t>Civil preparedness covers the</a:t>
            </a:r>
            <a:r>
              <a:rPr lang="en-GB" sz="1800" dirty="0">
                <a:solidFill>
                  <a:srgbClr val="43433E"/>
                </a:solidFill>
                <a:ea typeface="Calibri" panose="020F0502020204030204" pitchFamily="34" charset="0"/>
                <a:cs typeface="Times New Roman" panose="02020603050405020304" pitchFamily="18" charset="0"/>
              </a:rPr>
              <a:t> whole of society, and </a:t>
            </a:r>
            <a:r>
              <a:rPr lang="en-GB" sz="1800" dirty="0">
                <a:solidFill>
                  <a:schemeClr val="tx1"/>
                </a:solidFill>
                <a:ea typeface="Calibri" panose="020F0502020204030204" pitchFamily="34" charset="0"/>
                <a:cs typeface="Times New Roman" panose="02020603050405020304" pitchFamily="18" charset="0"/>
              </a:rPr>
              <a:t>requires the collaboration of </a:t>
            </a:r>
            <a:r>
              <a:rPr lang="en-GB" sz="1800" dirty="0">
                <a:solidFill>
                  <a:srgbClr val="43433E"/>
                </a:solidFill>
                <a:ea typeface="Calibri" panose="020F0502020204030204" pitchFamily="34" charset="0"/>
                <a:cs typeface="Times New Roman" panose="02020603050405020304" pitchFamily="18" charset="0"/>
              </a:rPr>
              <a:t>many actors</a:t>
            </a:r>
            <a:r>
              <a:rPr lang="en-GB" sz="1800" dirty="0">
                <a:ea typeface="Calibri" panose="020F0502020204030204" pitchFamily="34" charset="0"/>
                <a:cs typeface="Times New Roman" panose="02020603050405020304" pitchFamily="18" charset="0"/>
              </a:rPr>
              <a:t>, </a:t>
            </a:r>
            <a:r>
              <a:rPr lang="en-GB" sz="1800" dirty="0">
                <a:solidFill>
                  <a:srgbClr val="43433E"/>
                </a:solidFill>
                <a:ea typeface="Calibri" panose="020F0502020204030204" pitchFamily="34" charset="0"/>
                <a:cs typeface="Times New Roman" panose="02020603050405020304" pitchFamily="18" charset="0"/>
              </a:rPr>
              <a:t>government agencies, municipalities, regions, industry and NGOs</a:t>
            </a:r>
            <a:r>
              <a:rPr lang="sv-SE" sz="1800" dirty="0">
                <a:solidFill>
                  <a:srgbClr val="43433E"/>
                </a:solidFill>
                <a:ea typeface="Calibri" panose="020F0502020204030204" pitchFamily="34" charset="0"/>
                <a:cs typeface="Times New Roman" panose="02020603050405020304" pitchFamily="18" charset="0"/>
              </a:rPr>
              <a:t>.</a:t>
            </a:r>
          </a:p>
          <a:p>
            <a:pPr marL="0" indent="0">
              <a:spcAft>
                <a:spcPts val="600"/>
              </a:spcAft>
              <a:buNone/>
            </a:pPr>
            <a:r>
              <a:rPr lang="en-GB" sz="1800" dirty="0">
                <a:solidFill>
                  <a:srgbClr val="43433E"/>
                </a:solidFill>
                <a:ea typeface="Calibri" panose="020F0502020204030204" pitchFamily="34" charset="0"/>
                <a:cs typeface="Times New Roman" panose="02020603050405020304" pitchFamily="18" charset="0"/>
              </a:rPr>
              <a:t>Everyone who lives in Sweden shares a collective responsibility for our country's security and safety.</a:t>
            </a:r>
          </a:p>
          <a:p>
            <a:endParaRPr lang="sv-SE" dirty="0">
              <a:solidFill>
                <a:srgbClr val="43433E"/>
              </a:solidFill>
            </a:endParaRPr>
          </a:p>
        </p:txBody>
      </p:sp>
    </p:spTree>
    <p:extLst>
      <p:ext uri="{BB962C8B-B14F-4D97-AF65-F5344CB8AC3E}">
        <p14:creationId xmlns:p14="http://schemas.microsoft.com/office/powerpoint/2010/main" val="124137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F48E-38ED-18DA-06EA-567BAE87A83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2A0E33D-C95B-779E-08D3-19F37ED2804E}"/>
              </a:ext>
            </a:extLst>
          </p:cNvPr>
          <p:cNvSpPr>
            <a:spLocks noGrp="1"/>
          </p:cNvSpPr>
          <p:nvPr>
            <p:ph type="title"/>
          </p:nvPr>
        </p:nvSpPr>
        <p:spPr/>
        <p:txBody>
          <a:bodyPr/>
          <a:lstStyle/>
          <a:p>
            <a:r>
              <a:rPr lang="sv-SE" dirty="0"/>
              <a:t>12 CIVIL PREPAREDNESS SECTORS​</a:t>
            </a:r>
          </a:p>
        </p:txBody>
      </p:sp>
      <p:pic>
        <p:nvPicPr>
          <p:cNvPr id="3" name="Bild 2">
            <a:extLst>
              <a:ext uri="{FF2B5EF4-FFF2-40B4-BE49-F238E27FC236}">
                <a16:creationId xmlns:a16="http://schemas.microsoft.com/office/drawing/2014/main" id="{36267489-B826-AD78-239E-8760E049E7D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046"/>
          <a:stretch/>
        </p:blipFill>
        <p:spPr>
          <a:xfrm>
            <a:off x="0" y="721317"/>
            <a:ext cx="1118313" cy="379476"/>
          </a:xfrm>
          <a:prstGeom prst="rect">
            <a:avLst/>
          </a:prstGeom>
        </p:spPr>
      </p:pic>
      <p:sp>
        <p:nvSpPr>
          <p:cNvPr id="17" name="Bild 8">
            <a:extLst>
              <a:ext uri="{FF2B5EF4-FFF2-40B4-BE49-F238E27FC236}">
                <a16:creationId xmlns:a16="http://schemas.microsoft.com/office/drawing/2014/main" id="{0D9EBB83-E6E6-2BD1-DDE4-5C34EBC9A842}"/>
              </a:ext>
            </a:extLst>
          </p:cNvPr>
          <p:cNvSpPr/>
          <p:nvPr/>
        </p:nvSpPr>
        <p:spPr>
          <a:xfrm>
            <a:off x="446520" y="2546204"/>
            <a:ext cx="2366390" cy="420758"/>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Social </a:t>
            </a:r>
            <a:br>
              <a:rPr lang="sv-SE" sz="1050" dirty="0">
                <a:solidFill>
                  <a:schemeClr val="bg1"/>
                </a:solidFill>
                <a:latin typeface="+mj-lt"/>
              </a:rPr>
            </a:br>
            <a:r>
              <a:rPr lang="sv-SE" sz="1050" dirty="0">
                <a:solidFill>
                  <a:schemeClr val="bg1"/>
                </a:solidFill>
                <a:latin typeface="+mj-lt"/>
              </a:rPr>
              <a:t>Insurance Agency​</a:t>
            </a:r>
          </a:p>
        </p:txBody>
      </p:sp>
      <p:sp>
        <p:nvSpPr>
          <p:cNvPr id="20" name="Bild 8">
            <a:extLst>
              <a:ext uri="{FF2B5EF4-FFF2-40B4-BE49-F238E27FC236}">
                <a16:creationId xmlns:a16="http://schemas.microsoft.com/office/drawing/2014/main" id="{AE88822D-F17B-1872-4B43-2EE3372B61E5}"/>
              </a:ext>
            </a:extLst>
          </p:cNvPr>
          <p:cNvSpPr/>
          <p:nvPr/>
        </p:nvSpPr>
        <p:spPr>
          <a:xfrm flipH="1">
            <a:off x="3050587" y="2546204"/>
            <a:ext cx="2361064"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Post and ​</a:t>
            </a:r>
          </a:p>
          <a:p>
            <a:pPr algn="ctr"/>
            <a:r>
              <a:rPr lang="sv-SE" sz="1050" dirty="0">
                <a:solidFill>
                  <a:schemeClr val="bg1"/>
                </a:solidFill>
                <a:latin typeface="+mj-lt"/>
              </a:rPr>
              <a:t>Telecom </a:t>
            </a:r>
            <a:r>
              <a:rPr lang="sv-SE" sz="1050" dirty="0" err="1">
                <a:solidFill>
                  <a:schemeClr val="bg1"/>
                </a:solidFill>
                <a:latin typeface="+mj-lt"/>
              </a:rPr>
              <a:t>Authority</a:t>
            </a:r>
            <a:r>
              <a:rPr lang="sv-SE" sz="1050" dirty="0">
                <a:solidFill>
                  <a:schemeClr val="bg1"/>
                </a:solidFill>
                <a:latin typeface="+mj-lt"/>
              </a:rPr>
              <a:t>​</a:t>
            </a:r>
          </a:p>
        </p:txBody>
      </p:sp>
      <p:sp>
        <p:nvSpPr>
          <p:cNvPr id="22" name="Bild 6">
            <a:extLst>
              <a:ext uri="{FF2B5EF4-FFF2-40B4-BE49-F238E27FC236}">
                <a16:creationId xmlns:a16="http://schemas.microsoft.com/office/drawing/2014/main" id="{10C9AA0C-6DE0-DAF1-3283-3C410E98BB47}"/>
              </a:ext>
            </a:extLst>
          </p:cNvPr>
          <p:cNvSpPr/>
          <p:nvPr/>
        </p:nvSpPr>
        <p:spPr>
          <a:xfrm flipH="1">
            <a:off x="5641776" y="1867576"/>
            <a:ext cx="2365624"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ENERGY SUPPLY​</a:t>
            </a:r>
          </a:p>
        </p:txBody>
      </p:sp>
      <p:sp>
        <p:nvSpPr>
          <p:cNvPr id="23" name="Bild 8">
            <a:extLst>
              <a:ext uri="{FF2B5EF4-FFF2-40B4-BE49-F238E27FC236}">
                <a16:creationId xmlns:a16="http://schemas.microsoft.com/office/drawing/2014/main" id="{8CB44D32-6052-2413-3C55-74183272B3CD}"/>
              </a:ext>
            </a:extLst>
          </p:cNvPr>
          <p:cNvSpPr/>
          <p:nvPr/>
        </p:nvSpPr>
        <p:spPr>
          <a:xfrm flipH="1">
            <a:off x="5641776" y="2546204"/>
            <a:ext cx="2377486"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Energy Agency​</a:t>
            </a:r>
          </a:p>
        </p:txBody>
      </p:sp>
      <p:sp>
        <p:nvSpPr>
          <p:cNvPr id="28" name="Bild 6">
            <a:extLst>
              <a:ext uri="{FF2B5EF4-FFF2-40B4-BE49-F238E27FC236}">
                <a16:creationId xmlns:a16="http://schemas.microsoft.com/office/drawing/2014/main" id="{03C6C35A-C364-80C6-6C75-B0CF0C2932CC}"/>
              </a:ext>
            </a:extLst>
          </p:cNvPr>
          <p:cNvSpPr/>
          <p:nvPr/>
        </p:nvSpPr>
        <p:spPr>
          <a:xfrm flipH="1">
            <a:off x="8252131" y="1862480"/>
            <a:ext cx="2274797"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FINANCIAL SERVICES​</a:t>
            </a:r>
          </a:p>
        </p:txBody>
      </p:sp>
      <p:sp>
        <p:nvSpPr>
          <p:cNvPr id="29" name="Bild 8">
            <a:extLst>
              <a:ext uri="{FF2B5EF4-FFF2-40B4-BE49-F238E27FC236}">
                <a16:creationId xmlns:a16="http://schemas.microsoft.com/office/drawing/2014/main" id="{B9B36B58-A522-FACA-24E4-87496FC2571A}"/>
              </a:ext>
            </a:extLst>
          </p:cNvPr>
          <p:cNvSpPr/>
          <p:nvPr/>
        </p:nvSpPr>
        <p:spPr>
          <a:xfrm flipH="1">
            <a:off x="8252125" y="2541108"/>
            <a:ext cx="2366389"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a:t>
            </a:r>
            <a:r>
              <a:rPr lang="sv-SE" sz="1050" dirty="0" err="1">
                <a:solidFill>
                  <a:schemeClr val="bg1"/>
                </a:solidFill>
                <a:latin typeface="+mj-lt"/>
              </a:rPr>
              <a:t>Financial</a:t>
            </a:r>
            <a:r>
              <a:rPr lang="sv-SE" sz="1050" dirty="0">
                <a:solidFill>
                  <a:schemeClr val="bg1"/>
                </a:solidFill>
                <a:latin typeface="+mj-lt"/>
              </a:rPr>
              <a:t> ​</a:t>
            </a:r>
          </a:p>
          <a:p>
            <a:pPr algn="ctr"/>
            <a:r>
              <a:rPr lang="sv-SE" sz="1050" dirty="0" err="1">
                <a:solidFill>
                  <a:schemeClr val="bg1"/>
                </a:solidFill>
                <a:latin typeface="+mj-lt"/>
              </a:rPr>
              <a:t>Supervisory</a:t>
            </a:r>
            <a:r>
              <a:rPr lang="sv-SE" sz="1050" dirty="0">
                <a:solidFill>
                  <a:schemeClr val="bg1"/>
                </a:solidFill>
                <a:latin typeface="+mj-lt"/>
              </a:rPr>
              <a:t> </a:t>
            </a:r>
            <a:r>
              <a:rPr lang="sv-SE" sz="1050" dirty="0" err="1">
                <a:solidFill>
                  <a:schemeClr val="bg1"/>
                </a:solidFill>
                <a:latin typeface="+mj-lt"/>
              </a:rPr>
              <a:t>Authority</a:t>
            </a:r>
            <a:r>
              <a:rPr lang="sv-SE" sz="1050" dirty="0">
                <a:solidFill>
                  <a:schemeClr val="bg1"/>
                </a:solidFill>
                <a:latin typeface="+mj-lt"/>
              </a:rPr>
              <a:t>​</a:t>
            </a:r>
          </a:p>
        </p:txBody>
      </p:sp>
      <p:sp>
        <p:nvSpPr>
          <p:cNvPr id="4" name="Platshållare för innehåll 7">
            <a:extLst>
              <a:ext uri="{FF2B5EF4-FFF2-40B4-BE49-F238E27FC236}">
                <a16:creationId xmlns:a16="http://schemas.microsoft.com/office/drawing/2014/main" id="{CF5E67DD-D01D-46A6-7F64-A08912F5E0FD}"/>
              </a:ext>
            </a:extLst>
          </p:cNvPr>
          <p:cNvSpPr txBox="1">
            <a:spLocks/>
          </p:cNvSpPr>
          <p:nvPr/>
        </p:nvSpPr>
        <p:spPr>
          <a:xfrm>
            <a:off x="446519" y="6142125"/>
            <a:ext cx="5739870" cy="516224"/>
          </a:xfrm>
          <a:prstGeom prst="rect">
            <a:avLst/>
          </a:prstGeom>
          <a:ln>
            <a:solidFill>
              <a:srgbClr val="822757"/>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50" dirty="0" err="1">
                <a:effectLst/>
                <a:latin typeface="Century Gothic" panose="020B0502020202020204" pitchFamily="34" charset="0"/>
              </a:rPr>
              <a:t>Within</a:t>
            </a:r>
            <a:r>
              <a:rPr lang="sv-SE" sz="950" dirty="0">
                <a:effectLst/>
                <a:latin typeface="Century Gothic" panose="020B0502020202020204" pitchFamily="34" charset="0"/>
              </a:rPr>
              <a:t> </a:t>
            </a:r>
            <a:r>
              <a:rPr lang="sv-SE" sz="950" dirty="0" err="1">
                <a:effectLst/>
                <a:latin typeface="Century Gothic" panose="020B0502020202020204" pitchFamily="34" charset="0"/>
              </a:rPr>
              <a:t>each</a:t>
            </a:r>
            <a:r>
              <a:rPr lang="sv-SE" sz="950" dirty="0">
                <a:effectLst/>
                <a:latin typeface="Century Gothic" panose="020B0502020202020204" pitchFamily="34" charset="0"/>
              </a:rPr>
              <a:t>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there</a:t>
            </a:r>
            <a:r>
              <a:rPr lang="sv-SE" sz="950" dirty="0">
                <a:effectLst/>
                <a:latin typeface="Century Gothic" panose="020B0502020202020204" pitchFamily="34" charset="0"/>
              </a:rPr>
              <a:t> is an </a:t>
            </a:r>
            <a:r>
              <a:rPr lang="sv-SE" sz="950" dirty="0" err="1">
                <a:effectLst/>
                <a:latin typeface="Century Gothic" panose="020B0502020202020204" pitchFamily="34" charset="0"/>
              </a:rPr>
              <a:t>agency</a:t>
            </a:r>
            <a:r>
              <a:rPr lang="sv-SE" sz="950" dirty="0">
                <a:effectLst/>
                <a:latin typeface="Century Gothic" panose="020B0502020202020204" pitchFamily="34" charset="0"/>
              </a:rPr>
              <a:t> </a:t>
            </a:r>
            <a:r>
              <a:rPr lang="sv-SE" sz="950" dirty="0" err="1">
                <a:effectLst/>
                <a:latin typeface="Century Gothic" panose="020B0502020202020204" pitchFamily="34" charset="0"/>
              </a:rPr>
              <a:t>with</a:t>
            </a:r>
            <a:r>
              <a:rPr lang="sv-SE" sz="950" dirty="0">
                <a:effectLst/>
                <a:latin typeface="Century Gothic" panose="020B0502020202020204" pitchFamily="34" charset="0"/>
              </a:rPr>
              <a:t> </a:t>
            </a:r>
            <a:r>
              <a:rPr lang="sv-SE" sz="950" dirty="0" err="1">
                <a:effectLst/>
                <a:latin typeface="Century Gothic" panose="020B0502020202020204" pitchFamily="34" charset="0"/>
              </a:rPr>
              <a:t>sectoral</a:t>
            </a:r>
            <a:r>
              <a:rPr lang="sv-SE" sz="950" dirty="0">
                <a:effectLst/>
                <a:latin typeface="Century Gothic" panose="020B0502020202020204" pitchFamily="34" charset="0"/>
              </a:rPr>
              <a:t> </a:t>
            </a:r>
            <a:r>
              <a:rPr lang="sv-SE" sz="950" dirty="0" err="1">
                <a:effectLst/>
                <a:latin typeface="Century Gothic" panose="020B0502020202020204" pitchFamily="34" charset="0"/>
              </a:rPr>
              <a:t>responsibilities</a:t>
            </a:r>
            <a:r>
              <a:rPr lang="sv-SE" sz="950" dirty="0">
                <a:effectLst/>
                <a:latin typeface="Century Gothic" panose="020B0502020202020204" pitchFamily="34" charset="0"/>
              </a:rPr>
              <a:t> for civil </a:t>
            </a:r>
            <a:r>
              <a:rPr lang="sv-SE" sz="950" dirty="0" err="1">
                <a:effectLst/>
                <a:latin typeface="Century Gothic" panose="020B0502020202020204" pitchFamily="34" charset="0"/>
              </a:rPr>
              <a:t>preparedness</a:t>
            </a:r>
            <a:r>
              <a:rPr lang="sv-SE" sz="950" dirty="0">
                <a:effectLst/>
                <a:latin typeface="Century Gothic" panose="020B0502020202020204" pitchFamily="34" charset="0"/>
              </a:rPr>
              <a:t>. </a:t>
            </a:r>
            <a:br>
              <a:rPr lang="sv-SE" sz="950" dirty="0">
                <a:effectLst/>
                <a:latin typeface="Century Gothic" panose="020B0502020202020204" pitchFamily="34" charset="0"/>
              </a:rPr>
            </a:br>
            <a:r>
              <a:rPr lang="sv-SE" sz="950" dirty="0" err="1">
                <a:effectLst/>
                <a:latin typeface="Century Gothic" panose="020B0502020202020204" pitchFamily="34" charset="0"/>
              </a:rPr>
              <a:t>This</a:t>
            </a:r>
            <a:r>
              <a:rPr lang="sv-SE" sz="950" dirty="0">
                <a:effectLst/>
                <a:latin typeface="Century Gothic" panose="020B0502020202020204" pitchFamily="34" charset="0"/>
              </a:rPr>
              <a:t> </a:t>
            </a:r>
            <a:r>
              <a:rPr lang="sv-SE" sz="950" dirty="0" err="1">
                <a:effectLst/>
                <a:latin typeface="Century Gothic" panose="020B0502020202020204" pitchFamily="34" charset="0"/>
              </a:rPr>
              <a:t>involves</a:t>
            </a:r>
            <a:r>
              <a:rPr lang="sv-SE" sz="950" dirty="0">
                <a:effectLst/>
                <a:latin typeface="Century Gothic" panose="020B0502020202020204" pitchFamily="34" charset="0"/>
              </a:rPr>
              <a:t> </a:t>
            </a:r>
            <a:r>
              <a:rPr lang="sv-SE" sz="950" dirty="0" err="1">
                <a:effectLst/>
                <a:latin typeface="Century Gothic" panose="020B0502020202020204" pitchFamily="34" charset="0"/>
              </a:rPr>
              <a:t>developing</a:t>
            </a:r>
            <a:r>
              <a:rPr lang="sv-SE" sz="950" dirty="0">
                <a:effectLst/>
                <a:latin typeface="Century Gothic" panose="020B0502020202020204" pitchFamily="34" charset="0"/>
              </a:rPr>
              <a:t> civil </a:t>
            </a:r>
            <a:r>
              <a:rPr lang="sv-SE" sz="950" dirty="0" err="1">
                <a:effectLst/>
                <a:latin typeface="Century Gothic" panose="020B0502020202020204" pitchFamily="34" charset="0"/>
              </a:rPr>
              <a:t>preparedness</a:t>
            </a:r>
            <a:r>
              <a:rPr lang="sv-SE" sz="950" dirty="0">
                <a:latin typeface="Century Gothic" panose="020B0502020202020204" pitchFamily="34" charset="0"/>
              </a:rPr>
              <a:t> </a:t>
            </a:r>
            <a:r>
              <a:rPr lang="sv-SE" sz="950" dirty="0" err="1">
                <a:effectLst/>
                <a:latin typeface="Century Gothic" panose="020B0502020202020204" pitchFamily="34" charset="0"/>
              </a:rPr>
              <a:t>within</a:t>
            </a:r>
            <a:r>
              <a:rPr lang="sv-SE" sz="950" dirty="0">
                <a:effectLst/>
                <a:latin typeface="Century Gothic" panose="020B0502020202020204" pitchFamily="34" charset="0"/>
              </a:rPr>
              <a:t> the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supporting</a:t>
            </a:r>
            <a:r>
              <a:rPr lang="sv-SE" sz="950" dirty="0">
                <a:effectLst/>
                <a:latin typeface="Century Gothic" panose="020B0502020202020204" pitchFamily="34" charset="0"/>
              </a:rPr>
              <a:t> the national civil </a:t>
            </a:r>
            <a:r>
              <a:rPr lang="sv-SE" sz="950" dirty="0" err="1">
                <a:effectLst/>
                <a:latin typeface="Century Gothic" panose="020B0502020202020204" pitchFamily="34" charset="0"/>
              </a:rPr>
              <a:t>preparedness</a:t>
            </a:r>
            <a:r>
              <a:rPr lang="sv-SE" sz="950" dirty="0">
                <a:effectLst/>
                <a:latin typeface="Century Gothic" panose="020B0502020202020204" pitchFamily="34" charset="0"/>
              </a:rPr>
              <a:t> </a:t>
            </a:r>
            <a:r>
              <a:rPr lang="sv-SE" sz="950" dirty="0" err="1">
                <a:effectLst/>
                <a:latin typeface="Century Gothic" panose="020B0502020202020204" pitchFamily="34" charset="0"/>
              </a:rPr>
              <a:t>agencies</a:t>
            </a:r>
            <a:r>
              <a:rPr lang="sv-SE" sz="950" dirty="0">
                <a:effectLst/>
                <a:latin typeface="Century Gothic" panose="020B0502020202020204" pitchFamily="34" charset="0"/>
              </a:rPr>
              <a:t> and </a:t>
            </a:r>
            <a:r>
              <a:rPr lang="sv-SE" sz="950" dirty="0" err="1">
                <a:effectLst/>
                <a:latin typeface="Century Gothic" panose="020B0502020202020204" pitchFamily="34" charset="0"/>
              </a:rPr>
              <a:t>ensuring</a:t>
            </a:r>
            <a:r>
              <a:rPr lang="sv-SE" sz="950" dirty="0">
                <a:effectLst/>
                <a:latin typeface="Century Gothic" panose="020B0502020202020204" pitchFamily="34" charset="0"/>
              </a:rPr>
              <a:t> </a:t>
            </a:r>
            <a:r>
              <a:rPr lang="sv-SE" sz="950" dirty="0" err="1">
                <a:effectLst/>
                <a:latin typeface="Century Gothic" panose="020B0502020202020204" pitchFamily="34" charset="0"/>
              </a:rPr>
              <a:t>coordination</a:t>
            </a:r>
            <a:r>
              <a:rPr lang="sv-SE" sz="950" dirty="0">
                <a:effectLst/>
                <a:latin typeface="Century Gothic" panose="020B0502020202020204" pitchFamily="34" charset="0"/>
              </a:rPr>
              <a:t> and </a:t>
            </a:r>
            <a:r>
              <a:rPr lang="sv-SE" sz="950" dirty="0" err="1">
                <a:effectLst/>
                <a:latin typeface="Century Gothic" panose="020B0502020202020204" pitchFamily="34" charset="0"/>
              </a:rPr>
              <a:t>cooperation</a:t>
            </a:r>
            <a:r>
              <a:rPr lang="sv-SE" sz="950" dirty="0">
                <a:effectLst/>
                <a:latin typeface="Century Gothic" panose="020B0502020202020204" pitchFamily="34" charset="0"/>
              </a:rPr>
              <a:t> </a:t>
            </a:r>
            <a:r>
              <a:rPr lang="sv-SE" sz="950" dirty="0" err="1">
                <a:effectLst/>
                <a:latin typeface="Century Gothic" panose="020B0502020202020204" pitchFamily="34" charset="0"/>
              </a:rPr>
              <a:t>with</a:t>
            </a:r>
            <a:r>
              <a:rPr lang="sv-SE" sz="950" dirty="0">
                <a:effectLst/>
                <a:latin typeface="Century Gothic" panose="020B0502020202020204" pitchFamily="34" charset="0"/>
              </a:rPr>
              <a:t> </a:t>
            </a:r>
            <a:r>
              <a:rPr lang="sv-SE" sz="950" dirty="0" err="1">
                <a:effectLst/>
                <a:latin typeface="Century Gothic" panose="020B0502020202020204" pitchFamily="34" charset="0"/>
              </a:rPr>
              <a:t>other</a:t>
            </a:r>
            <a:r>
              <a:rPr lang="sv-SE" sz="950" dirty="0">
                <a:effectLst/>
                <a:latin typeface="Century Gothic" panose="020B0502020202020204" pitchFamily="34" charset="0"/>
              </a:rPr>
              <a:t> relevant </a:t>
            </a:r>
            <a:r>
              <a:rPr lang="sv-SE" sz="950" dirty="0" err="1">
                <a:effectLst/>
                <a:latin typeface="Century Gothic" panose="020B0502020202020204" pitchFamily="34" charset="0"/>
              </a:rPr>
              <a:t>actors</a:t>
            </a:r>
            <a:r>
              <a:rPr lang="sv-SE" sz="950" dirty="0">
                <a:effectLst/>
                <a:latin typeface="Century Gothic" panose="020B0502020202020204" pitchFamily="34" charset="0"/>
              </a:rPr>
              <a:t>.​</a:t>
            </a:r>
          </a:p>
        </p:txBody>
      </p:sp>
      <p:sp>
        <p:nvSpPr>
          <p:cNvPr id="14" name="Bild 6">
            <a:extLst>
              <a:ext uri="{FF2B5EF4-FFF2-40B4-BE49-F238E27FC236}">
                <a16:creationId xmlns:a16="http://schemas.microsoft.com/office/drawing/2014/main" id="{46B7A4BE-7879-0BFD-C184-08616E44B76B}"/>
              </a:ext>
            </a:extLst>
          </p:cNvPr>
          <p:cNvSpPr/>
          <p:nvPr/>
        </p:nvSpPr>
        <p:spPr>
          <a:xfrm flipH="1">
            <a:off x="540913" y="1862442"/>
            <a:ext cx="2271996"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ECONOMIC SECURITY​</a:t>
            </a:r>
          </a:p>
        </p:txBody>
      </p:sp>
      <p:sp>
        <p:nvSpPr>
          <p:cNvPr id="49" name="Bild 6">
            <a:extLst>
              <a:ext uri="{FF2B5EF4-FFF2-40B4-BE49-F238E27FC236}">
                <a16:creationId xmlns:a16="http://schemas.microsoft.com/office/drawing/2014/main" id="{A93D5358-17AE-48F0-5A57-753C1704AC0A}"/>
              </a:ext>
            </a:extLst>
          </p:cNvPr>
          <p:cNvSpPr/>
          <p:nvPr/>
        </p:nvSpPr>
        <p:spPr>
          <a:xfrm flipH="1">
            <a:off x="3050587" y="1867576"/>
            <a:ext cx="2365624"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ELECTRONIC COMMUNICATIONS </a:t>
            </a:r>
            <a:br>
              <a:rPr lang="sv-SE" sz="1100" dirty="0">
                <a:solidFill>
                  <a:schemeClr val="bg1"/>
                </a:solidFill>
                <a:latin typeface="+mj-lt"/>
              </a:rPr>
            </a:br>
            <a:r>
              <a:rPr lang="sv-SE" sz="1100" dirty="0">
                <a:solidFill>
                  <a:schemeClr val="bg1"/>
                </a:solidFill>
                <a:latin typeface="+mj-lt"/>
              </a:rPr>
              <a:t>AND POSTAL SERVICES​</a:t>
            </a:r>
          </a:p>
        </p:txBody>
      </p:sp>
      <p:pic>
        <p:nvPicPr>
          <p:cNvPr id="56" name="Bild 5">
            <a:extLst>
              <a:ext uri="{FF2B5EF4-FFF2-40B4-BE49-F238E27FC236}">
                <a16:creationId xmlns:a16="http://schemas.microsoft.com/office/drawing/2014/main" id="{FB2B4907-9AB2-2787-0721-7D520EF6480F}"/>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93963" y="1342285"/>
            <a:ext cx="1176763" cy="530697"/>
          </a:xfrm>
          <a:prstGeom prst="rect">
            <a:avLst/>
          </a:prstGeom>
        </p:spPr>
      </p:pic>
      <p:pic>
        <p:nvPicPr>
          <p:cNvPr id="57" name="Bild 7">
            <a:extLst>
              <a:ext uri="{FF2B5EF4-FFF2-40B4-BE49-F238E27FC236}">
                <a16:creationId xmlns:a16="http://schemas.microsoft.com/office/drawing/2014/main" id="{EBCC46F6-59C3-831E-439A-4F1250D5429C}"/>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96000" y="1334474"/>
            <a:ext cx="565910" cy="536639"/>
          </a:xfrm>
          <a:prstGeom prst="rect">
            <a:avLst/>
          </a:prstGeom>
        </p:spPr>
      </p:pic>
      <p:pic>
        <p:nvPicPr>
          <p:cNvPr id="58" name="Bild 8">
            <a:extLst>
              <a:ext uri="{FF2B5EF4-FFF2-40B4-BE49-F238E27FC236}">
                <a16:creationId xmlns:a16="http://schemas.microsoft.com/office/drawing/2014/main" id="{61208B80-7EF8-B763-07BB-634F9735E323}"/>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01689" y="1512734"/>
            <a:ext cx="890868" cy="367789"/>
          </a:xfrm>
          <a:prstGeom prst="rect">
            <a:avLst/>
          </a:prstGeom>
        </p:spPr>
      </p:pic>
      <p:pic>
        <p:nvPicPr>
          <p:cNvPr id="59" name="Bild 49">
            <a:extLst>
              <a:ext uri="{FF2B5EF4-FFF2-40B4-BE49-F238E27FC236}">
                <a16:creationId xmlns:a16="http://schemas.microsoft.com/office/drawing/2014/main" id="{26BF80E1-3E39-2A07-7ECC-97DF1E7CD272}"/>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5231" y="-295952"/>
            <a:ext cx="4152514" cy="2275232"/>
          </a:xfrm>
          <a:prstGeom prst="rect">
            <a:avLst/>
          </a:prstGeom>
        </p:spPr>
      </p:pic>
      <p:sp>
        <p:nvSpPr>
          <p:cNvPr id="60" name="Bild 8">
            <a:extLst>
              <a:ext uri="{FF2B5EF4-FFF2-40B4-BE49-F238E27FC236}">
                <a16:creationId xmlns:a16="http://schemas.microsoft.com/office/drawing/2014/main" id="{171211F5-A898-2D75-4A9E-D61CC09DC1B2}"/>
              </a:ext>
            </a:extLst>
          </p:cNvPr>
          <p:cNvSpPr/>
          <p:nvPr/>
        </p:nvSpPr>
        <p:spPr>
          <a:xfrm>
            <a:off x="446519" y="4068720"/>
            <a:ext cx="2370245" cy="420758"/>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Tax Agency​</a:t>
            </a:r>
          </a:p>
        </p:txBody>
      </p:sp>
      <p:sp>
        <p:nvSpPr>
          <p:cNvPr id="61" name="Bild 8">
            <a:extLst>
              <a:ext uri="{FF2B5EF4-FFF2-40B4-BE49-F238E27FC236}">
                <a16:creationId xmlns:a16="http://schemas.microsoft.com/office/drawing/2014/main" id="{B193709B-2420-286F-864E-BFF5C4113743}"/>
              </a:ext>
            </a:extLst>
          </p:cNvPr>
          <p:cNvSpPr/>
          <p:nvPr/>
        </p:nvSpPr>
        <p:spPr>
          <a:xfrm flipH="1">
            <a:off x="3050587" y="4068720"/>
            <a:ext cx="2361064"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National Board </a:t>
            </a:r>
            <a:r>
              <a:rPr lang="sv-SE" sz="1050" dirty="0" err="1">
                <a:solidFill>
                  <a:schemeClr val="bg1"/>
                </a:solidFill>
                <a:latin typeface="+mj-lt"/>
              </a:rPr>
              <a:t>of</a:t>
            </a:r>
            <a:r>
              <a:rPr lang="sv-SE" sz="1050" dirty="0">
                <a:solidFill>
                  <a:schemeClr val="bg1"/>
                </a:solidFill>
                <a:latin typeface="+mj-lt"/>
              </a:rPr>
              <a:t> ​</a:t>
            </a:r>
          </a:p>
          <a:p>
            <a:pPr algn="ctr"/>
            <a:r>
              <a:rPr lang="sv-SE" sz="1050" dirty="0">
                <a:solidFill>
                  <a:schemeClr val="bg1"/>
                </a:solidFill>
                <a:latin typeface="+mj-lt"/>
              </a:rPr>
              <a:t>Health and Welfare​</a:t>
            </a:r>
          </a:p>
        </p:txBody>
      </p:sp>
      <p:sp>
        <p:nvSpPr>
          <p:cNvPr id="62" name="Bild 6">
            <a:extLst>
              <a:ext uri="{FF2B5EF4-FFF2-40B4-BE49-F238E27FC236}">
                <a16:creationId xmlns:a16="http://schemas.microsoft.com/office/drawing/2014/main" id="{E373899C-9F30-F674-66A3-27A88255B42C}"/>
              </a:ext>
            </a:extLst>
          </p:cNvPr>
          <p:cNvSpPr/>
          <p:nvPr/>
        </p:nvSpPr>
        <p:spPr>
          <a:xfrm flipH="1">
            <a:off x="8252353" y="3390092"/>
            <a:ext cx="2274574"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FOOD SUPPLY AND ​</a:t>
            </a:r>
          </a:p>
          <a:p>
            <a:pPr algn="ctr"/>
            <a:r>
              <a:rPr lang="sv-SE" sz="1100" dirty="0">
                <a:solidFill>
                  <a:schemeClr val="bg1"/>
                </a:solidFill>
                <a:latin typeface="+mj-lt"/>
              </a:rPr>
              <a:t>DRINKING WATER​</a:t>
            </a:r>
          </a:p>
        </p:txBody>
      </p:sp>
      <p:pic>
        <p:nvPicPr>
          <p:cNvPr id="63" name="Bild 11">
            <a:extLst>
              <a:ext uri="{FF2B5EF4-FFF2-40B4-BE49-F238E27FC236}">
                <a16:creationId xmlns:a16="http://schemas.microsoft.com/office/drawing/2014/main" id="{34299BDC-5249-BA08-E9DD-C8A77EF7F501}"/>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684241" y="3007898"/>
            <a:ext cx="1369430" cy="410829"/>
          </a:xfrm>
          <a:prstGeom prst="rect">
            <a:avLst/>
          </a:prstGeom>
        </p:spPr>
      </p:pic>
      <p:pic>
        <p:nvPicPr>
          <p:cNvPr id="65" name="Bild 12">
            <a:extLst>
              <a:ext uri="{FF2B5EF4-FFF2-40B4-BE49-F238E27FC236}">
                <a16:creationId xmlns:a16="http://schemas.microsoft.com/office/drawing/2014/main" id="{FB6539AE-558F-E2F1-AC17-66B91E300C1D}"/>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53396" y="4575631"/>
            <a:ext cx="1607627" cy="435967"/>
          </a:xfrm>
          <a:prstGeom prst="rect">
            <a:avLst/>
          </a:prstGeom>
        </p:spPr>
      </p:pic>
      <p:pic>
        <p:nvPicPr>
          <p:cNvPr id="68" name="Bild 51">
            <a:extLst>
              <a:ext uri="{FF2B5EF4-FFF2-40B4-BE49-F238E27FC236}">
                <a16:creationId xmlns:a16="http://schemas.microsoft.com/office/drawing/2014/main" id="{D8249771-EEB9-A9E3-B6C0-18B3982A2FC0}"/>
              </a:ext>
              <a:ext uri="{C183D7F6-B498-43B3-948B-1728B52AA6E4}">
                <adec:decorative xmlns:adec="http://schemas.microsoft.com/office/drawing/2017/decorative" val="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220032" y="2997149"/>
            <a:ext cx="925699" cy="386555"/>
          </a:xfrm>
          <a:prstGeom prst="rect">
            <a:avLst/>
          </a:prstGeom>
        </p:spPr>
      </p:pic>
      <p:sp>
        <p:nvSpPr>
          <p:cNvPr id="69" name="Bild 6">
            <a:extLst>
              <a:ext uri="{FF2B5EF4-FFF2-40B4-BE49-F238E27FC236}">
                <a16:creationId xmlns:a16="http://schemas.microsoft.com/office/drawing/2014/main" id="{243B9D0A-347B-48D7-B947-BD60A0482423}"/>
              </a:ext>
            </a:extLst>
          </p:cNvPr>
          <p:cNvSpPr/>
          <p:nvPr/>
        </p:nvSpPr>
        <p:spPr>
          <a:xfrm flipH="1">
            <a:off x="540913" y="3384958"/>
            <a:ext cx="2271996"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spc="-10" dirty="0">
                <a:solidFill>
                  <a:schemeClr val="bg1"/>
                </a:solidFill>
                <a:latin typeface="+mj-lt"/>
              </a:rPr>
              <a:t>BASIC DATA​</a:t>
            </a:r>
          </a:p>
        </p:txBody>
      </p:sp>
      <p:pic>
        <p:nvPicPr>
          <p:cNvPr id="70" name="Bild 10">
            <a:extLst>
              <a:ext uri="{FF2B5EF4-FFF2-40B4-BE49-F238E27FC236}">
                <a16:creationId xmlns:a16="http://schemas.microsoft.com/office/drawing/2014/main" id="{66D79573-4DC9-1E6A-1B86-442AB8A16A6C}"/>
              </a:ext>
              <a:ext uri="{C183D7F6-B498-43B3-948B-1728B52AA6E4}">
                <adec:decorative xmlns:adec="http://schemas.microsoft.com/office/drawing/2017/decorative" val="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540925" y="3078721"/>
            <a:ext cx="1287934" cy="380526"/>
          </a:xfrm>
          <a:prstGeom prst="rect">
            <a:avLst/>
          </a:prstGeom>
        </p:spPr>
      </p:pic>
      <p:sp>
        <p:nvSpPr>
          <p:cNvPr id="71" name="Bild 6">
            <a:extLst>
              <a:ext uri="{FF2B5EF4-FFF2-40B4-BE49-F238E27FC236}">
                <a16:creationId xmlns:a16="http://schemas.microsoft.com/office/drawing/2014/main" id="{3E5EEF03-61FB-2683-2A12-DCD7D76C5D00}"/>
              </a:ext>
            </a:extLst>
          </p:cNvPr>
          <p:cNvSpPr/>
          <p:nvPr/>
        </p:nvSpPr>
        <p:spPr>
          <a:xfrm flipH="1">
            <a:off x="3050587" y="3390092"/>
            <a:ext cx="2361065"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HEALTH, MEDICAL CARE ​</a:t>
            </a:r>
          </a:p>
          <a:p>
            <a:pPr algn="ctr"/>
            <a:r>
              <a:rPr lang="sv-SE" sz="1100" dirty="0">
                <a:solidFill>
                  <a:schemeClr val="bg1"/>
                </a:solidFill>
                <a:latin typeface="+mj-lt"/>
              </a:rPr>
              <a:t>AND WELFARE</a:t>
            </a:r>
          </a:p>
        </p:txBody>
      </p:sp>
      <p:sp>
        <p:nvSpPr>
          <p:cNvPr id="73" name="Bild 8">
            <a:extLst>
              <a:ext uri="{FF2B5EF4-FFF2-40B4-BE49-F238E27FC236}">
                <a16:creationId xmlns:a16="http://schemas.microsoft.com/office/drawing/2014/main" id="{D369AA2F-1991-E574-D524-91E8A4328594}"/>
              </a:ext>
            </a:extLst>
          </p:cNvPr>
          <p:cNvSpPr/>
          <p:nvPr/>
        </p:nvSpPr>
        <p:spPr>
          <a:xfrm flipH="1">
            <a:off x="5641776" y="5619478"/>
            <a:ext cx="2377180"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Transport Administration​</a:t>
            </a:r>
          </a:p>
        </p:txBody>
      </p:sp>
      <p:sp>
        <p:nvSpPr>
          <p:cNvPr id="74" name="Bild 6">
            <a:extLst>
              <a:ext uri="{FF2B5EF4-FFF2-40B4-BE49-F238E27FC236}">
                <a16:creationId xmlns:a16="http://schemas.microsoft.com/office/drawing/2014/main" id="{D8DE9A05-91B4-CD97-8BEF-4E97283C7E1B}"/>
              </a:ext>
            </a:extLst>
          </p:cNvPr>
          <p:cNvSpPr/>
          <p:nvPr/>
        </p:nvSpPr>
        <p:spPr>
          <a:xfrm flipH="1">
            <a:off x="5641776" y="3390463"/>
            <a:ext cx="2365624"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INDUSTRY, BUILDING </a:t>
            </a:r>
            <a:br>
              <a:rPr lang="sv-SE" sz="1100" dirty="0">
                <a:solidFill>
                  <a:schemeClr val="bg1"/>
                </a:solidFill>
                <a:latin typeface="+mj-lt"/>
              </a:rPr>
            </a:br>
            <a:r>
              <a:rPr lang="sv-SE" sz="1100" dirty="0">
                <a:solidFill>
                  <a:schemeClr val="bg1"/>
                </a:solidFill>
                <a:latin typeface="+mj-lt"/>
              </a:rPr>
              <a:t>AND COMMERCE</a:t>
            </a:r>
          </a:p>
        </p:txBody>
      </p:sp>
      <p:sp>
        <p:nvSpPr>
          <p:cNvPr id="75" name="Bild 8">
            <a:extLst>
              <a:ext uri="{FF2B5EF4-FFF2-40B4-BE49-F238E27FC236}">
                <a16:creationId xmlns:a16="http://schemas.microsoft.com/office/drawing/2014/main" id="{5EBC9DAB-5FD2-5C69-DB71-4E2D91564DAD}"/>
              </a:ext>
            </a:extLst>
          </p:cNvPr>
          <p:cNvSpPr/>
          <p:nvPr/>
        </p:nvSpPr>
        <p:spPr>
          <a:xfrm flipH="1">
            <a:off x="5641776" y="4069091"/>
            <a:ext cx="2372599"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Agency for </a:t>
            </a:r>
            <a:r>
              <a:rPr lang="sv-SE" sz="1050" dirty="0" err="1">
                <a:solidFill>
                  <a:schemeClr val="bg1"/>
                </a:solidFill>
                <a:latin typeface="+mj-lt"/>
              </a:rPr>
              <a:t>Economic</a:t>
            </a:r>
            <a:r>
              <a:rPr lang="sv-SE" sz="1050" dirty="0">
                <a:solidFill>
                  <a:schemeClr val="bg1"/>
                </a:solidFill>
                <a:latin typeface="+mj-lt"/>
              </a:rPr>
              <a:t> and Regional </a:t>
            </a:r>
            <a:r>
              <a:rPr lang="sv-SE" sz="1050" dirty="0" err="1">
                <a:solidFill>
                  <a:schemeClr val="bg1"/>
                </a:solidFill>
                <a:latin typeface="+mj-lt"/>
              </a:rPr>
              <a:t>Growth</a:t>
            </a:r>
            <a:endParaRPr lang="sv-SE" sz="1050" dirty="0">
              <a:solidFill>
                <a:schemeClr val="bg1"/>
              </a:solidFill>
              <a:latin typeface="+mj-lt"/>
            </a:endParaRPr>
          </a:p>
        </p:txBody>
      </p:sp>
      <p:sp>
        <p:nvSpPr>
          <p:cNvPr id="76" name="Bild 6">
            <a:extLst>
              <a:ext uri="{FF2B5EF4-FFF2-40B4-BE49-F238E27FC236}">
                <a16:creationId xmlns:a16="http://schemas.microsoft.com/office/drawing/2014/main" id="{4A04A749-A461-81EF-A125-F1BA96068964}"/>
              </a:ext>
            </a:extLst>
          </p:cNvPr>
          <p:cNvSpPr/>
          <p:nvPr/>
        </p:nvSpPr>
        <p:spPr>
          <a:xfrm flipH="1">
            <a:off x="8251684" y="4935754"/>
            <a:ext cx="2275018"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FOREIGN TRADE</a:t>
            </a:r>
          </a:p>
        </p:txBody>
      </p:sp>
      <p:sp>
        <p:nvSpPr>
          <p:cNvPr id="77" name="Bild 8">
            <a:extLst>
              <a:ext uri="{FF2B5EF4-FFF2-40B4-BE49-F238E27FC236}">
                <a16:creationId xmlns:a16="http://schemas.microsoft.com/office/drawing/2014/main" id="{8D747990-604D-D25B-7C6F-6933461B7091}"/>
              </a:ext>
            </a:extLst>
          </p:cNvPr>
          <p:cNvSpPr/>
          <p:nvPr/>
        </p:nvSpPr>
        <p:spPr>
          <a:xfrm flipH="1">
            <a:off x="8251684" y="5614382"/>
            <a:ext cx="2377180"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National Board </a:t>
            </a:r>
            <a:r>
              <a:rPr lang="sv-SE" sz="1050" dirty="0" err="1">
                <a:solidFill>
                  <a:schemeClr val="bg1"/>
                </a:solidFill>
                <a:latin typeface="+mj-lt"/>
              </a:rPr>
              <a:t>of</a:t>
            </a:r>
            <a:r>
              <a:rPr lang="sv-SE" sz="1050" dirty="0">
                <a:solidFill>
                  <a:schemeClr val="bg1"/>
                </a:solidFill>
                <a:latin typeface="+mj-lt"/>
              </a:rPr>
              <a:t> </a:t>
            </a:r>
            <a:r>
              <a:rPr lang="sv-SE" sz="1050" dirty="0" err="1">
                <a:solidFill>
                  <a:schemeClr val="bg1"/>
                </a:solidFill>
                <a:latin typeface="+mj-lt"/>
              </a:rPr>
              <a:t>Trade</a:t>
            </a:r>
            <a:r>
              <a:rPr lang="sv-SE" sz="1050" dirty="0">
                <a:solidFill>
                  <a:schemeClr val="bg1"/>
                </a:solidFill>
                <a:latin typeface="+mj-lt"/>
              </a:rPr>
              <a:t> Sweden</a:t>
            </a:r>
          </a:p>
        </p:txBody>
      </p:sp>
      <p:sp>
        <p:nvSpPr>
          <p:cNvPr id="78" name="Bild 6">
            <a:extLst>
              <a:ext uri="{FF2B5EF4-FFF2-40B4-BE49-F238E27FC236}">
                <a16:creationId xmlns:a16="http://schemas.microsoft.com/office/drawing/2014/main" id="{614A1D70-CB43-4EF2-B35D-C8B470091451}"/>
              </a:ext>
            </a:extLst>
          </p:cNvPr>
          <p:cNvSpPr/>
          <p:nvPr/>
        </p:nvSpPr>
        <p:spPr>
          <a:xfrm flipH="1">
            <a:off x="3050587" y="4935716"/>
            <a:ext cx="2354014"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spc="-10" dirty="0">
                <a:solidFill>
                  <a:schemeClr val="bg1"/>
                </a:solidFill>
                <a:latin typeface="+mj-lt"/>
              </a:rPr>
              <a:t>CIVIL PROTECTION​</a:t>
            </a:r>
            <a:endParaRPr lang="sv-SE" sz="1100" dirty="0">
              <a:solidFill>
                <a:schemeClr val="bg1"/>
              </a:solidFill>
              <a:latin typeface="+mj-lt"/>
            </a:endParaRPr>
          </a:p>
        </p:txBody>
      </p:sp>
      <p:pic>
        <p:nvPicPr>
          <p:cNvPr id="79" name="Bild 47">
            <a:extLst>
              <a:ext uri="{FF2B5EF4-FFF2-40B4-BE49-F238E27FC236}">
                <a16:creationId xmlns:a16="http://schemas.microsoft.com/office/drawing/2014/main" id="{34EA6E1B-2E5E-7C3A-DABA-5BA41C31E170}"/>
              </a:ext>
              <a:ext uri="{C183D7F6-B498-43B3-948B-1728B52AA6E4}">
                <adec:decorative xmlns:adec="http://schemas.microsoft.com/office/drawing/2017/decorative" val="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654581" y="4514055"/>
            <a:ext cx="1089823" cy="463755"/>
          </a:xfrm>
          <a:prstGeom prst="rect">
            <a:avLst/>
          </a:prstGeom>
        </p:spPr>
      </p:pic>
      <p:pic>
        <p:nvPicPr>
          <p:cNvPr id="80" name="Bild 14">
            <a:extLst>
              <a:ext uri="{FF2B5EF4-FFF2-40B4-BE49-F238E27FC236}">
                <a16:creationId xmlns:a16="http://schemas.microsoft.com/office/drawing/2014/main" id="{6EAD3381-F772-9CAC-DD79-DD50541ED89F}"/>
              </a:ext>
              <a:ext uri="{C183D7F6-B498-43B3-948B-1728B52AA6E4}">
                <adec:decorative xmlns:adec="http://schemas.microsoft.com/office/drawing/2017/decorative" val="1"/>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798926" y="4715847"/>
            <a:ext cx="1590403" cy="321983"/>
          </a:xfrm>
          <a:prstGeom prst="rect">
            <a:avLst/>
          </a:prstGeom>
        </p:spPr>
      </p:pic>
      <p:sp>
        <p:nvSpPr>
          <p:cNvPr id="81" name="Bild 6">
            <a:extLst>
              <a:ext uri="{FF2B5EF4-FFF2-40B4-BE49-F238E27FC236}">
                <a16:creationId xmlns:a16="http://schemas.microsoft.com/office/drawing/2014/main" id="{B35B8903-1387-A5D9-934E-73E5F1E37E82}"/>
              </a:ext>
            </a:extLst>
          </p:cNvPr>
          <p:cNvSpPr/>
          <p:nvPr/>
        </p:nvSpPr>
        <p:spPr>
          <a:xfrm flipH="1">
            <a:off x="5641776" y="4940850"/>
            <a:ext cx="2365624"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TRANSPORT​</a:t>
            </a:r>
          </a:p>
        </p:txBody>
      </p:sp>
      <p:pic>
        <p:nvPicPr>
          <p:cNvPr id="82" name="Bild 81">
            <a:extLst>
              <a:ext uri="{FF2B5EF4-FFF2-40B4-BE49-F238E27FC236}">
                <a16:creationId xmlns:a16="http://schemas.microsoft.com/office/drawing/2014/main" id="{15D9EAD1-32E6-1326-FE43-D76BE021C8E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95248" y="3306783"/>
            <a:ext cx="57151" cy="102872"/>
          </a:xfrm>
          <a:prstGeom prst="rect">
            <a:avLst/>
          </a:prstGeom>
        </p:spPr>
      </p:pic>
      <p:pic>
        <p:nvPicPr>
          <p:cNvPr id="83" name="Bild 82">
            <a:extLst>
              <a:ext uri="{FF2B5EF4-FFF2-40B4-BE49-F238E27FC236}">
                <a16:creationId xmlns:a16="http://schemas.microsoft.com/office/drawing/2014/main" id="{466F75D5-C615-F421-281C-7CD0D4E6A2B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59116" y="3329449"/>
            <a:ext cx="157170" cy="65036"/>
          </a:xfrm>
          <a:prstGeom prst="rect">
            <a:avLst/>
          </a:prstGeom>
        </p:spPr>
      </p:pic>
      <p:pic>
        <p:nvPicPr>
          <p:cNvPr id="84" name="Bild 83">
            <a:extLst>
              <a:ext uri="{FF2B5EF4-FFF2-40B4-BE49-F238E27FC236}">
                <a16:creationId xmlns:a16="http://schemas.microsoft.com/office/drawing/2014/main" id="{0E865519-2D2E-BC30-1B88-BFB03329BF4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838054" y="3136129"/>
            <a:ext cx="661675" cy="260331"/>
          </a:xfrm>
          <a:prstGeom prst="rect">
            <a:avLst/>
          </a:prstGeom>
        </p:spPr>
      </p:pic>
      <p:pic>
        <p:nvPicPr>
          <p:cNvPr id="85" name="Bild 84">
            <a:extLst>
              <a:ext uri="{FF2B5EF4-FFF2-40B4-BE49-F238E27FC236}">
                <a16:creationId xmlns:a16="http://schemas.microsoft.com/office/drawing/2014/main" id="{302B7184-483D-A204-D90D-C7D2AC52C0E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470176" y="3182421"/>
            <a:ext cx="508181" cy="254091"/>
          </a:xfrm>
          <a:prstGeom prst="rect">
            <a:avLst/>
          </a:prstGeom>
        </p:spPr>
      </p:pic>
      <p:pic>
        <p:nvPicPr>
          <p:cNvPr id="86" name="Bild 85">
            <a:extLst>
              <a:ext uri="{FF2B5EF4-FFF2-40B4-BE49-F238E27FC236}">
                <a16:creationId xmlns:a16="http://schemas.microsoft.com/office/drawing/2014/main" id="{21BE46BA-ED62-AEE8-3911-C298A2AC4A1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890282" y="2996779"/>
            <a:ext cx="434692" cy="416194"/>
          </a:xfrm>
          <a:prstGeom prst="rect">
            <a:avLst/>
          </a:prstGeom>
        </p:spPr>
      </p:pic>
      <p:pic>
        <p:nvPicPr>
          <p:cNvPr id="87" name="Bild 86">
            <a:extLst>
              <a:ext uri="{FF2B5EF4-FFF2-40B4-BE49-F238E27FC236}">
                <a16:creationId xmlns:a16="http://schemas.microsoft.com/office/drawing/2014/main" id="{F36918B6-0A27-2496-6968-6983A4563C7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154568" y="4701952"/>
            <a:ext cx="238058" cy="284948"/>
          </a:xfrm>
          <a:prstGeom prst="rect">
            <a:avLst/>
          </a:prstGeom>
        </p:spPr>
      </p:pic>
      <p:pic>
        <p:nvPicPr>
          <p:cNvPr id="88" name="Bild 87">
            <a:extLst>
              <a:ext uri="{FF2B5EF4-FFF2-40B4-BE49-F238E27FC236}">
                <a16:creationId xmlns:a16="http://schemas.microsoft.com/office/drawing/2014/main" id="{1C6441C6-2448-6C14-AF2A-DF0775DE6A2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552629" y="4628146"/>
            <a:ext cx="411537" cy="287448"/>
          </a:xfrm>
          <a:prstGeom prst="rect">
            <a:avLst/>
          </a:prstGeom>
        </p:spPr>
      </p:pic>
      <p:pic>
        <p:nvPicPr>
          <p:cNvPr id="89" name="Bild 88">
            <a:extLst>
              <a:ext uri="{FF2B5EF4-FFF2-40B4-BE49-F238E27FC236}">
                <a16:creationId xmlns:a16="http://schemas.microsoft.com/office/drawing/2014/main" id="{8881304E-97C0-6AE3-7852-DD38F5F6BBD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746271" y="4517487"/>
            <a:ext cx="400289" cy="400289"/>
          </a:xfrm>
          <a:prstGeom prst="rect">
            <a:avLst/>
          </a:prstGeom>
        </p:spPr>
      </p:pic>
      <p:sp>
        <p:nvSpPr>
          <p:cNvPr id="96" name="Bild 8">
            <a:extLst>
              <a:ext uri="{FF2B5EF4-FFF2-40B4-BE49-F238E27FC236}">
                <a16:creationId xmlns:a16="http://schemas.microsoft.com/office/drawing/2014/main" id="{124756E3-DD6D-A1B8-1B77-13BDA7065ECF}"/>
              </a:ext>
            </a:extLst>
          </p:cNvPr>
          <p:cNvSpPr/>
          <p:nvPr/>
        </p:nvSpPr>
        <p:spPr>
          <a:xfrm>
            <a:off x="446519" y="5611770"/>
            <a:ext cx="2370245" cy="420758"/>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Police </a:t>
            </a:r>
            <a:r>
              <a:rPr lang="sv-SE" sz="1050" dirty="0" err="1">
                <a:solidFill>
                  <a:schemeClr val="bg1"/>
                </a:solidFill>
                <a:latin typeface="+mj-lt"/>
              </a:rPr>
              <a:t>Authority</a:t>
            </a:r>
            <a:r>
              <a:rPr lang="sv-SE" sz="1050" dirty="0">
                <a:solidFill>
                  <a:schemeClr val="bg1"/>
                </a:solidFill>
                <a:latin typeface="+mj-lt"/>
              </a:rPr>
              <a:t>​</a:t>
            </a:r>
          </a:p>
        </p:txBody>
      </p:sp>
      <p:sp>
        <p:nvSpPr>
          <p:cNvPr id="97" name="Bild 6">
            <a:extLst>
              <a:ext uri="{FF2B5EF4-FFF2-40B4-BE49-F238E27FC236}">
                <a16:creationId xmlns:a16="http://schemas.microsoft.com/office/drawing/2014/main" id="{931650A0-2188-26DA-3300-6F7D7A32ED66}"/>
              </a:ext>
            </a:extLst>
          </p:cNvPr>
          <p:cNvSpPr/>
          <p:nvPr/>
        </p:nvSpPr>
        <p:spPr>
          <a:xfrm flipH="1">
            <a:off x="540913" y="4928008"/>
            <a:ext cx="2271996"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PUBLIC ORDER AND SECURITY​</a:t>
            </a:r>
          </a:p>
        </p:txBody>
      </p:sp>
      <p:sp>
        <p:nvSpPr>
          <p:cNvPr id="99" name="Bild 8">
            <a:extLst>
              <a:ext uri="{FF2B5EF4-FFF2-40B4-BE49-F238E27FC236}">
                <a16:creationId xmlns:a16="http://schemas.microsoft.com/office/drawing/2014/main" id="{AA8FFF4D-5495-3339-0B05-82B94607C75E}"/>
              </a:ext>
            </a:extLst>
          </p:cNvPr>
          <p:cNvSpPr/>
          <p:nvPr/>
        </p:nvSpPr>
        <p:spPr>
          <a:xfrm flipH="1">
            <a:off x="8254481" y="4069871"/>
            <a:ext cx="2370245"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a:t>
            </a:r>
            <a:r>
              <a:rPr lang="sv-SE" sz="1050" dirty="0" err="1">
                <a:solidFill>
                  <a:schemeClr val="bg1"/>
                </a:solidFill>
                <a:latin typeface="+mj-lt"/>
              </a:rPr>
              <a:t>Food</a:t>
            </a:r>
            <a:r>
              <a:rPr lang="sv-SE" sz="1050" dirty="0">
                <a:solidFill>
                  <a:schemeClr val="bg1"/>
                </a:solidFill>
                <a:latin typeface="+mj-lt"/>
              </a:rPr>
              <a:t> Agency​</a:t>
            </a:r>
          </a:p>
        </p:txBody>
      </p:sp>
      <p:sp>
        <p:nvSpPr>
          <p:cNvPr id="100" name="Bild 8">
            <a:extLst>
              <a:ext uri="{FF2B5EF4-FFF2-40B4-BE49-F238E27FC236}">
                <a16:creationId xmlns:a16="http://schemas.microsoft.com/office/drawing/2014/main" id="{A761D3FD-8E0C-42CF-5BC8-F07726B378B5}"/>
              </a:ext>
            </a:extLst>
          </p:cNvPr>
          <p:cNvSpPr/>
          <p:nvPr/>
        </p:nvSpPr>
        <p:spPr>
          <a:xfrm flipH="1">
            <a:off x="3050587" y="5609980"/>
            <a:ext cx="2359774"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Civil ​</a:t>
            </a:r>
          </a:p>
          <a:p>
            <a:pPr algn="ctr"/>
            <a:r>
              <a:rPr lang="sv-SE" sz="1050" dirty="0" err="1">
                <a:solidFill>
                  <a:schemeClr val="bg1"/>
                </a:solidFill>
                <a:latin typeface="+mj-lt"/>
              </a:rPr>
              <a:t>Contingencies</a:t>
            </a:r>
            <a:r>
              <a:rPr lang="sv-SE" sz="1050" dirty="0">
                <a:solidFill>
                  <a:schemeClr val="bg1"/>
                </a:solidFill>
                <a:latin typeface="+mj-lt"/>
              </a:rPr>
              <a:t> Agency​</a:t>
            </a:r>
          </a:p>
        </p:txBody>
      </p:sp>
      <p:sp>
        <p:nvSpPr>
          <p:cNvPr id="7" name="Platshållare för innehåll 7">
            <a:extLst>
              <a:ext uri="{FF2B5EF4-FFF2-40B4-BE49-F238E27FC236}">
                <a16:creationId xmlns:a16="http://schemas.microsoft.com/office/drawing/2014/main" id="{B1A2610F-769C-E6A0-1A3C-065A769DAF0A}"/>
              </a:ext>
            </a:extLst>
          </p:cNvPr>
          <p:cNvSpPr txBox="1">
            <a:spLocks/>
          </p:cNvSpPr>
          <p:nvPr/>
        </p:nvSpPr>
        <p:spPr>
          <a:xfrm>
            <a:off x="6616286" y="6142125"/>
            <a:ext cx="2988964" cy="516224"/>
          </a:xfrm>
          <a:prstGeom prst="rect">
            <a:avLst/>
          </a:prstGeom>
          <a:ln w="0">
            <a:solidFill>
              <a:schemeClr val="bg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50" dirty="0">
                <a:effectLst/>
                <a:latin typeface="Century Gothic" panose="020B0502020202020204" pitchFamily="34" charset="0"/>
              </a:rPr>
              <a:t>*Sveriges riksbank, </a:t>
            </a:r>
            <a:r>
              <a:rPr lang="sv-SE" sz="950" dirty="0" err="1">
                <a:effectLst/>
                <a:latin typeface="Century Gothic" panose="020B0502020202020204" pitchFamily="34" charset="0"/>
              </a:rPr>
              <a:t>Sweden´s</a:t>
            </a:r>
            <a:r>
              <a:rPr lang="sv-SE" sz="950" dirty="0">
                <a:effectLst/>
                <a:latin typeface="Century Gothic" panose="020B0502020202020204" pitchFamily="34" charset="0"/>
              </a:rPr>
              <a:t> central bank is not </a:t>
            </a:r>
            <a:r>
              <a:rPr lang="sv-SE" sz="950" dirty="0" err="1">
                <a:effectLst/>
                <a:latin typeface="Century Gothic" panose="020B0502020202020204" pitchFamily="34" charset="0"/>
              </a:rPr>
              <a:t>formally</a:t>
            </a:r>
            <a:r>
              <a:rPr lang="sv-SE" sz="950" dirty="0">
                <a:effectLst/>
                <a:latin typeface="Century Gothic" panose="020B0502020202020204" pitchFamily="34" charset="0"/>
              </a:rPr>
              <a:t> part </a:t>
            </a:r>
            <a:r>
              <a:rPr lang="sv-SE" sz="950" dirty="0" err="1">
                <a:effectLst/>
                <a:latin typeface="Century Gothic" panose="020B0502020202020204" pitchFamily="34" charset="0"/>
              </a:rPr>
              <a:t>of</a:t>
            </a:r>
            <a:r>
              <a:rPr lang="sv-SE" sz="950" dirty="0">
                <a:effectLst/>
                <a:latin typeface="Century Gothic" panose="020B0502020202020204" pitchFamily="34" charset="0"/>
              </a:rPr>
              <a:t> the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but</a:t>
            </a:r>
            <a:r>
              <a:rPr lang="sv-SE" sz="950" dirty="0">
                <a:effectLst/>
                <a:latin typeface="Century Gothic" panose="020B0502020202020204" pitchFamily="34" charset="0"/>
              </a:rPr>
              <a:t> </a:t>
            </a:r>
            <a:r>
              <a:rPr lang="sv-SE" sz="950" dirty="0" err="1">
                <a:effectLst/>
                <a:latin typeface="Century Gothic" panose="020B0502020202020204" pitchFamily="34" charset="0"/>
              </a:rPr>
              <a:t>participates</a:t>
            </a:r>
            <a:r>
              <a:rPr lang="sv-SE" sz="950" dirty="0">
                <a:effectLst/>
                <a:latin typeface="Century Gothic" panose="020B0502020202020204" pitchFamily="34" charset="0"/>
              </a:rPr>
              <a:t> as an </a:t>
            </a:r>
            <a:r>
              <a:rPr lang="sv-SE" sz="950" dirty="0" err="1">
                <a:effectLst/>
                <a:latin typeface="Century Gothic" panose="020B0502020202020204" pitchFamily="34" charset="0"/>
              </a:rPr>
              <a:t>authority</a:t>
            </a:r>
            <a:r>
              <a:rPr lang="sv-SE" sz="950" dirty="0">
                <a:effectLst/>
                <a:latin typeface="Century Gothic" panose="020B0502020202020204" pitchFamily="34" charset="0"/>
              </a:rPr>
              <a:t> under the </a:t>
            </a:r>
            <a:r>
              <a:rPr lang="sv-SE" sz="950" dirty="0" err="1">
                <a:effectLst/>
                <a:latin typeface="Century Gothic" panose="020B0502020202020204" pitchFamily="34" charset="0"/>
              </a:rPr>
              <a:t>Parliament</a:t>
            </a:r>
            <a:r>
              <a:rPr lang="sv-SE" sz="950" dirty="0">
                <a:effectLst/>
                <a:latin typeface="Century Gothic" panose="020B0502020202020204" pitchFamily="34" charset="0"/>
              </a:rPr>
              <a:t>.​</a:t>
            </a:r>
          </a:p>
        </p:txBody>
      </p:sp>
    </p:spTree>
    <p:extLst>
      <p:ext uri="{BB962C8B-B14F-4D97-AF65-F5344CB8AC3E}">
        <p14:creationId xmlns:p14="http://schemas.microsoft.com/office/powerpoint/2010/main" val="22551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370D0-81AF-3934-F17D-A8A145ED3C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5B5157-0BCD-D9A1-45A6-84F6C2752174}"/>
              </a:ext>
            </a:extLst>
          </p:cNvPr>
          <p:cNvSpPr>
            <a:spLocks noGrp="1"/>
          </p:cNvSpPr>
          <p:nvPr>
            <p:ph type="title"/>
          </p:nvPr>
        </p:nvSpPr>
        <p:spPr/>
        <p:txBody>
          <a:bodyPr/>
          <a:lstStyle/>
          <a:p>
            <a:r>
              <a:rPr lang="sv-SE" dirty="0"/>
              <a:t>12 CIVIL PREPAREDNESS SECTORS​</a:t>
            </a:r>
          </a:p>
        </p:txBody>
      </p:sp>
      <p:pic>
        <p:nvPicPr>
          <p:cNvPr id="3" name="Bild 2">
            <a:extLst>
              <a:ext uri="{FF2B5EF4-FFF2-40B4-BE49-F238E27FC236}">
                <a16:creationId xmlns:a16="http://schemas.microsoft.com/office/drawing/2014/main" id="{26DD42C4-94A7-F6DD-59BD-08FB5FD148EB}"/>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046"/>
          <a:stretch/>
        </p:blipFill>
        <p:spPr>
          <a:xfrm>
            <a:off x="0" y="721317"/>
            <a:ext cx="1118313" cy="379476"/>
          </a:xfrm>
          <a:prstGeom prst="rect">
            <a:avLst/>
          </a:prstGeom>
        </p:spPr>
      </p:pic>
      <p:sp>
        <p:nvSpPr>
          <p:cNvPr id="18" name="Bild 10">
            <a:extLst>
              <a:ext uri="{FF2B5EF4-FFF2-40B4-BE49-F238E27FC236}">
                <a16:creationId xmlns:a16="http://schemas.microsoft.com/office/drawing/2014/main" id="{175C9E66-6A44-0D3F-D821-E3C52BB52963}"/>
              </a:ext>
            </a:extLst>
          </p:cNvPr>
          <p:cNvSpPr/>
          <p:nvPr/>
        </p:nvSpPr>
        <p:spPr>
          <a:xfrm>
            <a:off x="446780" y="3022212"/>
            <a:ext cx="2366129" cy="1659270"/>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The Swedish Public </a:t>
            </a:r>
            <a:br>
              <a:rPr lang="sv-SE" sz="1050" dirty="0">
                <a:latin typeface="+mj-lt"/>
              </a:rPr>
            </a:br>
            <a:r>
              <a:rPr lang="sv-SE" sz="1050" dirty="0" err="1">
                <a:latin typeface="+mj-lt"/>
              </a:rPr>
              <a:t>Employment</a:t>
            </a:r>
            <a:r>
              <a:rPr lang="sv-SE" sz="1050" dirty="0">
                <a:latin typeface="+mj-lt"/>
              </a:rPr>
              <a:t> Service​</a:t>
            </a:r>
          </a:p>
          <a:p>
            <a:pPr algn="ctr">
              <a:spcAft>
                <a:spcPts val="100"/>
              </a:spcAft>
            </a:pPr>
            <a:r>
              <a:rPr lang="sv-SE" sz="1050" dirty="0">
                <a:latin typeface="+mj-lt"/>
              </a:rPr>
              <a:t>The Swedish Pensions Agency​</a:t>
            </a:r>
          </a:p>
          <a:p>
            <a:pPr algn="ctr">
              <a:spcAft>
                <a:spcPts val="100"/>
              </a:spcAft>
            </a:pPr>
            <a:r>
              <a:rPr lang="sv-SE" sz="1050" dirty="0">
                <a:latin typeface="+mj-lt"/>
              </a:rPr>
              <a:t>The Swedish National </a:t>
            </a:r>
            <a:r>
              <a:rPr lang="sv-SE" sz="1050" dirty="0" err="1">
                <a:latin typeface="+mj-lt"/>
              </a:rPr>
              <a:t>Debt</a:t>
            </a:r>
            <a:r>
              <a:rPr lang="sv-SE" sz="1050" dirty="0">
                <a:latin typeface="+mj-lt"/>
              </a:rPr>
              <a:t> Office​</a:t>
            </a:r>
          </a:p>
          <a:p>
            <a:pPr algn="ctr">
              <a:spcAft>
                <a:spcPts val="100"/>
              </a:spcAft>
            </a:pPr>
            <a:r>
              <a:rPr lang="sv-SE" sz="1050" dirty="0">
                <a:latin typeface="+mj-lt"/>
              </a:rPr>
              <a:t>The Swedish Tax Agency​</a:t>
            </a:r>
          </a:p>
          <a:p>
            <a:pPr algn="ctr">
              <a:spcAft>
                <a:spcPts val="100"/>
              </a:spcAft>
            </a:pPr>
            <a:r>
              <a:rPr lang="sv-SE" sz="1050" dirty="0">
                <a:latin typeface="+mj-lt"/>
              </a:rPr>
              <a:t>The National </a:t>
            </a:r>
            <a:r>
              <a:rPr lang="sv-SE" sz="1050" dirty="0" err="1">
                <a:latin typeface="+mj-lt"/>
              </a:rPr>
              <a:t>Government</a:t>
            </a:r>
            <a:r>
              <a:rPr lang="sv-SE" sz="1050" dirty="0">
                <a:latin typeface="+mj-lt"/>
              </a:rPr>
              <a:t> ​</a:t>
            </a:r>
          </a:p>
          <a:p>
            <a:pPr algn="ctr">
              <a:spcAft>
                <a:spcPts val="100"/>
              </a:spcAft>
            </a:pPr>
            <a:r>
              <a:rPr lang="sv-SE" sz="1050" dirty="0">
                <a:latin typeface="+mj-lt"/>
              </a:rPr>
              <a:t>Service Centre​</a:t>
            </a:r>
          </a:p>
          <a:p>
            <a:pPr algn="ctr">
              <a:spcAft>
                <a:spcPts val="100"/>
              </a:spcAft>
            </a:pPr>
            <a:r>
              <a:rPr lang="sv-SE" sz="1050" dirty="0">
                <a:latin typeface="+mj-lt"/>
              </a:rPr>
              <a:t>Swedish </a:t>
            </a:r>
            <a:r>
              <a:rPr lang="sv-SE" sz="1050" dirty="0" err="1">
                <a:latin typeface="+mj-lt"/>
              </a:rPr>
              <a:t>Payments</a:t>
            </a:r>
            <a:r>
              <a:rPr lang="sv-SE" sz="1050" dirty="0">
                <a:latin typeface="+mj-lt"/>
              </a:rPr>
              <a:t> Agency ​</a:t>
            </a:r>
          </a:p>
        </p:txBody>
      </p:sp>
      <p:sp>
        <p:nvSpPr>
          <p:cNvPr id="21" name="Bild 10">
            <a:extLst>
              <a:ext uri="{FF2B5EF4-FFF2-40B4-BE49-F238E27FC236}">
                <a16:creationId xmlns:a16="http://schemas.microsoft.com/office/drawing/2014/main" id="{D5D7D907-84C6-C7F4-A497-47CD1A3D7F5E}"/>
              </a:ext>
            </a:extLst>
          </p:cNvPr>
          <p:cNvSpPr/>
          <p:nvPr/>
        </p:nvSpPr>
        <p:spPr>
          <a:xfrm flipH="1">
            <a:off x="3057224" y="3028833"/>
            <a:ext cx="2357190" cy="165741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The Swedish Civil </a:t>
            </a:r>
            <a:br>
              <a:rPr lang="sv-SE" sz="1050" dirty="0">
                <a:latin typeface="+mj-lt"/>
              </a:rPr>
            </a:br>
            <a:r>
              <a:rPr lang="sv-SE" sz="1050" dirty="0" err="1">
                <a:latin typeface="+mj-lt"/>
              </a:rPr>
              <a:t>Contingencies</a:t>
            </a:r>
            <a:r>
              <a:rPr lang="sv-SE" sz="1050" dirty="0">
                <a:latin typeface="+mj-lt"/>
              </a:rPr>
              <a:t> Agency​</a:t>
            </a:r>
          </a:p>
          <a:p>
            <a:pPr algn="ctr">
              <a:spcAft>
                <a:spcPts val="100"/>
              </a:spcAft>
            </a:pPr>
            <a:r>
              <a:rPr lang="sv-SE" sz="1050" dirty="0">
                <a:latin typeface="+mj-lt"/>
              </a:rPr>
              <a:t>Swedish National Grid​</a:t>
            </a:r>
          </a:p>
          <a:p>
            <a:pPr algn="ctr">
              <a:spcAft>
                <a:spcPts val="100"/>
              </a:spcAft>
            </a:pPr>
            <a:r>
              <a:rPr lang="sv-SE" sz="1050" dirty="0">
                <a:latin typeface="+mj-lt"/>
              </a:rPr>
              <a:t>The Swedish Transport Administration​</a:t>
            </a:r>
          </a:p>
        </p:txBody>
      </p:sp>
      <p:sp>
        <p:nvSpPr>
          <p:cNvPr id="24" name="Bild 10">
            <a:extLst>
              <a:ext uri="{FF2B5EF4-FFF2-40B4-BE49-F238E27FC236}">
                <a16:creationId xmlns:a16="http://schemas.microsoft.com/office/drawing/2014/main" id="{6E49D1AD-D434-B329-25E1-5DA4EB629942}"/>
              </a:ext>
            </a:extLst>
          </p:cNvPr>
          <p:cNvSpPr/>
          <p:nvPr/>
        </p:nvSpPr>
        <p:spPr>
          <a:xfrm flipH="1">
            <a:off x="5642081" y="3022213"/>
            <a:ext cx="2377181" cy="165741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The Swedish Energy </a:t>
            </a:r>
            <a:br>
              <a:rPr lang="sv-SE" sz="1050" dirty="0">
                <a:latin typeface="+mj-lt"/>
              </a:rPr>
            </a:br>
            <a:r>
              <a:rPr lang="sv-SE" sz="1050" dirty="0">
                <a:latin typeface="+mj-lt"/>
              </a:rPr>
              <a:t>Markets </a:t>
            </a:r>
            <a:r>
              <a:rPr lang="sv-SE" sz="1050" dirty="0" err="1">
                <a:latin typeface="+mj-lt"/>
              </a:rPr>
              <a:t>Inspectorate</a:t>
            </a:r>
            <a:r>
              <a:rPr lang="sv-SE" sz="1050" dirty="0">
                <a:latin typeface="+mj-lt"/>
              </a:rPr>
              <a:t>​</a:t>
            </a:r>
          </a:p>
          <a:p>
            <a:pPr algn="ctr">
              <a:spcAft>
                <a:spcPts val="100"/>
              </a:spcAft>
            </a:pPr>
            <a:r>
              <a:rPr lang="sv-SE" sz="1050" dirty="0">
                <a:latin typeface="+mj-lt"/>
              </a:rPr>
              <a:t>The Swedish </a:t>
            </a:r>
            <a:r>
              <a:rPr lang="sv-SE" sz="1050" dirty="0" err="1">
                <a:latin typeface="+mj-lt"/>
              </a:rPr>
              <a:t>Radiation</a:t>
            </a:r>
            <a:r>
              <a:rPr lang="sv-SE" sz="1050" dirty="0">
                <a:latin typeface="+mj-lt"/>
              </a:rPr>
              <a:t> </a:t>
            </a:r>
            <a:br>
              <a:rPr lang="sv-SE" sz="1050" dirty="0">
                <a:latin typeface="+mj-lt"/>
              </a:rPr>
            </a:br>
            <a:r>
              <a:rPr lang="sv-SE" sz="1050" dirty="0" err="1">
                <a:latin typeface="+mj-lt"/>
              </a:rPr>
              <a:t>Safety</a:t>
            </a:r>
            <a:r>
              <a:rPr lang="sv-SE" sz="1050" dirty="0">
                <a:latin typeface="+mj-lt"/>
              </a:rPr>
              <a:t> </a:t>
            </a:r>
            <a:r>
              <a:rPr lang="sv-SE" sz="1050" dirty="0" err="1">
                <a:latin typeface="+mj-lt"/>
              </a:rPr>
              <a:t>Authority</a:t>
            </a:r>
            <a:r>
              <a:rPr lang="sv-SE" sz="1050" dirty="0">
                <a:latin typeface="+mj-lt"/>
              </a:rPr>
              <a:t>​</a:t>
            </a:r>
          </a:p>
          <a:p>
            <a:pPr algn="ctr">
              <a:spcAft>
                <a:spcPts val="100"/>
              </a:spcAft>
            </a:pPr>
            <a:r>
              <a:rPr lang="sv-SE" sz="1050" dirty="0">
                <a:latin typeface="+mj-lt"/>
              </a:rPr>
              <a:t>Swedish National Grid​</a:t>
            </a:r>
          </a:p>
        </p:txBody>
      </p:sp>
      <p:sp>
        <p:nvSpPr>
          <p:cNvPr id="28" name="Bild 6">
            <a:extLst>
              <a:ext uri="{FF2B5EF4-FFF2-40B4-BE49-F238E27FC236}">
                <a16:creationId xmlns:a16="http://schemas.microsoft.com/office/drawing/2014/main" id="{A321D1AD-7024-4351-A4A1-CA7DE2C47B87}"/>
              </a:ext>
            </a:extLst>
          </p:cNvPr>
          <p:cNvSpPr/>
          <p:nvPr/>
        </p:nvSpPr>
        <p:spPr>
          <a:xfrm flipH="1">
            <a:off x="8252131" y="1862480"/>
            <a:ext cx="2274797"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FINANCIAL SERVICES​</a:t>
            </a:r>
          </a:p>
        </p:txBody>
      </p:sp>
      <p:sp>
        <p:nvSpPr>
          <p:cNvPr id="30" name="Bild 10">
            <a:extLst>
              <a:ext uri="{FF2B5EF4-FFF2-40B4-BE49-F238E27FC236}">
                <a16:creationId xmlns:a16="http://schemas.microsoft.com/office/drawing/2014/main" id="{76D9468D-6469-0269-CAD7-119DE93C3569}"/>
              </a:ext>
            </a:extLst>
          </p:cNvPr>
          <p:cNvSpPr/>
          <p:nvPr/>
        </p:nvSpPr>
        <p:spPr>
          <a:xfrm flipH="1">
            <a:off x="8252125" y="3022344"/>
            <a:ext cx="2377181" cy="165741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The Swedish National </a:t>
            </a:r>
            <a:r>
              <a:rPr lang="sv-SE" sz="1050" dirty="0" err="1">
                <a:latin typeface="+mj-lt"/>
              </a:rPr>
              <a:t>Debt</a:t>
            </a:r>
            <a:r>
              <a:rPr lang="sv-SE" sz="1050" dirty="0">
                <a:latin typeface="+mj-lt"/>
              </a:rPr>
              <a:t> Office​</a:t>
            </a:r>
          </a:p>
          <a:p>
            <a:pPr algn="ctr">
              <a:spcAft>
                <a:spcPts val="100"/>
              </a:spcAft>
            </a:pPr>
            <a:r>
              <a:rPr lang="sv-SE" sz="1050" dirty="0">
                <a:latin typeface="+mj-lt"/>
              </a:rPr>
              <a:t>Sveriges Riksbank*​</a:t>
            </a:r>
          </a:p>
        </p:txBody>
      </p:sp>
      <p:sp>
        <p:nvSpPr>
          <p:cNvPr id="49" name="Bild 6">
            <a:extLst>
              <a:ext uri="{FF2B5EF4-FFF2-40B4-BE49-F238E27FC236}">
                <a16:creationId xmlns:a16="http://schemas.microsoft.com/office/drawing/2014/main" id="{410D882F-7593-4CB4-0D93-D1A187FBFC72}"/>
              </a:ext>
            </a:extLst>
          </p:cNvPr>
          <p:cNvSpPr/>
          <p:nvPr/>
        </p:nvSpPr>
        <p:spPr>
          <a:xfrm flipH="1">
            <a:off x="3050587" y="1867576"/>
            <a:ext cx="2365624"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ELECTRONIC COMMUNICATIONS </a:t>
            </a:r>
            <a:br>
              <a:rPr lang="sv-SE" sz="1100" dirty="0">
                <a:solidFill>
                  <a:schemeClr val="bg1"/>
                </a:solidFill>
                <a:latin typeface="+mj-lt"/>
              </a:rPr>
            </a:br>
            <a:r>
              <a:rPr lang="sv-SE" sz="1100" dirty="0">
                <a:solidFill>
                  <a:schemeClr val="bg1"/>
                </a:solidFill>
                <a:latin typeface="+mj-lt"/>
              </a:rPr>
              <a:t>AND POSTAL SERVICES​</a:t>
            </a:r>
          </a:p>
        </p:txBody>
      </p:sp>
      <p:pic>
        <p:nvPicPr>
          <p:cNvPr id="56" name="Bild 5">
            <a:extLst>
              <a:ext uri="{FF2B5EF4-FFF2-40B4-BE49-F238E27FC236}">
                <a16:creationId xmlns:a16="http://schemas.microsoft.com/office/drawing/2014/main" id="{E61DB8A7-B5AB-8BF8-109B-AFAE3F11C1DD}"/>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93963" y="1342285"/>
            <a:ext cx="1176763" cy="530697"/>
          </a:xfrm>
          <a:prstGeom prst="rect">
            <a:avLst/>
          </a:prstGeom>
        </p:spPr>
      </p:pic>
      <p:pic>
        <p:nvPicPr>
          <p:cNvPr id="57" name="Bild 7">
            <a:extLst>
              <a:ext uri="{FF2B5EF4-FFF2-40B4-BE49-F238E27FC236}">
                <a16:creationId xmlns:a16="http://schemas.microsoft.com/office/drawing/2014/main" id="{FEB00A80-8D75-63E2-B8B1-DC5A1CCE32ED}"/>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96000" y="1334474"/>
            <a:ext cx="565910" cy="536639"/>
          </a:xfrm>
          <a:prstGeom prst="rect">
            <a:avLst/>
          </a:prstGeom>
        </p:spPr>
      </p:pic>
      <p:pic>
        <p:nvPicPr>
          <p:cNvPr id="58" name="Bild 8">
            <a:extLst>
              <a:ext uri="{FF2B5EF4-FFF2-40B4-BE49-F238E27FC236}">
                <a16:creationId xmlns:a16="http://schemas.microsoft.com/office/drawing/2014/main" id="{4B5CA017-DC54-CEF6-BFD2-B3159AF9DEA5}"/>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01689" y="1512734"/>
            <a:ext cx="890868" cy="367789"/>
          </a:xfrm>
          <a:prstGeom prst="rect">
            <a:avLst/>
          </a:prstGeom>
        </p:spPr>
      </p:pic>
      <p:pic>
        <p:nvPicPr>
          <p:cNvPr id="59" name="Bild 49">
            <a:extLst>
              <a:ext uri="{FF2B5EF4-FFF2-40B4-BE49-F238E27FC236}">
                <a16:creationId xmlns:a16="http://schemas.microsoft.com/office/drawing/2014/main" id="{8CB87062-EC17-0913-D645-897AA7441855}"/>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5231" y="-295952"/>
            <a:ext cx="4152514" cy="2275232"/>
          </a:xfrm>
          <a:prstGeom prst="rect">
            <a:avLst/>
          </a:prstGeom>
        </p:spPr>
      </p:pic>
      <p:sp>
        <p:nvSpPr>
          <p:cNvPr id="6" name="Platshållare för innehåll 7">
            <a:extLst>
              <a:ext uri="{FF2B5EF4-FFF2-40B4-BE49-F238E27FC236}">
                <a16:creationId xmlns:a16="http://schemas.microsoft.com/office/drawing/2014/main" id="{98F40C13-CB5C-A0A0-09A5-7856C8E935E5}"/>
              </a:ext>
            </a:extLst>
          </p:cNvPr>
          <p:cNvSpPr txBox="1">
            <a:spLocks/>
          </p:cNvSpPr>
          <p:nvPr/>
        </p:nvSpPr>
        <p:spPr>
          <a:xfrm>
            <a:off x="446519" y="6142125"/>
            <a:ext cx="5739870" cy="516224"/>
          </a:xfrm>
          <a:prstGeom prst="rect">
            <a:avLst/>
          </a:prstGeom>
          <a:ln>
            <a:solidFill>
              <a:srgbClr val="822757"/>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50" dirty="0" err="1">
                <a:effectLst/>
                <a:latin typeface="Century Gothic" panose="020B0502020202020204" pitchFamily="34" charset="0"/>
              </a:rPr>
              <a:t>Within</a:t>
            </a:r>
            <a:r>
              <a:rPr lang="sv-SE" sz="950" dirty="0">
                <a:effectLst/>
                <a:latin typeface="Century Gothic" panose="020B0502020202020204" pitchFamily="34" charset="0"/>
              </a:rPr>
              <a:t> </a:t>
            </a:r>
            <a:r>
              <a:rPr lang="sv-SE" sz="950" dirty="0" err="1">
                <a:effectLst/>
                <a:latin typeface="Century Gothic" panose="020B0502020202020204" pitchFamily="34" charset="0"/>
              </a:rPr>
              <a:t>each</a:t>
            </a:r>
            <a:r>
              <a:rPr lang="sv-SE" sz="950" dirty="0">
                <a:effectLst/>
                <a:latin typeface="Century Gothic" panose="020B0502020202020204" pitchFamily="34" charset="0"/>
              </a:rPr>
              <a:t>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there</a:t>
            </a:r>
            <a:r>
              <a:rPr lang="sv-SE" sz="950" dirty="0">
                <a:effectLst/>
                <a:latin typeface="Century Gothic" panose="020B0502020202020204" pitchFamily="34" charset="0"/>
              </a:rPr>
              <a:t> is an </a:t>
            </a:r>
            <a:r>
              <a:rPr lang="sv-SE" sz="950" dirty="0" err="1">
                <a:effectLst/>
                <a:latin typeface="Century Gothic" panose="020B0502020202020204" pitchFamily="34" charset="0"/>
              </a:rPr>
              <a:t>agency</a:t>
            </a:r>
            <a:r>
              <a:rPr lang="sv-SE" sz="950" dirty="0">
                <a:effectLst/>
                <a:latin typeface="Century Gothic" panose="020B0502020202020204" pitchFamily="34" charset="0"/>
              </a:rPr>
              <a:t> </a:t>
            </a:r>
            <a:r>
              <a:rPr lang="sv-SE" sz="950" dirty="0" err="1">
                <a:effectLst/>
                <a:latin typeface="Century Gothic" panose="020B0502020202020204" pitchFamily="34" charset="0"/>
              </a:rPr>
              <a:t>with</a:t>
            </a:r>
            <a:r>
              <a:rPr lang="sv-SE" sz="950" dirty="0">
                <a:effectLst/>
                <a:latin typeface="Century Gothic" panose="020B0502020202020204" pitchFamily="34" charset="0"/>
              </a:rPr>
              <a:t> </a:t>
            </a:r>
            <a:r>
              <a:rPr lang="sv-SE" sz="950" dirty="0" err="1">
                <a:effectLst/>
                <a:latin typeface="Century Gothic" panose="020B0502020202020204" pitchFamily="34" charset="0"/>
              </a:rPr>
              <a:t>sectoral</a:t>
            </a:r>
            <a:r>
              <a:rPr lang="sv-SE" sz="950" dirty="0">
                <a:effectLst/>
                <a:latin typeface="Century Gothic" panose="020B0502020202020204" pitchFamily="34" charset="0"/>
              </a:rPr>
              <a:t> </a:t>
            </a:r>
            <a:r>
              <a:rPr lang="sv-SE" sz="950" dirty="0" err="1">
                <a:effectLst/>
                <a:latin typeface="Century Gothic" panose="020B0502020202020204" pitchFamily="34" charset="0"/>
              </a:rPr>
              <a:t>responsibilities</a:t>
            </a:r>
            <a:r>
              <a:rPr lang="sv-SE" sz="950" dirty="0">
                <a:effectLst/>
                <a:latin typeface="Century Gothic" panose="020B0502020202020204" pitchFamily="34" charset="0"/>
              </a:rPr>
              <a:t> for civil </a:t>
            </a:r>
            <a:r>
              <a:rPr lang="sv-SE" sz="950" dirty="0" err="1">
                <a:effectLst/>
                <a:latin typeface="Century Gothic" panose="020B0502020202020204" pitchFamily="34" charset="0"/>
              </a:rPr>
              <a:t>preparedness</a:t>
            </a:r>
            <a:r>
              <a:rPr lang="sv-SE" sz="950" dirty="0">
                <a:effectLst/>
                <a:latin typeface="Century Gothic" panose="020B0502020202020204" pitchFamily="34" charset="0"/>
              </a:rPr>
              <a:t>. </a:t>
            </a:r>
            <a:br>
              <a:rPr lang="sv-SE" sz="950" dirty="0">
                <a:effectLst/>
                <a:latin typeface="Century Gothic" panose="020B0502020202020204" pitchFamily="34" charset="0"/>
              </a:rPr>
            </a:br>
            <a:r>
              <a:rPr lang="sv-SE" sz="950" dirty="0" err="1">
                <a:effectLst/>
                <a:latin typeface="Century Gothic" panose="020B0502020202020204" pitchFamily="34" charset="0"/>
              </a:rPr>
              <a:t>This</a:t>
            </a:r>
            <a:r>
              <a:rPr lang="sv-SE" sz="950" dirty="0">
                <a:effectLst/>
                <a:latin typeface="Century Gothic" panose="020B0502020202020204" pitchFamily="34" charset="0"/>
              </a:rPr>
              <a:t> </a:t>
            </a:r>
            <a:r>
              <a:rPr lang="sv-SE" sz="950" dirty="0" err="1">
                <a:effectLst/>
                <a:latin typeface="Century Gothic" panose="020B0502020202020204" pitchFamily="34" charset="0"/>
              </a:rPr>
              <a:t>involves</a:t>
            </a:r>
            <a:r>
              <a:rPr lang="sv-SE" sz="950" dirty="0">
                <a:effectLst/>
                <a:latin typeface="Century Gothic" panose="020B0502020202020204" pitchFamily="34" charset="0"/>
              </a:rPr>
              <a:t> </a:t>
            </a:r>
            <a:r>
              <a:rPr lang="sv-SE" sz="950" dirty="0" err="1">
                <a:effectLst/>
                <a:latin typeface="Century Gothic" panose="020B0502020202020204" pitchFamily="34" charset="0"/>
              </a:rPr>
              <a:t>developing</a:t>
            </a:r>
            <a:r>
              <a:rPr lang="sv-SE" sz="950" dirty="0">
                <a:effectLst/>
                <a:latin typeface="Century Gothic" panose="020B0502020202020204" pitchFamily="34" charset="0"/>
              </a:rPr>
              <a:t> civil </a:t>
            </a:r>
            <a:r>
              <a:rPr lang="sv-SE" sz="950" dirty="0" err="1">
                <a:effectLst/>
                <a:latin typeface="Century Gothic" panose="020B0502020202020204" pitchFamily="34" charset="0"/>
              </a:rPr>
              <a:t>preparedness</a:t>
            </a:r>
            <a:r>
              <a:rPr lang="sv-SE" sz="950" dirty="0">
                <a:latin typeface="Century Gothic" panose="020B0502020202020204" pitchFamily="34" charset="0"/>
              </a:rPr>
              <a:t> </a:t>
            </a:r>
            <a:r>
              <a:rPr lang="sv-SE" sz="950" dirty="0" err="1">
                <a:effectLst/>
                <a:latin typeface="Century Gothic" panose="020B0502020202020204" pitchFamily="34" charset="0"/>
              </a:rPr>
              <a:t>within</a:t>
            </a:r>
            <a:r>
              <a:rPr lang="sv-SE" sz="950" dirty="0">
                <a:effectLst/>
                <a:latin typeface="Century Gothic" panose="020B0502020202020204" pitchFamily="34" charset="0"/>
              </a:rPr>
              <a:t> the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supporting</a:t>
            </a:r>
            <a:r>
              <a:rPr lang="sv-SE" sz="950" dirty="0">
                <a:effectLst/>
                <a:latin typeface="Century Gothic" panose="020B0502020202020204" pitchFamily="34" charset="0"/>
              </a:rPr>
              <a:t> the national civil </a:t>
            </a:r>
            <a:r>
              <a:rPr lang="sv-SE" sz="950" dirty="0" err="1">
                <a:effectLst/>
                <a:latin typeface="Century Gothic" panose="020B0502020202020204" pitchFamily="34" charset="0"/>
              </a:rPr>
              <a:t>preparedness</a:t>
            </a:r>
            <a:r>
              <a:rPr lang="sv-SE" sz="950" dirty="0">
                <a:effectLst/>
                <a:latin typeface="Century Gothic" panose="020B0502020202020204" pitchFamily="34" charset="0"/>
              </a:rPr>
              <a:t> </a:t>
            </a:r>
            <a:r>
              <a:rPr lang="sv-SE" sz="950" dirty="0" err="1">
                <a:effectLst/>
                <a:latin typeface="Century Gothic" panose="020B0502020202020204" pitchFamily="34" charset="0"/>
              </a:rPr>
              <a:t>agencies</a:t>
            </a:r>
            <a:r>
              <a:rPr lang="sv-SE" sz="950" dirty="0">
                <a:effectLst/>
                <a:latin typeface="Century Gothic" panose="020B0502020202020204" pitchFamily="34" charset="0"/>
              </a:rPr>
              <a:t> and </a:t>
            </a:r>
            <a:r>
              <a:rPr lang="sv-SE" sz="950" dirty="0" err="1">
                <a:effectLst/>
                <a:latin typeface="Century Gothic" panose="020B0502020202020204" pitchFamily="34" charset="0"/>
              </a:rPr>
              <a:t>ensuring</a:t>
            </a:r>
            <a:r>
              <a:rPr lang="sv-SE" sz="950" dirty="0">
                <a:effectLst/>
                <a:latin typeface="Century Gothic" panose="020B0502020202020204" pitchFamily="34" charset="0"/>
              </a:rPr>
              <a:t> </a:t>
            </a:r>
            <a:r>
              <a:rPr lang="sv-SE" sz="950" dirty="0" err="1">
                <a:effectLst/>
                <a:latin typeface="Century Gothic" panose="020B0502020202020204" pitchFamily="34" charset="0"/>
              </a:rPr>
              <a:t>coordination</a:t>
            </a:r>
            <a:r>
              <a:rPr lang="sv-SE" sz="950" dirty="0">
                <a:effectLst/>
                <a:latin typeface="Century Gothic" panose="020B0502020202020204" pitchFamily="34" charset="0"/>
              </a:rPr>
              <a:t> and </a:t>
            </a:r>
            <a:r>
              <a:rPr lang="sv-SE" sz="950" dirty="0" err="1">
                <a:effectLst/>
                <a:latin typeface="Century Gothic" panose="020B0502020202020204" pitchFamily="34" charset="0"/>
              </a:rPr>
              <a:t>cooperation</a:t>
            </a:r>
            <a:r>
              <a:rPr lang="sv-SE" sz="950" dirty="0">
                <a:effectLst/>
                <a:latin typeface="Century Gothic" panose="020B0502020202020204" pitchFamily="34" charset="0"/>
              </a:rPr>
              <a:t> </a:t>
            </a:r>
            <a:r>
              <a:rPr lang="sv-SE" sz="950" dirty="0" err="1">
                <a:effectLst/>
                <a:latin typeface="Century Gothic" panose="020B0502020202020204" pitchFamily="34" charset="0"/>
              </a:rPr>
              <a:t>with</a:t>
            </a:r>
            <a:r>
              <a:rPr lang="sv-SE" sz="950" dirty="0">
                <a:effectLst/>
                <a:latin typeface="Century Gothic" panose="020B0502020202020204" pitchFamily="34" charset="0"/>
              </a:rPr>
              <a:t> </a:t>
            </a:r>
            <a:r>
              <a:rPr lang="sv-SE" sz="950" dirty="0" err="1">
                <a:effectLst/>
                <a:latin typeface="Century Gothic" panose="020B0502020202020204" pitchFamily="34" charset="0"/>
              </a:rPr>
              <a:t>other</a:t>
            </a:r>
            <a:r>
              <a:rPr lang="sv-SE" sz="950" dirty="0">
                <a:effectLst/>
                <a:latin typeface="Century Gothic" panose="020B0502020202020204" pitchFamily="34" charset="0"/>
              </a:rPr>
              <a:t> relevant </a:t>
            </a:r>
            <a:r>
              <a:rPr lang="sv-SE" sz="950" dirty="0" err="1">
                <a:effectLst/>
                <a:latin typeface="Century Gothic" panose="020B0502020202020204" pitchFamily="34" charset="0"/>
              </a:rPr>
              <a:t>actors</a:t>
            </a:r>
            <a:r>
              <a:rPr lang="sv-SE" sz="950" dirty="0">
                <a:effectLst/>
                <a:latin typeface="Century Gothic" panose="020B0502020202020204" pitchFamily="34" charset="0"/>
              </a:rPr>
              <a:t>.​</a:t>
            </a:r>
          </a:p>
        </p:txBody>
      </p:sp>
      <p:sp>
        <p:nvSpPr>
          <p:cNvPr id="7" name="Platshållare för innehåll 7">
            <a:extLst>
              <a:ext uri="{FF2B5EF4-FFF2-40B4-BE49-F238E27FC236}">
                <a16:creationId xmlns:a16="http://schemas.microsoft.com/office/drawing/2014/main" id="{D822DE4A-5CE5-C84F-34A9-FB2B2C11FB5F}"/>
              </a:ext>
            </a:extLst>
          </p:cNvPr>
          <p:cNvSpPr txBox="1">
            <a:spLocks/>
          </p:cNvSpPr>
          <p:nvPr/>
        </p:nvSpPr>
        <p:spPr>
          <a:xfrm>
            <a:off x="6616286" y="6142125"/>
            <a:ext cx="2988964" cy="516224"/>
          </a:xfrm>
          <a:prstGeom prst="rect">
            <a:avLst/>
          </a:prstGeom>
          <a:ln w="0">
            <a:solidFill>
              <a:schemeClr val="bg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50" dirty="0">
                <a:effectLst/>
                <a:latin typeface="Century Gothic" panose="020B0502020202020204" pitchFamily="34" charset="0"/>
              </a:rPr>
              <a:t>*Sveriges riksbank, </a:t>
            </a:r>
            <a:r>
              <a:rPr lang="sv-SE" sz="950" dirty="0" err="1">
                <a:effectLst/>
                <a:latin typeface="Century Gothic" panose="020B0502020202020204" pitchFamily="34" charset="0"/>
              </a:rPr>
              <a:t>Sweden´s</a:t>
            </a:r>
            <a:r>
              <a:rPr lang="sv-SE" sz="950" dirty="0">
                <a:effectLst/>
                <a:latin typeface="Century Gothic" panose="020B0502020202020204" pitchFamily="34" charset="0"/>
              </a:rPr>
              <a:t> central bank is not </a:t>
            </a:r>
            <a:r>
              <a:rPr lang="sv-SE" sz="950" dirty="0" err="1">
                <a:effectLst/>
                <a:latin typeface="Century Gothic" panose="020B0502020202020204" pitchFamily="34" charset="0"/>
              </a:rPr>
              <a:t>formally</a:t>
            </a:r>
            <a:r>
              <a:rPr lang="sv-SE" sz="950" dirty="0">
                <a:effectLst/>
                <a:latin typeface="Century Gothic" panose="020B0502020202020204" pitchFamily="34" charset="0"/>
              </a:rPr>
              <a:t> part </a:t>
            </a:r>
            <a:r>
              <a:rPr lang="sv-SE" sz="950" dirty="0" err="1">
                <a:effectLst/>
                <a:latin typeface="Century Gothic" panose="020B0502020202020204" pitchFamily="34" charset="0"/>
              </a:rPr>
              <a:t>of</a:t>
            </a:r>
            <a:r>
              <a:rPr lang="sv-SE" sz="950" dirty="0">
                <a:effectLst/>
                <a:latin typeface="Century Gothic" panose="020B0502020202020204" pitchFamily="34" charset="0"/>
              </a:rPr>
              <a:t> the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but</a:t>
            </a:r>
            <a:r>
              <a:rPr lang="sv-SE" sz="950" dirty="0">
                <a:effectLst/>
                <a:latin typeface="Century Gothic" panose="020B0502020202020204" pitchFamily="34" charset="0"/>
              </a:rPr>
              <a:t> </a:t>
            </a:r>
            <a:r>
              <a:rPr lang="sv-SE" sz="950" dirty="0" err="1">
                <a:effectLst/>
                <a:latin typeface="Century Gothic" panose="020B0502020202020204" pitchFamily="34" charset="0"/>
              </a:rPr>
              <a:t>participates</a:t>
            </a:r>
            <a:r>
              <a:rPr lang="sv-SE" sz="950" dirty="0">
                <a:effectLst/>
                <a:latin typeface="Century Gothic" panose="020B0502020202020204" pitchFamily="34" charset="0"/>
              </a:rPr>
              <a:t> as an </a:t>
            </a:r>
            <a:r>
              <a:rPr lang="sv-SE" sz="950" dirty="0" err="1">
                <a:effectLst/>
                <a:latin typeface="Century Gothic" panose="020B0502020202020204" pitchFamily="34" charset="0"/>
              </a:rPr>
              <a:t>authority</a:t>
            </a:r>
            <a:r>
              <a:rPr lang="sv-SE" sz="950" dirty="0">
                <a:effectLst/>
                <a:latin typeface="Century Gothic" panose="020B0502020202020204" pitchFamily="34" charset="0"/>
              </a:rPr>
              <a:t> under the </a:t>
            </a:r>
            <a:r>
              <a:rPr lang="sv-SE" sz="950" dirty="0" err="1">
                <a:effectLst/>
                <a:latin typeface="Century Gothic" panose="020B0502020202020204" pitchFamily="34" charset="0"/>
              </a:rPr>
              <a:t>Parliament</a:t>
            </a:r>
            <a:r>
              <a:rPr lang="sv-SE" sz="950" dirty="0">
                <a:effectLst/>
                <a:latin typeface="Century Gothic" panose="020B0502020202020204" pitchFamily="34" charset="0"/>
              </a:rPr>
              <a:t>.​</a:t>
            </a:r>
          </a:p>
        </p:txBody>
      </p:sp>
      <p:sp>
        <p:nvSpPr>
          <p:cNvPr id="4" name="Bild 8">
            <a:extLst>
              <a:ext uri="{FF2B5EF4-FFF2-40B4-BE49-F238E27FC236}">
                <a16:creationId xmlns:a16="http://schemas.microsoft.com/office/drawing/2014/main" id="{68C935D3-2C29-FB85-F281-81159F6B965E}"/>
              </a:ext>
            </a:extLst>
          </p:cNvPr>
          <p:cNvSpPr/>
          <p:nvPr/>
        </p:nvSpPr>
        <p:spPr>
          <a:xfrm>
            <a:off x="446520" y="2544753"/>
            <a:ext cx="2366390" cy="420758"/>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Social </a:t>
            </a:r>
            <a:br>
              <a:rPr lang="sv-SE" sz="1050" dirty="0">
                <a:solidFill>
                  <a:schemeClr val="bg1"/>
                </a:solidFill>
                <a:latin typeface="+mj-lt"/>
              </a:rPr>
            </a:br>
            <a:r>
              <a:rPr lang="sv-SE" sz="1050" dirty="0">
                <a:solidFill>
                  <a:schemeClr val="bg1"/>
                </a:solidFill>
                <a:latin typeface="+mj-lt"/>
              </a:rPr>
              <a:t>Insurance Agency​</a:t>
            </a:r>
          </a:p>
        </p:txBody>
      </p:sp>
      <p:sp>
        <p:nvSpPr>
          <p:cNvPr id="5" name="Bild 8">
            <a:extLst>
              <a:ext uri="{FF2B5EF4-FFF2-40B4-BE49-F238E27FC236}">
                <a16:creationId xmlns:a16="http://schemas.microsoft.com/office/drawing/2014/main" id="{F367B149-DB6A-A4B8-B776-A1F09FC6FD58}"/>
              </a:ext>
            </a:extLst>
          </p:cNvPr>
          <p:cNvSpPr/>
          <p:nvPr/>
        </p:nvSpPr>
        <p:spPr>
          <a:xfrm flipH="1">
            <a:off x="3057224" y="2544753"/>
            <a:ext cx="2361064"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Post and ​</a:t>
            </a:r>
          </a:p>
          <a:p>
            <a:pPr algn="ctr"/>
            <a:r>
              <a:rPr lang="sv-SE" sz="1050" dirty="0">
                <a:solidFill>
                  <a:schemeClr val="bg1"/>
                </a:solidFill>
                <a:latin typeface="+mj-lt"/>
              </a:rPr>
              <a:t>Telecom </a:t>
            </a:r>
            <a:r>
              <a:rPr lang="sv-SE" sz="1050" dirty="0" err="1">
                <a:solidFill>
                  <a:schemeClr val="bg1"/>
                </a:solidFill>
                <a:latin typeface="+mj-lt"/>
              </a:rPr>
              <a:t>Authority</a:t>
            </a:r>
            <a:r>
              <a:rPr lang="sv-SE" sz="1050" dirty="0">
                <a:solidFill>
                  <a:schemeClr val="bg1"/>
                </a:solidFill>
                <a:latin typeface="+mj-lt"/>
              </a:rPr>
              <a:t>​</a:t>
            </a:r>
          </a:p>
        </p:txBody>
      </p:sp>
      <p:sp>
        <p:nvSpPr>
          <p:cNvPr id="9" name="Bild 8">
            <a:extLst>
              <a:ext uri="{FF2B5EF4-FFF2-40B4-BE49-F238E27FC236}">
                <a16:creationId xmlns:a16="http://schemas.microsoft.com/office/drawing/2014/main" id="{1296A095-D2BD-B941-0F27-38676EF5F74D}"/>
              </a:ext>
            </a:extLst>
          </p:cNvPr>
          <p:cNvSpPr/>
          <p:nvPr/>
        </p:nvSpPr>
        <p:spPr>
          <a:xfrm flipH="1">
            <a:off x="8252125" y="2539657"/>
            <a:ext cx="2366389"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a:t>
            </a:r>
            <a:r>
              <a:rPr lang="sv-SE" sz="1050" dirty="0" err="1">
                <a:solidFill>
                  <a:schemeClr val="bg1"/>
                </a:solidFill>
                <a:latin typeface="+mj-lt"/>
              </a:rPr>
              <a:t>Financial</a:t>
            </a:r>
            <a:r>
              <a:rPr lang="sv-SE" sz="1050" dirty="0">
                <a:solidFill>
                  <a:schemeClr val="bg1"/>
                </a:solidFill>
                <a:latin typeface="+mj-lt"/>
              </a:rPr>
              <a:t> ​</a:t>
            </a:r>
          </a:p>
          <a:p>
            <a:pPr algn="ctr"/>
            <a:r>
              <a:rPr lang="sv-SE" sz="1050" dirty="0" err="1">
                <a:solidFill>
                  <a:schemeClr val="bg1"/>
                </a:solidFill>
                <a:latin typeface="+mj-lt"/>
              </a:rPr>
              <a:t>Supervisory</a:t>
            </a:r>
            <a:r>
              <a:rPr lang="sv-SE" sz="1050" dirty="0">
                <a:solidFill>
                  <a:schemeClr val="bg1"/>
                </a:solidFill>
                <a:latin typeface="+mj-lt"/>
              </a:rPr>
              <a:t> </a:t>
            </a:r>
            <a:r>
              <a:rPr lang="sv-SE" sz="1050" dirty="0" err="1">
                <a:solidFill>
                  <a:schemeClr val="bg1"/>
                </a:solidFill>
                <a:latin typeface="+mj-lt"/>
              </a:rPr>
              <a:t>Authority</a:t>
            </a:r>
            <a:r>
              <a:rPr lang="sv-SE" sz="1050" dirty="0">
                <a:solidFill>
                  <a:schemeClr val="bg1"/>
                </a:solidFill>
                <a:latin typeface="+mj-lt"/>
              </a:rPr>
              <a:t>​</a:t>
            </a:r>
          </a:p>
        </p:txBody>
      </p:sp>
      <p:sp>
        <p:nvSpPr>
          <p:cNvPr id="12" name="Bild 6">
            <a:extLst>
              <a:ext uri="{FF2B5EF4-FFF2-40B4-BE49-F238E27FC236}">
                <a16:creationId xmlns:a16="http://schemas.microsoft.com/office/drawing/2014/main" id="{9FDA1F2D-1784-075A-5936-6AC993848B84}"/>
              </a:ext>
            </a:extLst>
          </p:cNvPr>
          <p:cNvSpPr/>
          <p:nvPr/>
        </p:nvSpPr>
        <p:spPr>
          <a:xfrm flipH="1">
            <a:off x="540913" y="1862442"/>
            <a:ext cx="2271996"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ECONOMIC SECURITY​</a:t>
            </a:r>
          </a:p>
        </p:txBody>
      </p:sp>
      <p:sp>
        <p:nvSpPr>
          <p:cNvPr id="13" name="Bild 6">
            <a:extLst>
              <a:ext uri="{FF2B5EF4-FFF2-40B4-BE49-F238E27FC236}">
                <a16:creationId xmlns:a16="http://schemas.microsoft.com/office/drawing/2014/main" id="{717B408E-0003-F188-1427-4AE2AAA1E308}"/>
              </a:ext>
            </a:extLst>
          </p:cNvPr>
          <p:cNvSpPr/>
          <p:nvPr/>
        </p:nvSpPr>
        <p:spPr>
          <a:xfrm flipH="1">
            <a:off x="5641776" y="1867576"/>
            <a:ext cx="2365624"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ENERGY SUPPLY​</a:t>
            </a:r>
          </a:p>
        </p:txBody>
      </p:sp>
      <p:sp>
        <p:nvSpPr>
          <p:cNvPr id="15" name="Bild 8">
            <a:extLst>
              <a:ext uri="{FF2B5EF4-FFF2-40B4-BE49-F238E27FC236}">
                <a16:creationId xmlns:a16="http://schemas.microsoft.com/office/drawing/2014/main" id="{D829C270-B9F3-76C9-B65E-542A1C54E1E5}"/>
              </a:ext>
            </a:extLst>
          </p:cNvPr>
          <p:cNvSpPr/>
          <p:nvPr/>
        </p:nvSpPr>
        <p:spPr>
          <a:xfrm flipH="1">
            <a:off x="5641776" y="2546204"/>
            <a:ext cx="2377486"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Energy Agency​</a:t>
            </a:r>
          </a:p>
        </p:txBody>
      </p:sp>
    </p:spTree>
    <p:extLst>
      <p:ext uri="{BB962C8B-B14F-4D97-AF65-F5344CB8AC3E}">
        <p14:creationId xmlns:p14="http://schemas.microsoft.com/office/powerpoint/2010/main" val="144716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8A224-F5CA-3D2A-F94B-51D7C4A2107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AA4A6A0-01B0-78BC-D539-DBD33926A110}"/>
              </a:ext>
            </a:extLst>
          </p:cNvPr>
          <p:cNvSpPr>
            <a:spLocks noGrp="1"/>
          </p:cNvSpPr>
          <p:nvPr>
            <p:ph type="title"/>
          </p:nvPr>
        </p:nvSpPr>
        <p:spPr/>
        <p:txBody>
          <a:bodyPr/>
          <a:lstStyle/>
          <a:p>
            <a:r>
              <a:rPr lang="sv-SE" dirty="0"/>
              <a:t>12 CIVIL PREPAREDNESS SECTORS​</a:t>
            </a:r>
          </a:p>
        </p:txBody>
      </p:sp>
      <p:pic>
        <p:nvPicPr>
          <p:cNvPr id="3" name="Bild 2">
            <a:extLst>
              <a:ext uri="{FF2B5EF4-FFF2-40B4-BE49-F238E27FC236}">
                <a16:creationId xmlns:a16="http://schemas.microsoft.com/office/drawing/2014/main" id="{4113FB84-70E3-D2B1-FB7D-57D825D35315}"/>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046"/>
          <a:stretch/>
        </p:blipFill>
        <p:spPr>
          <a:xfrm>
            <a:off x="0" y="721317"/>
            <a:ext cx="1118313" cy="379476"/>
          </a:xfrm>
          <a:prstGeom prst="rect">
            <a:avLst/>
          </a:prstGeom>
        </p:spPr>
      </p:pic>
      <p:sp>
        <p:nvSpPr>
          <p:cNvPr id="18" name="Bild 10">
            <a:extLst>
              <a:ext uri="{FF2B5EF4-FFF2-40B4-BE49-F238E27FC236}">
                <a16:creationId xmlns:a16="http://schemas.microsoft.com/office/drawing/2014/main" id="{171B36B1-8D24-5EB2-F884-0B483615EC0E}"/>
              </a:ext>
            </a:extLst>
          </p:cNvPr>
          <p:cNvSpPr/>
          <p:nvPr/>
        </p:nvSpPr>
        <p:spPr>
          <a:xfrm>
            <a:off x="446519" y="3024406"/>
            <a:ext cx="2361244" cy="1659270"/>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The Swedish </a:t>
            </a:r>
            <a:r>
              <a:rPr lang="sv-SE" sz="1050" dirty="0" err="1">
                <a:latin typeface="+mj-lt"/>
              </a:rPr>
              <a:t>Companies</a:t>
            </a:r>
            <a:r>
              <a:rPr lang="sv-SE" sz="1050" dirty="0">
                <a:latin typeface="+mj-lt"/>
              </a:rPr>
              <a:t> </a:t>
            </a:r>
            <a:r>
              <a:rPr lang="sv-SE" sz="1050" dirty="0" err="1">
                <a:latin typeface="+mj-lt"/>
              </a:rPr>
              <a:t>Registration</a:t>
            </a:r>
            <a:r>
              <a:rPr lang="sv-SE" sz="1050" dirty="0">
                <a:latin typeface="+mj-lt"/>
              </a:rPr>
              <a:t> Office​</a:t>
            </a:r>
          </a:p>
          <a:p>
            <a:pPr algn="ctr">
              <a:spcAft>
                <a:spcPts val="100"/>
              </a:spcAft>
            </a:pPr>
            <a:r>
              <a:rPr lang="sv-SE" sz="1050" dirty="0">
                <a:latin typeface="+mj-lt"/>
              </a:rPr>
              <a:t>The Land Survey​</a:t>
            </a:r>
          </a:p>
          <a:p>
            <a:pPr algn="ctr">
              <a:spcAft>
                <a:spcPts val="100"/>
              </a:spcAft>
            </a:pPr>
            <a:r>
              <a:rPr lang="sv-SE" sz="1050" dirty="0">
                <a:latin typeface="+mj-lt"/>
              </a:rPr>
              <a:t>The Agency for Digital </a:t>
            </a:r>
            <a:r>
              <a:rPr lang="sv-SE" sz="1050" dirty="0" err="1">
                <a:latin typeface="+mj-lt"/>
              </a:rPr>
              <a:t>Government</a:t>
            </a:r>
            <a:r>
              <a:rPr lang="sv-SE" sz="1050" dirty="0">
                <a:latin typeface="+mj-lt"/>
              </a:rPr>
              <a:t>​</a:t>
            </a:r>
          </a:p>
        </p:txBody>
      </p:sp>
      <p:sp>
        <p:nvSpPr>
          <p:cNvPr id="21" name="Bild 10">
            <a:extLst>
              <a:ext uri="{FF2B5EF4-FFF2-40B4-BE49-F238E27FC236}">
                <a16:creationId xmlns:a16="http://schemas.microsoft.com/office/drawing/2014/main" id="{440662CA-DEE6-470E-FC8D-1D50CB2679D5}"/>
              </a:ext>
            </a:extLst>
          </p:cNvPr>
          <p:cNvSpPr/>
          <p:nvPr/>
        </p:nvSpPr>
        <p:spPr>
          <a:xfrm flipH="1">
            <a:off x="3053089" y="3024406"/>
            <a:ext cx="2363121" cy="165741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The Swedish </a:t>
            </a:r>
            <a:r>
              <a:rPr lang="sv-SE" sz="1050" dirty="0" err="1">
                <a:latin typeface="+mj-lt"/>
              </a:rPr>
              <a:t>eHealth</a:t>
            </a:r>
            <a:r>
              <a:rPr lang="sv-SE" sz="1050" dirty="0">
                <a:latin typeface="+mj-lt"/>
              </a:rPr>
              <a:t> Agency​</a:t>
            </a:r>
          </a:p>
          <a:p>
            <a:pPr algn="ctr">
              <a:spcAft>
                <a:spcPts val="100"/>
              </a:spcAft>
            </a:pPr>
            <a:r>
              <a:rPr lang="sv-SE" sz="1050" dirty="0">
                <a:latin typeface="+mj-lt"/>
              </a:rPr>
              <a:t>The Public Health</a:t>
            </a:r>
            <a:br>
              <a:rPr lang="sv-SE" sz="1050" dirty="0">
                <a:latin typeface="+mj-lt"/>
              </a:rPr>
            </a:br>
            <a:r>
              <a:rPr lang="sv-SE" sz="1050" dirty="0">
                <a:latin typeface="+mj-lt"/>
              </a:rPr>
              <a:t>Agency ​</a:t>
            </a:r>
            <a:r>
              <a:rPr lang="sv-SE" sz="1050" dirty="0" err="1">
                <a:latin typeface="+mj-lt"/>
              </a:rPr>
              <a:t>of</a:t>
            </a:r>
            <a:r>
              <a:rPr lang="sv-SE" sz="1050" dirty="0">
                <a:latin typeface="+mj-lt"/>
              </a:rPr>
              <a:t> Sweden​</a:t>
            </a:r>
          </a:p>
          <a:p>
            <a:pPr algn="ctr">
              <a:spcAft>
                <a:spcPts val="100"/>
              </a:spcAft>
            </a:pPr>
            <a:r>
              <a:rPr lang="sv-SE" sz="1050" dirty="0">
                <a:latin typeface="+mj-lt"/>
              </a:rPr>
              <a:t>The Swedish Medical </a:t>
            </a:r>
            <a:br>
              <a:rPr lang="sv-SE" sz="1050" dirty="0">
                <a:latin typeface="+mj-lt"/>
              </a:rPr>
            </a:br>
            <a:r>
              <a:rPr lang="sv-SE" sz="1050" dirty="0">
                <a:latin typeface="+mj-lt"/>
              </a:rPr>
              <a:t>Products Agency​</a:t>
            </a:r>
          </a:p>
        </p:txBody>
      </p:sp>
      <p:sp>
        <p:nvSpPr>
          <p:cNvPr id="28" name="Bild 6">
            <a:extLst>
              <a:ext uri="{FF2B5EF4-FFF2-40B4-BE49-F238E27FC236}">
                <a16:creationId xmlns:a16="http://schemas.microsoft.com/office/drawing/2014/main" id="{3B28F4F5-008A-5618-31A1-3692E75EF700}"/>
              </a:ext>
            </a:extLst>
          </p:cNvPr>
          <p:cNvSpPr/>
          <p:nvPr/>
        </p:nvSpPr>
        <p:spPr>
          <a:xfrm flipH="1">
            <a:off x="8252131" y="1862480"/>
            <a:ext cx="2274797"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FOOD SUPPLY AND ​</a:t>
            </a:r>
          </a:p>
          <a:p>
            <a:pPr algn="ctr"/>
            <a:r>
              <a:rPr lang="sv-SE" sz="1100" dirty="0">
                <a:solidFill>
                  <a:schemeClr val="bg1"/>
                </a:solidFill>
                <a:latin typeface="+mj-lt"/>
              </a:rPr>
              <a:t>DRINKING WATER​</a:t>
            </a:r>
          </a:p>
        </p:txBody>
      </p:sp>
      <p:sp>
        <p:nvSpPr>
          <p:cNvPr id="30" name="Bild 10">
            <a:extLst>
              <a:ext uri="{FF2B5EF4-FFF2-40B4-BE49-F238E27FC236}">
                <a16:creationId xmlns:a16="http://schemas.microsoft.com/office/drawing/2014/main" id="{1D03CBA5-DE69-53AC-8820-9C0221EDD10C}"/>
              </a:ext>
            </a:extLst>
          </p:cNvPr>
          <p:cNvSpPr/>
          <p:nvPr/>
        </p:nvSpPr>
        <p:spPr>
          <a:xfrm flipH="1">
            <a:off x="8250693" y="3024406"/>
            <a:ext cx="2391993" cy="165741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The Swedish Board </a:t>
            </a:r>
            <a:r>
              <a:rPr lang="sv-SE" sz="1050" dirty="0" err="1">
                <a:latin typeface="+mj-lt"/>
              </a:rPr>
              <a:t>of</a:t>
            </a:r>
            <a:r>
              <a:rPr lang="sv-SE" sz="1050" dirty="0">
                <a:latin typeface="+mj-lt"/>
              </a:rPr>
              <a:t> </a:t>
            </a:r>
            <a:r>
              <a:rPr lang="sv-SE" sz="1050" dirty="0" err="1">
                <a:latin typeface="+mj-lt"/>
              </a:rPr>
              <a:t>Agriculture</a:t>
            </a:r>
            <a:r>
              <a:rPr lang="sv-SE" sz="1050" dirty="0">
                <a:latin typeface="+mj-lt"/>
              </a:rPr>
              <a:t>​</a:t>
            </a:r>
          </a:p>
          <a:p>
            <a:pPr algn="ctr">
              <a:spcAft>
                <a:spcPts val="100"/>
              </a:spcAft>
            </a:pPr>
            <a:r>
              <a:rPr lang="sv-SE" sz="1050" dirty="0">
                <a:latin typeface="+mj-lt"/>
              </a:rPr>
              <a:t>The County Administrative Boards​</a:t>
            </a:r>
          </a:p>
          <a:p>
            <a:pPr algn="ctr">
              <a:spcAft>
                <a:spcPts val="100"/>
              </a:spcAft>
            </a:pPr>
            <a:r>
              <a:rPr lang="sv-SE" sz="1050" dirty="0">
                <a:latin typeface="+mj-lt"/>
              </a:rPr>
              <a:t>The Swedish </a:t>
            </a:r>
            <a:r>
              <a:rPr lang="sv-SE" sz="1050" dirty="0" err="1">
                <a:latin typeface="+mj-lt"/>
              </a:rPr>
              <a:t>Environmental</a:t>
            </a:r>
            <a:r>
              <a:rPr lang="sv-SE" sz="1050" dirty="0">
                <a:latin typeface="+mj-lt"/>
              </a:rPr>
              <a:t> </a:t>
            </a:r>
            <a:r>
              <a:rPr lang="sv-SE" sz="1050" dirty="0" err="1">
                <a:latin typeface="+mj-lt"/>
              </a:rPr>
              <a:t>Protection</a:t>
            </a:r>
            <a:r>
              <a:rPr lang="sv-SE" sz="1050" dirty="0">
                <a:latin typeface="+mj-lt"/>
              </a:rPr>
              <a:t> Agency​</a:t>
            </a:r>
          </a:p>
          <a:p>
            <a:pPr algn="ctr">
              <a:spcAft>
                <a:spcPts val="100"/>
              </a:spcAft>
            </a:pPr>
            <a:r>
              <a:rPr lang="sv-SE" sz="1050" dirty="0">
                <a:latin typeface="+mj-lt"/>
              </a:rPr>
              <a:t>The National </a:t>
            </a:r>
            <a:r>
              <a:rPr lang="sv-SE" sz="1050" dirty="0" err="1">
                <a:latin typeface="+mj-lt"/>
              </a:rPr>
              <a:t>Veterinary</a:t>
            </a:r>
            <a:r>
              <a:rPr lang="sv-SE" sz="1050" dirty="0">
                <a:latin typeface="+mj-lt"/>
              </a:rPr>
              <a:t> </a:t>
            </a:r>
            <a:r>
              <a:rPr lang="sv-SE" sz="1050" dirty="0" err="1">
                <a:latin typeface="+mj-lt"/>
              </a:rPr>
              <a:t>Institute</a:t>
            </a:r>
            <a:r>
              <a:rPr lang="sv-SE" sz="1050" dirty="0">
                <a:latin typeface="+mj-lt"/>
              </a:rPr>
              <a:t>​</a:t>
            </a:r>
          </a:p>
        </p:txBody>
      </p:sp>
      <p:pic>
        <p:nvPicPr>
          <p:cNvPr id="55" name="Bild 51">
            <a:extLst>
              <a:ext uri="{FF2B5EF4-FFF2-40B4-BE49-F238E27FC236}">
                <a16:creationId xmlns:a16="http://schemas.microsoft.com/office/drawing/2014/main" id="{6C5E4257-8E7C-099B-5AB4-C06B7268216C}"/>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08152" y="1480571"/>
            <a:ext cx="925699" cy="386555"/>
          </a:xfrm>
          <a:prstGeom prst="rect">
            <a:avLst/>
          </a:prstGeom>
        </p:spPr>
      </p:pic>
      <p:sp>
        <p:nvSpPr>
          <p:cNvPr id="14" name="Bild 6">
            <a:extLst>
              <a:ext uri="{FF2B5EF4-FFF2-40B4-BE49-F238E27FC236}">
                <a16:creationId xmlns:a16="http://schemas.microsoft.com/office/drawing/2014/main" id="{EAE1B2AA-C45E-12D9-E012-77B9AFE3CCD0}"/>
              </a:ext>
            </a:extLst>
          </p:cNvPr>
          <p:cNvSpPr/>
          <p:nvPr/>
        </p:nvSpPr>
        <p:spPr>
          <a:xfrm flipH="1">
            <a:off x="540910" y="1862442"/>
            <a:ext cx="2271997"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spc="-10" dirty="0">
                <a:solidFill>
                  <a:schemeClr val="bg1"/>
                </a:solidFill>
                <a:latin typeface="+mj-lt"/>
              </a:rPr>
              <a:t>BASIC DATA​</a:t>
            </a:r>
          </a:p>
        </p:txBody>
      </p:sp>
      <p:pic>
        <p:nvPicPr>
          <p:cNvPr id="54" name="Bild 10">
            <a:extLst>
              <a:ext uri="{FF2B5EF4-FFF2-40B4-BE49-F238E27FC236}">
                <a16:creationId xmlns:a16="http://schemas.microsoft.com/office/drawing/2014/main" id="{AB1CFF11-301F-D4F9-D00D-5FFD8D80505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40925" y="1556205"/>
            <a:ext cx="1287934" cy="380526"/>
          </a:xfrm>
          <a:prstGeom prst="rect">
            <a:avLst/>
          </a:prstGeom>
        </p:spPr>
      </p:pic>
      <p:sp>
        <p:nvSpPr>
          <p:cNvPr id="49" name="Bild 6">
            <a:extLst>
              <a:ext uri="{FF2B5EF4-FFF2-40B4-BE49-F238E27FC236}">
                <a16:creationId xmlns:a16="http://schemas.microsoft.com/office/drawing/2014/main" id="{1B5F917C-2D43-A907-B1A5-C0548F1D7F30}"/>
              </a:ext>
            </a:extLst>
          </p:cNvPr>
          <p:cNvSpPr/>
          <p:nvPr/>
        </p:nvSpPr>
        <p:spPr>
          <a:xfrm flipH="1">
            <a:off x="3050587" y="1867576"/>
            <a:ext cx="2365624"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HEALTH, MEDICAL CARE ​</a:t>
            </a:r>
          </a:p>
          <a:p>
            <a:pPr algn="ctr"/>
            <a:r>
              <a:rPr lang="sv-SE" sz="1100" dirty="0">
                <a:solidFill>
                  <a:schemeClr val="bg1"/>
                </a:solidFill>
                <a:latin typeface="+mj-lt"/>
              </a:rPr>
              <a:t>AND WELFARE​</a:t>
            </a:r>
          </a:p>
        </p:txBody>
      </p:sp>
      <p:sp>
        <p:nvSpPr>
          <p:cNvPr id="9" name="Bild 6">
            <a:extLst>
              <a:ext uri="{FF2B5EF4-FFF2-40B4-BE49-F238E27FC236}">
                <a16:creationId xmlns:a16="http://schemas.microsoft.com/office/drawing/2014/main" id="{41AA1E46-5D50-200C-2F3D-E2A614A474D0}"/>
              </a:ext>
            </a:extLst>
          </p:cNvPr>
          <p:cNvSpPr/>
          <p:nvPr/>
        </p:nvSpPr>
        <p:spPr>
          <a:xfrm flipH="1">
            <a:off x="5642246" y="1867576"/>
            <a:ext cx="2365624"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INDUSTRY, BUILDING </a:t>
            </a:r>
            <a:br>
              <a:rPr lang="sv-SE" sz="1100" dirty="0">
                <a:solidFill>
                  <a:schemeClr val="bg1"/>
                </a:solidFill>
                <a:latin typeface="+mj-lt"/>
              </a:rPr>
            </a:br>
            <a:r>
              <a:rPr lang="sv-SE" sz="1100" dirty="0">
                <a:solidFill>
                  <a:schemeClr val="bg1"/>
                </a:solidFill>
                <a:latin typeface="+mj-lt"/>
              </a:rPr>
              <a:t>AND COMMERCE</a:t>
            </a:r>
          </a:p>
        </p:txBody>
      </p:sp>
      <p:sp>
        <p:nvSpPr>
          <p:cNvPr id="12" name="Bild 10">
            <a:extLst>
              <a:ext uri="{FF2B5EF4-FFF2-40B4-BE49-F238E27FC236}">
                <a16:creationId xmlns:a16="http://schemas.microsoft.com/office/drawing/2014/main" id="{A6B500A7-EBFB-D0C0-F04D-6ECEE1B7559D}"/>
              </a:ext>
            </a:extLst>
          </p:cNvPr>
          <p:cNvSpPr/>
          <p:nvPr/>
        </p:nvSpPr>
        <p:spPr>
          <a:xfrm flipH="1">
            <a:off x="5643315" y="3024406"/>
            <a:ext cx="2377181" cy="165741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err="1">
                <a:latin typeface="+mj-lt"/>
              </a:rPr>
              <a:t>Geological</a:t>
            </a:r>
            <a:r>
              <a:rPr lang="sv-SE" sz="1050" dirty="0">
                <a:latin typeface="+mj-lt"/>
              </a:rPr>
              <a:t> Survey </a:t>
            </a:r>
            <a:r>
              <a:rPr lang="sv-SE" sz="1050" dirty="0" err="1">
                <a:latin typeface="+mj-lt"/>
              </a:rPr>
              <a:t>of</a:t>
            </a:r>
            <a:r>
              <a:rPr lang="sv-SE" sz="1050" dirty="0">
                <a:latin typeface="+mj-lt"/>
              </a:rPr>
              <a:t> Sweden                                            </a:t>
            </a:r>
          </a:p>
          <a:p>
            <a:pPr algn="ctr">
              <a:spcAft>
                <a:spcPts val="100"/>
              </a:spcAft>
            </a:pPr>
            <a:r>
              <a:rPr lang="sv-SE" sz="1050" dirty="0">
                <a:latin typeface="+mj-lt"/>
              </a:rPr>
              <a:t>The Swedish National Board </a:t>
            </a:r>
            <a:r>
              <a:rPr lang="sv-SE" sz="1050" dirty="0" err="1">
                <a:latin typeface="+mj-lt"/>
              </a:rPr>
              <a:t>of</a:t>
            </a:r>
            <a:r>
              <a:rPr lang="sv-SE" sz="1050" dirty="0">
                <a:latin typeface="+mj-lt"/>
              </a:rPr>
              <a:t> </a:t>
            </a:r>
            <a:r>
              <a:rPr lang="sv-SE" sz="1050" dirty="0" err="1">
                <a:latin typeface="+mj-lt"/>
              </a:rPr>
              <a:t>Housing</a:t>
            </a:r>
            <a:r>
              <a:rPr lang="sv-SE" sz="1050" dirty="0">
                <a:latin typeface="+mj-lt"/>
              </a:rPr>
              <a:t>, </a:t>
            </a:r>
            <a:r>
              <a:rPr lang="sv-SE" sz="1050" dirty="0" err="1">
                <a:latin typeface="+mj-lt"/>
              </a:rPr>
              <a:t>Building</a:t>
            </a:r>
            <a:r>
              <a:rPr lang="sv-SE" sz="1050" dirty="0">
                <a:latin typeface="+mj-lt"/>
              </a:rPr>
              <a:t> and Planning</a:t>
            </a:r>
          </a:p>
        </p:txBody>
      </p:sp>
      <p:pic>
        <p:nvPicPr>
          <p:cNvPr id="13" name="Bild 12">
            <a:extLst>
              <a:ext uri="{FF2B5EF4-FFF2-40B4-BE49-F238E27FC236}">
                <a16:creationId xmlns:a16="http://schemas.microsoft.com/office/drawing/2014/main" id="{11359EE8-5AF0-89BA-6C70-771A10EE93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27078" y="1772468"/>
            <a:ext cx="63500" cy="114300"/>
          </a:xfrm>
          <a:prstGeom prst="rect">
            <a:avLst/>
          </a:prstGeom>
        </p:spPr>
      </p:pic>
      <p:pic>
        <p:nvPicPr>
          <p:cNvPr id="15" name="Bild 14">
            <a:extLst>
              <a:ext uri="{FF2B5EF4-FFF2-40B4-BE49-F238E27FC236}">
                <a16:creationId xmlns:a16="http://schemas.microsoft.com/office/drawing/2014/main" id="{B28BE9F7-9D6C-7E95-BAE0-F250BBAA4B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24655" y="1799338"/>
            <a:ext cx="174629" cy="72260"/>
          </a:xfrm>
          <a:prstGeom prst="rect">
            <a:avLst/>
          </a:prstGeom>
        </p:spPr>
      </p:pic>
      <p:pic>
        <p:nvPicPr>
          <p:cNvPr id="16" name="Bild 15">
            <a:extLst>
              <a:ext uri="{FF2B5EF4-FFF2-40B4-BE49-F238E27FC236}">
                <a16:creationId xmlns:a16="http://schemas.microsoft.com/office/drawing/2014/main" id="{7523E309-1B28-A921-67C7-995ADC26FB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47552" y="1584324"/>
            <a:ext cx="735175" cy="289249"/>
          </a:xfrm>
          <a:prstGeom prst="rect">
            <a:avLst/>
          </a:prstGeom>
        </p:spPr>
      </p:pic>
      <p:pic>
        <p:nvPicPr>
          <p:cNvPr id="19" name="Bild 18">
            <a:extLst>
              <a:ext uri="{FF2B5EF4-FFF2-40B4-BE49-F238E27FC236}">
                <a16:creationId xmlns:a16="http://schemas.microsoft.com/office/drawing/2014/main" id="{E80347A8-E581-AF48-542C-5677AFCEBED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96724" y="1631310"/>
            <a:ext cx="564631" cy="282316"/>
          </a:xfrm>
          <a:prstGeom prst="rect">
            <a:avLst/>
          </a:prstGeom>
        </p:spPr>
      </p:pic>
      <p:pic>
        <p:nvPicPr>
          <p:cNvPr id="25" name="Bild 24">
            <a:extLst>
              <a:ext uri="{FF2B5EF4-FFF2-40B4-BE49-F238E27FC236}">
                <a16:creationId xmlns:a16="http://schemas.microsoft.com/office/drawing/2014/main" id="{B324D949-3E13-890C-D3BF-1A7A054B41D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11072" y="1309623"/>
            <a:ext cx="596900" cy="571500"/>
          </a:xfrm>
          <a:prstGeom prst="rect">
            <a:avLst/>
          </a:prstGeom>
        </p:spPr>
      </p:pic>
      <p:pic>
        <p:nvPicPr>
          <p:cNvPr id="26" name="Bild 11">
            <a:extLst>
              <a:ext uri="{FF2B5EF4-FFF2-40B4-BE49-F238E27FC236}">
                <a16:creationId xmlns:a16="http://schemas.microsoft.com/office/drawing/2014/main" id="{2B8983F5-C18D-1332-7DC8-57D2B71B40BE}"/>
              </a:ext>
              <a:ext uri="{C183D7F6-B498-43B3-948B-1728B52AA6E4}">
                <adec:decorative xmlns:adec="http://schemas.microsoft.com/office/drawing/2017/decorative" val="1"/>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666384" y="1408076"/>
            <a:ext cx="1561132" cy="468340"/>
          </a:xfrm>
          <a:prstGeom prst="rect">
            <a:avLst/>
          </a:prstGeom>
        </p:spPr>
      </p:pic>
      <p:sp>
        <p:nvSpPr>
          <p:cNvPr id="5" name="Platshållare för innehåll 7">
            <a:extLst>
              <a:ext uri="{FF2B5EF4-FFF2-40B4-BE49-F238E27FC236}">
                <a16:creationId xmlns:a16="http://schemas.microsoft.com/office/drawing/2014/main" id="{D0337D24-7BF5-9E98-2FBC-0251ABC8D88E}"/>
              </a:ext>
            </a:extLst>
          </p:cNvPr>
          <p:cNvSpPr txBox="1">
            <a:spLocks/>
          </p:cNvSpPr>
          <p:nvPr/>
        </p:nvSpPr>
        <p:spPr>
          <a:xfrm>
            <a:off x="446519" y="6142125"/>
            <a:ext cx="5739870" cy="516224"/>
          </a:xfrm>
          <a:prstGeom prst="rect">
            <a:avLst/>
          </a:prstGeom>
          <a:ln>
            <a:solidFill>
              <a:srgbClr val="822757"/>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50" dirty="0" err="1">
                <a:effectLst/>
                <a:latin typeface="Century Gothic" panose="020B0502020202020204" pitchFamily="34" charset="0"/>
              </a:rPr>
              <a:t>Within</a:t>
            </a:r>
            <a:r>
              <a:rPr lang="sv-SE" sz="950" dirty="0">
                <a:effectLst/>
                <a:latin typeface="Century Gothic" panose="020B0502020202020204" pitchFamily="34" charset="0"/>
              </a:rPr>
              <a:t> </a:t>
            </a:r>
            <a:r>
              <a:rPr lang="sv-SE" sz="950" dirty="0" err="1">
                <a:effectLst/>
                <a:latin typeface="Century Gothic" panose="020B0502020202020204" pitchFamily="34" charset="0"/>
              </a:rPr>
              <a:t>each</a:t>
            </a:r>
            <a:r>
              <a:rPr lang="sv-SE" sz="950" dirty="0">
                <a:effectLst/>
                <a:latin typeface="Century Gothic" panose="020B0502020202020204" pitchFamily="34" charset="0"/>
              </a:rPr>
              <a:t>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there</a:t>
            </a:r>
            <a:r>
              <a:rPr lang="sv-SE" sz="950" dirty="0">
                <a:effectLst/>
                <a:latin typeface="Century Gothic" panose="020B0502020202020204" pitchFamily="34" charset="0"/>
              </a:rPr>
              <a:t> is an </a:t>
            </a:r>
            <a:r>
              <a:rPr lang="sv-SE" sz="950" dirty="0" err="1">
                <a:effectLst/>
                <a:latin typeface="Century Gothic" panose="020B0502020202020204" pitchFamily="34" charset="0"/>
              </a:rPr>
              <a:t>agency</a:t>
            </a:r>
            <a:r>
              <a:rPr lang="sv-SE" sz="950" dirty="0">
                <a:effectLst/>
                <a:latin typeface="Century Gothic" panose="020B0502020202020204" pitchFamily="34" charset="0"/>
              </a:rPr>
              <a:t> </a:t>
            </a:r>
            <a:r>
              <a:rPr lang="sv-SE" sz="950" dirty="0" err="1">
                <a:effectLst/>
                <a:latin typeface="Century Gothic" panose="020B0502020202020204" pitchFamily="34" charset="0"/>
              </a:rPr>
              <a:t>with</a:t>
            </a:r>
            <a:r>
              <a:rPr lang="sv-SE" sz="950" dirty="0">
                <a:effectLst/>
                <a:latin typeface="Century Gothic" panose="020B0502020202020204" pitchFamily="34" charset="0"/>
              </a:rPr>
              <a:t> </a:t>
            </a:r>
            <a:r>
              <a:rPr lang="sv-SE" sz="950" dirty="0" err="1">
                <a:effectLst/>
                <a:latin typeface="Century Gothic" panose="020B0502020202020204" pitchFamily="34" charset="0"/>
              </a:rPr>
              <a:t>sectoral</a:t>
            </a:r>
            <a:r>
              <a:rPr lang="sv-SE" sz="950" dirty="0">
                <a:effectLst/>
                <a:latin typeface="Century Gothic" panose="020B0502020202020204" pitchFamily="34" charset="0"/>
              </a:rPr>
              <a:t> </a:t>
            </a:r>
            <a:r>
              <a:rPr lang="sv-SE" sz="950" dirty="0" err="1">
                <a:effectLst/>
                <a:latin typeface="Century Gothic" panose="020B0502020202020204" pitchFamily="34" charset="0"/>
              </a:rPr>
              <a:t>responsibilities</a:t>
            </a:r>
            <a:r>
              <a:rPr lang="sv-SE" sz="950" dirty="0">
                <a:effectLst/>
                <a:latin typeface="Century Gothic" panose="020B0502020202020204" pitchFamily="34" charset="0"/>
              </a:rPr>
              <a:t> for civil </a:t>
            </a:r>
            <a:r>
              <a:rPr lang="sv-SE" sz="950" dirty="0" err="1">
                <a:effectLst/>
                <a:latin typeface="Century Gothic" panose="020B0502020202020204" pitchFamily="34" charset="0"/>
              </a:rPr>
              <a:t>preparedness</a:t>
            </a:r>
            <a:r>
              <a:rPr lang="sv-SE" sz="950" dirty="0">
                <a:effectLst/>
                <a:latin typeface="Century Gothic" panose="020B0502020202020204" pitchFamily="34" charset="0"/>
              </a:rPr>
              <a:t>. </a:t>
            </a:r>
            <a:br>
              <a:rPr lang="sv-SE" sz="950" dirty="0">
                <a:effectLst/>
                <a:latin typeface="Century Gothic" panose="020B0502020202020204" pitchFamily="34" charset="0"/>
              </a:rPr>
            </a:br>
            <a:r>
              <a:rPr lang="sv-SE" sz="950" dirty="0" err="1">
                <a:effectLst/>
                <a:latin typeface="Century Gothic" panose="020B0502020202020204" pitchFamily="34" charset="0"/>
              </a:rPr>
              <a:t>This</a:t>
            </a:r>
            <a:r>
              <a:rPr lang="sv-SE" sz="950" dirty="0">
                <a:effectLst/>
                <a:latin typeface="Century Gothic" panose="020B0502020202020204" pitchFamily="34" charset="0"/>
              </a:rPr>
              <a:t> </a:t>
            </a:r>
            <a:r>
              <a:rPr lang="sv-SE" sz="950" dirty="0" err="1">
                <a:effectLst/>
                <a:latin typeface="Century Gothic" panose="020B0502020202020204" pitchFamily="34" charset="0"/>
              </a:rPr>
              <a:t>involves</a:t>
            </a:r>
            <a:r>
              <a:rPr lang="sv-SE" sz="950" dirty="0">
                <a:effectLst/>
                <a:latin typeface="Century Gothic" panose="020B0502020202020204" pitchFamily="34" charset="0"/>
              </a:rPr>
              <a:t> </a:t>
            </a:r>
            <a:r>
              <a:rPr lang="sv-SE" sz="950" dirty="0" err="1">
                <a:effectLst/>
                <a:latin typeface="Century Gothic" panose="020B0502020202020204" pitchFamily="34" charset="0"/>
              </a:rPr>
              <a:t>developing</a:t>
            </a:r>
            <a:r>
              <a:rPr lang="sv-SE" sz="950" dirty="0">
                <a:effectLst/>
                <a:latin typeface="Century Gothic" panose="020B0502020202020204" pitchFamily="34" charset="0"/>
              </a:rPr>
              <a:t> civil </a:t>
            </a:r>
            <a:r>
              <a:rPr lang="sv-SE" sz="950" dirty="0" err="1">
                <a:effectLst/>
                <a:latin typeface="Century Gothic" panose="020B0502020202020204" pitchFamily="34" charset="0"/>
              </a:rPr>
              <a:t>preparedness</a:t>
            </a:r>
            <a:r>
              <a:rPr lang="sv-SE" sz="950" dirty="0">
                <a:latin typeface="Century Gothic" panose="020B0502020202020204" pitchFamily="34" charset="0"/>
              </a:rPr>
              <a:t> </a:t>
            </a:r>
            <a:r>
              <a:rPr lang="sv-SE" sz="950" dirty="0" err="1">
                <a:effectLst/>
                <a:latin typeface="Century Gothic" panose="020B0502020202020204" pitchFamily="34" charset="0"/>
              </a:rPr>
              <a:t>within</a:t>
            </a:r>
            <a:r>
              <a:rPr lang="sv-SE" sz="950" dirty="0">
                <a:effectLst/>
                <a:latin typeface="Century Gothic" panose="020B0502020202020204" pitchFamily="34" charset="0"/>
              </a:rPr>
              <a:t> the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supporting</a:t>
            </a:r>
            <a:r>
              <a:rPr lang="sv-SE" sz="950" dirty="0">
                <a:effectLst/>
                <a:latin typeface="Century Gothic" panose="020B0502020202020204" pitchFamily="34" charset="0"/>
              </a:rPr>
              <a:t> the national civil </a:t>
            </a:r>
            <a:r>
              <a:rPr lang="sv-SE" sz="950" dirty="0" err="1">
                <a:effectLst/>
                <a:latin typeface="Century Gothic" panose="020B0502020202020204" pitchFamily="34" charset="0"/>
              </a:rPr>
              <a:t>preparedness</a:t>
            </a:r>
            <a:r>
              <a:rPr lang="sv-SE" sz="950" dirty="0">
                <a:effectLst/>
                <a:latin typeface="Century Gothic" panose="020B0502020202020204" pitchFamily="34" charset="0"/>
              </a:rPr>
              <a:t> </a:t>
            </a:r>
            <a:r>
              <a:rPr lang="sv-SE" sz="950" dirty="0" err="1">
                <a:effectLst/>
                <a:latin typeface="Century Gothic" panose="020B0502020202020204" pitchFamily="34" charset="0"/>
              </a:rPr>
              <a:t>agencies</a:t>
            </a:r>
            <a:r>
              <a:rPr lang="sv-SE" sz="950" dirty="0">
                <a:effectLst/>
                <a:latin typeface="Century Gothic" panose="020B0502020202020204" pitchFamily="34" charset="0"/>
              </a:rPr>
              <a:t> and </a:t>
            </a:r>
            <a:r>
              <a:rPr lang="sv-SE" sz="950" dirty="0" err="1">
                <a:effectLst/>
                <a:latin typeface="Century Gothic" panose="020B0502020202020204" pitchFamily="34" charset="0"/>
              </a:rPr>
              <a:t>ensuring</a:t>
            </a:r>
            <a:r>
              <a:rPr lang="sv-SE" sz="950" dirty="0">
                <a:effectLst/>
                <a:latin typeface="Century Gothic" panose="020B0502020202020204" pitchFamily="34" charset="0"/>
              </a:rPr>
              <a:t> </a:t>
            </a:r>
            <a:r>
              <a:rPr lang="sv-SE" sz="950" dirty="0" err="1">
                <a:effectLst/>
                <a:latin typeface="Century Gothic" panose="020B0502020202020204" pitchFamily="34" charset="0"/>
              </a:rPr>
              <a:t>coordination</a:t>
            </a:r>
            <a:r>
              <a:rPr lang="sv-SE" sz="950" dirty="0">
                <a:effectLst/>
                <a:latin typeface="Century Gothic" panose="020B0502020202020204" pitchFamily="34" charset="0"/>
              </a:rPr>
              <a:t> and </a:t>
            </a:r>
            <a:r>
              <a:rPr lang="sv-SE" sz="950" dirty="0" err="1">
                <a:effectLst/>
                <a:latin typeface="Century Gothic" panose="020B0502020202020204" pitchFamily="34" charset="0"/>
              </a:rPr>
              <a:t>cooperation</a:t>
            </a:r>
            <a:r>
              <a:rPr lang="sv-SE" sz="950" dirty="0">
                <a:effectLst/>
                <a:latin typeface="Century Gothic" panose="020B0502020202020204" pitchFamily="34" charset="0"/>
              </a:rPr>
              <a:t> </a:t>
            </a:r>
            <a:r>
              <a:rPr lang="sv-SE" sz="950" dirty="0" err="1">
                <a:effectLst/>
                <a:latin typeface="Century Gothic" panose="020B0502020202020204" pitchFamily="34" charset="0"/>
              </a:rPr>
              <a:t>with</a:t>
            </a:r>
            <a:r>
              <a:rPr lang="sv-SE" sz="950" dirty="0">
                <a:effectLst/>
                <a:latin typeface="Century Gothic" panose="020B0502020202020204" pitchFamily="34" charset="0"/>
              </a:rPr>
              <a:t> </a:t>
            </a:r>
            <a:r>
              <a:rPr lang="sv-SE" sz="950" dirty="0" err="1">
                <a:effectLst/>
                <a:latin typeface="Century Gothic" panose="020B0502020202020204" pitchFamily="34" charset="0"/>
              </a:rPr>
              <a:t>other</a:t>
            </a:r>
            <a:r>
              <a:rPr lang="sv-SE" sz="950" dirty="0">
                <a:effectLst/>
                <a:latin typeface="Century Gothic" panose="020B0502020202020204" pitchFamily="34" charset="0"/>
              </a:rPr>
              <a:t> relevant </a:t>
            </a:r>
            <a:r>
              <a:rPr lang="sv-SE" sz="950" dirty="0" err="1">
                <a:effectLst/>
                <a:latin typeface="Century Gothic" panose="020B0502020202020204" pitchFamily="34" charset="0"/>
              </a:rPr>
              <a:t>actors</a:t>
            </a:r>
            <a:r>
              <a:rPr lang="sv-SE" sz="950" dirty="0">
                <a:effectLst/>
                <a:latin typeface="Century Gothic" panose="020B0502020202020204" pitchFamily="34" charset="0"/>
              </a:rPr>
              <a:t>.​</a:t>
            </a:r>
          </a:p>
        </p:txBody>
      </p:sp>
      <p:sp>
        <p:nvSpPr>
          <p:cNvPr id="4" name="Bild 8">
            <a:extLst>
              <a:ext uri="{FF2B5EF4-FFF2-40B4-BE49-F238E27FC236}">
                <a16:creationId xmlns:a16="http://schemas.microsoft.com/office/drawing/2014/main" id="{C24AD389-5F48-2611-9DB9-E65DE746B1EC}"/>
              </a:ext>
            </a:extLst>
          </p:cNvPr>
          <p:cNvSpPr/>
          <p:nvPr/>
        </p:nvSpPr>
        <p:spPr>
          <a:xfrm>
            <a:off x="446520" y="2545195"/>
            <a:ext cx="2361244" cy="420758"/>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Tax Agency​</a:t>
            </a:r>
          </a:p>
        </p:txBody>
      </p:sp>
      <p:sp>
        <p:nvSpPr>
          <p:cNvPr id="6" name="Bild 8">
            <a:extLst>
              <a:ext uri="{FF2B5EF4-FFF2-40B4-BE49-F238E27FC236}">
                <a16:creationId xmlns:a16="http://schemas.microsoft.com/office/drawing/2014/main" id="{0E80C7F2-496C-175A-9269-12E134621413}"/>
              </a:ext>
            </a:extLst>
          </p:cNvPr>
          <p:cNvSpPr/>
          <p:nvPr/>
        </p:nvSpPr>
        <p:spPr>
          <a:xfrm flipH="1">
            <a:off x="3051895" y="2545195"/>
            <a:ext cx="2364315"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National Board </a:t>
            </a:r>
            <a:r>
              <a:rPr lang="sv-SE" sz="1050" dirty="0" err="1">
                <a:solidFill>
                  <a:schemeClr val="bg1"/>
                </a:solidFill>
                <a:latin typeface="+mj-lt"/>
              </a:rPr>
              <a:t>of</a:t>
            </a:r>
            <a:r>
              <a:rPr lang="sv-SE" sz="1050" dirty="0">
                <a:solidFill>
                  <a:schemeClr val="bg1"/>
                </a:solidFill>
                <a:latin typeface="+mj-lt"/>
              </a:rPr>
              <a:t> ​</a:t>
            </a:r>
          </a:p>
          <a:p>
            <a:pPr algn="ctr"/>
            <a:r>
              <a:rPr lang="sv-SE" sz="1050" dirty="0">
                <a:solidFill>
                  <a:schemeClr val="bg1"/>
                </a:solidFill>
                <a:latin typeface="+mj-lt"/>
              </a:rPr>
              <a:t>Health and Welfare​</a:t>
            </a:r>
          </a:p>
        </p:txBody>
      </p:sp>
      <p:sp>
        <p:nvSpPr>
          <p:cNvPr id="7" name="Bild 8">
            <a:extLst>
              <a:ext uri="{FF2B5EF4-FFF2-40B4-BE49-F238E27FC236}">
                <a16:creationId xmlns:a16="http://schemas.microsoft.com/office/drawing/2014/main" id="{95D8FEA3-509B-906C-6949-302FD456A2F7}"/>
              </a:ext>
            </a:extLst>
          </p:cNvPr>
          <p:cNvSpPr/>
          <p:nvPr/>
        </p:nvSpPr>
        <p:spPr>
          <a:xfrm flipH="1">
            <a:off x="5643340" y="2545566"/>
            <a:ext cx="2372599"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Agency for </a:t>
            </a:r>
            <a:r>
              <a:rPr lang="sv-SE" sz="1050" dirty="0" err="1">
                <a:solidFill>
                  <a:schemeClr val="bg1"/>
                </a:solidFill>
                <a:latin typeface="+mj-lt"/>
              </a:rPr>
              <a:t>Economic</a:t>
            </a:r>
            <a:r>
              <a:rPr lang="sv-SE" sz="1050" dirty="0">
                <a:solidFill>
                  <a:schemeClr val="bg1"/>
                </a:solidFill>
                <a:latin typeface="+mj-lt"/>
              </a:rPr>
              <a:t> and Regional </a:t>
            </a:r>
            <a:r>
              <a:rPr lang="sv-SE" sz="1050" dirty="0" err="1">
                <a:solidFill>
                  <a:schemeClr val="bg1"/>
                </a:solidFill>
                <a:latin typeface="+mj-lt"/>
              </a:rPr>
              <a:t>Growth</a:t>
            </a:r>
            <a:endParaRPr lang="sv-SE" sz="1050" dirty="0">
              <a:solidFill>
                <a:schemeClr val="bg1"/>
              </a:solidFill>
              <a:latin typeface="+mj-lt"/>
            </a:endParaRPr>
          </a:p>
        </p:txBody>
      </p:sp>
      <p:sp>
        <p:nvSpPr>
          <p:cNvPr id="8" name="Bild 8">
            <a:extLst>
              <a:ext uri="{FF2B5EF4-FFF2-40B4-BE49-F238E27FC236}">
                <a16:creationId xmlns:a16="http://schemas.microsoft.com/office/drawing/2014/main" id="{4D8E8ADE-0A07-7B0C-7B04-39B5BD266EB2}"/>
              </a:ext>
            </a:extLst>
          </p:cNvPr>
          <p:cNvSpPr/>
          <p:nvPr/>
        </p:nvSpPr>
        <p:spPr>
          <a:xfrm flipH="1">
            <a:off x="8252129" y="2546346"/>
            <a:ext cx="2372598"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a:t>
            </a:r>
            <a:r>
              <a:rPr lang="sv-SE" sz="1050" dirty="0" err="1">
                <a:solidFill>
                  <a:schemeClr val="bg1"/>
                </a:solidFill>
                <a:latin typeface="+mj-lt"/>
              </a:rPr>
              <a:t>Food</a:t>
            </a:r>
            <a:r>
              <a:rPr lang="sv-SE" sz="1050" dirty="0">
                <a:solidFill>
                  <a:schemeClr val="bg1"/>
                </a:solidFill>
                <a:latin typeface="+mj-lt"/>
              </a:rPr>
              <a:t> Agency​</a:t>
            </a:r>
          </a:p>
        </p:txBody>
      </p:sp>
    </p:spTree>
    <p:extLst>
      <p:ext uri="{BB962C8B-B14F-4D97-AF65-F5344CB8AC3E}">
        <p14:creationId xmlns:p14="http://schemas.microsoft.com/office/powerpoint/2010/main" val="375488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5D388-BC68-62F9-507E-9B7EF3ADFF0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0B295F7-FFEE-C785-4098-5BFBEDDEE00F}"/>
              </a:ext>
            </a:extLst>
          </p:cNvPr>
          <p:cNvSpPr>
            <a:spLocks noGrp="1"/>
          </p:cNvSpPr>
          <p:nvPr>
            <p:ph type="title"/>
          </p:nvPr>
        </p:nvSpPr>
        <p:spPr/>
        <p:txBody>
          <a:bodyPr/>
          <a:lstStyle/>
          <a:p>
            <a:r>
              <a:rPr lang="sv-SE" dirty="0"/>
              <a:t>12 CIVIL PREPAREDNESS SECTORS​</a:t>
            </a:r>
          </a:p>
        </p:txBody>
      </p:sp>
      <p:pic>
        <p:nvPicPr>
          <p:cNvPr id="3" name="Bild 2">
            <a:extLst>
              <a:ext uri="{FF2B5EF4-FFF2-40B4-BE49-F238E27FC236}">
                <a16:creationId xmlns:a16="http://schemas.microsoft.com/office/drawing/2014/main" id="{61BE2F2D-25B7-50BC-67B4-9926591AF7EF}"/>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046"/>
          <a:stretch/>
        </p:blipFill>
        <p:spPr>
          <a:xfrm>
            <a:off x="0" y="721317"/>
            <a:ext cx="1118313" cy="379476"/>
          </a:xfrm>
          <a:prstGeom prst="rect">
            <a:avLst/>
          </a:prstGeom>
        </p:spPr>
      </p:pic>
      <p:sp>
        <p:nvSpPr>
          <p:cNvPr id="18" name="Bild 10">
            <a:extLst>
              <a:ext uri="{FF2B5EF4-FFF2-40B4-BE49-F238E27FC236}">
                <a16:creationId xmlns:a16="http://schemas.microsoft.com/office/drawing/2014/main" id="{53762711-7C54-A951-2DAC-00D42BF5485D}"/>
              </a:ext>
            </a:extLst>
          </p:cNvPr>
          <p:cNvSpPr/>
          <p:nvPr/>
        </p:nvSpPr>
        <p:spPr>
          <a:xfrm>
            <a:off x="446780" y="3022670"/>
            <a:ext cx="2377180" cy="1783178"/>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The Swedish </a:t>
            </a:r>
            <a:r>
              <a:rPr lang="sv-SE" sz="1050" dirty="0" err="1">
                <a:latin typeface="+mj-lt"/>
              </a:rPr>
              <a:t>Prison</a:t>
            </a:r>
            <a:r>
              <a:rPr lang="sv-SE" sz="1050" dirty="0">
                <a:latin typeface="+mj-lt"/>
              </a:rPr>
              <a:t> and </a:t>
            </a:r>
            <a:br>
              <a:rPr lang="sv-SE" sz="1050" dirty="0">
                <a:latin typeface="+mj-lt"/>
              </a:rPr>
            </a:br>
            <a:r>
              <a:rPr lang="sv-SE" sz="1050" dirty="0" err="1">
                <a:latin typeface="+mj-lt"/>
              </a:rPr>
              <a:t>Probation</a:t>
            </a:r>
            <a:r>
              <a:rPr lang="sv-SE" sz="1050" dirty="0">
                <a:latin typeface="+mj-lt"/>
              </a:rPr>
              <a:t> Service​</a:t>
            </a:r>
          </a:p>
          <a:p>
            <a:pPr algn="ctr">
              <a:spcAft>
                <a:spcPts val="100"/>
              </a:spcAft>
            </a:pPr>
            <a:r>
              <a:rPr lang="sv-SE" sz="1050" dirty="0">
                <a:latin typeface="+mj-lt"/>
              </a:rPr>
              <a:t>The Swedish Coast </a:t>
            </a:r>
            <a:r>
              <a:rPr lang="sv-SE" sz="1050" dirty="0" err="1">
                <a:latin typeface="+mj-lt"/>
              </a:rPr>
              <a:t>Guard</a:t>
            </a:r>
            <a:r>
              <a:rPr lang="sv-SE" sz="1050" dirty="0">
                <a:latin typeface="+mj-lt"/>
              </a:rPr>
              <a:t>​</a:t>
            </a:r>
          </a:p>
          <a:p>
            <a:pPr algn="ctr">
              <a:spcAft>
                <a:spcPts val="100"/>
              </a:spcAft>
            </a:pPr>
            <a:r>
              <a:rPr lang="sv-SE" sz="1050" dirty="0">
                <a:latin typeface="+mj-lt"/>
              </a:rPr>
              <a:t>The </a:t>
            </a:r>
            <a:r>
              <a:rPr lang="sv-SE" sz="1050" dirty="0" err="1">
                <a:latin typeface="+mj-lt"/>
              </a:rPr>
              <a:t>Security</a:t>
            </a:r>
            <a:r>
              <a:rPr lang="sv-SE" sz="1050" dirty="0">
                <a:latin typeface="+mj-lt"/>
              </a:rPr>
              <a:t> Service​</a:t>
            </a:r>
          </a:p>
          <a:p>
            <a:pPr algn="ctr">
              <a:spcAft>
                <a:spcPts val="100"/>
              </a:spcAft>
            </a:pPr>
            <a:r>
              <a:rPr lang="sv-SE" sz="1050" dirty="0">
                <a:latin typeface="+mj-lt"/>
              </a:rPr>
              <a:t>The Swedish </a:t>
            </a:r>
            <a:r>
              <a:rPr lang="sv-SE" sz="1050" dirty="0" err="1">
                <a:latin typeface="+mj-lt"/>
              </a:rPr>
              <a:t>Customs</a:t>
            </a:r>
            <a:r>
              <a:rPr lang="sv-SE" sz="1050" dirty="0">
                <a:latin typeface="+mj-lt"/>
              </a:rPr>
              <a:t>​</a:t>
            </a:r>
          </a:p>
          <a:p>
            <a:pPr algn="ctr">
              <a:spcAft>
                <a:spcPts val="100"/>
              </a:spcAft>
            </a:pPr>
            <a:r>
              <a:rPr lang="sv-SE" sz="1050" dirty="0">
                <a:latin typeface="+mj-lt"/>
              </a:rPr>
              <a:t>The Swedish </a:t>
            </a:r>
            <a:r>
              <a:rPr lang="sv-SE" sz="1050" dirty="0" err="1">
                <a:latin typeface="+mj-lt"/>
              </a:rPr>
              <a:t>Prosecution</a:t>
            </a:r>
            <a:r>
              <a:rPr lang="sv-SE" sz="1050" dirty="0">
                <a:latin typeface="+mj-lt"/>
              </a:rPr>
              <a:t> </a:t>
            </a:r>
            <a:r>
              <a:rPr lang="sv-SE" sz="1050" dirty="0" err="1">
                <a:latin typeface="+mj-lt"/>
              </a:rPr>
              <a:t>Authority</a:t>
            </a:r>
            <a:r>
              <a:rPr lang="sv-SE" sz="1050" dirty="0">
                <a:latin typeface="+mj-lt"/>
              </a:rPr>
              <a:t>​</a:t>
            </a:r>
          </a:p>
          <a:p>
            <a:pPr algn="ctr">
              <a:spcAft>
                <a:spcPts val="100"/>
              </a:spcAft>
            </a:pPr>
            <a:r>
              <a:rPr lang="sv-SE" sz="1050" dirty="0">
                <a:latin typeface="+mj-lt"/>
              </a:rPr>
              <a:t>The Swedish National </a:t>
            </a:r>
            <a:br>
              <a:rPr lang="sv-SE" sz="1050" dirty="0">
                <a:latin typeface="+mj-lt"/>
              </a:rPr>
            </a:br>
            <a:r>
              <a:rPr lang="sv-SE" sz="1050" dirty="0" err="1">
                <a:latin typeface="+mj-lt"/>
              </a:rPr>
              <a:t>CourtsAdministration</a:t>
            </a:r>
            <a:r>
              <a:rPr lang="sv-SE" sz="1050" dirty="0">
                <a:latin typeface="+mj-lt"/>
              </a:rPr>
              <a:t>​</a:t>
            </a:r>
          </a:p>
        </p:txBody>
      </p:sp>
      <p:sp>
        <p:nvSpPr>
          <p:cNvPr id="21" name="Bild 10">
            <a:extLst>
              <a:ext uri="{FF2B5EF4-FFF2-40B4-BE49-F238E27FC236}">
                <a16:creationId xmlns:a16="http://schemas.microsoft.com/office/drawing/2014/main" id="{653E1908-4413-B8CA-FBB4-367003712C7F}"/>
              </a:ext>
            </a:extLst>
          </p:cNvPr>
          <p:cNvSpPr/>
          <p:nvPr/>
        </p:nvSpPr>
        <p:spPr>
          <a:xfrm flipH="1">
            <a:off x="3053349" y="3022992"/>
            <a:ext cx="2362861" cy="178118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The Swedish Coast </a:t>
            </a:r>
            <a:r>
              <a:rPr lang="sv-SE" sz="1050" dirty="0" err="1">
                <a:latin typeface="+mj-lt"/>
              </a:rPr>
              <a:t>Guard</a:t>
            </a:r>
            <a:r>
              <a:rPr lang="sv-SE" sz="1050" dirty="0">
                <a:latin typeface="+mj-lt"/>
              </a:rPr>
              <a:t>​</a:t>
            </a:r>
          </a:p>
          <a:p>
            <a:pPr algn="ctr">
              <a:spcAft>
                <a:spcPts val="100"/>
              </a:spcAft>
            </a:pPr>
            <a:r>
              <a:rPr lang="sv-SE" sz="1050" dirty="0">
                <a:latin typeface="+mj-lt"/>
              </a:rPr>
              <a:t>The County Administrative Boards​</a:t>
            </a:r>
          </a:p>
          <a:p>
            <a:pPr algn="ctr">
              <a:spcAft>
                <a:spcPts val="100"/>
              </a:spcAft>
            </a:pPr>
            <a:r>
              <a:rPr lang="sv-SE" sz="1050" dirty="0">
                <a:latin typeface="+mj-lt"/>
              </a:rPr>
              <a:t>The Swedish Police </a:t>
            </a:r>
            <a:r>
              <a:rPr lang="sv-SE" sz="1050" dirty="0" err="1">
                <a:latin typeface="+mj-lt"/>
              </a:rPr>
              <a:t>Authority</a:t>
            </a:r>
            <a:r>
              <a:rPr lang="sv-SE" sz="1050" dirty="0">
                <a:latin typeface="+mj-lt"/>
              </a:rPr>
              <a:t>​</a:t>
            </a:r>
          </a:p>
          <a:p>
            <a:pPr algn="ctr">
              <a:spcAft>
                <a:spcPts val="100"/>
              </a:spcAft>
            </a:pPr>
            <a:r>
              <a:rPr lang="sv-SE" sz="1050" dirty="0">
                <a:latin typeface="+mj-lt"/>
              </a:rPr>
              <a:t>The Swedish </a:t>
            </a:r>
            <a:r>
              <a:rPr lang="sv-SE" sz="1050" dirty="0" err="1">
                <a:latin typeface="+mj-lt"/>
              </a:rPr>
              <a:t>Maritime</a:t>
            </a:r>
            <a:r>
              <a:rPr lang="sv-SE" sz="1050" dirty="0">
                <a:latin typeface="+mj-lt"/>
              </a:rPr>
              <a:t> Administration​</a:t>
            </a:r>
          </a:p>
          <a:p>
            <a:pPr algn="ctr">
              <a:spcAft>
                <a:spcPts val="100"/>
              </a:spcAft>
            </a:pPr>
            <a:r>
              <a:rPr lang="sv-SE" sz="1050" dirty="0">
                <a:latin typeface="+mj-lt"/>
              </a:rPr>
              <a:t>The Swedish </a:t>
            </a:r>
            <a:r>
              <a:rPr lang="sv-SE" sz="1050" dirty="0" err="1">
                <a:latin typeface="+mj-lt"/>
              </a:rPr>
              <a:t>Meteorological</a:t>
            </a:r>
            <a:r>
              <a:rPr lang="sv-SE" sz="1050" dirty="0">
                <a:latin typeface="+mj-lt"/>
              </a:rPr>
              <a:t> </a:t>
            </a:r>
            <a:br>
              <a:rPr lang="sv-SE" sz="1050" dirty="0">
                <a:latin typeface="+mj-lt"/>
              </a:rPr>
            </a:br>
            <a:r>
              <a:rPr lang="sv-SE" sz="1050" dirty="0">
                <a:latin typeface="+mj-lt"/>
              </a:rPr>
              <a:t>and </a:t>
            </a:r>
            <a:r>
              <a:rPr lang="sv-SE" sz="1050" dirty="0" err="1">
                <a:latin typeface="+mj-lt"/>
              </a:rPr>
              <a:t>Hydrological</a:t>
            </a:r>
            <a:r>
              <a:rPr lang="sv-SE" sz="1050" dirty="0">
                <a:latin typeface="+mj-lt"/>
              </a:rPr>
              <a:t> </a:t>
            </a:r>
            <a:r>
              <a:rPr lang="sv-SE" sz="1050" dirty="0" err="1">
                <a:latin typeface="+mj-lt"/>
              </a:rPr>
              <a:t>Institute</a:t>
            </a:r>
            <a:r>
              <a:rPr lang="sv-SE" sz="1050" dirty="0">
                <a:latin typeface="+mj-lt"/>
              </a:rPr>
              <a:t>​</a:t>
            </a:r>
          </a:p>
          <a:p>
            <a:pPr algn="ctr">
              <a:spcAft>
                <a:spcPts val="100"/>
              </a:spcAft>
            </a:pPr>
            <a:r>
              <a:rPr lang="sv-SE" sz="1050" dirty="0">
                <a:latin typeface="+mj-lt"/>
              </a:rPr>
              <a:t>The Swedish </a:t>
            </a:r>
            <a:r>
              <a:rPr lang="sv-SE" sz="1050" dirty="0" err="1">
                <a:latin typeface="+mj-lt"/>
              </a:rPr>
              <a:t>Radiation</a:t>
            </a:r>
            <a:r>
              <a:rPr lang="sv-SE" sz="1050" dirty="0">
                <a:latin typeface="+mj-lt"/>
              </a:rPr>
              <a:t> </a:t>
            </a:r>
            <a:br>
              <a:rPr lang="sv-SE" sz="1050" dirty="0">
                <a:latin typeface="+mj-lt"/>
              </a:rPr>
            </a:br>
            <a:r>
              <a:rPr lang="sv-SE" sz="1050" dirty="0" err="1">
                <a:latin typeface="+mj-lt"/>
              </a:rPr>
              <a:t>Safety</a:t>
            </a:r>
            <a:r>
              <a:rPr lang="sv-SE" sz="1050" dirty="0">
                <a:latin typeface="+mj-lt"/>
              </a:rPr>
              <a:t> </a:t>
            </a:r>
            <a:r>
              <a:rPr lang="sv-SE" sz="1050" dirty="0" err="1">
                <a:latin typeface="+mj-lt"/>
              </a:rPr>
              <a:t>Authority</a:t>
            </a:r>
            <a:r>
              <a:rPr lang="sv-SE" sz="1050" dirty="0">
                <a:latin typeface="+mj-lt"/>
              </a:rPr>
              <a:t>​</a:t>
            </a:r>
            <a:endParaRPr lang="sv-SE" sz="1050" spc="-20" dirty="0">
              <a:latin typeface="+mj-lt"/>
            </a:endParaRPr>
          </a:p>
        </p:txBody>
      </p:sp>
      <p:sp>
        <p:nvSpPr>
          <p:cNvPr id="22" name="Bild 6">
            <a:extLst>
              <a:ext uri="{FF2B5EF4-FFF2-40B4-BE49-F238E27FC236}">
                <a16:creationId xmlns:a16="http://schemas.microsoft.com/office/drawing/2014/main" id="{599E3B3F-7668-589A-B840-FDC7A74AE23C}"/>
              </a:ext>
            </a:extLst>
          </p:cNvPr>
          <p:cNvSpPr/>
          <p:nvPr/>
        </p:nvSpPr>
        <p:spPr>
          <a:xfrm flipH="1">
            <a:off x="5644702" y="1867576"/>
            <a:ext cx="2365624"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TRANSPORT</a:t>
            </a:r>
          </a:p>
        </p:txBody>
      </p:sp>
      <p:sp>
        <p:nvSpPr>
          <p:cNvPr id="24" name="Bild 10">
            <a:extLst>
              <a:ext uri="{FF2B5EF4-FFF2-40B4-BE49-F238E27FC236}">
                <a16:creationId xmlns:a16="http://schemas.microsoft.com/office/drawing/2014/main" id="{60C29962-2639-FE18-7673-EB49426DB97B}"/>
              </a:ext>
            </a:extLst>
          </p:cNvPr>
          <p:cNvSpPr/>
          <p:nvPr/>
        </p:nvSpPr>
        <p:spPr>
          <a:xfrm flipH="1">
            <a:off x="5644649" y="3022993"/>
            <a:ext cx="2377181" cy="178118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Air Navigation Services </a:t>
            </a:r>
            <a:br>
              <a:rPr lang="sv-SE" sz="1050" dirty="0">
                <a:latin typeface="+mj-lt"/>
              </a:rPr>
            </a:br>
            <a:r>
              <a:rPr lang="sv-SE" sz="1050" dirty="0" err="1">
                <a:latin typeface="+mj-lt"/>
              </a:rPr>
              <a:t>of</a:t>
            </a:r>
            <a:r>
              <a:rPr lang="sv-SE" sz="1050" dirty="0">
                <a:latin typeface="+mj-lt"/>
              </a:rPr>
              <a:t> Sweden​</a:t>
            </a:r>
          </a:p>
          <a:p>
            <a:pPr algn="ctr">
              <a:spcAft>
                <a:spcPts val="100"/>
              </a:spcAft>
            </a:pPr>
            <a:r>
              <a:rPr lang="sv-SE" sz="1050" dirty="0">
                <a:latin typeface="+mj-lt"/>
              </a:rPr>
              <a:t>The Swedish </a:t>
            </a:r>
            <a:r>
              <a:rPr lang="sv-SE" sz="1050" dirty="0" err="1">
                <a:latin typeface="+mj-lt"/>
              </a:rPr>
              <a:t>Maritime</a:t>
            </a:r>
            <a:r>
              <a:rPr lang="sv-SE" sz="1050" dirty="0">
                <a:latin typeface="+mj-lt"/>
              </a:rPr>
              <a:t> Administration​</a:t>
            </a:r>
          </a:p>
          <a:p>
            <a:pPr algn="ctr">
              <a:spcAft>
                <a:spcPts val="100"/>
              </a:spcAft>
            </a:pPr>
            <a:r>
              <a:rPr lang="sv-SE" sz="1050" dirty="0">
                <a:latin typeface="+mj-lt"/>
              </a:rPr>
              <a:t>The Swedish Transport Agency​</a:t>
            </a:r>
          </a:p>
        </p:txBody>
      </p:sp>
      <p:sp>
        <p:nvSpPr>
          <p:cNvPr id="28" name="Bild 6">
            <a:extLst>
              <a:ext uri="{FF2B5EF4-FFF2-40B4-BE49-F238E27FC236}">
                <a16:creationId xmlns:a16="http://schemas.microsoft.com/office/drawing/2014/main" id="{81CE2076-B13D-9A6A-B645-57B6BCF3859A}"/>
              </a:ext>
            </a:extLst>
          </p:cNvPr>
          <p:cNvSpPr/>
          <p:nvPr/>
        </p:nvSpPr>
        <p:spPr>
          <a:xfrm flipH="1">
            <a:off x="8252131" y="1862480"/>
            <a:ext cx="2274797" cy="622702"/>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FOREIGN TRADE</a:t>
            </a:r>
          </a:p>
        </p:txBody>
      </p:sp>
      <p:sp>
        <p:nvSpPr>
          <p:cNvPr id="30" name="Bild 10">
            <a:extLst>
              <a:ext uri="{FF2B5EF4-FFF2-40B4-BE49-F238E27FC236}">
                <a16:creationId xmlns:a16="http://schemas.microsoft.com/office/drawing/2014/main" id="{22B9609A-08A8-5EB8-1643-B4EC2A921562}"/>
              </a:ext>
            </a:extLst>
          </p:cNvPr>
          <p:cNvSpPr/>
          <p:nvPr/>
        </p:nvSpPr>
        <p:spPr>
          <a:xfrm flipH="1">
            <a:off x="8251445" y="3023124"/>
            <a:ext cx="2377181" cy="178118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Swedish </a:t>
            </a:r>
            <a:r>
              <a:rPr lang="sv-SE" sz="1050" dirty="0" err="1">
                <a:latin typeface="+mj-lt"/>
              </a:rPr>
              <a:t>Customs</a:t>
            </a:r>
            <a:endParaRPr lang="sv-SE" sz="1050" dirty="0">
              <a:latin typeface="+mj-lt"/>
            </a:endParaRPr>
          </a:p>
        </p:txBody>
      </p:sp>
      <p:pic>
        <p:nvPicPr>
          <p:cNvPr id="53" name="Bild 12">
            <a:extLst>
              <a:ext uri="{FF2B5EF4-FFF2-40B4-BE49-F238E27FC236}">
                <a16:creationId xmlns:a16="http://schemas.microsoft.com/office/drawing/2014/main" id="{D1C7D42D-95FA-FB00-B1DE-88B9893D746D}"/>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3396" y="1490914"/>
            <a:ext cx="1607627" cy="435967"/>
          </a:xfrm>
          <a:prstGeom prst="rect">
            <a:avLst/>
          </a:prstGeom>
        </p:spPr>
      </p:pic>
      <p:sp>
        <p:nvSpPr>
          <p:cNvPr id="14" name="Bild 6">
            <a:extLst>
              <a:ext uri="{FF2B5EF4-FFF2-40B4-BE49-F238E27FC236}">
                <a16:creationId xmlns:a16="http://schemas.microsoft.com/office/drawing/2014/main" id="{C52A8D8C-27F7-CAA9-2913-C899D6EB2E5B}"/>
              </a:ext>
            </a:extLst>
          </p:cNvPr>
          <p:cNvSpPr/>
          <p:nvPr/>
        </p:nvSpPr>
        <p:spPr>
          <a:xfrm flipH="1">
            <a:off x="540913" y="1862442"/>
            <a:ext cx="2271996"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PUBLIC ORDER AND SECURITY​</a:t>
            </a:r>
          </a:p>
        </p:txBody>
      </p:sp>
      <p:sp>
        <p:nvSpPr>
          <p:cNvPr id="49" name="Bild 6">
            <a:extLst>
              <a:ext uri="{FF2B5EF4-FFF2-40B4-BE49-F238E27FC236}">
                <a16:creationId xmlns:a16="http://schemas.microsoft.com/office/drawing/2014/main" id="{8E4127C5-69B7-9502-1B29-FD04B5543A2D}"/>
              </a:ext>
            </a:extLst>
          </p:cNvPr>
          <p:cNvSpPr/>
          <p:nvPr/>
        </p:nvSpPr>
        <p:spPr>
          <a:xfrm flipH="1">
            <a:off x="3050587" y="1867576"/>
            <a:ext cx="2365624" cy="622156"/>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CIVIL PROTECTION​</a:t>
            </a:r>
          </a:p>
        </p:txBody>
      </p:sp>
      <p:pic>
        <p:nvPicPr>
          <p:cNvPr id="15" name="Bild 14">
            <a:extLst>
              <a:ext uri="{FF2B5EF4-FFF2-40B4-BE49-F238E27FC236}">
                <a16:creationId xmlns:a16="http://schemas.microsoft.com/office/drawing/2014/main" id="{2D5EC1C4-AD04-DE85-06C7-DC424FA9EA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8110" y="1772468"/>
            <a:ext cx="63500" cy="114300"/>
          </a:xfrm>
          <a:prstGeom prst="rect">
            <a:avLst/>
          </a:prstGeom>
        </p:spPr>
      </p:pic>
      <p:pic>
        <p:nvPicPr>
          <p:cNvPr id="31" name="Bild 30">
            <a:extLst>
              <a:ext uri="{FF2B5EF4-FFF2-40B4-BE49-F238E27FC236}">
                <a16:creationId xmlns:a16="http://schemas.microsoft.com/office/drawing/2014/main" id="{07F0BCE8-C4F7-903E-9E48-133A927AC4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7111" y="1799338"/>
            <a:ext cx="174629" cy="72260"/>
          </a:xfrm>
          <a:prstGeom prst="rect">
            <a:avLst/>
          </a:prstGeom>
        </p:spPr>
      </p:pic>
      <p:pic>
        <p:nvPicPr>
          <p:cNvPr id="35" name="Bild 34">
            <a:extLst>
              <a:ext uri="{FF2B5EF4-FFF2-40B4-BE49-F238E27FC236}">
                <a16:creationId xmlns:a16="http://schemas.microsoft.com/office/drawing/2014/main" id="{796A3A9A-04DB-071C-BF08-1F82EEEB4D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0008" y="1584324"/>
            <a:ext cx="735175" cy="289249"/>
          </a:xfrm>
          <a:prstGeom prst="rect">
            <a:avLst/>
          </a:prstGeom>
        </p:spPr>
      </p:pic>
      <p:pic>
        <p:nvPicPr>
          <p:cNvPr id="39" name="Bild 38">
            <a:extLst>
              <a:ext uri="{FF2B5EF4-FFF2-40B4-BE49-F238E27FC236}">
                <a16:creationId xmlns:a16="http://schemas.microsoft.com/office/drawing/2014/main" id="{3695193A-8A04-AF7E-135A-A9954081B3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99180" y="1631310"/>
            <a:ext cx="564631" cy="282316"/>
          </a:xfrm>
          <a:prstGeom prst="rect">
            <a:avLst/>
          </a:prstGeom>
        </p:spPr>
      </p:pic>
      <p:pic>
        <p:nvPicPr>
          <p:cNvPr id="41" name="Bild 40">
            <a:extLst>
              <a:ext uri="{FF2B5EF4-FFF2-40B4-BE49-F238E27FC236}">
                <a16:creationId xmlns:a16="http://schemas.microsoft.com/office/drawing/2014/main" id="{30F95D1F-99BA-95EC-91F4-E95C1AA126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13528" y="1309623"/>
            <a:ext cx="596900" cy="571500"/>
          </a:xfrm>
          <a:prstGeom prst="rect">
            <a:avLst/>
          </a:prstGeom>
        </p:spPr>
      </p:pic>
      <p:pic>
        <p:nvPicPr>
          <p:cNvPr id="44" name="Bild 43">
            <a:extLst>
              <a:ext uri="{FF2B5EF4-FFF2-40B4-BE49-F238E27FC236}">
                <a16:creationId xmlns:a16="http://schemas.microsoft.com/office/drawing/2014/main" id="{93F98582-E01F-8912-13AC-CDD1CAC9475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54568" y="1628678"/>
            <a:ext cx="238058" cy="284948"/>
          </a:xfrm>
          <a:prstGeom prst="rect">
            <a:avLst/>
          </a:prstGeom>
        </p:spPr>
      </p:pic>
      <p:pic>
        <p:nvPicPr>
          <p:cNvPr id="48" name="Bild 47">
            <a:extLst>
              <a:ext uri="{FF2B5EF4-FFF2-40B4-BE49-F238E27FC236}">
                <a16:creationId xmlns:a16="http://schemas.microsoft.com/office/drawing/2014/main" id="{BB24B3DA-65FC-D20B-2269-4F86A38B443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57317" y="1473386"/>
            <a:ext cx="480777" cy="335810"/>
          </a:xfrm>
          <a:prstGeom prst="rect">
            <a:avLst/>
          </a:prstGeom>
        </p:spPr>
      </p:pic>
      <p:pic>
        <p:nvPicPr>
          <p:cNvPr id="51" name="Bild 50">
            <a:extLst>
              <a:ext uri="{FF2B5EF4-FFF2-40B4-BE49-F238E27FC236}">
                <a16:creationId xmlns:a16="http://schemas.microsoft.com/office/drawing/2014/main" id="{C9059AA5-9F4F-2409-735C-921268F04C4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746271" y="1444213"/>
            <a:ext cx="400289" cy="400289"/>
          </a:xfrm>
          <a:prstGeom prst="rect">
            <a:avLst/>
          </a:prstGeom>
        </p:spPr>
      </p:pic>
      <p:pic>
        <p:nvPicPr>
          <p:cNvPr id="56" name="Bild 47">
            <a:extLst>
              <a:ext uri="{FF2B5EF4-FFF2-40B4-BE49-F238E27FC236}">
                <a16:creationId xmlns:a16="http://schemas.microsoft.com/office/drawing/2014/main" id="{CB097665-39D4-D929-45B0-2E811E9521F7}"/>
              </a:ext>
              <a:ext uri="{C183D7F6-B498-43B3-948B-1728B52AA6E4}">
                <adec:decorative xmlns:adec="http://schemas.microsoft.com/office/drawing/2017/decorative" val="1"/>
              </a:ext>
            </a:extLst>
          </p:cNvPr>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3463250" y="1237762"/>
            <a:ext cx="1504619" cy="640263"/>
          </a:xfrm>
          <a:prstGeom prst="rect">
            <a:avLst/>
          </a:prstGeom>
        </p:spPr>
      </p:pic>
      <p:sp>
        <p:nvSpPr>
          <p:cNvPr id="5" name="Platshållare för innehåll 7">
            <a:extLst>
              <a:ext uri="{FF2B5EF4-FFF2-40B4-BE49-F238E27FC236}">
                <a16:creationId xmlns:a16="http://schemas.microsoft.com/office/drawing/2014/main" id="{9231E7F5-E2FF-0C4F-764C-AEB7EA58581C}"/>
              </a:ext>
            </a:extLst>
          </p:cNvPr>
          <p:cNvSpPr txBox="1">
            <a:spLocks/>
          </p:cNvSpPr>
          <p:nvPr/>
        </p:nvSpPr>
        <p:spPr>
          <a:xfrm>
            <a:off x="446519" y="6142125"/>
            <a:ext cx="5739870" cy="516224"/>
          </a:xfrm>
          <a:prstGeom prst="rect">
            <a:avLst/>
          </a:prstGeom>
          <a:ln>
            <a:solidFill>
              <a:srgbClr val="822757"/>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50" dirty="0" err="1">
                <a:effectLst/>
                <a:latin typeface="Century Gothic" panose="020B0502020202020204" pitchFamily="34" charset="0"/>
              </a:rPr>
              <a:t>Within</a:t>
            </a:r>
            <a:r>
              <a:rPr lang="sv-SE" sz="950" dirty="0">
                <a:effectLst/>
                <a:latin typeface="Century Gothic" panose="020B0502020202020204" pitchFamily="34" charset="0"/>
              </a:rPr>
              <a:t> </a:t>
            </a:r>
            <a:r>
              <a:rPr lang="sv-SE" sz="950" dirty="0" err="1">
                <a:effectLst/>
                <a:latin typeface="Century Gothic" panose="020B0502020202020204" pitchFamily="34" charset="0"/>
              </a:rPr>
              <a:t>each</a:t>
            </a:r>
            <a:r>
              <a:rPr lang="sv-SE" sz="950" dirty="0">
                <a:effectLst/>
                <a:latin typeface="Century Gothic" panose="020B0502020202020204" pitchFamily="34" charset="0"/>
              </a:rPr>
              <a:t>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there</a:t>
            </a:r>
            <a:r>
              <a:rPr lang="sv-SE" sz="950" dirty="0">
                <a:effectLst/>
                <a:latin typeface="Century Gothic" panose="020B0502020202020204" pitchFamily="34" charset="0"/>
              </a:rPr>
              <a:t> is an </a:t>
            </a:r>
            <a:r>
              <a:rPr lang="sv-SE" sz="950" dirty="0" err="1">
                <a:effectLst/>
                <a:latin typeface="Century Gothic" panose="020B0502020202020204" pitchFamily="34" charset="0"/>
              </a:rPr>
              <a:t>agency</a:t>
            </a:r>
            <a:r>
              <a:rPr lang="sv-SE" sz="950" dirty="0">
                <a:effectLst/>
                <a:latin typeface="Century Gothic" panose="020B0502020202020204" pitchFamily="34" charset="0"/>
              </a:rPr>
              <a:t> </a:t>
            </a:r>
            <a:r>
              <a:rPr lang="sv-SE" sz="950" dirty="0" err="1">
                <a:effectLst/>
                <a:latin typeface="Century Gothic" panose="020B0502020202020204" pitchFamily="34" charset="0"/>
              </a:rPr>
              <a:t>with</a:t>
            </a:r>
            <a:r>
              <a:rPr lang="sv-SE" sz="950" dirty="0">
                <a:effectLst/>
                <a:latin typeface="Century Gothic" panose="020B0502020202020204" pitchFamily="34" charset="0"/>
              </a:rPr>
              <a:t> </a:t>
            </a:r>
            <a:r>
              <a:rPr lang="sv-SE" sz="950" dirty="0" err="1">
                <a:effectLst/>
                <a:latin typeface="Century Gothic" panose="020B0502020202020204" pitchFamily="34" charset="0"/>
              </a:rPr>
              <a:t>sectoral</a:t>
            </a:r>
            <a:r>
              <a:rPr lang="sv-SE" sz="950" dirty="0">
                <a:effectLst/>
                <a:latin typeface="Century Gothic" panose="020B0502020202020204" pitchFamily="34" charset="0"/>
              </a:rPr>
              <a:t> </a:t>
            </a:r>
            <a:r>
              <a:rPr lang="sv-SE" sz="950" dirty="0" err="1">
                <a:effectLst/>
                <a:latin typeface="Century Gothic" panose="020B0502020202020204" pitchFamily="34" charset="0"/>
              </a:rPr>
              <a:t>responsibilities</a:t>
            </a:r>
            <a:r>
              <a:rPr lang="sv-SE" sz="950" dirty="0">
                <a:effectLst/>
                <a:latin typeface="Century Gothic" panose="020B0502020202020204" pitchFamily="34" charset="0"/>
              </a:rPr>
              <a:t> for civil </a:t>
            </a:r>
            <a:r>
              <a:rPr lang="sv-SE" sz="950" dirty="0" err="1">
                <a:effectLst/>
                <a:latin typeface="Century Gothic" panose="020B0502020202020204" pitchFamily="34" charset="0"/>
              </a:rPr>
              <a:t>preparedness</a:t>
            </a:r>
            <a:r>
              <a:rPr lang="sv-SE" sz="950" dirty="0">
                <a:effectLst/>
                <a:latin typeface="Century Gothic" panose="020B0502020202020204" pitchFamily="34" charset="0"/>
              </a:rPr>
              <a:t>. </a:t>
            </a:r>
            <a:br>
              <a:rPr lang="sv-SE" sz="950" dirty="0">
                <a:effectLst/>
                <a:latin typeface="Century Gothic" panose="020B0502020202020204" pitchFamily="34" charset="0"/>
              </a:rPr>
            </a:br>
            <a:r>
              <a:rPr lang="sv-SE" sz="950" dirty="0" err="1">
                <a:effectLst/>
                <a:latin typeface="Century Gothic" panose="020B0502020202020204" pitchFamily="34" charset="0"/>
              </a:rPr>
              <a:t>This</a:t>
            </a:r>
            <a:r>
              <a:rPr lang="sv-SE" sz="950" dirty="0">
                <a:effectLst/>
                <a:latin typeface="Century Gothic" panose="020B0502020202020204" pitchFamily="34" charset="0"/>
              </a:rPr>
              <a:t> </a:t>
            </a:r>
            <a:r>
              <a:rPr lang="sv-SE" sz="950" dirty="0" err="1">
                <a:effectLst/>
                <a:latin typeface="Century Gothic" panose="020B0502020202020204" pitchFamily="34" charset="0"/>
              </a:rPr>
              <a:t>involves</a:t>
            </a:r>
            <a:r>
              <a:rPr lang="sv-SE" sz="950" dirty="0">
                <a:effectLst/>
                <a:latin typeface="Century Gothic" panose="020B0502020202020204" pitchFamily="34" charset="0"/>
              </a:rPr>
              <a:t> </a:t>
            </a:r>
            <a:r>
              <a:rPr lang="sv-SE" sz="950" dirty="0" err="1">
                <a:effectLst/>
                <a:latin typeface="Century Gothic" panose="020B0502020202020204" pitchFamily="34" charset="0"/>
              </a:rPr>
              <a:t>developing</a:t>
            </a:r>
            <a:r>
              <a:rPr lang="sv-SE" sz="950" dirty="0">
                <a:effectLst/>
                <a:latin typeface="Century Gothic" panose="020B0502020202020204" pitchFamily="34" charset="0"/>
              </a:rPr>
              <a:t> civil </a:t>
            </a:r>
            <a:r>
              <a:rPr lang="sv-SE" sz="950" dirty="0" err="1">
                <a:effectLst/>
                <a:latin typeface="Century Gothic" panose="020B0502020202020204" pitchFamily="34" charset="0"/>
              </a:rPr>
              <a:t>preparedness</a:t>
            </a:r>
            <a:r>
              <a:rPr lang="sv-SE" sz="950" dirty="0">
                <a:latin typeface="Century Gothic" panose="020B0502020202020204" pitchFamily="34" charset="0"/>
              </a:rPr>
              <a:t> </a:t>
            </a:r>
            <a:r>
              <a:rPr lang="sv-SE" sz="950" dirty="0" err="1">
                <a:effectLst/>
                <a:latin typeface="Century Gothic" panose="020B0502020202020204" pitchFamily="34" charset="0"/>
              </a:rPr>
              <a:t>within</a:t>
            </a:r>
            <a:r>
              <a:rPr lang="sv-SE" sz="950" dirty="0">
                <a:effectLst/>
                <a:latin typeface="Century Gothic" panose="020B0502020202020204" pitchFamily="34" charset="0"/>
              </a:rPr>
              <a:t> the </a:t>
            </a:r>
            <a:r>
              <a:rPr lang="sv-SE" sz="950" dirty="0" err="1">
                <a:effectLst/>
                <a:latin typeface="Century Gothic" panose="020B0502020202020204" pitchFamily="34" charset="0"/>
              </a:rPr>
              <a:t>sector</a:t>
            </a:r>
            <a:r>
              <a:rPr lang="sv-SE" sz="950" dirty="0">
                <a:effectLst/>
                <a:latin typeface="Century Gothic" panose="020B0502020202020204" pitchFamily="34" charset="0"/>
              </a:rPr>
              <a:t>, </a:t>
            </a:r>
            <a:r>
              <a:rPr lang="sv-SE" sz="950" dirty="0" err="1">
                <a:effectLst/>
                <a:latin typeface="Century Gothic" panose="020B0502020202020204" pitchFamily="34" charset="0"/>
              </a:rPr>
              <a:t>supporting</a:t>
            </a:r>
            <a:r>
              <a:rPr lang="sv-SE" sz="950" dirty="0">
                <a:effectLst/>
                <a:latin typeface="Century Gothic" panose="020B0502020202020204" pitchFamily="34" charset="0"/>
              </a:rPr>
              <a:t> the national civil </a:t>
            </a:r>
            <a:r>
              <a:rPr lang="sv-SE" sz="950" dirty="0" err="1">
                <a:effectLst/>
                <a:latin typeface="Century Gothic" panose="020B0502020202020204" pitchFamily="34" charset="0"/>
              </a:rPr>
              <a:t>preparedness</a:t>
            </a:r>
            <a:r>
              <a:rPr lang="sv-SE" sz="950" dirty="0">
                <a:effectLst/>
                <a:latin typeface="Century Gothic" panose="020B0502020202020204" pitchFamily="34" charset="0"/>
              </a:rPr>
              <a:t> </a:t>
            </a:r>
            <a:r>
              <a:rPr lang="sv-SE" sz="950" dirty="0" err="1">
                <a:effectLst/>
                <a:latin typeface="Century Gothic" panose="020B0502020202020204" pitchFamily="34" charset="0"/>
              </a:rPr>
              <a:t>agencies</a:t>
            </a:r>
            <a:r>
              <a:rPr lang="sv-SE" sz="950" dirty="0">
                <a:effectLst/>
                <a:latin typeface="Century Gothic" panose="020B0502020202020204" pitchFamily="34" charset="0"/>
              </a:rPr>
              <a:t> and </a:t>
            </a:r>
            <a:r>
              <a:rPr lang="sv-SE" sz="950" dirty="0" err="1">
                <a:effectLst/>
                <a:latin typeface="Century Gothic" panose="020B0502020202020204" pitchFamily="34" charset="0"/>
              </a:rPr>
              <a:t>ensuring</a:t>
            </a:r>
            <a:r>
              <a:rPr lang="sv-SE" sz="950" dirty="0">
                <a:effectLst/>
                <a:latin typeface="Century Gothic" panose="020B0502020202020204" pitchFamily="34" charset="0"/>
              </a:rPr>
              <a:t> </a:t>
            </a:r>
            <a:r>
              <a:rPr lang="sv-SE" sz="950" dirty="0" err="1">
                <a:effectLst/>
                <a:latin typeface="Century Gothic" panose="020B0502020202020204" pitchFamily="34" charset="0"/>
              </a:rPr>
              <a:t>coordination</a:t>
            </a:r>
            <a:r>
              <a:rPr lang="sv-SE" sz="950" dirty="0">
                <a:effectLst/>
                <a:latin typeface="Century Gothic" panose="020B0502020202020204" pitchFamily="34" charset="0"/>
              </a:rPr>
              <a:t> and </a:t>
            </a:r>
            <a:r>
              <a:rPr lang="sv-SE" sz="950" dirty="0" err="1">
                <a:effectLst/>
                <a:latin typeface="Century Gothic" panose="020B0502020202020204" pitchFamily="34" charset="0"/>
              </a:rPr>
              <a:t>cooperation</a:t>
            </a:r>
            <a:r>
              <a:rPr lang="sv-SE" sz="950" dirty="0">
                <a:effectLst/>
                <a:latin typeface="Century Gothic" panose="020B0502020202020204" pitchFamily="34" charset="0"/>
              </a:rPr>
              <a:t> </a:t>
            </a:r>
            <a:r>
              <a:rPr lang="sv-SE" sz="950" dirty="0" err="1">
                <a:effectLst/>
                <a:latin typeface="Century Gothic" panose="020B0502020202020204" pitchFamily="34" charset="0"/>
              </a:rPr>
              <a:t>with</a:t>
            </a:r>
            <a:r>
              <a:rPr lang="sv-SE" sz="950" dirty="0">
                <a:effectLst/>
                <a:latin typeface="Century Gothic" panose="020B0502020202020204" pitchFamily="34" charset="0"/>
              </a:rPr>
              <a:t> </a:t>
            </a:r>
            <a:r>
              <a:rPr lang="sv-SE" sz="950" dirty="0" err="1">
                <a:effectLst/>
                <a:latin typeface="Century Gothic" panose="020B0502020202020204" pitchFamily="34" charset="0"/>
              </a:rPr>
              <a:t>other</a:t>
            </a:r>
            <a:r>
              <a:rPr lang="sv-SE" sz="950" dirty="0">
                <a:effectLst/>
                <a:latin typeface="Century Gothic" panose="020B0502020202020204" pitchFamily="34" charset="0"/>
              </a:rPr>
              <a:t> relevant </a:t>
            </a:r>
            <a:r>
              <a:rPr lang="sv-SE" sz="950" dirty="0" err="1">
                <a:effectLst/>
                <a:latin typeface="Century Gothic" panose="020B0502020202020204" pitchFamily="34" charset="0"/>
              </a:rPr>
              <a:t>actors</a:t>
            </a:r>
            <a:r>
              <a:rPr lang="sv-SE" sz="950" dirty="0">
                <a:effectLst/>
                <a:latin typeface="Century Gothic" panose="020B0502020202020204" pitchFamily="34" charset="0"/>
              </a:rPr>
              <a:t>.​</a:t>
            </a:r>
          </a:p>
        </p:txBody>
      </p:sp>
      <p:sp>
        <p:nvSpPr>
          <p:cNvPr id="4" name="Bild 8">
            <a:extLst>
              <a:ext uri="{FF2B5EF4-FFF2-40B4-BE49-F238E27FC236}">
                <a16:creationId xmlns:a16="http://schemas.microsoft.com/office/drawing/2014/main" id="{5469A77C-4072-533D-2E74-9608C9F02221}"/>
              </a:ext>
            </a:extLst>
          </p:cNvPr>
          <p:cNvSpPr/>
          <p:nvPr/>
        </p:nvSpPr>
        <p:spPr>
          <a:xfrm flipH="1">
            <a:off x="5644650" y="2552756"/>
            <a:ext cx="2377180"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Transport Administration​</a:t>
            </a:r>
          </a:p>
        </p:txBody>
      </p:sp>
      <p:sp>
        <p:nvSpPr>
          <p:cNvPr id="6" name="Bild 8">
            <a:extLst>
              <a:ext uri="{FF2B5EF4-FFF2-40B4-BE49-F238E27FC236}">
                <a16:creationId xmlns:a16="http://schemas.microsoft.com/office/drawing/2014/main" id="{7741A985-1718-7FAC-3840-E1517ED183CC}"/>
              </a:ext>
            </a:extLst>
          </p:cNvPr>
          <p:cNvSpPr/>
          <p:nvPr/>
        </p:nvSpPr>
        <p:spPr>
          <a:xfrm flipH="1">
            <a:off x="8251684" y="2547660"/>
            <a:ext cx="2377180"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National Board </a:t>
            </a:r>
            <a:r>
              <a:rPr lang="sv-SE" sz="1050" dirty="0" err="1">
                <a:solidFill>
                  <a:schemeClr val="bg1"/>
                </a:solidFill>
                <a:latin typeface="+mj-lt"/>
              </a:rPr>
              <a:t>of</a:t>
            </a:r>
            <a:r>
              <a:rPr lang="sv-SE" sz="1050" dirty="0">
                <a:solidFill>
                  <a:schemeClr val="bg1"/>
                </a:solidFill>
                <a:latin typeface="+mj-lt"/>
              </a:rPr>
              <a:t> </a:t>
            </a:r>
            <a:r>
              <a:rPr lang="sv-SE" sz="1050" dirty="0" err="1">
                <a:solidFill>
                  <a:schemeClr val="bg1"/>
                </a:solidFill>
                <a:latin typeface="+mj-lt"/>
              </a:rPr>
              <a:t>Trade</a:t>
            </a:r>
            <a:r>
              <a:rPr lang="sv-SE" sz="1050" dirty="0">
                <a:solidFill>
                  <a:schemeClr val="bg1"/>
                </a:solidFill>
                <a:latin typeface="+mj-lt"/>
              </a:rPr>
              <a:t> Sweden</a:t>
            </a:r>
          </a:p>
        </p:txBody>
      </p:sp>
      <p:sp>
        <p:nvSpPr>
          <p:cNvPr id="7" name="Bild 8">
            <a:extLst>
              <a:ext uri="{FF2B5EF4-FFF2-40B4-BE49-F238E27FC236}">
                <a16:creationId xmlns:a16="http://schemas.microsoft.com/office/drawing/2014/main" id="{3251F22C-A8AF-464C-9B3A-5D4E2C46054D}"/>
              </a:ext>
            </a:extLst>
          </p:cNvPr>
          <p:cNvSpPr/>
          <p:nvPr/>
        </p:nvSpPr>
        <p:spPr>
          <a:xfrm>
            <a:off x="446519" y="2544726"/>
            <a:ext cx="2370245" cy="420758"/>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Police </a:t>
            </a:r>
            <a:r>
              <a:rPr lang="sv-SE" sz="1050" dirty="0" err="1">
                <a:solidFill>
                  <a:schemeClr val="bg1"/>
                </a:solidFill>
                <a:latin typeface="+mj-lt"/>
              </a:rPr>
              <a:t>Authority</a:t>
            </a:r>
            <a:r>
              <a:rPr lang="sv-SE" sz="1050" dirty="0">
                <a:solidFill>
                  <a:schemeClr val="bg1"/>
                </a:solidFill>
                <a:latin typeface="+mj-lt"/>
              </a:rPr>
              <a:t>​</a:t>
            </a:r>
          </a:p>
        </p:txBody>
      </p:sp>
      <p:sp>
        <p:nvSpPr>
          <p:cNvPr id="8" name="Bild 8">
            <a:extLst>
              <a:ext uri="{FF2B5EF4-FFF2-40B4-BE49-F238E27FC236}">
                <a16:creationId xmlns:a16="http://schemas.microsoft.com/office/drawing/2014/main" id="{8C938B0A-8A41-CD4E-ED45-B79C0160681C}"/>
              </a:ext>
            </a:extLst>
          </p:cNvPr>
          <p:cNvSpPr/>
          <p:nvPr/>
        </p:nvSpPr>
        <p:spPr>
          <a:xfrm flipH="1">
            <a:off x="3051896" y="2543258"/>
            <a:ext cx="2365624" cy="425430"/>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The Swedish Civil ​</a:t>
            </a:r>
          </a:p>
          <a:p>
            <a:pPr algn="ctr"/>
            <a:r>
              <a:rPr lang="sv-SE" sz="1050" dirty="0" err="1">
                <a:solidFill>
                  <a:schemeClr val="bg1"/>
                </a:solidFill>
                <a:latin typeface="+mj-lt"/>
              </a:rPr>
              <a:t>Contingencies</a:t>
            </a:r>
            <a:r>
              <a:rPr lang="sv-SE" sz="1050" dirty="0">
                <a:solidFill>
                  <a:schemeClr val="bg1"/>
                </a:solidFill>
                <a:latin typeface="+mj-lt"/>
              </a:rPr>
              <a:t> Agency​</a:t>
            </a:r>
          </a:p>
        </p:txBody>
      </p:sp>
    </p:spTree>
    <p:extLst>
      <p:ext uri="{BB962C8B-B14F-4D97-AF65-F5344CB8AC3E}">
        <p14:creationId xmlns:p14="http://schemas.microsoft.com/office/powerpoint/2010/main" val="2393226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E089A27-AAE3-851E-EC96-DB0EE6BDFC6F}"/>
              </a:ext>
              <a:ext uri="{C183D7F6-B498-43B3-948B-1728B52AA6E4}">
                <adec:decorative xmlns:adec="http://schemas.microsoft.com/office/drawing/2017/decorative" val="1"/>
              </a:ext>
            </a:extLst>
          </p:cNvPr>
          <p:cNvSpPr>
            <a:spLocks noGrp="1"/>
          </p:cNvSpPr>
          <p:nvPr>
            <p:ph type="body" idx="1"/>
          </p:nvPr>
        </p:nvSpPr>
        <p:spPr>
          <a:xfrm>
            <a:off x="225974" y="244085"/>
            <a:ext cx="5870026" cy="276999"/>
          </a:xfrm>
        </p:spPr>
        <p:txBody>
          <a:bodyPr/>
          <a:lstStyle/>
          <a:p>
            <a:r>
              <a:rPr lang="sv-SE" dirty="0"/>
              <a:t>Civil preparedness</a:t>
            </a:r>
          </a:p>
        </p:txBody>
      </p:sp>
      <p:pic>
        <p:nvPicPr>
          <p:cNvPr id="6" name="Bild 5">
            <a:extLst>
              <a:ext uri="{FF2B5EF4-FFF2-40B4-BE49-F238E27FC236}">
                <a16:creationId xmlns:a16="http://schemas.microsoft.com/office/drawing/2014/main" id="{D2ABA94E-2AB7-8CD4-0D0F-BDEDD06111F7}"/>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3" name="Rubrik 2">
            <a:extLst>
              <a:ext uri="{FF2B5EF4-FFF2-40B4-BE49-F238E27FC236}">
                <a16:creationId xmlns:a16="http://schemas.microsoft.com/office/drawing/2014/main" id="{0B1844B1-B673-455A-886B-FDCCE2B21030}"/>
              </a:ext>
            </a:extLst>
          </p:cNvPr>
          <p:cNvSpPr>
            <a:spLocks noGrp="1"/>
          </p:cNvSpPr>
          <p:nvPr>
            <p:ph type="title"/>
          </p:nvPr>
        </p:nvSpPr>
        <p:spPr/>
        <p:txBody>
          <a:bodyPr/>
          <a:lstStyle/>
          <a:p>
            <a:r>
              <a:rPr lang="sv-SE" sz="2800" dirty="0"/>
              <a:t>OTHER IMPORTANT SOCIETAL FUNCTIONS</a:t>
            </a:r>
          </a:p>
        </p:txBody>
      </p:sp>
      <p:pic>
        <p:nvPicPr>
          <p:cNvPr id="2" name="Bildobjekt 1">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88" r="5447" b="47734"/>
          <a:stretch/>
        </p:blipFill>
        <p:spPr>
          <a:xfrm>
            <a:off x="3612660" y="1618715"/>
            <a:ext cx="4985070" cy="1225433"/>
          </a:xfrm>
          <a:prstGeom prst="rect">
            <a:avLst/>
          </a:prstGeom>
        </p:spPr>
      </p:pic>
      <p:sp>
        <p:nvSpPr>
          <p:cNvPr id="7" name="Rektangel 6">
            <a:extLst>
              <a:ext uri="{FF2B5EF4-FFF2-40B4-BE49-F238E27FC236}">
                <a16:creationId xmlns:a16="http://schemas.microsoft.com/office/drawing/2014/main" id="{C18E7B2B-CF67-6440-2FE3-C3E7BB9DB5F2}"/>
              </a:ext>
            </a:extLst>
          </p:cNvPr>
          <p:cNvSpPr/>
          <p:nvPr/>
        </p:nvSpPr>
        <p:spPr>
          <a:xfrm>
            <a:off x="3612660" y="2844148"/>
            <a:ext cx="4985071" cy="770206"/>
          </a:xfrm>
          <a:prstGeom prst="rect">
            <a:avLst/>
          </a:prstGeom>
          <a:solidFill>
            <a:srgbClr val="72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50" dirty="0">
                <a:latin typeface="+mj-lt"/>
              </a:rPr>
              <a:t>OTHER IMPORTANT AREAS FOR CIVIL PREPAREDNESS</a:t>
            </a:r>
          </a:p>
        </p:txBody>
      </p:sp>
      <p:sp>
        <p:nvSpPr>
          <p:cNvPr id="5" name="Rektangel 4"/>
          <p:cNvSpPr/>
          <p:nvPr/>
        </p:nvSpPr>
        <p:spPr>
          <a:xfrm>
            <a:off x="3612664" y="3728893"/>
            <a:ext cx="4966672" cy="18270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GB" dirty="0">
                <a:solidFill>
                  <a:schemeClr val="tx1"/>
                </a:solidFill>
                <a:latin typeface="+mj-lt"/>
              </a:rPr>
              <a:t>Cyber security</a:t>
            </a:r>
          </a:p>
          <a:p>
            <a:pPr algn="ctr">
              <a:lnSpc>
                <a:spcPct val="150000"/>
              </a:lnSpc>
            </a:pPr>
            <a:r>
              <a:rPr lang="en-GB" dirty="0">
                <a:solidFill>
                  <a:schemeClr val="tx1"/>
                </a:solidFill>
                <a:latin typeface="+mj-lt"/>
              </a:rPr>
              <a:t>Psychological defence</a:t>
            </a:r>
          </a:p>
          <a:p>
            <a:pPr algn="ctr">
              <a:lnSpc>
                <a:spcPct val="150000"/>
              </a:lnSpc>
            </a:pPr>
            <a:r>
              <a:rPr lang="en-GB" dirty="0">
                <a:solidFill>
                  <a:schemeClr val="tx1"/>
                </a:solidFill>
                <a:latin typeface="+mj-lt"/>
              </a:rPr>
              <a:t>Schools and preschool</a:t>
            </a:r>
          </a:p>
          <a:p>
            <a:pPr algn="ctr">
              <a:lnSpc>
                <a:spcPct val="150000"/>
              </a:lnSpc>
            </a:pPr>
            <a:r>
              <a:rPr lang="en-GB" dirty="0">
                <a:solidFill>
                  <a:schemeClr val="tx1"/>
                </a:solidFill>
                <a:latin typeface="+mj-lt"/>
              </a:rPr>
              <a:t>Migration</a:t>
            </a:r>
          </a:p>
        </p:txBody>
      </p:sp>
    </p:spTree>
    <p:extLst>
      <p:ext uri="{BB962C8B-B14F-4D97-AF65-F5344CB8AC3E}">
        <p14:creationId xmlns:p14="http://schemas.microsoft.com/office/powerpoint/2010/main" val="4278397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0"/>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0"/>
</p:tagLst>
</file>

<file path=ppt/tags/tag10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0"/>
</p:tagLst>
</file>

<file path=ppt/tags/tag108.xml><?xml version="1.0" encoding="utf-8"?>
<p:tagLst xmlns:a="http://schemas.openxmlformats.org/drawingml/2006/main" xmlns:r="http://schemas.openxmlformats.org/officeDocument/2006/relationships" xmlns:p="http://schemas.openxmlformats.org/presentationml/2006/main">
  <p:tag name="TEXTCOLOR" val="0"/>
</p:tagLst>
</file>

<file path=ppt/tags/tag109.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TEXTCOLOR" val="0"/>
</p:tagLst>
</file>

<file path=ppt/tags/tag112.xml><?xml version="1.0" encoding="utf-8"?>
<p:tagLst xmlns:a="http://schemas.openxmlformats.org/drawingml/2006/main" xmlns:r="http://schemas.openxmlformats.org/officeDocument/2006/relationships" xmlns:p="http://schemas.openxmlformats.org/presentationml/2006/main">
  <p:tag name="TEXTCOLOR" val="0"/>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0"/>
</p:tagLst>
</file>

<file path=ppt/tags/tag11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1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TEXTCOLOR" val="0"/>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TEXTCOLOR" val="0"/>
</p:tagLst>
</file>

<file path=ppt/tags/tag12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8.xml><?xml version="1.0" encoding="utf-8"?>
<p:tagLst xmlns:a="http://schemas.openxmlformats.org/drawingml/2006/main" xmlns:r="http://schemas.openxmlformats.org/officeDocument/2006/relationships" xmlns:p="http://schemas.openxmlformats.org/presentationml/2006/main">
  <p:tag name="TEXTCOLOR" val="0"/>
</p:tagLst>
</file>

<file path=ppt/tags/tag39.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0"/>
</p:tagLst>
</file>

<file path=ppt/tags/tag43.xml><?xml version="1.0" encoding="utf-8"?>
<p:tagLst xmlns:a="http://schemas.openxmlformats.org/drawingml/2006/main" xmlns:r="http://schemas.openxmlformats.org/officeDocument/2006/relationships" xmlns:p="http://schemas.openxmlformats.org/presentationml/2006/main">
  <p:tag name="TEXTCOLOR" val="0"/>
</p:tagLst>
</file>

<file path=ppt/tags/tag44.xml><?xml version="1.0" encoding="utf-8"?>
<p:tagLst xmlns:a="http://schemas.openxmlformats.org/drawingml/2006/main" xmlns:r="http://schemas.openxmlformats.org/officeDocument/2006/relationships" xmlns:p="http://schemas.openxmlformats.org/presentationml/2006/main">
  <p:tag name="TEXTCOLOR" val="0"/>
</p:tagLst>
</file>

<file path=ppt/tags/tag45.xml><?xml version="1.0" encoding="utf-8"?>
<p:tagLst xmlns:a="http://schemas.openxmlformats.org/drawingml/2006/main" xmlns:r="http://schemas.openxmlformats.org/officeDocument/2006/relationships" xmlns:p="http://schemas.openxmlformats.org/presentationml/2006/main">
  <p:tag name="TEXTCOLOR" val="0"/>
</p:tagLst>
</file>

<file path=ppt/tags/tag46.xml><?xml version="1.0" encoding="utf-8"?>
<p:tagLst xmlns:a="http://schemas.openxmlformats.org/drawingml/2006/main" xmlns:r="http://schemas.openxmlformats.org/officeDocument/2006/relationships" xmlns:p="http://schemas.openxmlformats.org/presentationml/2006/main">
  <p:tag name="TEXTCOLOR" val="0"/>
</p:tagLst>
</file>

<file path=ppt/tags/tag4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TEXTCOLOR" val="0"/>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TEXTCOLOR" val="9013641"/>
</p:tagLst>
</file>

<file path=ppt/tags/tag54.xml><?xml version="1.0" encoding="utf-8"?>
<p:tagLst xmlns:a="http://schemas.openxmlformats.org/drawingml/2006/main" xmlns:r="http://schemas.openxmlformats.org/officeDocument/2006/relationships" xmlns:p="http://schemas.openxmlformats.org/presentationml/2006/main">
  <p:tag name="TEXTCOLOR" val="9013641"/>
</p:tagLst>
</file>

<file path=ppt/tags/tag55.xml><?xml version="1.0" encoding="utf-8"?>
<p:tagLst xmlns:a="http://schemas.openxmlformats.org/drawingml/2006/main" xmlns:r="http://schemas.openxmlformats.org/officeDocument/2006/relationships" xmlns:p="http://schemas.openxmlformats.org/presentationml/2006/main">
  <p:tag name="TEXTCOLOR" val="9013641"/>
</p:tagLst>
</file>

<file path=ppt/tags/tag5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1.xml><?xml version="1.0" encoding="utf-8"?>
<p:tagLst xmlns:a="http://schemas.openxmlformats.org/drawingml/2006/main" xmlns:r="http://schemas.openxmlformats.org/officeDocument/2006/relationships" xmlns:p="http://schemas.openxmlformats.org/presentationml/2006/main">
  <p:tag name="TEXTCOLOR" val="0"/>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TEXTCOLOR" val="0"/>
</p:tagLst>
</file>

<file path=ppt/tags/tag6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TEXTCOLOR" val="0"/>
</p:tagLst>
</file>

<file path=ppt/tags/tag6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TEXTCOLOR" val="0"/>
</p:tagLst>
</file>

<file path=ppt/tags/tag7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5.xml><?xml version="1.0" encoding="utf-8"?>
<p:tagLst xmlns:a="http://schemas.openxmlformats.org/drawingml/2006/main" xmlns:r="http://schemas.openxmlformats.org/officeDocument/2006/relationships" xmlns:p="http://schemas.openxmlformats.org/presentationml/2006/main">
  <p:tag name="TEXTCOLOR" val="0"/>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TEXTCOLOR" val="0"/>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TEXTCOLOR" val="0"/>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9013641"/>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9013641"/>
</p:tagLst>
</file>

<file path=ppt/tags/tag91.xml><?xml version="1.0" encoding="utf-8"?>
<p:tagLst xmlns:a="http://schemas.openxmlformats.org/drawingml/2006/main" xmlns:r="http://schemas.openxmlformats.org/officeDocument/2006/relationships" xmlns:p="http://schemas.openxmlformats.org/presentationml/2006/main">
  <p:tag name="TEXTCOLOR" val="9013641"/>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9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0"/>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0"/>
</p:tagLst>
</file>

<file path=ppt/tags/tag9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MSB vit">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en" id="{8A302900-559A-42DB-BFE2-9B8AA791A288}" vid="{18C832FB-D292-4536-AB3C-CF365B289996}"/>
    </a:ext>
  </a:extLst>
</a:theme>
</file>

<file path=ppt/theme/theme2.xml><?xml version="1.0" encoding="utf-8"?>
<a:theme xmlns:a="http://schemas.openxmlformats.org/drawingml/2006/main" name="MSB grå">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en" id="{8A302900-559A-42DB-BFE2-9B8AA791A288}" vid="{F7C452FA-7F2E-4E50-AD71-0D0B2F700772}"/>
    </a:ext>
  </a:extLst>
</a:theme>
</file>

<file path=ppt/theme/theme3.xml><?xml version="1.0" encoding="utf-8"?>
<a:theme xmlns:a="http://schemas.openxmlformats.org/drawingml/2006/main" name="MSB mörkgrå">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en" id="{8A302900-559A-42DB-BFE2-9B8AA791A288}" vid="{15A77918-D952-416E-8BF0-14A74D9D57F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9" ma:contentTypeDescription="Skapa ett nytt dokument." ma:contentTypeScope="" ma:versionID="cfe197ce3bf20304c5246cb120592ebd">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8fd96fcbad22899a751f7e8703d9f956"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Kanarkivera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77465500-9256-4092-9b36-834d7d989053}" ma:internalName="TaxCatchAll" ma:showField="CatchAllData" ma:web="1d358615-c749-462e-b141-ebbf7cdbce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anarkiveras" ma:index="20" nillable="true" ma:displayName="Kan arkiveras" ma:default="1" ma:format="Dropdown" ma:internalName="Kanarkiveras">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352301d2-a180-4e7a-9452-ab8a182b1d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anarkiveras xmlns="9c950a28-eb4a-4f43-b9f9-45c02166cf8c">true</Kanarkiveras>
    <lcf76f155ced4ddcb4097134ff3c332f xmlns="9c950a28-eb4a-4f43-b9f9-45c02166cf8c">
      <Terms xmlns="http://schemas.microsoft.com/office/infopath/2007/PartnerControls"/>
    </lcf76f155ced4ddcb4097134ff3c332f>
    <TaxCatchAll xmlns="1d358615-c749-462e-b141-ebbf7cdbce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AB23B-3F8F-45FD-8D1F-3F44DA56C2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58615-c749-462e-b141-ebbf7cdbce9a"/>
    <ds:schemaRef ds:uri="9c950a28-eb4a-4f43-b9f9-45c02166cf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A8BE47-58F5-460B-B3AF-1159EB02C213}">
  <ds:schemaRefs>
    <ds:schemaRef ds:uri="http://purl.org/dc/dcmitype/"/>
    <ds:schemaRef ds:uri="http://purl.org/dc/terms/"/>
    <ds:schemaRef ds:uri="1d358615-c749-462e-b141-ebbf7cdbce9a"/>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9c950a28-eb4a-4f43-b9f9-45c02166cf8c"/>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E3032B24-3AE8-4AEB-B3C5-9617C523E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MSB en</Template>
  <TotalTime>28</TotalTime>
  <Words>1609</Words>
  <Application>Microsoft Office PowerPoint</Application>
  <PresentationFormat>Bredbild</PresentationFormat>
  <Paragraphs>190</Paragraphs>
  <Slides>10</Slides>
  <Notes>9</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10</vt:i4>
      </vt:variant>
    </vt:vector>
  </HeadingPairs>
  <TitlesOfParts>
    <vt:vector size="17" baseType="lpstr">
      <vt:lpstr>Aptos</vt:lpstr>
      <vt:lpstr>Arial</vt:lpstr>
      <vt:lpstr>Calibri</vt:lpstr>
      <vt:lpstr>Century Gothic</vt:lpstr>
      <vt:lpstr>MSB vit</vt:lpstr>
      <vt:lpstr>MSB grå</vt:lpstr>
      <vt:lpstr>MSB mörkgrå</vt:lpstr>
      <vt:lpstr>The governmental structure for Swedish civil defence</vt:lpstr>
      <vt:lpstr>EMERGENCY PREPAREDNESS, CIVIL DEFENCE AND TOTAL DEFENCE</vt:lpstr>
      <vt:lpstr>The goal for the civil defence shall be to have the capability to: </vt:lpstr>
      <vt:lpstr>CIVILIAN ACTORS</vt:lpstr>
      <vt:lpstr>12 CIVIL PREPAREDNESS SECTORS​</vt:lpstr>
      <vt:lpstr>12 CIVIL PREPAREDNESS SECTORS​</vt:lpstr>
      <vt:lpstr>12 CIVIL PREPAREDNESS SECTORS​</vt:lpstr>
      <vt:lpstr>12 CIVIL PREPAREDNESS SECTORS​</vt:lpstr>
      <vt:lpstr>OTHER IMPORTANT SOCIETAL FUNCTIONS</vt:lpstr>
      <vt:lpstr>SIX CIVIL DEFENCE REGIONS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governmental structure for Swedish civil defence</dc:title>
  <dc:creator>Georgsson Gunilla</dc:creator>
  <cp:lastModifiedBy>Georgsson Gunilla</cp:lastModifiedBy>
  <cp:revision>2</cp:revision>
  <dcterms:created xsi:type="dcterms:W3CDTF">2025-09-15T12:34:27Z</dcterms:created>
  <dcterms:modified xsi:type="dcterms:W3CDTF">2025-09-15T13:30:37Z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0x01010050631653F924324698BE7D90F97B627A</vt:lpwstr>
  </property>
  <property fmtid="{D5CDD505-2E9C-101B-9397-08002B2CF9AE}" pid="4" name="MediaServiceImageTags">
    <vt:lpwstr/>
  </property>
</Properties>
</file>