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29"/>
  </p:notesMasterIdLst>
  <p:sldIdLst>
    <p:sldId id="333" r:id="rId6"/>
    <p:sldId id="327" r:id="rId7"/>
    <p:sldId id="310" r:id="rId8"/>
    <p:sldId id="368" r:id="rId9"/>
    <p:sldId id="370" r:id="rId10"/>
    <p:sldId id="316" r:id="rId11"/>
    <p:sldId id="373" r:id="rId12"/>
    <p:sldId id="355" r:id="rId13"/>
    <p:sldId id="374" r:id="rId14"/>
    <p:sldId id="375" r:id="rId15"/>
    <p:sldId id="348" r:id="rId16"/>
    <p:sldId id="360" r:id="rId17"/>
    <p:sldId id="361" r:id="rId18"/>
    <p:sldId id="354" r:id="rId19"/>
    <p:sldId id="376" r:id="rId20"/>
    <p:sldId id="377" r:id="rId21"/>
    <p:sldId id="350" r:id="rId22"/>
    <p:sldId id="344" r:id="rId23"/>
    <p:sldId id="351" r:id="rId24"/>
    <p:sldId id="352" r:id="rId25"/>
    <p:sldId id="371" r:id="rId26"/>
    <p:sldId id="324" r:id="rId27"/>
    <p:sldId id="372"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74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Lintzén" initials="ML" lastIdx="33" clrIdx="0">
    <p:extLst>
      <p:ext uri="{19B8F6BF-5375-455C-9EA6-DF929625EA0E}">
        <p15:presenceInfo xmlns:p15="http://schemas.microsoft.com/office/powerpoint/2012/main" userId="Malin Lintzén" providerId="None"/>
      </p:ext>
    </p:extLst>
  </p:cmAuthor>
  <p:cmAuthor id="2" name="Grundel Alexandra" initials="GA" lastIdx="15" clrIdx="1">
    <p:extLst>
      <p:ext uri="{19B8F6BF-5375-455C-9EA6-DF929625EA0E}">
        <p15:presenceInfo xmlns:p15="http://schemas.microsoft.com/office/powerpoint/2012/main" userId="S-1-5-21-466509168-1772936955-2901788264-15327" providerId="AD"/>
      </p:ext>
    </p:extLst>
  </p:cmAuthor>
  <p:cmAuthor id="3" name="Kullgren Ida" initials="KI" lastIdx="4" clrIdx="2">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96"/>
    <a:srgbClr val="90E7D5"/>
    <a:srgbClr val="E67C5E"/>
    <a:srgbClr val="92E6D4"/>
    <a:srgbClr val="FEE8B0"/>
    <a:srgbClr val="F8D6C7"/>
    <a:srgbClr val="FFCD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089" autoAdjust="0"/>
  </p:normalViewPr>
  <p:slideViewPr>
    <p:cSldViewPr snapToGrid="0" showGuides="1">
      <p:cViewPr varScale="1">
        <p:scale>
          <a:sx n="125" d="100"/>
          <a:sy n="125" d="100"/>
        </p:scale>
        <p:origin x="282" y="90"/>
      </p:cViewPr>
      <p:guideLst>
        <p:guide orient="horz" pos="822"/>
        <p:guide pos="7491"/>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CC564-1050-4A93-B27A-7ED1D1DB181D}" type="datetimeFigureOut">
              <a:rPr lang="sv-SE" smtClean="0"/>
              <a:t>2020-09-18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F80CC-C7FE-48AD-AFEC-0E69A4555B86}" type="slidenum">
              <a:rPr lang="sv-SE" smtClean="0"/>
              <a:t>‹#›</a:t>
            </a:fld>
            <a:endParaRPr lang="sv-SE"/>
          </a:p>
        </p:txBody>
      </p:sp>
    </p:spTree>
    <p:extLst>
      <p:ext uri="{BB962C8B-B14F-4D97-AF65-F5344CB8AC3E}">
        <p14:creationId xmlns:p14="http://schemas.microsoft.com/office/powerpoint/2010/main" val="248829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3F80CC-C7FE-48AD-AFEC-0E69A4555B86}" type="slidenum">
              <a:rPr lang="sv-SE" smtClean="0"/>
              <a:t>1</a:t>
            </a:fld>
            <a:endParaRPr lang="sv-SE"/>
          </a:p>
        </p:txBody>
      </p:sp>
    </p:spTree>
    <p:extLst>
      <p:ext uri="{BB962C8B-B14F-4D97-AF65-F5344CB8AC3E}">
        <p14:creationId xmlns:p14="http://schemas.microsoft.com/office/powerpoint/2010/main" val="726330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3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3F80CC-C7FE-48AD-AFEC-0E69A4555B86}" type="slidenum">
              <a:rPr lang="sv-SE" smtClean="0"/>
              <a:t>14</a:t>
            </a:fld>
            <a:endParaRPr lang="sv-SE"/>
          </a:p>
        </p:txBody>
      </p:sp>
    </p:spTree>
    <p:extLst>
      <p:ext uri="{BB962C8B-B14F-4D97-AF65-F5344CB8AC3E}">
        <p14:creationId xmlns:p14="http://schemas.microsoft.com/office/powerpoint/2010/main" val="372313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91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083F80CC-C7FE-48AD-AFEC-0E69A4555B86}" type="slidenum">
              <a:rPr lang="sv-SE" smtClean="0"/>
              <a:t>18</a:t>
            </a:fld>
            <a:endParaRPr lang="sv-SE"/>
          </a:p>
        </p:txBody>
      </p:sp>
    </p:spTree>
    <p:extLst>
      <p:ext uri="{BB962C8B-B14F-4D97-AF65-F5344CB8AC3E}">
        <p14:creationId xmlns:p14="http://schemas.microsoft.com/office/powerpoint/2010/main" val="414786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50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083F80CC-C7FE-48AD-AFEC-0E69A4555B86}" type="slidenum">
              <a:rPr lang="sv-SE" smtClean="0"/>
              <a:t>22</a:t>
            </a:fld>
            <a:endParaRPr lang="sv-SE"/>
          </a:p>
        </p:txBody>
      </p:sp>
    </p:spTree>
    <p:extLst>
      <p:ext uri="{BB962C8B-B14F-4D97-AF65-F5344CB8AC3E}">
        <p14:creationId xmlns:p14="http://schemas.microsoft.com/office/powerpoint/2010/main" val="339067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0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083F80CC-C7FE-48AD-AFEC-0E69A4555B86}" type="slidenum">
              <a:rPr lang="sv-SE" smtClean="0"/>
              <a:t>3</a:t>
            </a:fld>
            <a:endParaRPr lang="sv-SE"/>
          </a:p>
        </p:txBody>
      </p:sp>
    </p:spTree>
    <p:extLst>
      <p:ext uri="{BB962C8B-B14F-4D97-AF65-F5344CB8AC3E}">
        <p14:creationId xmlns:p14="http://schemas.microsoft.com/office/powerpoint/2010/main" val="155688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04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3F80CC-C7FE-48AD-AFEC-0E69A4555B86}" type="slidenum">
              <a:rPr lang="sv-SE" smtClean="0"/>
              <a:t>6</a:t>
            </a:fld>
            <a:endParaRPr lang="sv-SE"/>
          </a:p>
        </p:txBody>
      </p:sp>
    </p:spTree>
    <p:extLst>
      <p:ext uri="{BB962C8B-B14F-4D97-AF65-F5344CB8AC3E}">
        <p14:creationId xmlns:p14="http://schemas.microsoft.com/office/powerpoint/2010/main" val="402756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083F80CC-C7FE-48AD-AFEC-0E69A4555B86}" type="slidenum">
              <a:rPr lang="sv-SE" smtClean="0"/>
              <a:t>8</a:t>
            </a:fld>
            <a:endParaRPr lang="sv-SE"/>
          </a:p>
        </p:txBody>
      </p:sp>
    </p:spTree>
    <p:extLst>
      <p:ext uri="{BB962C8B-B14F-4D97-AF65-F5344CB8AC3E}">
        <p14:creationId xmlns:p14="http://schemas.microsoft.com/office/powerpoint/2010/main" val="15321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13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6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F80CC-C7FE-48AD-AFEC-0E69A4555B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11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1774800" y="1368000"/>
            <a:ext cx="8582400" cy="1185077"/>
          </a:xfrm>
        </p:spPr>
        <p:txBody>
          <a:bodyPr anchor="b">
            <a:noAutofit/>
          </a:bodyPr>
          <a:lstStyle>
            <a:lvl1pPr algn="l">
              <a:defRPr sz="3600"/>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a:extLst>
              <a:ext uri="{FF2B5EF4-FFF2-40B4-BE49-F238E27FC236}">
                <a16:creationId xmlns:a16="http://schemas.microsoft.com/office/drawing/2014/main" id="{C994DFFA-DF5D-4F3A-BF33-218A48784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27614285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4460284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273262413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864499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6249233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9027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1357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433223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810242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24742097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9725589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4073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02329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4" name="Grupp 3">
            <a:extLst>
              <a:ext uri="{FF2B5EF4-FFF2-40B4-BE49-F238E27FC236}">
                <a16:creationId xmlns:a16="http://schemas.microsoft.com/office/drawing/2014/main" id="{D16FB5AD-921C-45BF-86EA-92175399D0E6}"/>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C4F0956D-78F9-4CAE-A663-BE0AC3148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0B3A82A4-3D41-42C7-99EB-410593539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390721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solidFill>
                  <a:schemeClr val="bg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10" name="Grupp 9">
            <a:extLst>
              <a:ext uri="{FF2B5EF4-FFF2-40B4-BE49-F238E27FC236}">
                <a16:creationId xmlns:a16="http://schemas.microsoft.com/office/drawing/2014/main" id="{31B19DC8-B88F-477F-B0DE-AF27442BC4F6}"/>
              </a:ext>
            </a:extLst>
          </p:cNvPr>
          <p:cNvGrpSpPr/>
          <p:nvPr/>
        </p:nvGrpSpPr>
        <p:grpSpPr>
          <a:xfrm>
            <a:off x="10675620" y="6119856"/>
            <a:ext cx="1297478" cy="571294"/>
            <a:chOff x="10675620" y="6119856"/>
            <a:chExt cx="1297478" cy="571294"/>
          </a:xfrm>
        </p:grpSpPr>
        <p:pic>
          <p:nvPicPr>
            <p:cNvPr id="8" name="Bildobjekt 7">
              <a:extLst>
                <a:ext uri="{FF2B5EF4-FFF2-40B4-BE49-F238E27FC236}">
                  <a16:creationId xmlns:a16="http://schemas.microsoft.com/office/drawing/2014/main" id="{111CB780-89A5-4EB6-86A8-CDF107ABD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5620" y="6119856"/>
              <a:ext cx="574596" cy="571294"/>
            </a:xfrm>
            <a:prstGeom prst="rect">
              <a:avLst/>
            </a:prstGeom>
          </p:spPr>
        </p:pic>
        <p:pic>
          <p:nvPicPr>
            <p:cNvPr id="9" name="Bildobjekt 8">
              <a:extLst>
                <a:ext uri="{FF2B5EF4-FFF2-40B4-BE49-F238E27FC236}">
                  <a16:creationId xmlns:a16="http://schemas.microsoft.com/office/drawing/2014/main" id="{8B699213-0B08-448B-9588-C3044E0AD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484" y="6248400"/>
              <a:ext cx="657614" cy="323850"/>
            </a:xfrm>
            <a:prstGeom prst="rect">
              <a:avLst/>
            </a:prstGeom>
          </p:spPr>
        </p:pic>
      </p:grpSp>
    </p:spTree>
    <p:extLst>
      <p:ext uri="{BB962C8B-B14F-4D97-AF65-F5344CB8AC3E}">
        <p14:creationId xmlns:p14="http://schemas.microsoft.com/office/powerpoint/2010/main" val="28851865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grpSp>
        <p:nvGrpSpPr>
          <p:cNvPr id="3" name="Grupp 2">
            <a:extLst>
              <a:ext uri="{FF2B5EF4-FFF2-40B4-BE49-F238E27FC236}">
                <a16:creationId xmlns:a16="http://schemas.microsoft.com/office/drawing/2014/main" id="{079A7A8C-BC63-4E07-9BB7-FAA2A032CDC6}"/>
              </a:ext>
            </a:extLst>
          </p:cNvPr>
          <p:cNvGrpSpPr/>
          <p:nvPr/>
        </p:nvGrpSpPr>
        <p:grpSpPr>
          <a:xfrm>
            <a:off x="11070000" y="6296400"/>
            <a:ext cx="952500" cy="422519"/>
            <a:chOff x="11070000" y="6296400"/>
            <a:chExt cx="952500" cy="422519"/>
          </a:xfrm>
        </p:grpSpPr>
        <p:pic>
          <p:nvPicPr>
            <p:cNvPr id="4" name="Bildobjekt 3">
              <a:extLst>
                <a:ext uri="{FF2B5EF4-FFF2-40B4-BE49-F238E27FC236}">
                  <a16:creationId xmlns:a16="http://schemas.microsoft.com/office/drawing/2014/main" id="{F851F30E-CB90-4CE1-B5C6-8E28D6A3B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5" name="Bildobjekt 4" descr="MSB Logga vit">
              <a:extLst>
                <a:ext uri="{FF2B5EF4-FFF2-40B4-BE49-F238E27FC236}">
                  <a16:creationId xmlns:a16="http://schemas.microsoft.com/office/drawing/2014/main" id="{DFC4A88D-9574-45E3-A2B9-464558FCD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275318553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4" name="Grupp 3">
            <a:extLst>
              <a:ext uri="{FF2B5EF4-FFF2-40B4-BE49-F238E27FC236}">
                <a16:creationId xmlns:a16="http://schemas.microsoft.com/office/drawing/2014/main" id="{66EE50EC-52C5-4BDF-8D27-E225311BCF5D}"/>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0D8DA891-6A1B-43B2-8C08-319028557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DC103D7D-9DC0-4611-8EDF-958FD7A0C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36578579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019298" y="1362077"/>
            <a:ext cx="8582400" cy="633743"/>
          </a:xfrm>
        </p:spPr>
        <p:txBody>
          <a:bodyPr anchor="b">
            <a:noAutofit/>
          </a:bodyPr>
          <a:lstStyle>
            <a:lvl1pPr algn="l">
              <a:defRPr sz="3600"/>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95DD5985-A25E-4117-9500-0C11FF49A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119362881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flipH="1">
            <a:off x="-1524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4198212568"/>
      </p:ext>
    </p:extLst>
  </p:cSld>
  <p:clrMapOvr>
    <a:masterClrMapping/>
  </p:clrMapOvr>
  <p:transition>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a:off x="750451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4202901186"/>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2700652" y="1368000"/>
            <a:ext cx="6552000" cy="1273968"/>
          </a:xfrm>
        </p:spPr>
        <p:txBody>
          <a:bodyPr anchor="t"/>
          <a:lstStyle>
            <a:lvl1pPr>
              <a:defRPr sz="3600"/>
            </a:lvl1pPr>
          </a:lstStyle>
          <a:p>
            <a:r>
              <a:rPr lang="sv-SE" dirty="0"/>
              <a:t>Klicka här för att skriva rubrik</a:t>
            </a:r>
          </a:p>
        </p:txBody>
      </p:sp>
    </p:spTree>
    <p:extLst>
      <p:ext uri="{BB962C8B-B14F-4D97-AF65-F5344CB8AC3E}">
        <p14:creationId xmlns:p14="http://schemas.microsoft.com/office/powerpoint/2010/main" val="124771939"/>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70675416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98938934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4964526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3919992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292289028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176178076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1409090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078855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96705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22719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818599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765105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99097EA0-DCA5-48E8-AE2A-8F7E9C10A2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C3A49E7A-B3ED-4CD3-9220-9F4D6F7BC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43247777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9E38265-4740-4F0B-889A-CB7013372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87B4136A-4379-40D0-B246-C38E5B081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105887372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F5EC4C38-E736-456A-965E-E2BA17F82D3F}"/>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846B2715-4F6B-4C9A-925B-79DBA7A81B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C4A6E57B-E5D9-4DE7-A424-068515EBF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426738587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20670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890211" y="980588"/>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211200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58008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201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7163377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571229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195AD137-BC73-42BB-81EA-D9F1C9CBBE89}"/>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E2786C9B-713D-4AEE-8C45-2555A3135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1919E40C-EE0B-4F85-BD94-4D863808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4152782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2020-09-18</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ransition>
    <p:fade/>
  </p:transition>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86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9B6F4-6F0E-449D-99C3-FA3961AAF713}" type="datetimeFigureOut">
              <a:rPr lang="sv-SE" smtClean="0"/>
              <a:t>2020-09-18</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7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2706" y="6356350"/>
            <a:ext cx="3872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B4F8C-CEC5-4B2C-9C29-5300068510B6}" type="slidenum">
              <a:rPr lang="sv-SE" smtClean="0"/>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09885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transition>
    <p:fade/>
  </p:transition>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mailto:kontinuitetshantering@msb.se" TargetMode="External"/><Relationship Id="rId4" Type="http://schemas.openxmlformats.org/officeDocument/2006/relationships/hyperlink" Target="http://www.msb.se/kontinuitetshante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7.xml"/><Relationship Id="rId5" Type="http://schemas.openxmlformats.org/officeDocument/2006/relationships/image" Target="../media/image12.png"/><Relationship Id="rId4" Type="http://schemas.openxmlformats.org/officeDocument/2006/relationships/hyperlink" Target="http://www.msb.se/kontinuitetshante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image" Target="../media/image12.png"/><Relationship Id="rId4" Type="http://schemas.openxmlformats.org/officeDocument/2006/relationships/hyperlink" Target="http://www.msb.se/kontinuitetshanter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notesSlide" Target="../notesSlides/notesSlide5.xml"/><Relationship Id="rId1" Type="http://schemas.openxmlformats.org/officeDocument/2006/relationships/slideLayout" Target="../slideLayouts/slideLayout77.xml"/><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6A37-9FF8-6C4D-9918-97A1D4528EC6}"/>
              </a:ext>
            </a:extLst>
          </p:cNvPr>
          <p:cNvSpPr>
            <a:spLocks noGrp="1"/>
          </p:cNvSpPr>
          <p:nvPr>
            <p:ph type="ctrTitle"/>
          </p:nvPr>
        </p:nvSpPr>
        <p:spPr/>
        <p:txBody>
          <a:bodyPr/>
          <a:lstStyle/>
          <a:p>
            <a:r>
              <a:rPr lang="sv-SE" dirty="0" smtClean="0"/>
              <a:t>Kontinuitetshantering – kommunal </a:t>
            </a:r>
            <a:r>
              <a:rPr lang="sv-SE" dirty="0"/>
              <a:t>räddningstjänst</a:t>
            </a:r>
          </a:p>
        </p:txBody>
      </p:sp>
      <p:sp>
        <p:nvSpPr>
          <p:cNvPr id="3" name="Underrubrik 2">
            <a:extLst>
              <a:ext uri="{FF2B5EF4-FFF2-40B4-BE49-F238E27FC236}">
                <a16:creationId xmlns:a16="http://schemas.microsoft.com/office/drawing/2014/main" id="{082A689D-22CE-F647-9CEF-9AEF751FAEA8}"/>
              </a:ext>
            </a:extLst>
          </p:cNvPr>
          <p:cNvSpPr>
            <a:spLocks noGrp="1"/>
          </p:cNvSpPr>
          <p:nvPr>
            <p:ph type="subTitle" idx="1"/>
          </p:nvPr>
        </p:nvSpPr>
        <p:spPr/>
        <p:txBody>
          <a:bodyPr/>
          <a:lstStyle/>
          <a:p>
            <a:r>
              <a:rPr lang="sv-SE" dirty="0"/>
              <a:t>Ett </a:t>
            </a:r>
            <a:r>
              <a:rPr lang="sv-SE" dirty="0" smtClean="0"/>
              <a:t>förenklat </a:t>
            </a:r>
            <a:r>
              <a:rPr lang="sv-SE" dirty="0"/>
              <a:t>exempel </a:t>
            </a:r>
          </a:p>
        </p:txBody>
      </p:sp>
    </p:spTree>
    <p:extLst>
      <p:ext uri="{BB962C8B-B14F-4D97-AF65-F5344CB8AC3E}">
        <p14:creationId xmlns:p14="http://schemas.microsoft.com/office/powerpoint/2010/main" val="541263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8" y="1"/>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4050314" cy="729430"/>
          </a:xfrm>
        </p:spPr>
        <p:txBody>
          <a:bodyPr wrap="square">
            <a:spAutoFit/>
          </a:bodyPr>
          <a:lstStyle/>
          <a:p>
            <a:r>
              <a:rPr lang="sv-SE" sz="2400" dirty="0"/>
              <a:t>Konsekvensanalys</a:t>
            </a:r>
            <a:br>
              <a:rPr lang="sv-SE" sz="2400" dirty="0"/>
            </a:br>
            <a:r>
              <a:rPr lang="sv-SE" sz="2200" b="0" dirty="0">
                <a:solidFill>
                  <a:schemeClr val="tx1"/>
                </a:solidFill>
              </a:rPr>
              <a:t>Acceptabel </a:t>
            </a:r>
            <a:r>
              <a:rPr lang="sv-SE" sz="2200" b="0" dirty="0" smtClean="0">
                <a:solidFill>
                  <a:schemeClr val="tx1"/>
                </a:solidFill>
              </a:rPr>
              <a:t>avbrottstid</a:t>
            </a:r>
            <a:endParaRPr lang="sv-SE" sz="2200" b="0" dirty="0">
              <a:solidFill>
                <a:schemeClr val="tx1"/>
              </a:solidFill>
            </a:endParaRP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1" name="Rektangel 90">
            <a:extLst>
              <a:ext uri="{FF2B5EF4-FFF2-40B4-BE49-F238E27FC236}">
                <a16:creationId xmlns:a16="http://schemas.microsoft.com/office/drawing/2014/main" id="{4B507311-302C-384D-8FC9-EAFABF79D1D0}"/>
              </a:ext>
            </a:extLst>
          </p:cNvPr>
          <p:cNvSpPr/>
          <p:nvPr/>
        </p:nvSpPr>
        <p:spPr>
          <a:xfrm>
            <a:off x="237506" y="3803229"/>
            <a:ext cx="6579222" cy="3054772"/>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3948091"/>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3998022"/>
            <a:ext cx="42482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under workshopen</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3783086"/>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Bildobjekt 32">
            <a:extLst>
              <a:ext uri="{FF2B5EF4-FFF2-40B4-BE49-F238E27FC236}">
                <a16:creationId xmlns:a16="http://schemas.microsoft.com/office/drawing/2014/main" id="{359FAC4A-F36B-2A48-8259-91F496B4AB9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80"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744521"/>
            <a:ext cx="5413878" cy="196977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Nästa del är att bestämma </a:t>
            </a:r>
            <a:r>
              <a:rPr kumimoji="0" lang="sv-SE" sz="1400" b="0" i="1"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maximalt</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 </a:t>
            </a:r>
            <a:r>
              <a:rPr kumimoji="0" lang="sv-SE" sz="1400" b="0" i="1"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acceptabel avbrottstid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(benämns i fortsättningen som acceptabel avbrottstid) för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respektive aktivitet. Med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acceptabel avbrottstid menas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hur lång tid en aktivitet kan ligga nere innan det ger oacceptabla konsekvenser för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verksamheten, organisationen eller samhället. </a:t>
            </a:r>
            <a:endPar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Utifrån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bl. a. konsekvenserna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och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avbrottstiderna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görs en bedömning </a:t>
            </a:r>
            <a:r>
              <a:rPr kumimoji="0" lang="sv-SE" sz="1400" b="1"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av vilka aktiviteter som är kritiska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och som ska </a:t>
            </a:r>
            <a:r>
              <a:rPr kumimoji="0" lang="sv-SE" sz="1400" b="1"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prioriteras i det fortsatta arbetet</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 </a:t>
            </a:r>
          </a:p>
        </p:txBody>
      </p:sp>
      <p:grpSp>
        <p:nvGrpSpPr>
          <p:cNvPr id="81" name="Grupp 80">
            <a:extLst>
              <a:ext uri="{FF2B5EF4-FFF2-40B4-BE49-F238E27FC236}">
                <a16:creationId xmlns:a16="http://schemas.microsoft.com/office/drawing/2014/main" id="{726307EE-8F78-F543-9EE4-74CEB3A2C458}"/>
              </a:ext>
            </a:extLst>
          </p:cNvPr>
          <p:cNvGrpSpPr/>
          <p:nvPr/>
        </p:nvGrpSpPr>
        <p:grpSpPr>
          <a:xfrm>
            <a:off x="9847334" y="2861455"/>
            <a:ext cx="801377" cy="784679"/>
            <a:chOff x="9744377" y="2574480"/>
            <a:chExt cx="772082" cy="755995"/>
          </a:xfrm>
        </p:grpSpPr>
        <p:sp>
          <p:nvSpPr>
            <p:cNvPr id="82" name="Rektangel 64">
              <a:extLst>
                <a:ext uri="{FF2B5EF4-FFF2-40B4-BE49-F238E27FC236}">
                  <a16:creationId xmlns:a16="http://schemas.microsoft.com/office/drawing/2014/main" id="{35747798-54AC-984C-9D1A-D2019CB11F43}"/>
                </a:ext>
              </a:extLst>
            </p:cNvPr>
            <p:cNvSpPr>
              <a:spLocks noChangeAspect="1"/>
            </p:cNvSpPr>
            <p:nvPr/>
          </p:nvSpPr>
          <p:spPr>
            <a:xfrm rot="60000">
              <a:off x="9796459" y="261047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3" name="Rektangel 82">
              <a:extLst>
                <a:ext uri="{FF2B5EF4-FFF2-40B4-BE49-F238E27FC236}">
                  <a16:creationId xmlns:a16="http://schemas.microsoft.com/office/drawing/2014/main" id="{97BF6A77-3586-FD4E-90DA-212C736C45F0}"/>
                </a:ext>
              </a:extLst>
            </p:cNvPr>
            <p:cNvSpPr>
              <a:spLocks noChangeAspect="1"/>
            </p:cNvSpPr>
            <p:nvPr/>
          </p:nvSpPr>
          <p:spPr>
            <a:xfrm rot="60000">
              <a:off x="9744377" y="2574480"/>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3</a:t>
              </a:r>
            </a:p>
          </p:txBody>
        </p:sp>
      </p:grpSp>
      <p:grpSp>
        <p:nvGrpSpPr>
          <p:cNvPr id="84" name="Grupp 83">
            <a:extLst>
              <a:ext uri="{FF2B5EF4-FFF2-40B4-BE49-F238E27FC236}">
                <a16:creationId xmlns:a16="http://schemas.microsoft.com/office/drawing/2014/main" id="{82FD5514-8CE1-2448-B8CD-F7197F88B03E}"/>
              </a:ext>
            </a:extLst>
          </p:cNvPr>
          <p:cNvGrpSpPr/>
          <p:nvPr/>
        </p:nvGrpSpPr>
        <p:grpSpPr>
          <a:xfrm>
            <a:off x="11095927" y="2938779"/>
            <a:ext cx="806366" cy="783857"/>
            <a:chOff x="10727379" y="2670723"/>
            <a:chExt cx="776889" cy="755203"/>
          </a:xfrm>
        </p:grpSpPr>
        <p:sp>
          <p:nvSpPr>
            <p:cNvPr id="85" name="Rektangel 64">
              <a:extLst>
                <a:ext uri="{FF2B5EF4-FFF2-40B4-BE49-F238E27FC236}">
                  <a16:creationId xmlns:a16="http://schemas.microsoft.com/office/drawing/2014/main" id="{28096F3D-5B4C-5444-B7FA-26CFE2DDF555}"/>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7" name="Rektangel 86">
              <a:extLst>
                <a:ext uri="{FF2B5EF4-FFF2-40B4-BE49-F238E27FC236}">
                  <a16:creationId xmlns:a16="http://schemas.microsoft.com/office/drawing/2014/main" id="{3C15894A-3514-F44D-9EBA-F873BA1235A4}"/>
                </a:ext>
              </a:extLst>
            </p:cNvPr>
            <p:cNvSpPr>
              <a:spLocks noChangeAspect="1"/>
            </p:cNvSpPr>
            <p:nvPr/>
          </p:nvSpPr>
          <p:spPr>
            <a:xfrm rot="21480000">
              <a:off x="10727379"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4</a:t>
              </a:r>
            </a:p>
          </p:txBody>
        </p:sp>
      </p:grpSp>
      <p:grpSp>
        <p:nvGrpSpPr>
          <p:cNvPr id="88" name="Grupp 87">
            <a:extLst>
              <a:ext uri="{FF2B5EF4-FFF2-40B4-BE49-F238E27FC236}">
                <a16:creationId xmlns:a16="http://schemas.microsoft.com/office/drawing/2014/main" id="{3EC40EFE-A24A-9C44-86A7-92CBEA5CB091}"/>
              </a:ext>
            </a:extLst>
          </p:cNvPr>
          <p:cNvGrpSpPr/>
          <p:nvPr/>
        </p:nvGrpSpPr>
        <p:grpSpPr>
          <a:xfrm>
            <a:off x="11430111" y="3460814"/>
            <a:ext cx="630890" cy="539985"/>
            <a:chOff x="7778375" y="2610105"/>
            <a:chExt cx="778312" cy="760810"/>
          </a:xfrm>
        </p:grpSpPr>
        <p:sp>
          <p:nvSpPr>
            <p:cNvPr id="89" name="Rektangel 64">
              <a:extLst>
                <a:ext uri="{FF2B5EF4-FFF2-40B4-BE49-F238E27FC236}">
                  <a16:creationId xmlns:a16="http://schemas.microsoft.com/office/drawing/2014/main" id="{C13D448C-6523-2940-8E8C-549BC881CD07}"/>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0" name="Rektangel 89">
              <a:extLst>
                <a:ext uri="{FF2B5EF4-FFF2-40B4-BE49-F238E27FC236}">
                  <a16:creationId xmlns:a16="http://schemas.microsoft.com/office/drawing/2014/main" id="{08065733-2399-0A4F-868E-4D1F13053B2E}"/>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92" name="Grupp 91">
            <a:extLst>
              <a:ext uri="{FF2B5EF4-FFF2-40B4-BE49-F238E27FC236}">
                <a16:creationId xmlns:a16="http://schemas.microsoft.com/office/drawing/2014/main" id="{689C6439-6CBD-1042-BA12-6CBD488E5F3F}"/>
              </a:ext>
            </a:extLst>
          </p:cNvPr>
          <p:cNvGrpSpPr/>
          <p:nvPr/>
        </p:nvGrpSpPr>
        <p:grpSpPr>
          <a:xfrm>
            <a:off x="10287111" y="3460814"/>
            <a:ext cx="630890" cy="539985"/>
            <a:chOff x="7778375" y="2610105"/>
            <a:chExt cx="778312" cy="760810"/>
          </a:xfrm>
        </p:grpSpPr>
        <p:sp>
          <p:nvSpPr>
            <p:cNvPr id="93" name="Rektangel 64">
              <a:extLst>
                <a:ext uri="{FF2B5EF4-FFF2-40B4-BE49-F238E27FC236}">
                  <a16:creationId xmlns:a16="http://schemas.microsoft.com/office/drawing/2014/main" id="{2AB12127-580C-F847-8494-73F16F24D11D}"/>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4" name="Rektangel 93">
              <a:extLst>
                <a:ext uri="{FF2B5EF4-FFF2-40B4-BE49-F238E27FC236}">
                  <a16:creationId xmlns:a16="http://schemas.microsoft.com/office/drawing/2014/main" id="{311F81C3-42CC-E145-9417-591DA3E1AC55}"/>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95" name="Platshållare för innehåll 14">
            <a:extLst>
              <a:ext uri="{FF2B5EF4-FFF2-40B4-BE49-F238E27FC236}">
                <a16:creationId xmlns:a16="http://schemas.microsoft.com/office/drawing/2014/main" id="{99F73DA0-143B-A246-A3B5-93C9832EF8B1}"/>
              </a:ext>
            </a:extLst>
          </p:cNvPr>
          <p:cNvSpPr txBox="1">
            <a:spLocks/>
          </p:cNvSpPr>
          <p:nvPr/>
        </p:nvSpPr>
        <p:spPr>
          <a:xfrm>
            <a:off x="7497145" y="6203641"/>
            <a:ext cx="4568223" cy="52322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Kritiska aktiviteter som </a:t>
            </a:r>
            <a:r>
              <a:rPr kumimoji="0" lang="sv-SE"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bör prioriteras i fortsatt </a:t>
            </a:r>
            <a:r>
              <a:rPr kumimoji="0" lang="sv-SE" sz="14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arbete.</a:t>
            </a:r>
            <a:endParaRPr kumimoji="0" lang="sv-SE"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96" name="Rak 160">
            <a:extLst>
              <a:ext uri="{FF2B5EF4-FFF2-40B4-BE49-F238E27FC236}">
                <a16:creationId xmlns:a16="http://schemas.microsoft.com/office/drawing/2014/main" id="{5D803B65-7212-E344-8F90-93651880DE9A}"/>
              </a:ext>
            </a:extLst>
          </p:cNvPr>
          <p:cNvCxnSpPr>
            <a:cxnSpLocks/>
          </p:cNvCxnSpPr>
          <p:nvPr/>
        </p:nvCxnSpPr>
        <p:spPr>
          <a:xfrm flipV="1">
            <a:off x="8355579" y="5918613"/>
            <a:ext cx="0" cy="285028"/>
          </a:xfrm>
          <a:prstGeom prst="line">
            <a:avLst/>
          </a:prstGeom>
          <a:ln w="2540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97" name="Ellips 96">
            <a:extLst>
              <a:ext uri="{FF2B5EF4-FFF2-40B4-BE49-F238E27FC236}">
                <a16:creationId xmlns:a16="http://schemas.microsoft.com/office/drawing/2014/main" id="{A1934992-CEF8-464B-8521-0A81802AE24A}"/>
              </a:ext>
            </a:extLst>
          </p:cNvPr>
          <p:cNvSpPr>
            <a:spLocks noChangeAspect="1"/>
          </p:cNvSpPr>
          <p:nvPr/>
        </p:nvSpPr>
        <p:spPr>
          <a:xfrm>
            <a:off x="7366432" y="617752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7E6E6"/>
                </a:solidFill>
                <a:effectLst/>
                <a:uLnTx/>
                <a:uFillTx/>
                <a:latin typeface="Arial"/>
                <a:ea typeface="+mn-ea"/>
                <a:cs typeface="+mn-cs"/>
              </a:rPr>
              <a:t>!</a:t>
            </a:r>
            <a:endParaRPr kumimoji="0" lang="sv-SE" sz="1800" b="0" i="0" u="none" strike="noStrike" kern="1200" cap="none" spc="0" normalizeH="0" baseline="0" noProof="0" dirty="0">
              <a:ln>
                <a:noFill/>
              </a:ln>
              <a:solidFill>
                <a:srgbClr val="E7E6E6"/>
              </a:solidFill>
              <a:effectLst/>
              <a:uLnTx/>
              <a:uFillTx/>
              <a:latin typeface="Arial"/>
              <a:ea typeface="+mn-ea"/>
              <a:cs typeface="+mn-cs"/>
            </a:endParaRPr>
          </a:p>
        </p:txBody>
      </p:sp>
      <p:grpSp>
        <p:nvGrpSpPr>
          <p:cNvPr id="98" name="Grupp 97">
            <a:extLst>
              <a:ext uri="{FF2B5EF4-FFF2-40B4-BE49-F238E27FC236}">
                <a16:creationId xmlns:a16="http://schemas.microsoft.com/office/drawing/2014/main" id="{073FC53B-807C-F64F-82FE-441BFA6FFEFA}"/>
              </a:ext>
            </a:extLst>
          </p:cNvPr>
          <p:cNvGrpSpPr/>
          <p:nvPr/>
        </p:nvGrpSpPr>
        <p:grpSpPr>
          <a:xfrm rot="21420000">
            <a:off x="9896835" y="4171518"/>
            <a:ext cx="802416" cy="782165"/>
            <a:chOff x="7265530" y="3300565"/>
            <a:chExt cx="631769" cy="615825"/>
          </a:xfrm>
        </p:grpSpPr>
        <p:sp>
          <p:nvSpPr>
            <p:cNvPr id="99" name="Rektangel 64">
              <a:extLst>
                <a:ext uri="{FF2B5EF4-FFF2-40B4-BE49-F238E27FC236}">
                  <a16:creationId xmlns:a16="http://schemas.microsoft.com/office/drawing/2014/main" id="{18108FF8-931B-0549-B460-44DC56DC7F89}"/>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0" name="Rektangel 99">
              <a:extLst>
                <a:ext uri="{FF2B5EF4-FFF2-40B4-BE49-F238E27FC236}">
                  <a16:creationId xmlns:a16="http://schemas.microsoft.com/office/drawing/2014/main" id="{CA983373-1E3D-ED43-905C-A7BCD61F1274}"/>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01" name="Grupp 100">
            <a:extLst>
              <a:ext uri="{FF2B5EF4-FFF2-40B4-BE49-F238E27FC236}">
                <a16:creationId xmlns:a16="http://schemas.microsoft.com/office/drawing/2014/main" id="{7B820C0D-8FFF-0F48-9E57-911EE8C51F33}"/>
              </a:ext>
            </a:extLst>
          </p:cNvPr>
          <p:cNvGrpSpPr/>
          <p:nvPr/>
        </p:nvGrpSpPr>
        <p:grpSpPr>
          <a:xfrm>
            <a:off x="9556361" y="5041176"/>
            <a:ext cx="802416" cy="782165"/>
            <a:chOff x="7265530" y="3300565"/>
            <a:chExt cx="631769" cy="615825"/>
          </a:xfrm>
        </p:grpSpPr>
        <p:sp>
          <p:nvSpPr>
            <p:cNvPr id="102" name="Rektangel 64">
              <a:extLst>
                <a:ext uri="{FF2B5EF4-FFF2-40B4-BE49-F238E27FC236}">
                  <a16:creationId xmlns:a16="http://schemas.microsoft.com/office/drawing/2014/main" id="{13EAB8F1-98E2-7F4B-AADA-F43B0509B453}"/>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3" name="Rektangel 102">
              <a:extLst>
                <a:ext uri="{FF2B5EF4-FFF2-40B4-BE49-F238E27FC236}">
                  <a16:creationId xmlns:a16="http://schemas.microsoft.com/office/drawing/2014/main" id="{76977B4F-DF7A-5149-8E6B-7FB19D529137}"/>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04" name="Grupp 103">
            <a:extLst>
              <a:ext uri="{FF2B5EF4-FFF2-40B4-BE49-F238E27FC236}">
                <a16:creationId xmlns:a16="http://schemas.microsoft.com/office/drawing/2014/main" id="{16A63989-2A11-E249-8AE4-5E27496D5759}"/>
              </a:ext>
            </a:extLst>
          </p:cNvPr>
          <p:cNvGrpSpPr/>
          <p:nvPr/>
        </p:nvGrpSpPr>
        <p:grpSpPr>
          <a:xfrm rot="21420000">
            <a:off x="10339310" y="5035745"/>
            <a:ext cx="802416" cy="782165"/>
            <a:chOff x="7265530" y="3300565"/>
            <a:chExt cx="631769" cy="615825"/>
          </a:xfrm>
        </p:grpSpPr>
        <p:sp>
          <p:nvSpPr>
            <p:cNvPr id="109" name="Rektangel 64">
              <a:extLst>
                <a:ext uri="{FF2B5EF4-FFF2-40B4-BE49-F238E27FC236}">
                  <a16:creationId xmlns:a16="http://schemas.microsoft.com/office/drawing/2014/main" id="{9E64F99B-F147-F647-9731-C73768CB61F0}"/>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6" name="Rektangel 145">
              <a:extLst>
                <a:ext uri="{FF2B5EF4-FFF2-40B4-BE49-F238E27FC236}">
                  <a16:creationId xmlns:a16="http://schemas.microsoft.com/office/drawing/2014/main" id="{B730FBE4-2B23-7548-AD2D-6D5DB7F49B3A}"/>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7" name="Grupp 146">
            <a:extLst>
              <a:ext uri="{FF2B5EF4-FFF2-40B4-BE49-F238E27FC236}">
                <a16:creationId xmlns:a16="http://schemas.microsoft.com/office/drawing/2014/main" id="{FBA29B4B-6221-6642-9302-476149D151F2}"/>
              </a:ext>
            </a:extLst>
          </p:cNvPr>
          <p:cNvGrpSpPr/>
          <p:nvPr/>
        </p:nvGrpSpPr>
        <p:grpSpPr>
          <a:xfrm>
            <a:off x="11190153" y="4266596"/>
            <a:ext cx="802416" cy="782165"/>
            <a:chOff x="7265530" y="3300565"/>
            <a:chExt cx="631769" cy="615825"/>
          </a:xfrm>
        </p:grpSpPr>
        <p:sp>
          <p:nvSpPr>
            <p:cNvPr id="148" name="Rektangel 64">
              <a:extLst>
                <a:ext uri="{FF2B5EF4-FFF2-40B4-BE49-F238E27FC236}">
                  <a16:creationId xmlns:a16="http://schemas.microsoft.com/office/drawing/2014/main" id="{7F5D26ED-D619-BD46-A807-9EDEEB15CDC4}"/>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9" name="Rektangel 148">
              <a:extLst>
                <a:ext uri="{FF2B5EF4-FFF2-40B4-BE49-F238E27FC236}">
                  <a16:creationId xmlns:a16="http://schemas.microsoft.com/office/drawing/2014/main" id="{DFF6A41C-0BD1-4946-8497-F2628829CCFB}"/>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0" name="Grupp 149">
            <a:extLst>
              <a:ext uri="{FF2B5EF4-FFF2-40B4-BE49-F238E27FC236}">
                <a16:creationId xmlns:a16="http://schemas.microsoft.com/office/drawing/2014/main" id="{A48DC9C4-36B3-2142-AFD7-27A9FD797227}"/>
              </a:ext>
            </a:extLst>
          </p:cNvPr>
          <p:cNvGrpSpPr/>
          <p:nvPr/>
        </p:nvGrpSpPr>
        <p:grpSpPr>
          <a:xfrm rot="21420000">
            <a:off x="11237352" y="5053906"/>
            <a:ext cx="802416" cy="782165"/>
            <a:chOff x="7265530" y="3300565"/>
            <a:chExt cx="631769" cy="615825"/>
          </a:xfrm>
        </p:grpSpPr>
        <p:sp>
          <p:nvSpPr>
            <p:cNvPr id="151" name="Rektangel 64">
              <a:extLst>
                <a:ext uri="{FF2B5EF4-FFF2-40B4-BE49-F238E27FC236}">
                  <a16:creationId xmlns:a16="http://schemas.microsoft.com/office/drawing/2014/main" id="{B97D1E0F-859E-2B4E-9DC1-74FF2BDF6B75}"/>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2" name="Rektangel 151">
              <a:extLst>
                <a:ext uri="{FF2B5EF4-FFF2-40B4-BE49-F238E27FC236}">
                  <a16:creationId xmlns:a16="http://schemas.microsoft.com/office/drawing/2014/main" id="{0E191269-DDF0-FD42-85E8-3DA8E559EDE2}"/>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3" name="Grupp 152">
            <a:extLst>
              <a:ext uri="{FF2B5EF4-FFF2-40B4-BE49-F238E27FC236}">
                <a16:creationId xmlns:a16="http://schemas.microsoft.com/office/drawing/2014/main" id="{F30C0825-BDCF-D740-828D-6748AC0390F2}"/>
              </a:ext>
            </a:extLst>
          </p:cNvPr>
          <p:cNvGrpSpPr/>
          <p:nvPr/>
        </p:nvGrpSpPr>
        <p:grpSpPr>
          <a:xfrm>
            <a:off x="8445087" y="2937004"/>
            <a:ext cx="801375" cy="788485"/>
            <a:chOff x="8761376" y="2670723"/>
            <a:chExt cx="772082" cy="759662"/>
          </a:xfrm>
        </p:grpSpPr>
        <p:sp>
          <p:nvSpPr>
            <p:cNvPr id="154" name="Rektangel 64">
              <a:extLst>
                <a:ext uri="{FF2B5EF4-FFF2-40B4-BE49-F238E27FC236}">
                  <a16:creationId xmlns:a16="http://schemas.microsoft.com/office/drawing/2014/main" id="{4BAF97E2-2F2B-BC4C-A115-51FA16E314C8}"/>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5" name="Rektangel 154">
              <a:extLst>
                <a:ext uri="{FF2B5EF4-FFF2-40B4-BE49-F238E27FC236}">
                  <a16:creationId xmlns:a16="http://schemas.microsoft.com/office/drawing/2014/main" id="{0819A71D-4A43-AE48-A81A-0BE31847FD76}"/>
                </a:ext>
              </a:extLst>
            </p:cNvPr>
            <p:cNvSpPr>
              <a:spLocks noChangeAspect="1"/>
            </p:cNvSpPr>
            <p:nvPr/>
          </p:nvSpPr>
          <p:spPr>
            <a:xfrm rot="180000">
              <a:off x="8761376"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2</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6" name="Grupp 155">
            <a:extLst>
              <a:ext uri="{FF2B5EF4-FFF2-40B4-BE49-F238E27FC236}">
                <a16:creationId xmlns:a16="http://schemas.microsoft.com/office/drawing/2014/main" id="{89262D17-8687-8E4A-B1D9-263489300466}"/>
              </a:ext>
            </a:extLst>
          </p:cNvPr>
          <p:cNvGrpSpPr/>
          <p:nvPr/>
        </p:nvGrpSpPr>
        <p:grpSpPr>
          <a:xfrm>
            <a:off x="7325385" y="2892694"/>
            <a:ext cx="807843" cy="789677"/>
            <a:chOff x="7778375" y="2610105"/>
            <a:chExt cx="778312" cy="760810"/>
          </a:xfrm>
        </p:grpSpPr>
        <p:sp>
          <p:nvSpPr>
            <p:cNvPr id="162" name="Rektangel 64">
              <a:extLst>
                <a:ext uri="{FF2B5EF4-FFF2-40B4-BE49-F238E27FC236}">
                  <a16:creationId xmlns:a16="http://schemas.microsoft.com/office/drawing/2014/main" id="{CC17496F-8921-774E-90BD-EB768F7039E3}"/>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3" name="Rektangel 162">
              <a:extLst>
                <a:ext uri="{FF2B5EF4-FFF2-40B4-BE49-F238E27FC236}">
                  <a16:creationId xmlns:a16="http://schemas.microsoft.com/office/drawing/2014/main" id="{EFC85775-549E-274F-9A9E-62B6396D0F4E}"/>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1</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64" name="Grupp 163">
            <a:extLst>
              <a:ext uri="{FF2B5EF4-FFF2-40B4-BE49-F238E27FC236}">
                <a16:creationId xmlns:a16="http://schemas.microsoft.com/office/drawing/2014/main" id="{FEFFE708-454A-7246-88D6-45226D9632C6}"/>
              </a:ext>
            </a:extLst>
          </p:cNvPr>
          <p:cNvGrpSpPr/>
          <p:nvPr/>
        </p:nvGrpSpPr>
        <p:grpSpPr>
          <a:xfrm>
            <a:off x="9057025" y="3460814"/>
            <a:ext cx="630890" cy="539985"/>
            <a:chOff x="7778375" y="2610105"/>
            <a:chExt cx="778312" cy="760810"/>
          </a:xfrm>
        </p:grpSpPr>
        <p:sp>
          <p:nvSpPr>
            <p:cNvPr id="165" name="Rektangel 64">
              <a:extLst>
                <a:ext uri="{FF2B5EF4-FFF2-40B4-BE49-F238E27FC236}">
                  <a16:creationId xmlns:a16="http://schemas.microsoft.com/office/drawing/2014/main" id="{20E5F46F-8FBB-8440-9D18-2094AAACBBF2}"/>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6" name="Rektangel 165">
              <a:extLst>
                <a:ext uri="{FF2B5EF4-FFF2-40B4-BE49-F238E27FC236}">
                  <a16:creationId xmlns:a16="http://schemas.microsoft.com/office/drawing/2014/main" id="{2FCBBDD7-36AF-F24F-A5FE-2E3B44E17974}"/>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67" name="Grupp 166">
            <a:extLst>
              <a:ext uri="{FF2B5EF4-FFF2-40B4-BE49-F238E27FC236}">
                <a16:creationId xmlns:a16="http://schemas.microsoft.com/office/drawing/2014/main" id="{7DAA3140-6B44-2842-900A-FBB20A72B2BF}"/>
              </a:ext>
            </a:extLst>
          </p:cNvPr>
          <p:cNvGrpSpPr/>
          <p:nvPr/>
        </p:nvGrpSpPr>
        <p:grpSpPr>
          <a:xfrm>
            <a:off x="7783397" y="3460814"/>
            <a:ext cx="630890" cy="539985"/>
            <a:chOff x="7778375" y="2610105"/>
            <a:chExt cx="778312" cy="760810"/>
          </a:xfrm>
        </p:grpSpPr>
        <p:sp>
          <p:nvSpPr>
            <p:cNvPr id="168" name="Rektangel 64">
              <a:extLst>
                <a:ext uri="{FF2B5EF4-FFF2-40B4-BE49-F238E27FC236}">
                  <a16:creationId xmlns:a16="http://schemas.microsoft.com/office/drawing/2014/main" id="{AEC245B2-1408-374B-8682-90715DBA7ED8}"/>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9" name="Rektangel 168">
              <a:extLst>
                <a:ext uri="{FF2B5EF4-FFF2-40B4-BE49-F238E27FC236}">
                  <a16:creationId xmlns:a16="http://schemas.microsoft.com/office/drawing/2014/main" id="{928998A3-B609-2648-A636-638688160F4A}"/>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70" name="Grupp 169">
            <a:extLst>
              <a:ext uri="{FF2B5EF4-FFF2-40B4-BE49-F238E27FC236}">
                <a16:creationId xmlns:a16="http://schemas.microsoft.com/office/drawing/2014/main" id="{9CA5AEF4-1543-EF41-A09E-BF1C940950F0}"/>
              </a:ext>
            </a:extLst>
          </p:cNvPr>
          <p:cNvGrpSpPr/>
          <p:nvPr/>
        </p:nvGrpSpPr>
        <p:grpSpPr>
          <a:xfrm>
            <a:off x="8157730" y="4166377"/>
            <a:ext cx="802416" cy="782165"/>
            <a:chOff x="7265530" y="3300565"/>
            <a:chExt cx="631769" cy="615825"/>
          </a:xfrm>
        </p:grpSpPr>
        <p:sp>
          <p:nvSpPr>
            <p:cNvPr id="171" name="Rektangel 64">
              <a:extLst>
                <a:ext uri="{FF2B5EF4-FFF2-40B4-BE49-F238E27FC236}">
                  <a16:creationId xmlns:a16="http://schemas.microsoft.com/office/drawing/2014/main" id="{99CDDEFF-A8E7-E94D-9C03-D51A272320B0}"/>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2" name="Rektangel 171">
              <a:extLst>
                <a:ext uri="{FF2B5EF4-FFF2-40B4-BE49-F238E27FC236}">
                  <a16:creationId xmlns:a16="http://schemas.microsoft.com/office/drawing/2014/main" id="{53FA6B4A-2318-AE47-926E-2793E9B16F8A}"/>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smtClean="0">
                  <a:ln>
                    <a:noFill/>
                  </a:ln>
                  <a:solidFill>
                    <a:srgbClr val="000000"/>
                  </a:solidFill>
                  <a:effectLst/>
                  <a:uLnTx/>
                  <a:uFillTx/>
                  <a:latin typeface="Century Gothic"/>
                  <a:ea typeface="+mn-ea"/>
                  <a:cs typeface="+mn-cs"/>
                </a:rPr>
                <a:t>Konse</a:t>
              </a:r>
              <a:r>
                <a:rPr kumimoji="0" lang="sv-SE" sz="1200" b="0" i="0" u="none" strike="noStrike" kern="1200" cap="none" spc="0" normalizeH="0" baseline="0" noProof="0" dirty="0" smtClean="0">
                  <a:ln>
                    <a:noFill/>
                  </a:ln>
                  <a:solidFill>
                    <a:srgbClr val="000000"/>
                  </a:solidFill>
                  <a:effectLst/>
                  <a:uLnTx/>
                  <a:uFillTx/>
                  <a:latin typeface="Century Gothic"/>
                  <a:ea typeface="+mn-ea"/>
                  <a:cs typeface="+mn-cs"/>
                </a:rPr>
                <a:t>- </a:t>
              </a:r>
              <a:r>
                <a:rPr kumimoji="0" lang="sv-SE" sz="1200" b="0" i="0" u="none" strike="noStrike" kern="1200" cap="none" spc="0" normalizeH="0" baseline="0" noProof="0" dirty="0" err="1" smtClean="0">
                  <a:ln>
                    <a:noFill/>
                  </a:ln>
                  <a:solidFill>
                    <a:srgbClr val="000000"/>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73" name="Grupp 172">
            <a:extLst>
              <a:ext uri="{FF2B5EF4-FFF2-40B4-BE49-F238E27FC236}">
                <a16:creationId xmlns:a16="http://schemas.microsoft.com/office/drawing/2014/main" id="{A544A40E-BAFA-CA4E-90BC-257CADE8C34A}"/>
              </a:ext>
            </a:extLst>
          </p:cNvPr>
          <p:cNvGrpSpPr/>
          <p:nvPr/>
        </p:nvGrpSpPr>
        <p:grpSpPr>
          <a:xfrm rot="21420000">
            <a:off x="8936435" y="4158801"/>
            <a:ext cx="802416" cy="782165"/>
            <a:chOff x="7265530" y="3300565"/>
            <a:chExt cx="631769" cy="615825"/>
          </a:xfrm>
        </p:grpSpPr>
        <p:sp>
          <p:nvSpPr>
            <p:cNvPr id="174" name="Rektangel 64">
              <a:extLst>
                <a:ext uri="{FF2B5EF4-FFF2-40B4-BE49-F238E27FC236}">
                  <a16:creationId xmlns:a16="http://schemas.microsoft.com/office/drawing/2014/main" id="{F78D3EB8-AF8C-E842-B492-8C05B98C02F8}"/>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5" name="Rektangel 174">
              <a:extLst>
                <a:ext uri="{FF2B5EF4-FFF2-40B4-BE49-F238E27FC236}">
                  <a16:creationId xmlns:a16="http://schemas.microsoft.com/office/drawing/2014/main" id="{2B03FCB9-C01F-BA4B-80F1-A5D55C5E57B0}"/>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 </a:t>
              </a: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76" name="Grupp 175">
            <a:extLst>
              <a:ext uri="{FF2B5EF4-FFF2-40B4-BE49-F238E27FC236}">
                <a16:creationId xmlns:a16="http://schemas.microsoft.com/office/drawing/2014/main" id="{D77545F1-3980-F441-82AC-92B2BF76855C}"/>
              </a:ext>
            </a:extLst>
          </p:cNvPr>
          <p:cNvGrpSpPr/>
          <p:nvPr/>
        </p:nvGrpSpPr>
        <p:grpSpPr>
          <a:xfrm rot="21420000">
            <a:off x="8525741" y="4969696"/>
            <a:ext cx="802416" cy="782165"/>
            <a:chOff x="7265530" y="3300565"/>
            <a:chExt cx="631769" cy="615825"/>
          </a:xfrm>
        </p:grpSpPr>
        <p:sp>
          <p:nvSpPr>
            <p:cNvPr id="177" name="Rektangel 64">
              <a:extLst>
                <a:ext uri="{FF2B5EF4-FFF2-40B4-BE49-F238E27FC236}">
                  <a16:creationId xmlns:a16="http://schemas.microsoft.com/office/drawing/2014/main" id="{01F8785A-628E-0948-AC03-B5B50376DA6F}"/>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8" name="Rektangel 177">
              <a:extLst>
                <a:ext uri="{FF2B5EF4-FFF2-40B4-BE49-F238E27FC236}">
                  <a16:creationId xmlns:a16="http://schemas.microsoft.com/office/drawing/2014/main" id="{16BB61BB-DFFE-8341-B9CA-D84E18F75B04}"/>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Konse</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a:t>
              </a: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79" name="Grupp 178">
            <a:extLst>
              <a:ext uri="{FF2B5EF4-FFF2-40B4-BE49-F238E27FC236}">
                <a16:creationId xmlns:a16="http://schemas.microsoft.com/office/drawing/2014/main" id="{FB131EF8-77B7-4341-8F3B-1723F73114B6}"/>
              </a:ext>
            </a:extLst>
          </p:cNvPr>
          <p:cNvGrpSpPr/>
          <p:nvPr/>
        </p:nvGrpSpPr>
        <p:grpSpPr>
          <a:xfrm rot="21420000">
            <a:off x="7326490" y="4261166"/>
            <a:ext cx="802416" cy="782165"/>
            <a:chOff x="7265530" y="3300565"/>
            <a:chExt cx="631769" cy="615825"/>
          </a:xfrm>
        </p:grpSpPr>
        <p:sp>
          <p:nvSpPr>
            <p:cNvPr id="180" name="Rektangel 64">
              <a:extLst>
                <a:ext uri="{FF2B5EF4-FFF2-40B4-BE49-F238E27FC236}">
                  <a16:creationId xmlns:a16="http://schemas.microsoft.com/office/drawing/2014/main" id="{B0C18ACE-C7E0-0F4F-A1AD-976247340C09}"/>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81" name="Rektangel 180">
              <a:extLst>
                <a:ext uri="{FF2B5EF4-FFF2-40B4-BE49-F238E27FC236}">
                  <a16:creationId xmlns:a16="http://schemas.microsoft.com/office/drawing/2014/main" id="{AE51D2D6-B0FA-234B-A88B-5D6835014303}"/>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82" name="Grupp 181">
            <a:extLst>
              <a:ext uri="{FF2B5EF4-FFF2-40B4-BE49-F238E27FC236}">
                <a16:creationId xmlns:a16="http://schemas.microsoft.com/office/drawing/2014/main" id="{CE035FD2-C4B2-4E48-BA7D-5724C9F96457}"/>
              </a:ext>
            </a:extLst>
          </p:cNvPr>
          <p:cNvGrpSpPr/>
          <p:nvPr/>
        </p:nvGrpSpPr>
        <p:grpSpPr>
          <a:xfrm>
            <a:off x="7279108" y="5061897"/>
            <a:ext cx="802416" cy="782165"/>
            <a:chOff x="7265530" y="3300565"/>
            <a:chExt cx="631769" cy="615825"/>
          </a:xfrm>
        </p:grpSpPr>
        <p:sp>
          <p:nvSpPr>
            <p:cNvPr id="183" name="Rektangel 64">
              <a:extLst>
                <a:ext uri="{FF2B5EF4-FFF2-40B4-BE49-F238E27FC236}">
                  <a16:creationId xmlns:a16="http://schemas.microsoft.com/office/drawing/2014/main" id="{4F146FB2-2DDC-4C40-A655-2F6025019AE2}"/>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84" name="Rektangel 183">
              <a:extLst>
                <a:ext uri="{FF2B5EF4-FFF2-40B4-BE49-F238E27FC236}">
                  <a16:creationId xmlns:a16="http://schemas.microsoft.com/office/drawing/2014/main" id="{40E068CB-1FC3-6C47-A419-BFD9D173B5AD}"/>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smtClean="0">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185" name="Rektangel 184">
            <a:extLst>
              <a:ext uri="{FF2B5EF4-FFF2-40B4-BE49-F238E27FC236}">
                <a16:creationId xmlns:a16="http://schemas.microsoft.com/office/drawing/2014/main" id="{0C7C9627-6E53-DB40-BB7C-3E906F4F7035}"/>
              </a:ext>
            </a:extLst>
          </p:cNvPr>
          <p:cNvSpPr/>
          <p:nvPr/>
        </p:nvSpPr>
        <p:spPr>
          <a:xfrm>
            <a:off x="7089994" y="2824876"/>
            <a:ext cx="2611176" cy="3093737"/>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86" name="Platshållare för innehåll 14">
            <a:extLst>
              <a:ext uri="{FF2B5EF4-FFF2-40B4-BE49-F238E27FC236}">
                <a16:creationId xmlns:a16="http://schemas.microsoft.com/office/drawing/2014/main" id="{E7A794DE-052C-5847-AFF2-F804477B1E25}"/>
              </a:ext>
            </a:extLst>
          </p:cNvPr>
          <p:cNvSpPr txBox="1">
            <a:spLocks/>
          </p:cNvSpPr>
          <p:nvPr/>
        </p:nvSpPr>
        <p:spPr>
          <a:xfrm>
            <a:off x="7439483" y="1699762"/>
            <a:ext cx="4024496" cy="3385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Hur länge kan aktiviteten ligga nere?</a:t>
            </a:r>
          </a:p>
        </p:txBody>
      </p:sp>
      <p:sp>
        <p:nvSpPr>
          <p:cNvPr id="187" name="Platshållare för innehåll 14">
            <a:extLst>
              <a:ext uri="{FF2B5EF4-FFF2-40B4-BE49-F238E27FC236}">
                <a16:creationId xmlns:a16="http://schemas.microsoft.com/office/drawing/2014/main" id="{C87BCF48-4893-144E-AA34-65389734A858}"/>
              </a:ext>
            </a:extLst>
          </p:cNvPr>
          <p:cNvSpPr txBox="1">
            <a:spLocks/>
          </p:cNvSpPr>
          <p:nvPr/>
        </p:nvSpPr>
        <p:spPr>
          <a:xfrm>
            <a:off x="7721530" y="2093698"/>
            <a:ext cx="4124702" cy="46166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Använd gärna post it-lappar för att lista de acceptabla </a:t>
            </a:r>
            <a:r>
              <a:rPr kumimoji="0" lang="sv-SE" sz="1200" b="0" i="1"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avbrottstiderna</a:t>
            </a:r>
            <a:r>
              <a:rPr kumimoji="0" lang="sv-SE" sz="1200" b="0" i="1"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a:t>
            </a:r>
            <a:r>
              <a:rPr kumimoji="0" lang="sv-SE"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(står som tid i de vita rutorna).</a:t>
            </a:r>
          </a:p>
        </p:txBody>
      </p:sp>
      <p:sp>
        <p:nvSpPr>
          <p:cNvPr id="188" name="Ellips 187">
            <a:extLst>
              <a:ext uri="{FF2B5EF4-FFF2-40B4-BE49-F238E27FC236}">
                <a16:creationId xmlns:a16="http://schemas.microsoft.com/office/drawing/2014/main" id="{D81EE78F-2488-C24E-90A6-E42BC30C9412}"/>
              </a:ext>
            </a:extLst>
          </p:cNvPr>
          <p:cNvSpPr>
            <a:spLocks noChangeAspect="1"/>
          </p:cNvSpPr>
          <p:nvPr/>
        </p:nvSpPr>
        <p:spPr>
          <a:xfrm>
            <a:off x="7366432" y="204147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7E6E6"/>
                </a:solidFill>
                <a:effectLst/>
                <a:uLnTx/>
                <a:uFillTx/>
                <a:latin typeface="Arial"/>
                <a:ea typeface="+mn-ea"/>
                <a:cs typeface="+mn-cs"/>
              </a:rPr>
              <a:t>!</a:t>
            </a:r>
            <a:endParaRPr kumimoji="0" lang="sv-SE" sz="1800" b="0" i="0" u="none" strike="noStrike" kern="1200" cap="none" spc="0" normalizeH="0" baseline="0" noProof="0" dirty="0">
              <a:ln>
                <a:noFill/>
              </a:ln>
              <a:solidFill>
                <a:srgbClr val="E7E6E6"/>
              </a:solidFill>
              <a:effectLst/>
              <a:uLnTx/>
              <a:uFillTx/>
              <a:latin typeface="Arial"/>
              <a:ea typeface="+mn-ea"/>
              <a:cs typeface="+mn-cs"/>
            </a:endParaRPr>
          </a:p>
        </p:txBody>
      </p:sp>
      <p:sp>
        <p:nvSpPr>
          <p:cNvPr id="76" name="textruta 75">
            <a:extLst>
              <a:ext uri="{FF2B5EF4-FFF2-40B4-BE49-F238E27FC236}">
                <a16:creationId xmlns:a16="http://schemas.microsoft.com/office/drawing/2014/main" id="{C8E3D118-69C2-E44D-883C-2F0488CC725A}"/>
              </a:ext>
            </a:extLst>
          </p:cNvPr>
          <p:cNvSpPr txBox="1"/>
          <p:nvPr/>
        </p:nvSpPr>
        <p:spPr>
          <a:xfrm>
            <a:off x="913731" y="4346611"/>
            <a:ext cx="5784862" cy="270843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Hur länge kan en aktivitet ligga nere innan det ger oacceptabla konsekvenser utifrån kriteriemodellen?</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Finns det tidpunkter när aktiviteten är särskilt viktig? T.ex. vid ett visst datum, tid på dygnet eller årstid. </a:t>
            </a:r>
          </a:p>
          <a:p>
            <a:pPr marL="171450" marR="0" lvl="0" indent="-171450" algn="l" defTabSz="914400" rtl="0" eaLnBrk="1" fontAlgn="auto" latinLnBrk="0" hangingPunct="1">
              <a:lnSpc>
                <a:spcPct val="10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smtClean="0">
                <a:ln>
                  <a:noFill/>
                </a:ln>
                <a:solidFill>
                  <a:prstClr val="black"/>
                </a:solidFill>
                <a:effectLst/>
                <a:uLnTx/>
                <a:uFillTx/>
                <a:latin typeface="Arial"/>
                <a:ea typeface="+mn-ea"/>
                <a:cs typeface="+mn-cs"/>
              </a:rPr>
              <a:t>Vilka </a:t>
            </a:r>
            <a:r>
              <a:rPr kumimoji="0" lang="sv-SE" sz="1200" b="0" i="0" u="none" strike="noStrike" kern="1200" cap="none" spc="0" normalizeH="0" baseline="0" noProof="0" dirty="0">
                <a:ln>
                  <a:noFill/>
                </a:ln>
                <a:solidFill>
                  <a:prstClr val="black"/>
                </a:solidFill>
                <a:effectLst/>
                <a:uLnTx/>
                <a:uFillTx/>
                <a:latin typeface="Arial"/>
                <a:ea typeface="+mn-ea"/>
                <a:cs typeface="+mn-cs"/>
              </a:rPr>
              <a:t>aktiviteter ger vid en störning mest allvarliga konsekvenser</a:t>
            </a:r>
            <a:r>
              <a:rPr kumimoji="0" lang="sv-SE" sz="1200" b="0" i="0" u="none" strike="noStrike" kern="1200" cap="none" spc="0" normalizeH="0" baseline="0" noProof="0" dirty="0" smtClean="0">
                <a:ln>
                  <a:noFill/>
                </a:ln>
                <a:solidFill>
                  <a:prstClr val="black"/>
                </a:solidFill>
                <a:effectLst/>
                <a:uLnTx/>
                <a:uFillTx/>
                <a:latin typeface="Arial"/>
                <a:ea typeface="+mn-ea"/>
                <a:cs typeface="+mn-cs"/>
              </a:rPr>
              <a:t>? Har kortast acceptabel avbrottstid? Är särskilt viktiga vid vissa tidpunkter?</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Om vi behöver prioritera mellan aktiviteter, vilken eller vilka är viktigast att upprätthålla? </a:t>
            </a:r>
          </a:p>
          <a:p>
            <a:pPr marL="171450" marR="0" lvl="0" indent="-171450" algn="l" defTabSz="914400" rtl="0" eaLnBrk="1" fontAlgn="auto" latinLnBrk="0" hangingPunct="1">
              <a:lnSpc>
                <a:spcPct val="100000"/>
              </a:lnSpc>
              <a:spcBef>
                <a:spcPts val="0"/>
              </a:spcBef>
              <a:spcAft>
                <a:spcPts val="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Är det någon aktivitet som flera aktiviteter eller samhällsviktiga verksamheter är beroende av?</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77" name="Grupp 76">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78" name="Frihandsfigur 77">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79" name="Frihandsfigur 78">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86" name="Frihandsfigur 85">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Frihandsfigur 105">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8"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0"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1"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2" name="textruta 111">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r>
                <a:rPr kumimoji="0" lang="sv-SE" sz="700" b="0" i="1" u="none" strike="noStrike" kern="1200" cap="none" spc="0" normalizeH="0" baseline="0" noProof="0" dirty="0" err="1">
                  <a:ln>
                    <a:noFill/>
                  </a:ln>
                  <a:solidFill>
                    <a:srgbClr val="A9A8A4"/>
                  </a:solidFill>
                  <a:effectLst/>
                  <a:uLnTx/>
                  <a:uFillTx/>
                  <a:latin typeface="Century Gothic"/>
                  <a:ea typeface="+mn-ea"/>
                  <a:cs typeface="+mn-cs"/>
                </a:rPr>
                <a:t>act</a:t>
              </a: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p>
          </p:txBody>
        </p:sp>
        <p:sp>
          <p:nvSpPr>
            <p:cNvPr id="113" name="textruta 112">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(check)</a:t>
              </a:r>
            </a:p>
          </p:txBody>
        </p:sp>
        <p:sp>
          <p:nvSpPr>
            <p:cNvPr id="114" name="textruta 113">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115" name="textruta 114">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8C8B85"/>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8C8B85"/>
                  </a:solidFill>
                  <a:effectLst/>
                  <a:uLnTx/>
                  <a:uFillTx/>
                  <a:latin typeface="Century Gothic"/>
                  <a:ea typeface="+mn-ea"/>
                  <a:cs typeface="+mn-cs"/>
                </a:rPr>
                <a:t>(plan)</a:t>
              </a:r>
            </a:p>
          </p:txBody>
        </p:sp>
      </p:grpSp>
      <p:sp>
        <p:nvSpPr>
          <p:cNvPr id="105" name="Platshållare för innehåll 14">
            <a:extLst>
              <a:ext uri="{FF2B5EF4-FFF2-40B4-BE49-F238E27FC236}">
                <a16:creationId xmlns:a16="http://schemas.microsoft.com/office/drawing/2014/main" id="{0251A077-17D2-D142-B1FD-968AEA9B3B7A}"/>
              </a:ext>
            </a:extLst>
          </p:cNvPr>
          <p:cNvSpPr txBox="1">
            <a:spLocks/>
          </p:cNvSpPr>
          <p:nvPr/>
        </p:nvSpPr>
        <p:spPr>
          <a:xfrm>
            <a:off x="7435228" y="265254"/>
            <a:ext cx="363228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Samhällsviktig verksamhet: </a:t>
            </a:r>
            <a:b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Kommunal räddningstjänst </a:t>
            </a:r>
            <a:b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Kritisk process: </a:t>
            </a: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Räddningsinsats</a:t>
            </a:r>
          </a:p>
        </p:txBody>
      </p:sp>
    </p:spTree>
    <p:extLst>
      <p:ext uri="{BB962C8B-B14F-4D97-AF65-F5344CB8AC3E}">
        <p14:creationId xmlns:p14="http://schemas.microsoft.com/office/powerpoint/2010/main" val="42879901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938" t="-12020" r="-12367" b="-15585"/>
          <a:stretch/>
        </p:blipFill>
        <p:spPr>
          <a:xfrm>
            <a:off x="395882" y="272030"/>
            <a:ext cx="998225" cy="998225"/>
          </a:xfrm>
          <a:prstGeom prst="ellipse">
            <a:avLst/>
          </a:prstGeom>
          <a:solidFill>
            <a:schemeClr val="bg1"/>
          </a:solidFill>
          <a:ln w="25400">
            <a:solidFill>
              <a:schemeClr val="accent2"/>
            </a:solidFill>
          </a:ln>
        </p:spPr>
      </p:pic>
      <p:graphicFrame>
        <p:nvGraphicFramePr>
          <p:cNvPr id="17" name="Tabell 16">
            <a:extLst>
              <a:ext uri="{FF2B5EF4-FFF2-40B4-BE49-F238E27FC236}">
                <a16:creationId xmlns:a16="http://schemas.microsoft.com/office/drawing/2014/main" id="{5F788D07-FA13-0C4F-9223-DA4B365A918D}"/>
              </a:ext>
            </a:extLst>
          </p:cNvPr>
          <p:cNvGraphicFramePr>
            <a:graphicFrameLocks noGrp="1"/>
          </p:cNvGraphicFramePr>
          <p:nvPr>
            <p:extLst>
              <p:ext uri="{D42A27DB-BD31-4B8C-83A1-F6EECF244321}">
                <p14:modId xmlns:p14="http://schemas.microsoft.com/office/powerpoint/2010/main" val="504123648"/>
              </p:ext>
            </p:extLst>
          </p:nvPr>
        </p:nvGraphicFramePr>
        <p:xfrm>
          <a:off x="216311" y="1764035"/>
          <a:ext cx="11798708" cy="5046518"/>
        </p:xfrm>
        <a:graphic>
          <a:graphicData uri="http://schemas.openxmlformats.org/drawingml/2006/table">
            <a:tbl>
              <a:tblPr firstRow="1" bandRow="1">
                <a:tableStyleId>{21E4AEA4-8DFA-4A89-87EB-49C32662AFE0}</a:tableStyleId>
              </a:tblPr>
              <a:tblGrid>
                <a:gridCol w="1549427">
                  <a:extLst>
                    <a:ext uri="{9D8B030D-6E8A-4147-A177-3AD203B41FA5}">
                      <a16:colId xmlns:a16="http://schemas.microsoft.com/office/drawing/2014/main" val="3986732965"/>
                    </a:ext>
                  </a:extLst>
                </a:gridCol>
                <a:gridCol w="7651531">
                  <a:extLst>
                    <a:ext uri="{9D8B030D-6E8A-4147-A177-3AD203B41FA5}">
                      <a16:colId xmlns:a16="http://schemas.microsoft.com/office/drawing/2014/main" val="345775357"/>
                    </a:ext>
                  </a:extLst>
                </a:gridCol>
                <a:gridCol w="1132189">
                  <a:extLst>
                    <a:ext uri="{9D8B030D-6E8A-4147-A177-3AD203B41FA5}">
                      <a16:colId xmlns:a16="http://schemas.microsoft.com/office/drawing/2014/main" val="1009937067"/>
                    </a:ext>
                  </a:extLst>
                </a:gridCol>
                <a:gridCol w="1465561">
                  <a:extLst>
                    <a:ext uri="{9D8B030D-6E8A-4147-A177-3AD203B41FA5}">
                      <a16:colId xmlns:a16="http://schemas.microsoft.com/office/drawing/2014/main" val="2023658421"/>
                    </a:ext>
                  </a:extLst>
                </a:gridCol>
              </a:tblGrid>
              <a:tr h="796398">
                <a:tc>
                  <a:txBody>
                    <a:bodyPr/>
                    <a:lstStyle/>
                    <a:p>
                      <a:pPr algn="l"/>
                      <a:r>
                        <a:rPr lang="sv-SE" sz="1000" dirty="0">
                          <a:latin typeface="+mj-lt"/>
                        </a:rPr>
                        <a:t>Aktiviteter som upprätthåller den</a:t>
                      </a:r>
                      <a:r>
                        <a:rPr lang="sv-SE" sz="1000" dirty="0">
                          <a:solidFill>
                            <a:schemeClr val="bg1"/>
                          </a:solidFill>
                          <a:latin typeface="+mj-lt"/>
                        </a:rPr>
                        <a:t> </a:t>
                      </a:r>
                      <a:r>
                        <a:rPr lang="sv-SE" sz="1000" dirty="0" smtClean="0">
                          <a:solidFill>
                            <a:schemeClr val="bg1"/>
                          </a:solidFill>
                          <a:latin typeface="+mj-lt"/>
                        </a:rPr>
                        <a:t>kritiska processen</a:t>
                      </a:r>
                      <a:endParaRPr lang="sv-SE" sz="1000" dirty="0">
                        <a:solidFill>
                          <a:schemeClr val="bg1"/>
                        </a:solidFill>
                        <a:latin typeface="+mj-lt"/>
                      </a:endParaRPr>
                    </a:p>
                  </a:txBody>
                  <a:tcPr marL="54000" marR="0" marT="36000" marB="36000" anchor="ctr"/>
                </a:tc>
                <a:tc>
                  <a:txBody>
                    <a:bodyPr/>
                    <a:lstStyle/>
                    <a:p>
                      <a:r>
                        <a:rPr lang="sv-SE" sz="1000" dirty="0">
                          <a:latin typeface="+mj-lt"/>
                        </a:rPr>
                        <a:t>Exempel på konsekvenser vid </a:t>
                      </a:r>
                      <a:r>
                        <a:rPr lang="sv-SE" sz="1000" dirty="0" smtClean="0">
                          <a:latin typeface="+mj-lt"/>
                        </a:rPr>
                        <a:t>störning </a:t>
                      </a:r>
                      <a:r>
                        <a:rPr lang="sv-SE" sz="1000" dirty="0">
                          <a:latin typeface="+mj-lt"/>
                        </a:rPr>
                        <a:t>(exemplet utgår från kriterierna </a:t>
                      </a:r>
                      <a:r>
                        <a:rPr lang="sv-SE" sz="1000" dirty="0">
                          <a:solidFill>
                            <a:schemeClr val="bg1"/>
                          </a:solidFill>
                          <a:latin typeface="+mj-lt"/>
                        </a:rPr>
                        <a:t>på </a:t>
                      </a:r>
                      <a:r>
                        <a:rPr lang="sv-SE" sz="1000" smtClean="0">
                          <a:solidFill>
                            <a:schemeClr val="bg1"/>
                          </a:solidFill>
                          <a:latin typeface="+mj-lt"/>
                        </a:rPr>
                        <a:t>bild 9)</a:t>
                      </a:r>
                      <a:endParaRPr lang="sv-SE" sz="1000" dirty="0">
                        <a:solidFill>
                          <a:schemeClr val="bg1"/>
                        </a:solidFill>
                        <a:latin typeface="+mj-lt"/>
                      </a:endParaRPr>
                    </a:p>
                  </a:txBody>
                  <a:tcPr marL="54000" marR="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dirty="0">
                          <a:solidFill>
                            <a:schemeClr val="lt1"/>
                          </a:solidFill>
                          <a:latin typeface="+mj-lt"/>
                          <a:ea typeface="+mn-ea"/>
                          <a:cs typeface="+mn-cs"/>
                        </a:rPr>
                        <a:t>Acceptabel </a:t>
                      </a:r>
                      <a:r>
                        <a:rPr lang="sv-SE" sz="1000" b="1" kern="1200" dirty="0" smtClean="0">
                          <a:solidFill>
                            <a:srgbClr val="00B050"/>
                          </a:solidFill>
                          <a:latin typeface="+mj-lt"/>
                          <a:ea typeface="+mn-ea"/>
                          <a:cs typeface="+mn-cs"/>
                        </a:rPr>
                        <a:t>avbrottstid</a:t>
                      </a:r>
                      <a:r>
                        <a:rPr lang="sv-SE" sz="1000" b="1" kern="1200" dirty="0">
                          <a:solidFill>
                            <a:schemeClr val="lt1"/>
                          </a:solidFill>
                          <a:latin typeface="+mj-lt"/>
                          <a:ea typeface="+mn-ea"/>
                          <a:cs typeface="+mn-cs"/>
                        </a:rPr>
                        <a:t/>
                      </a:r>
                      <a:br>
                        <a:rPr lang="sv-SE" sz="1000" b="1" kern="1200" dirty="0">
                          <a:solidFill>
                            <a:schemeClr val="lt1"/>
                          </a:solidFill>
                          <a:latin typeface="+mj-lt"/>
                          <a:ea typeface="+mn-ea"/>
                          <a:cs typeface="+mn-cs"/>
                        </a:rPr>
                      </a:br>
                      <a:r>
                        <a:rPr lang="sv-SE" sz="1000" b="1" kern="1200" dirty="0">
                          <a:solidFill>
                            <a:schemeClr val="lt1"/>
                          </a:solidFill>
                          <a:latin typeface="+mj-lt"/>
                          <a:ea typeface="+mn-ea"/>
                          <a:cs typeface="+mn-cs"/>
                        </a:rPr>
                        <a:t>för aktiviteten</a:t>
                      </a:r>
                    </a:p>
                  </a:txBody>
                  <a:tcPr marL="54000" marR="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dirty="0">
                          <a:solidFill>
                            <a:schemeClr val="lt1"/>
                          </a:solidFill>
                          <a:latin typeface="+mj-lt"/>
                          <a:ea typeface="+mn-ea"/>
                          <a:cs typeface="+mn-cs"/>
                        </a:rPr>
                        <a:t>Är det här en kritisk aktivitet som ska prioriteras i det fortsatta arbetet? </a:t>
                      </a:r>
                    </a:p>
                  </a:txBody>
                  <a:tcPr marL="54000" marR="0" marT="36000" marB="36000" anchor="ctr"/>
                </a:tc>
                <a:extLst>
                  <a:ext uri="{0D108BD9-81ED-4DB2-BD59-A6C34878D82A}">
                    <a16:rowId xmlns:a16="http://schemas.microsoft.com/office/drawing/2014/main" val="3818095702"/>
                  </a:ext>
                </a:extLst>
              </a:tr>
              <a:tr h="632562">
                <a:tc>
                  <a:txBody>
                    <a:bodyPr/>
                    <a:lstStyle/>
                    <a:p>
                      <a:pPr algn="l" fontAlgn="b"/>
                      <a:r>
                        <a:rPr lang="sv-SE" sz="1000" b="1" i="0" u="none" strike="noStrike" dirty="0" smtClean="0">
                          <a:solidFill>
                            <a:srgbClr val="000000"/>
                          </a:solidFill>
                          <a:effectLst/>
                          <a:latin typeface="+mj-lt"/>
                        </a:rPr>
                        <a:t>Mottagning </a:t>
                      </a:r>
                      <a:r>
                        <a:rPr lang="sv-SE" sz="1000" b="1" i="0" u="none" strike="noStrike" dirty="0">
                          <a:solidFill>
                            <a:srgbClr val="000000"/>
                          </a:solidFill>
                          <a:effectLst/>
                          <a:latin typeface="+mj-lt"/>
                        </a:rPr>
                        <a:t>och behandling av inkommande larm </a:t>
                      </a:r>
                    </a:p>
                  </a:txBody>
                  <a:tcPr marL="54000" marR="54000" marT="72000" marB="72000" anchor="ctr"/>
                </a:tc>
                <a:tc>
                  <a:txBody>
                    <a:bodyPr/>
                    <a:lstStyle/>
                    <a:p>
                      <a:pPr algn="l" fontAlgn="b"/>
                      <a:r>
                        <a:rPr lang="sv-SE" sz="1000" b="0" i="0" u="none" strike="noStrike" baseline="0" dirty="0" smtClean="0">
                          <a:solidFill>
                            <a:schemeClr val="tx1"/>
                          </a:solidFill>
                          <a:effectLst/>
                          <a:latin typeface="+mj-lt"/>
                        </a:rPr>
                        <a:t>Konsekvenser</a:t>
                      </a:r>
                      <a:r>
                        <a:rPr lang="sv-SE" sz="1000" b="0" i="0" u="none" strike="noStrike" dirty="0" smtClean="0">
                          <a:solidFill>
                            <a:schemeClr val="tx1"/>
                          </a:solidFill>
                          <a:effectLst/>
                          <a:latin typeface="+mj-lt"/>
                        </a:rPr>
                        <a:t> </a:t>
                      </a:r>
                      <a:r>
                        <a:rPr lang="sv-SE" sz="1000" b="0" i="0" u="none" strike="noStrike" dirty="0">
                          <a:solidFill>
                            <a:schemeClr val="tx1"/>
                          </a:solidFill>
                          <a:effectLst/>
                          <a:latin typeface="+mj-lt"/>
                        </a:rPr>
                        <a:t>för människors liv och hälsa, </a:t>
                      </a:r>
                      <a:r>
                        <a:rPr lang="sv-SE" sz="1000" b="0" i="0" u="none" strike="noStrike" dirty="0" smtClean="0">
                          <a:solidFill>
                            <a:schemeClr val="tx1"/>
                          </a:solidFill>
                          <a:effectLst/>
                          <a:latin typeface="+mj-lt"/>
                        </a:rPr>
                        <a:t>samhällets funktionalitet, miljö </a:t>
                      </a:r>
                      <a:r>
                        <a:rPr lang="sv-SE" sz="1000" b="0" i="0" u="none" strike="noStrike" dirty="0">
                          <a:solidFill>
                            <a:schemeClr val="tx1"/>
                          </a:solidFill>
                          <a:effectLst/>
                          <a:latin typeface="+mj-lt"/>
                        </a:rPr>
                        <a:t>samt ekonomiska värden. Om ett larm inte kan nå räddningstjänsten så kan de inte </a:t>
                      </a:r>
                      <a:r>
                        <a:rPr lang="sv-SE" sz="1000" b="0" i="0" u="none" strike="noStrike" dirty="0" smtClean="0">
                          <a:solidFill>
                            <a:schemeClr val="tx1"/>
                          </a:solidFill>
                          <a:effectLst/>
                          <a:latin typeface="+mj-lt"/>
                        </a:rPr>
                        <a:t>rycka </a:t>
                      </a:r>
                      <a:r>
                        <a:rPr lang="sv-SE" sz="1000" b="0" i="0" u="none" strike="noStrike" dirty="0">
                          <a:solidFill>
                            <a:schemeClr val="tx1"/>
                          </a:solidFill>
                          <a:effectLst/>
                          <a:latin typeface="+mj-lt"/>
                        </a:rPr>
                        <a:t>ut för att hantera händelsen. </a:t>
                      </a:r>
                      <a:r>
                        <a:rPr lang="sv-SE" sz="1000" b="0" i="0" u="none" strike="noStrike" dirty="0" smtClean="0">
                          <a:solidFill>
                            <a:schemeClr val="tx1"/>
                          </a:solidFill>
                          <a:effectLst/>
                          <a:latin typeface="+mj-lt"/>
                        </a:rPr>
                        <a:t>En</a:t>
                      </a:r>
                      <a:r>
                        <a:rPr lang="sv-SE" sz="1000" b="0" i="0" u="none" strike="noStrike" baseline="0" dirty="0" smtClean="0">
                          <a:solidFill>
                            <a:schemeClr val="tx1"/>
                          </a:solidFill>
                          <a:effectLst/>
                          <a:latin typeface="+mj-lt"/>
                        </a:rPr>
                        <a:t> </a:t>
                      </a:r>
                      <a:r>
                        <a:rPr lang="sv-SE" sz="1000" b="0" i="0" u="none" strike="noStrike" dirty="0" smtClean="0">
                          <a:solidFill>
                            <a:schemeClr val="tx1"/>
                          </a:solidFill>
                          <a:effectLst/>
                          <a:latin typeface="+mj-lt"/>
                        </a:rPr>
                        <a:t>störning </a:t>
                      </a:r>
                      <a:r>
                        <a:rPr lang="sv-SE" sz="1000" b="0" i="0" u="none" strike="noStrike" dirty="0">
                          <a:solidFill>
                            <a:schemeClr val="tx1"/>
                          </a:solidFill>
                          <a:effectLst/>
                          <a:latin typeface="+mj-lt"/>
                        </a:rPr>
                        <a:t>i aktiviteten riskerar även att leda till </a:t>
                      </a:r>
                      <a:r>
                        <a:rPr lang="sv-SE" sz="1000" b="0" i="0" u="none" strike="noStrike" dirty="0" smtClean="0">
                          <a:solidFill>
                            <a:schemeClr val="tx1"/>
                          </a:solidFill>
                          <a:effectLst/>
                          <a:latin typeface="+mj-lt"/>
                        </a:rPr>
                        <a:t>en förtroendeskada</a:t>
                      </a:r>
                      <a:r>
                        <a:rPr lang="sv-SE" sz="1000" b="0" i="0" u="none" strike="noStrike" dirty="0">
                          <a:solidFill>
                            <a:schemeClr val="tx1"/>
                          </a:solidFill>
                          <a:effectLst/>
                          <a:latin typeface="+mj-lt"/>
                        </a:rPr>
                        <a:t>.</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a:solidFill>
                            <a:srgbClr val="000000"/>
                          </a:solidFill>
                          <a:effectLst/>
                          <a:latin typeface="+mj-lt"/>
                        </a:rPr>
                        <a:t>Ja</a:t>
                      </a:r>
                    </a:p>
                  </a:txBody>
                  <a:tcPr marL="54000" marR="54000" marT="72000" marB="72000" anchor="ctr"/>
                </a:tc>
                <a:extLst>
                  <a:ext uri="{0D108BD9-81ED-4DB2-BD59-A6C34878D82A}">
                    <a16:rowId xmlns:a16="http://schemas.microsoft.com/office/drawing/2014/main" val="2982772329"/>
                  </a:ext>
                </a:extLst>
              </a:tr>
              <a:tr h="632562">
                <a:tc>
                  <a:txBody>
                    <a:bodyPr/>
                    <a:lstStyle/>
                    <a:p>
                      <a:pPr algn="l" fontAlgn="b"/>
                      <a:r>
                        <a:rPr lang="sv-SE" sz="1000" b="1" i="0" u="none" strike="noStrike" dirty="0" err="1" smtClean="0">
                          <a:solidFill>
                            <a:schemeClr val="tx1"/>
                          </a:solidFill>
                          <a:effectLst/>
                          <a:latin typeface="+mj-lt"/>
                        </a:rPr>
                        <a:t>Utlarmning</a:t>
                      </a:r>
                      <a:r>
                        <a:rPr lang="sv-SE" sz="1000" b="1" i="0" u="none" strike="noStrike" dirty="0" smtClean="0">
                          <a:solidFill>
                            <a:schemeClr val="tx1"/>
                          </a:solidFill>
                          <a:effectLst/>
                          <a:latin typeface="+mj-lt"/>
                        </a:rPr>
                        <a:t> </a:t>
                      </a:r>
                      <a:r>
                        <a:rPr lang="sv-SE" sz="1000" b="1" i="0" u="none" strike="noStrike" dirty="0">
                          <a:solidFill>
                            <a:srgbClr val="000000"/>
                          </a:solidFill>
                          <a:effectLst/>
                          <a:latin typeface="+mj-lt"/>
                        </a:rPr>
                        <a:t>av räddningsstyrka</a:t>
                      </a:r>
                    </a:p>
                  </a:txBody>
                  <a:tcPr marL="54000" marR="54000" marT="72000" marB="72000" anchor="ctr"/>
                </a:tc>
                <a:tc>
                  <a:txBody>
                    <a:bodyPr/>
                    <a:lstStyle/>
                    <a:p>
                      <a:pPr algn="l" fontAlgn="b"/>
                      <a:r>
                        <a:rPr lang="sv-SE" sz="1000" b="0" i="0" u="none" strike="noStrike" kern="1200" baseline="0" dirty="0" smtClean="0">
                          <a:solidFill>
                            <a:schemeClr val="tx1"/>
                          </a:solidFill>
                          <a:effectLst/>
                          <a:latin typeface="+mj-lt"/>
                          <a:ea typeface="+mn-ea"/>
                          <a:cs typeface="+mn-cs"/>
                        </a:rPr>
                        <a:t>Konsekvenser</a:t>
                      </a:r>
                      <a:r>
                        <a:rPr lang="sv-SE" sz="1000" b="0" i="0" u="none" strike="noStrike" kern="1200" dirty="0" smtClean="0">
                          <a:solidFill>
                            <a:schemeClr val="tx1"/>
                          </a:solidFill>
                          <a:effectLst/>
                          <a:latin typeface="+mj-lt"/>
                          <a:ea typeface="+mn-ea"/>
                          <a:cs typeface="+mn-cs"/>
                        </a:rPr>
                        <a:t> för människors liv och hälsa, samhällets funktionalitet, miljö samt ekonomiska värden. </a:t>
                      </a:r>
                      <a:r>
                        <a:rPr lang="sv-SE" sz="1000" b="0" i="0" u="none" strike="noStrike" dirty="0" smtClean="0">
                          <a:solidFill>
                            <a:schemeClr val="tx1"/>
                          </a:solidFill>
                          <a:effectLst/>
                          <a:latin typeface="+mj-lt"/>
                        </a:rPr>
                        <a:t>Om </a:t>
                      </a:r>
                      <a:r>
                        <a:rPr lang="sv-SE" sz="1000" b="0" i="0" u="none" strike="noStrike" dirty="0">
                          <a:solidFill>
                            <a:schemeClr val="tx1"/>
                          </a:solidFill>
                          <a:effectLst/>
                          <a:latin typeface="+mj-lt"/>
                        </a:rPr>
                        <a:t>räddningsstyrkan inte kan </a:t>
                      </a:r>
                      <a:r>
                        <a:rPr lang="sv-SE" sz="1000" b="0" i="0" u="none" strike="noStrike" dirty="0" smtClean="0">
                          <a:solidFill>
                            <a:schemeClr val="tx1"/>
                          </a:solidFill>
                          <a:effectLst/>
                          <a:latin typeface="+mj-lt"/>
                        </a:rPr>
                        <a:t>larmas</a:t>
                      </a:r>
                      <a:r>
                        <a:rPr lang="sv-SE" sz="1000" b="0" i="0" u="none" strike="noStrike" baseline="0" dirty="0" smtClean="0">
                          <a:solidFill>
                            <a:schemeClr val="tx1"/>
                          </a:solidFill>
                          <a:effectLst/>
                          <a:latin typeface="+mj-lt"/>
                        </a:rPr>
                        <a:t> ut</a:t>
                      </a:r>
                      <a:r>
                        <a:rPr lang="sv-SE" sz="1000" b="0" i="0" u="none" strike="noStrike" dirty="0" smtClean="0">
                          <a:solidFill>
                            <a:schemeClr val="tx1"/>
                          </a:solidFill>
                          <a:effectLst/>
                          <a:latin typeface="+mj-lt"/>
                        </a:rPr>
                        <a:t> så </a:t>
                      </a:r>
                      <a:r>
                        <a:rPr lang="sv-SE" sz="1000" b="0" i="0" u="none" strike="noStrike" dirty="0">
                          <a:solidFill>
                            <a:schemeClr val="tx1"/>
                          </a:solidFill>
                          <a:effectLst/>
                          <a:latin typeface="+mj-lt"/>
                        </a:rPr>
                        <a:t>kan de inte </a:t>
                      </a:r>
                      <a:r>
                        <a:rPr lang="sv-SE" sz="1000" b="0" i="0" u="none" strike="noStrike" dirty="0" smtClean="0">
                          <a:solidFill>
                            <a:schemeClr val="tx1"/>
                          </a:solidFill>
                          <a:effectLst/>
                          <a:latin typeface="+mj-lt"/>
                        </a:rPr>
                        <a:t>rycka </a:t>
                      </a:r>
                      <a:r>
                        <a:rPr lang="sv-SE" sz="1000" b="0" i="0" u="none" strike="noStrike" dirty="0">
                          <a:solidFill>
                            <a:schemeClr val="tx1"/>
                          </a:solidFill>
                          <a:effectLst/>
                          <a:latin typeface="+mj-lt"/>
                        </a:rPr>
                        <a:t>ut för att hantera </a:t>
                      </a:r>
                      <a:r>
                        <a:rPr lang="sv-SE" sz="1000" b="0" i="0" u="none" strike="noStrike" dirty="0" smtClean="0">
                          <a:solidFill>
                            <a:schemeClr val="tx1"/>
                          </a:solidFill>
                          <a:effectLst/>
                          <a:latin typeface="+mj-lt"/>
                        </a:rPr>
                        <a:t>händelsen. </a:t>
                      </a:r>
                      <a:r>
                        <a:rPr lang="sv-SE" sz="1000" b="0" i="0" u="none" strike="noStrike" kern="1200" dirty="0" smtClean="0">
                          <a:solidFill>
                            <a:schemeClr val="tx1"/>
                          </a:solidFill>
                          <a:effectLst/>
                          <a:latin typeface="+mj-lt"/>
                          <a:ea typeface="+mn-ea"/>
                          <a:cs typeface="+mn-cs"/>
                        </a:rPr>
                        <a:t>En störning i aktiviteten riskerar även att leda till en förtroendeskada.</a:t>
                      </a:r>
                      <a:endParaRPr lang="sv-SE" sz="1000" b="0" i="0" u="none" strike="noStrike" kern="1200" dirty="0">
                        <a:solidFill>
                          <a:schemeClr val="tx1"/>
                        </a:solidFill>
                        <a:effectLst/>
                        <a:latin typeface="+mj-lt"/>
                        <a:ea typeface="+mn-ea"/>
                        <a:cs typeface="+mn-cs"/>
                      </a:endParaRP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a:solidFill>
                            <a:srgbClr val="000000"/>
                          </a:solidFill>
                          <a:effectLst/>
                          <a:latin typeface="+mj-lt"/>
                        </a:rPr>
                        <a:t>Ja</a:t>
                      </a:r>
                    </a:p>
                  </a:txBody>
                  <a:tcPr marL="54000" marR="54000" marT="72000" marB="72000" anchor="ctr"/>
                </a:tc>
                <a:extLst>
                  <a:ext uri="{0D108BD9-81ED-4DB2-BD59-A6C34878D82A}">
                    <a16:rowId xmlns:a16="http://schemas.microsoft.com/office/drawing/2014/main" val="3236874599"/>
                  </a:ext>
                </a:extLst>
              </a:tr>
              <a:tr h="632562">
                <a:tc>
                  <a:txBody>
                    <a:bodyPr/>
                    <a:lstStyle/>
                    <a:p>
                      <a:pPr algn="l" fontAlgn="b"/>
                      <a:r>
                        <a:rPr lang="sv-SE" sz="1000" b="1" i="0" u="none" strike="noStrike" dirty="0" smtClean="0">
                          <a:solidFill>
                            <a:srgbClr val="000000"/>
                          </a:solidFill>
                          <a:effectLst/>
                          <a:latin typeface="+mj-lt"/>
                        </a:rPr>
                        <a:t>Räddningspersonal </a:t>
                      </a:r>
                      <a:r>
                        <a:rPr lang="sv-SE" sz="1000" b="1" i="0" u="none" strike="noStrike" dirty="0">
                          <a:solidFill>
                            <a:srgbClr val="000000"/>
                          </a:solidFill>
                          <a:effectLst/>
                          <a:latin typeface="+mj-lt"/>
                        </a:rPr>
                        <a:t>till fordon (anspänningstid)</a:t>
                      </a:r>
                    </a:p>
                  </a:txBody>
                  <a:tcPr marL="54000" marR="54000" marT="72000" marB="720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dirty="0" smtClean="0">
                          <a:solidFill>
                            <a:schemeClr val="tx1"/>
                          </a:solidFill>
                          <a:effectLst/>
                          <a:latin typeface="+mj-lt"/>
                        </a:rPr>
                        <a:t>Konsekvenser för människors liv och hälsa, miljö samt ekonomiska värden. Om anspänningstiden överskrids </a:t>
                      </a:r>
                      <a:r>
                        <a:rPr lang="sv-SE" sz="1000" b="0" i="0" u="none" strike="noStrike" dirty="0">
                          <a:solidFill>
                            <a:schemeClr val="tx1"/>
                          </a:solidFill>
                          <a:effectLst/>
                          <a:latin typeface="+mj-lt"/>
                        </a:rPr>
                        <a:t>eller räddningspersonalen inte kan ta sig till fordonen kan händelsen förvärras. </a:t>
                      </a:r>
                      <a:r>
                        <a:rPr lang="sv-SE" sz="1000" b="0" i="0" u="none" strike="noStrike" kern="1200" dirty="0" smtClean="0">
                          <a:solidFill>
                            <a:schemeClr val="tx1"/>
                          </a:solidFill>
                          <a:effectLst/>
                          <a:latin typeface="+mj-lt"/>
                          <a:ea typeface="+mn-ea"/>
                          <a:cs typeface="+mn-cs"/>
                        </a:rPr>
                        <a:t>En störning i aktiviteten riskerar även att leda till en förtroendeskada.</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a:solidFill>
                            <a:srgbClr val="000000"/>
                          </a:solidFill>
                          <a:effectLst/>
                          <a:latin typeface="+mj-lt"/>
                        </a:rPr>
                        <a:t>Ja</a:t>
                      </a:r>
                    </a:p>
                  </a:txBody>
                  <a:tcPr marL="54000" marR="54000" marT="72000" marB="72000" anchor="ctr"/>
                </a:tc>
                <a:extLst>
                  <a:ext uri="{0D108BD9-81ED-4DB2-BD59-A6C34878D82A}">
                    <a16:rowId xmlns:a16="http://schemas.microsoft.com/office/drawing/2014/main" val="1218289420"/>
                  </a:ext>
                </a:extLst>
              </a:tr>
              <a:tr h="702456">
                <a:tc>
                  <a:txBody>
                    <a:bodyPr/>
                    <a:lstStyle/>
                    <a:p>
                      <a:pPr algn="l" fontAlgn="b"/>
                      <a:r>
                        <a:rPr lang="sv-SE" sz="1000" b="1" i="0" u="none" strike="noStrike" dirty="0" smtClean="0">
                          <a:solidFill>
                            <a:srgbClr val="000000"/>
                          </a:solidFill>
                          <a:effectLst/>
                          <a:latin typeface="+mj-lt"/>
                        </a:rPr>
                        <a:t>Framkörning</a:t>
                      </a:r>
                      <a:endParaRPr lang="sv-SE" sz="1000" b="1" i="0" u="none" strike="noStrike" dirty="0">
                        <a:solidFill>
                          <a:srgbClr val="000000"/>
                        </a:solidFill>
                        <a:effectLst/>
                        <a:latin typeface="+mj-lt"/>
                      </a:endParaRPr>
                    </a:p>
                  </a:txBody>
                  <a:tcPr marL="54000" marR="54000" marT="72000" marB="720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smtClean="0">
                          <a:solidFill>
                            <a:schemeClr val="tx1"/>
                          </a:solidFill>
                          <a:effectLst/>
                          <a:latin typeface="+mj-lt"/>
                          <a:ea typeface="+mn-ea"/>
                          <a:cs typeface="+mn-cs"/>
                        </a:rPr>
                        <a:t>Konsekvenser för människors liv och hälsa, miljö samt ekonomiska värden. </a:t>
                      </a:r>
                      <a:r>
                        <a:rPr lang="sv-SE" sz="1000" b="0" i="0" u="none" strike="noStrike" dirty="0" smtClean="0">
                          <a:solidFill>
                            <a:schemeClr val="tx1"/>
                          </a:solidFill>
                          <a:effectLst/>
                          <a:latin typeface="+mj-lt"/>
                        </a:rPr>
                        <a:t>Om framkörningen </a:t>
                      </a:r>
                      <a:r>
                        <a:rPr lang="sv-SE" sz="1000" b="0" i="0" u="none" strike="noStrike" dirty="0">
                          <a:solidFill>
                            <a:schemeClr val="tx1"/>
                          </a:solidFill>
                          <a:effectLst/>
                          <a:latin typeface="+mj-lt"/>
                        </a:rPr>
                        <a:t>dröjer eller räddningspersonalen inte kan ta sig till fordonen kan händelsen förvärras. </a:t>
                      </a:r>
                      <a:r>
                        <a:rPr lang="sv-SE" sz="1000" b="0" i="0" u="none" strike="noStrike" kern="1200" dirty="0" smtClean="0">
                          <a:solidFill>
                            <a:schemeClr val="tx1"/>
                          </a:solidFill>
                          <a:effectLst/>
                          <a:latin typeface="+mj-lt"/>
                          <a:ea typeface="+mn-ea"/>
                          <a:cs typeface="+mn-cs"/>
                        </a:rPr>
                        <a:t>En störning i aktiviteten riskerar även att leda till en förtroendeskada.</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dirty="0">
                          <a:solidFill>
                            <a:srgbClr val="000000"/>
                          </a:solidFill>
                          <a:effectLst/>
                          <a:latin typeface="+mj-lt"/>
                        </a:rPr>
                        <a:t>Ja</a:t>
                      </a:r>
                    </a:p>
                  </a:txBody>
                  <a:tcPr marL="54000" marR="54000" marT="72000" marB="72000" anchor="ctr"/>
                </a:tc>
                <a:extLst>
                  <a:ext uri="{0D108BD9-81ED-4DB2-BD59-A6C34878D82A}">
                    <a16:rowId xmlns:a16="http://schemas.microsoft.com/office/drawing/2014/main" val="2249060889"/>
                  </a:ext>
                </a:extLst>
              </a:tr>
              <a:tr h="524389">
                <a:tc>
                  <a:txBody>
                    <a:bodyPr/>
                    <a:lstStyle/>
                    <a:p>
                      <a:pPr algn="l" fontAlgn="b"/>
                      <a:r>
                        <a:rPr lang="sv-SE" sz="1000" b="1" i="0" u="none" strike="noStrike" dirty="0" smtClean="0">
                          <a:solidFill>
                            <a:srgbClr val="000000"/>
                          </a:solidFill>
                          <a:effectLst/>
                          <a:latin typeface="+mj-lt"/>
                        </a:rPr>
                        <a:t>Initial </a:t>
                      </a:r>
                      <a:r>
                        <a:rPr lang="sv-SE" sz="1000" b="1" i="0" u="none" strike="noStrike" dirty="0">
                          <a:solidFill>
                            <a:srgbClr val="000000"/>
                          </a:solidFill>
                          <a:effectLst/>
                          <a:latin typeface="+mj-lt"/>
                        </a:rPr>
                        <a:t>bedömning, beslut och order </a:t>
                      </a:r>
                    </a:p>
                  </a:txBody>
                  <a:tcPr marL="54000" marR="54000" marT="72000" marB="720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smtClean="0">
                          <a:solidFill>
                            <a:schemeClr val="tx1"/>
                          </a:solidFill>
                          <a:effectLst/>
                          <a:latin typeface="+mj-lt"/>
                          <a:ea typeface="+mn-ea"/>
                          <a:cs typeface="+mn-cs"/>
                        </a:rPr>
                        <a:t>Konsekvenser för människors liv och hälsa, miljö samt ekonomiska värden. Om inte en initial bedömning, beslut eller order kan ges riskerar det att fördröja insatsen alternativt att insatsen inte är lika effektiv</a:t>
                      </a:r>
                      <a:r>
                        <a:rPr lang="sv-SE" sz="1000" b="0" i="0" u="none" strike="noStrike" kern="1200" baseline="0" dirty="0" smtClean="0">
                          <a:solidFill>
                            <a:schemeClr val="tx1"/>
                          </a:solidFill>
                          <a:effectLst/>
                          <a:latin typeface="+mj-lt"/>
                          <a:ea typeface="+mn-ea"/>
                          <a:cs typeface="+mn-cs"/>
                        </a:rPr>
                        <a:t>. </a:t>
                      </a:r>
                      <a:r>
                        <a:rPr lang="sv-SE" sz="1000" b="0" i="0" u="none" strike="noStrike" kern="1200" dirty="0" smtClean="0">
                          <a:solidFill>
                            <a:schemeClr val="tx1"/>
                          </a:solidFill>
                          <a:effectLst/>
                          <a:latin typeface="+mj-lt"/>
                          <a:ea typeface="+mn-ea"/>
                          <a:cs typeface="+mn-cs"/>
                        </a:rPr>
                        <a:t>En störning i aktiviteten riskerar även att leda till en förtroendeskada.</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dirty="0">
                          <a:solidFill>
                            <a:srgbClr val="000000"/>
                          </a:solidFill>
                          <a:effectLst/>
                          <a:latin typeface="+mj-lt"/>
                        </a:rPr>
                        <a:t>Ja</a:t>
                      </a:r>
                    </a:p>
                  </a:txBody>
                  <a:tcPr marL="54000" marR="54000" marT="72000" marB="72000" anchor="ctr"/>
                </a:tc>
                <a:extLst>
                  <a:ext uri="{0D108BD9-81ED-4DB2-BD59-A6C34878D82A}">
                    <a16:rowId xmlns:a16="http://schemas.microsoft.com/office/drawing/2014/main" val="85070343"/>
                  </a:ext>
                </a:extLst>
              </a:tr>
              <a:tr h="524389">
                <a:tc>
                  <a:txBody>
                    <a:bodyPr/>
                    <a:lstStyle/>
                    <a:p>
                      <a:pPr algn="l" fontAlgn="b"/>
                      <a:r>
                        <a:rPr lang="sv-SE" sz="1000" b="1" i="0" u="none" strike="noStrike" dirty="0" smtClean="0">
                          <a:solidFill>
                            <a:srgbClr val="000000"/>
                          </a:solidFill>
                          <a:effectLst/>
                          <a:latin typeface="+mj-lt"/>
                        </a:rPr>
                        <a:t>Insats</a:t>
                      </a:r>
                      <a:endParaRPr lang="sv-SE" sz="1000" b="1" i="0" u="none" strike="noStrike" dirty="0">
                        <a:solidFill>
                          <a:srgbClr val="000000"/>
                        </a:solidFill>
                        <a:effectLst/>
                        <a:latin typeface="+mj-lt"/>
                      </a:endParaRPr>
                    </a:p>
                  </a:txBody>
                  <a:tcPr marL="54000" marR="54000" marT="72000" marB="720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smtClean="0">
                          <a:solidFill>
                            <a:schemeClr val="tx1"/>
                          </a:solidFill>
                          <a:effectLst/>
                          <a:latin typeface="+mj-lt"/>
                          <a:ea typeface="+mn-ea"/>
                          <a:cs typeface="+mn-cs"/>
                        </a:rPr>
                        <a:t>Om en insats inte kan genomföras riskerar människors liv och hälsa, samhällets funktionalitet, miljö och ekonomiska värden att gå förlorade.</a:t>
                      </a:r>
                      <a:r>
                        <a:rPr lang="sv-SE" sz="1000" b="0" i="0" u="none" strike="noStrike" kern="1200" baseline="0" dirty="0" smtClean="0">
                          <a:solidFill>
                            <a:schemeClr val="tx1"/>
                          </a:solidFill>
                          <a:effectLst/>
                          <a:latin typeface="+mj-lt"/>
                          <a:ea typeface="+mn-ea"/>
                          <a:cs typeface="+mn-cs"/>
                        </a:rPr>
                        <a:t> </a:t>
                      </a:r>
                      <a:r>
                        <a:rPr lang="sv-SE" sz="1000" b="0" i="0" u="none" strike="noStrike" kern="1200" dirty="0" smtClean="0">
                          <a:solidFill>
                            <a:schemeClr val="tx1"/>
                          </a:solidFill>
                          <a:effectLst/>
                          <a:latin typeface="+mj-lt"/>
                          <a:ea typeface="+mn-ea"/>
                          <a:cs typeface="+mn-cs"/>
                        </a:rPr>
                        <a:t>En störning i aktiviteten riskerar även att leda till konsekvenser för verksamhetens förtroende.  </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dirty="0">
                          <a:solidFill>
                            <a:srgbClr val="000000"/>
                          </a:solidFill>
                          <a:effectLst/>
                          <a:latin typeface="+mj-lt"/>
                        </a:rPr>
                        <a:t>Ja</a:t>
                      </a:r>
                    </a:p>
                  </a:txBody>
                  <a:tcPr marL="54000" marR="54000" marT="72000" marB="72000" anchor="ctr"/>
                </a:tc>
                <a:extLst>
                  <a:ext uri="{0D108BD9-81ED-4DB2-BD59-A6C34878D82A}">
                    <a16:rowId xmlns:a16="http://schemas.microsoft.com/office/drawing/2014/main" val="2356397066"/>
                  </a:ext>
                </a:extLst>
              </a:tr>
              <a:tr h="524389">
                <a:tc>
                  <a:txBody>
                    <a:bodyPr/>
                    <a:lstStyle/>
                    <a:p>
                      <a:pPr algn="l" fontAlgn="b"/>
                      <a:r>
                        <a:rPr lang="sv-SE" sz="1000" b="1" i="0" u="none" strike="noStrike" dirty="0" smtClean="0">
                          <a:solidFill>
                            <a:srgbClr val="000000"/>
                          </a:solidFill>
                          <a:effectLst/>
                          <a:latin typeface="+mj-lt"/>
                        </a:rPr>
                        <a:t>Återställning</a:t>
                      </a:r>
                      <a:endParaRPr lang="sv-SE" sz="1000" b="1" i="0" u="none" strike="noStrike" dirty="0">
                        <a:solidFill>
                          <a:srgbClr val="000000"/>
                        </a:solidFill>
                        <a:effectLst/>
                        <a:latin typeface="+mj-lt"/>
                      </a:endParaRPr>
                    </a:p>
                  </a:txBody>
                  <a:tcPr marL="54000" marR="54000" marT="72000" marB="7200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000" b="0" i="0" u="none" strike="noStrike" kern="1200" dirty="0" smtClean="0">
                          <a:solidFill>
                            <a:schemeClr val="tx1"/>
                          </a:solidFill>
                          <a:effectLst/>
                          <a:latin typeface="+mj-lt"/>
                          <a:ea typeface="+mn-ea"/>
                          <a:cs typeface="+mn-cs"/>
                        </a:rPr>
                        <a:t>Konsekvenser för människors liv och hälsa, samhällets funktionalitet, miljö samt ekonomiska värden</a:t>
                      </a:r>
                      <a:r>
                        <a:rPr lang="sv-SE" sz="1000" b="0" i="0" u="none" strike="noStrike" dirty="0" smtClean="0">
                          <a:solidFill>
                            <a:schemeClr val="tx1"/>
                          </a:solidFill>
                          <a:effectLst/>
                          <a:latin typeface="+mj-lt"/>
                        </a:rPr>
                        <a:t>. Det</a:t>
                      </a:r>
                      <a:r>
                        <a:rPr lang="sv-SE" sz="1000" b="0" i="0" u="none" strike="noStrike" baseline="0" dirty="0" smtClean="0">
                          <a:solidFill>
                            <a:schemeClr val="tx1"/>
                          </a:solidFill>
                          <a:effectLst/>
                          <a:latin typeface="+mj-lt"/>
                        </a:rPr>
                        <a:t> går inte att åka på fler larm innan utrustningen är återställd.</a:t>
                      </a:r>
                      <a:r>
                        <a:rPr lang="sv-SE" sz="1000" b="0" i="0" u="none" strike="noStrike" dirty="0" smtClean="0">
                          <a:solidFill>
                            <a:schemeClr val="tx1"/>
                          </a:solidFill>
                          <a:effectLst/>
                          <a:latin typeface="+mj-lt"/>
                        </a:rPr>
                        <a:t> </a:t>
                      </a:r>
                      <a:r>
                        <a:rPr lang="sv-SE" sz="1000" b="0" i="0" u="none" strike="noStrike" kern="1200" dirty="0" smtClean="0">
                          <a:solidFill>
                            <a:schemeClr val="tx1"/>
                          </a:solidFill>
                          <a:effectLst/>
                          <a:latin typeface="+mj-lt"/>
                          <a:ea typeface="+mn-ea"/>
                          <a:cs typeface="+mn-cs"/>
                        </a:rPr>
                        <a:t>Ett störning i aktiviteten riskerar även att leda till en förtroendeskada.</a:t>
                      </a:r>
                    </a:p>
                  </a:txBody>
                  <a:tcPr marL="54000" marR="54000" marT="72000" marB="72000" anchor="ctr"/>
                </a:tc>
                <a:tc>
                  <a:txBody>
                    <a:bodyPr/>
                    <a:lstStyle/>
                    <a:p>
                      <a:pPr algn="ctr" fontAlgn="b"/>
                      <a:r>
                        <a:rPr lang="sv-SE" sz="1000" b="0" i="0" u="none" strike="noStrike" dirty="0">
                          <a:solidFill>
                            <a:srgbClr val="000000"/>
                          </a:solidFill>
                          <a:effectLst/>
                          <a:latin typeface="+mj-lt"/>
                        </a:rPr>
                        <a:t>Anges inte i detta </a:t>
                      </a:r>
                      <a:r>
                        <a:rPr lang="sv-SE" sz="1000" b="0" i="0" u="none" strike="noStrike" dirty="0" smtClean="0">
                          <a:solidFill>
                            <a:srgbClr val="000000"/>
                          </a:solidFill>
                          <a:effectLst/>
                          <a:latin typeface="+mj-lt"/>
                        </a:rPr>
                        <a:t>exempel.</a:t>
                      </a:r>
                      <a:endParaRPr lang="sv-SE" sz="1000" b="0" i="0" u="none" strike="noStrike" dirty="0">
                        <a:solidFill>
                          <a:srgbClr val="000000"/>
                        </a:solidFill>
                        <a:effectLst/>
                        <a:latin typeface="+mj-lt"/>
                      </a:endParaRPr>
                    </a:p>
                  </a:txBody>
                  <a:tcPr marL="54000" marR="54000" marT="72000" marB="72000" anchor="ctr"/>
                </a:tc>
                <a:tc>
                  <a:txBody>
                    <a:bodyPr/>
                    <a:lstStyle/>
                    <a:p>
                      <a:pPr algn="ctr" fontAlgn="b"/>
                      <a:r>
                        <a:rPr lang="sv-SE" sz="1000" b="0" i="0" u="none" strike="noStrike" dirty="0">
                          <a:solidFill>
                            <a:srgbClr val="000000"/>
                          </a:solidFill>
                          <a:effectLst/>
                          <a:latin typeface="+mj-lt"/>
                        </a:rPr>
                        <a:t>Ja</a:t>
                      </a:r>
                    </a:p>
                  </a:txBody>
                  <a:tcPr marL="54000" marR="54000" marT="72000" marB="72000" anchor="ctr"/>
                </a:tc>
                <a:extLst>
                  <a:ext uri="{0D108BD9-81ED-4DB2-BD59-A6C34878D82A}">
                    <a16:rowId xmlns:a16="http://schemas.microsoft.com/office/drawing/2014/main" val="4198208634"/>
                  </a:ext>
                </a:extLst>
              </a:tr>
            </a:tbl>
          </a:graphicData>
        </a:graphic>
      </p:graphicFrame>
      <p:sp>
        <p:nvSpPr>
          <p:cNvPr id="10" name="Rubrik 5">
            <a:extLst>
              <a:ext uri="{FF2B5EF4-FFF2-40B4-BE49-F238E27FC236}">
                <a16:creationId xmlns:a16="http://schemas.microsoft.com/office/drawing/2014/main" id="{078D1A36-5643-6246-A1AD-5BC41F6DF192}"/>
              </a:ext>
            </a:extLst>
          </p:cNvPr>
          <p:cNvSpPr>
            <a:spLocks noGrp="1"/>
          </p:cNvSpPr>
          <p:nvPr>
            <p:ph type="title"/>
          </p:nvPr>
        </p:nvSpPr>
        <p:spPr>
          <a:xfrm>
            <a:off x="1901024" y="540585"/>
            <a:ext cx="9975289" cy="729670"/>
          </a:xfrm>
        </p:spPr>
        <p:txBody>
          <a:bodyPr/>
          <a:lstStyle/>
          <a:p>
            <a:r>
              <a:rPr lang="sv-SE" sz="2400" dirty="0"/>
              <a:t>Konsekvensanalys </a:t>
            </a:r>
            <a:r>
              <a:rPr lang="sv-SE" sz="2400" b="0" dirty="0"/>
              <a:t/>
            </a:r>
            <a:br>
              <a:rPr lang="sv-SE" sz="2400" b="0" dirty="0"/>
            </a:br>
            <a:r>
              <a:rPr lang="sv-SE" sz="2200" b="0" dirty="0"/>
              <a:t>Exempel på </a:t>
            </a:r>
            <a:r>
              <a:rPr lang="sv-SE" sz="2200" b="0" dirty="0" smtClean="0"/>
              <a:t>delresultat </a:t>
            </a:r>
            <a:r>
              <a:rPr lang="sv-SE" sz="2200" b="0" dirty="0"/>
              <a:t>efter </a:t>
            </a:r>
            <a:r>
              <a:rPr lang="sv-SE" sz="2200" b="0" dirty="0" smtClean="0"/>
              <a:t>workshop </a:t>
            </a:r>
            <a:r>
              <a:rPr lang="sv-SE" sz="2200" b="0" dirty="0" smtClean="0">
                <a:solidFill>
                  <a:schemeClr val="tx1"/>
                </a:solidFill>
              </a:rPr>
              <a:t>1- Prioriteringsunderlag</a:t>
            </a:r>
            <a:endParaRPr lang="sv-SE" sz="2200" b="0" dirty="0">
              <a:solidFill>
                <a:schemeClr val="tx1"/>
              </a:solidFill>
            </a:endParaRPr>
          </a:p>
        </p:txBody>
      </p:sp>
      <p:cxnSp>
        <p:nvCxnSpPr>
          <p:cNvPr id="11" name="Rak 25">
            <a:extLst>
              <a:ext uri="{FF2B5EF4-FFF2-40B4-BE49-F238E27FC236}">
                <a16:creationId xmlns:a16="http://schemas.microsoft.com/office/drawing/2014/main" id="{84F544D4-B3BF-2840-8D39-255804A974F5}"/>
              </a:ext>
            </a:extLst>
          </p:cNvPr>
          <p:cNvCxnSpPr>
            <a:cxnSpLocks/>
          </p:cNvCxnSpPr>
          <p:nvPr/>
        </p:nvCxnSpPr>
        <p:spPr>
          <a:xfrm>
            <a:off x="1829917" y="508909"/>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Platshållare för innehåll 14">
            <a:extLst>
              <a:ext uri="{FF2B5EF4-FFF2-40B4-BE49-F238E27FC236}">
                <a16:creationId xmlns:a16="http://schemas.microsoft.com/office/drawing/2014/main" id="{6F6D6531-C7A0-BF46-889D-15BF7D07FEC8}"/>
              </a:ext>
            </a:extLst>
          </p:cNvPr>
          <p:cNvSpPr txBox="1">
            <a:spLocks/>
          </p:cNvSpPr>
          <p:nvPr/>
        </p:nvSpPr>
        <p:spPr>
          <a:xfrm>
            <a:off x="2078718" y="1299182"/>
            <a:ext cx="8323023" cy="46166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200" i="1" dirty="0">
                <a:solidFill>
                  <a:schemeClr val="tx1"/>
                </a:solidFill>
              </a:rPr>
              <a:t>I följande exempel har vi valt att inte ange acceptabla </a:t>
            </a:r>
            <a:r>
              <a:rPr lang="sv-SE" sz="1200" i="1" dirty="0" smtClean="0">
                <a:solidFill>
                  <a:schemeClr val="tx1"/>
                </a:solidFill>
              </a:rPr>
              <a:t>avbrottstider </a:t>
            </a:r>
            <a:r>
              <a:rPr lang="sv-SE" sz="1200" i="1" dirty="0">
                <a:solidFill>
                  <a:schemeClr val="tx1"/>
                </a:solidFill>
              </a:rPr>
              <a:t>eller återställningstider mot bakgrund av att varje verksamhet är unik och bör definiera dessa utifrån sina förutsättningar.  </a:t>
            </a:r>
            <a:endParaRPr lang="sv-SE" sz="1200" i="1" dirty="0">
              <a:solidFill>
                <a:schemeClr val="tx1"/>
              </a:solidFill>
              <a:highlight>
                <a:srgbClr val="FFFF00"/>
              </a:highlight>
            </a:endParaRPr>
          </a:p>
        </p:txBody>
      </p:sp>
      <p:sp>
        <p:nvSpPr>
          <p:cNvPr id="8" name="Ellips 7">
            <a:extLst>
              <a:ext uri="{FF2B5EF4-FFF2-40B4-BE49-F238E27FC236}">
                <a16:creationId xmlns:a16="http://schemas.microsoft.com/office/drawing/2014/main" id="{E29C7873-89DE-9246-A108-476A00A15DB5}"/>
              </a:ext>
            </a:extLst>
          </p:cNvPr>
          <p:cNvSpPr>
            <a:spLocks noChangeAspect="1"/>
          </p:cNvSpPr>
          <p:nvPr/>
        </p:nvSpPr>
        <p:spPr>
          <a:xfrm>
            <a:off x="1718718" y="1286277"/>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b="1" dirty="0">
                <a:solidFill>
                  <a:schemeClr val="bg2"/>
                </a:solidFill>
              </a:rPr>
              <a:t>!</a:t>
            </a:r>
            <a:endParaRPr lang="sv-SE" dirty="0">
              <a:solidFill>
                <a:schemeClr val="bg2"/>
              </a:solidFill>
            </a:endParaRPr>
          </a:p>
        </p:txBody>
      </p:sp>
    </p:spTree>
    <p:extLst>
      <p:ext uri="{BB962C8B-B14F-4D97-AF65-F5344CB8AC3E}">
        <p14:creationId xmlns:p14="http://schemas.microsoft.com/office/powerpoint/2010/main" val="12479966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8" y="1"/>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Konsekvensanalys</a:t>
            </a:r>
            <a:br>
              <a:rPr lang="sv-SE" sz="2400" dirty="0"/>
            </a:br>
            <a:r>
              <a:rPr lang="sv-SE" sz="2200" b="0" dirty="0"/>
              <a:t>R</a:t>
            </a:r>
            <a:r>
              <a:rPr lang="sv-SE" sz="2200" b="0" dirty="0" smtClean="0"/>
              <a:t>esurser</a:t>
            </a:r>
            <a:endParaRPr lang="sv-SE" sz="2200" b="0" dirty="0"/>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947713"/>
            <a:ext cx="4606373" cy="175432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1200"/>
              </a:spcAft>
              <a:buNone/>
              <a:defRPr/>
            </a:pPr>
            <a:r>
              <a:rPr lang="sv-SE" sz="1400" dirty="0">
                <a:solidFill>
                  <a:prstClr val="black"/>
                </a:solidFill>
              </a:rPr>
              <a:t>Nästa del i konsekvensanalysen innebär att identifiera de resurser (beroenden) som </a:t>
            </a:r>
            <a:r>
              <a:rPr lang="sv-SE" sz="1400" dirty="0"/>
              <a:t>upprätthåller var och en av de kritiska aktiviteterna, </a:t>
            </a:r>
            <a:r>
              <a:rPr lang="sv-SE" sz="1400" dirty="0" smtClean="0">
                <a:solidFill>
                  <a:prstClr val="black"/>
                </a:solidFill>
              </a:rPr>
              <a:t>dvs. </a:t>
            </a:r>
            <a:r>
              <a:rPr lang="sv-SE" sz="1400" dirty="0">
                <a:solidFill>
                  <a:prstClr val="black"/>
                </a:solidFill>
              </a:rPr>
              <a:t>de aktiviteter som har prioriterats utifrån tidigare moment. </a:t>
            </a:r>
          </a:p>
          <a:p>
            <a:pPr marL="0" lvl="0" indent="0">
              <a:spcBef>
                <a:spcPts val="0"/>
              </a:spcBef>
              <a:spcAft>
                <a:spcPts val="1200"/>
              </a:spcAft>
              <a:buNone/>
              <a:defRPr/>
            </a:pPr>
            <a:r>
              <a:rPr lang="sv-SE" sz="1400" dirty="0"/>
              <a:t>Det underlättar om ni tänker på att de kritiska resurserna utgörs av </a:t>
            </a:r>
            <a:r>
              <a:rPr lang="sv-SE" sz="1400" dirty="0" smtClean="0"/>
              <a:t>substantiv. Exempel på resurser kan vara </a:t>
            </a:r>
            <a:r>
              <a:rPr lang="sv-SE" sz="1400" i="1" dirty="0" smtClean="0"/>
              <a:t>fordon</a:t>
            </a:r>
            <a:r>
              <a:rPr lang="sv-SE" sz="1400" dirty="0"/>
              <a:t>, </a:t>
            </a:r>
            <a:r>
              <a:rPr lang="sv-SE" sz="1400" i="1" dirty="0" smtClean="0"/>
              <a:t>Rakel</a:t>
            </a:r>
            <a:r>
              <a:rPr lang="sv-SE" sz="1400" dirty="0" smtClean="0"/>
              <a:t> </a:t>
            </a:r>
            <a:r>
              <a:rPr lang="sv-SE" sz="1400" dirty="0"/>
              <a:t>och </a:t>
            </a:r>
            <a:r>
              <a:rPr lang="sv-SE" sz="1400" i="1" dirty="0"/>
              <a:t>personal</a:t>
            </a:r>
            <a:r>
              <a:rPr lang="sv-SE" sz="1400" dirty="0"/>
              <a:t>. </a:t>
            </a:r>
          </a:p>
        </p:txBody>
      </p:sp>
      <p:sp>
        <p:nvSpPr>
          <p:cNvPr id="91" name="Rektangel 90">
            <a:extLst>
              <a:ext uri="{FF2B5EF4-FFF2-40B4-BE49-F238E27FC236}">
                <a16:creationId xmlns:a16="http://schemas.microsoft.com/office/drawing/2014/main" id="{4B507311-302C-384D-8FC9-EAFABF79D1D0}"/>
              </a:ext>
            </a:extLst>
          </p:cNvPr>
          <p:cNvSpPr/>
          <p:nvPr/>
        </p:nvSpPr>
        <p:spPr>
          <a:xfrm>
            <a:off x="237506" y="4230424"/>
            <a:ext cx="6579222" cy="2627576"/>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4390851"/>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4469657"/>
            <a:ext cx="39292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i det här steget</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4225846"/>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9" name="Bildobjekt 28">
            <a:extLst>
              <a:ext uri="{FF2B5EF4-FFF2-40B4-BE49-F238E27FC236}">
                <a16:creationId xmlns:a16="http://schemas.microsoft.com/office/drawing/2014/main" id="{DCFD96FF-49EE-DB4A-9861-3607267A8DC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68" name="Platshållare för innehåll 14">
            <a:extLst>
              <a:ext uri="{FF2B5EF4-FFF2-40B4-BE49-F238E27FC236}">
                <a16:creationId xmlns:a16="http://schemas.microsoft.com/office/drawing/2014/main" id="{015A0AF2-90E9-C048-BFF8-A5128F814676}"/>
              </a:ext>
            </a:extLst>
          </p:cNvPr>
          <p:cNvSpPr txBox="1">
            <a:spLocks/>
          </p:cNvSpPr>
          <p:nvPr/>
        </p:nvSpPr>
        <p:spPr>
          <a:xfrm>
            <a:off x="7435228" y="265254"/>
            <a:ext cx="363228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Samhällsviktig verksamhet: </a:t>
            </a:r>
            <a:b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Kommunal räddningstjänst </a:t>
            </a:r>
            <a:b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Kritisk process: </a:t>
            </a: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Räddningsinsats</a:t>
            </a:r>
          </a:p>
        </p:txBody>
      </p:sp>
      <p:sp>
        <p:nvSpPr>
          <p:cNvPr id="112" name="Platshållare för innehåll 14">
            <a:extLst>
              <a:ext uri="{FF2B5EF4-FFF2-40B4-BE49-F238E27FC236}">
                <a16:creationId xmlns:a16="http://schemas.microsoft.com/office/drawing/2014/main" id="{BBB3AA51-5F1A-E248-B989-3BBA2D54094C}"/>
              </a:ext>
            </a:extLst>
          </p:cNvPr>
          <p:cNvSpPr txBox="1">
            <a:spLocks/>
          </p:cNvSpPr>
          <p:nvPr/>
        </p:nvSpPr>
        <p:spPr>
          <a:xfrm>
            <a:off x="7492116" y="3219497"/>
            <a:ext cx="4024496" cy="3385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sv-SE" sz="1600" b="1" dirty="0">
                <a:latin typeface="Century Gothic"/>
              </a:rPr>
              <a:t>R</a:t>
            </a:r>
            <a:r>
              <a:rPr kumimoji="0" lang="sv-SE" sz="1600" b="1" i="0" u="none" strike="noStrike" kern="1200" cap="none" spc="0" normalizeH="0" baseline="0" noProof="0" dirty="0" err="1" smtClean="0">
                <a:ln>
                  <a:noFill/>
                </a:ln>
                <a:solidFill>
                  <a:srgbClr val="000000"/>
                </a:solidFill>
                <a:effectLst/>
                <a:uLnTx/>
                <a:uFillTx/>
                <a:latin typeface="Century Gothic"/>
                <a:ea typeface="+mn-ea"/>
                <a:cs typeface="Arial" panose="020B0604020202020204" pitchFamily="34" charset="0"/>
              </a:rPr>
              <a:t>esurser</a:t>
            </a:r>
            <a:endPar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endParaRPr>
          </a:p>
        </p:txBody>
      </p:sp>
      <p:sp>
        <p:nvSpPr>
          <p:cNvPr id="113" name="Platshållare för innehåll 14">
            <a:extLst>
              <a:ext uri="{FF2B5EF4-FFF2-40B4-BE49-F238E27FC236}">
                <a16:creationId xmlns:a16="http://schemas.microsoft.com/office/drawing/2014/main" id="{392CD8D5-9F67-5545-B8BF-BC11EF73CDF4}"/>
              </a:ext>
            </a:extLst>
          </p:cNvPr>
          <p:cNvSpPr txBox="1">
            <a:spLocks/>
          </p:cNvSpPr>
          <p:nvPr/>
        </p:nvSpPr>
        <p:spPr>
          <a:xfrm>
            <a:off x="7492115" y="3520032"/>
            <a:ext cx="4551479" cy="101566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spcAft>
                <a:spcPts val="1200"/>
              </a:spcAft>
              <a:buNone/>
              <a:defRPr/>
            </a:pPr>
            <a:r>
              <a:rPr lang="sv-SE" sz="1200" i="1" dirty="0">
                <a:solidFill>
                  <a:schemeClr val="tx1"/>
                </a:solidFill>
              </a:rPr>
              <a:t>Använd post it-lappar för att lista resurserna. Koppla resurserna till respektive kritisk aktivitet. Siffrorna inom parentes indikerar koppling till de olika kritiska aktiviteterna. Använd gärna olika färger på post-it lapparna för att hålla isär de interna (gröna) och externa (röda) </a:t>
            </a:r>
            <a:r>
              <a:rPr lang="sv-SE" sz="1200" i="1" dirty="0" smtClean="0">
                <a:solidFill>
                  <a:schemeClr val="tx1"/>
                </a:solidFill>
              </a:rPr>
              <a:t>resurserna.</a:t>
            </a:r>
            <a:endParaRPr kumimoji="0" lang="sv-SE" sz="1200" b="0" i="1" u="none" strike="noStrike" kern="1200" cap="none" spc="0" normalizeH="0" baseline="0" noProof="0" dirty="0">
              <a:ln>
                <a:noFill/>
              </a:ln>
              <a:solidFill>
                <a:schemeClr val="tx1"/>
              </a:solidFill>
              <a:effectLst/>
              <a:uLnTx/>
              <a:uFillTx/>
              <a:latin typeface="Arial"/>
            </a:endParaRPr>
          </a:p>
        </p:txBody>
      </p:sp>
      <p:sp>
        <p:nvSpPr>
          <p:cNvPr id="114" name="Ellips 113">
            <a:extLst>
              <a:ext uri="{FF2B5EF4-FFF2-40B4-BE49-F238E27FC236}">
                <a16:creationId xmlns:a16="http://schemas.microsoft.com/office/drawing/2014/main" id="{96774840-471B-CA42-B661-6F33234F59F4}"/>
              </a:ext>
            </a:extLst>
          </p:cNvPr>
          <p:cNvSpPr>
            <a:spLocks noChangeAspect="1"/>
          </p:cNvSpPr>
          <p:nvPr/>
        </p:nvSpPr>
        <p:spPr>
          <a:xfrm>
            <a:off x="7179620" y="3488537"/>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7E6E6"/>
                </a:solidFill>
                <a:effectLst/>
                <a:uLnTx/>
                <a:uFillTx/>
                <a:latin typeface="Arial"/>
                <a:ea typeface="+mn-ea"/>
                <a:cs typeface="+mn-cs"/>
              </a:rPr>
              <a:t>!</a:t>
            </a:r>
            <a:endParaRPr kumimoji="0" lang="sv-SE" sz="1800" b="0" i="0" u="none" strike="noStrike" kern="1200" cap="none" spc="0" normalizeH="0" baseline="0" noProof="0" dirty="0">
              <a:ln>
                <a:noFill/>
              </a:ln>
              <a:solidFill>
                <a:srgbClr val="E7E6E6"/>
              </a:solidFill>
              <a:effectLst/>
              <a:uLnTx/>
              <a:uFillTx/>
              <a:latin typeface="Arial"/>
              <a:ea typeface="+mn-ea"/>
              <a:cs typeface="+mn-cs"/>
            </a:endParaRPr>
          </a:p>
        </p:txBody>
      </p:sp>
      <p:grpSp>
        <p:nvGrpSpPr>
          <p:cNvPr id="115" name="Grupp 114">
            <a:extLst>
              <a:ext uri="{FF2B5EF4-FFF2-40B4-BE49-F238E27FC236}">
                <a16:creationId xmlns:a16="http://schemas.microsoft.com/office/drawing/2014/main" id="{6D5C3FC4-71D6-D047-9284-51D22C386094}"/>
              </a:ext>
            </a:extLst>
          </p:cNvPr>
          <p:cNvGrpSpPr/>
          <p:nvPr/>
        </p:nvGrpSpPr>
        <p:grpSpPr>
          <a:xfrm>
            <a:off x="8663753" y="5812984"/>
            <a:ext cx="772082" cy="759662"/>
            <a:chOff x="8761376" y="2670723"/>
            <a:chExt cx="772082" cy="759662"/>
          </a:xfrm>
        </p:grpSpPr>
        <p:sp>
          <p:nvSpPr>
            <p:cNvPr id="116" name="Rektangel 64">
              <a:extLst>
                <a:ext uri="{FF2B5EF4-FFF2-40B4-BE49-F238E27FC236}">
                  <a16:creationId xmlns:a16="http://schemas.microsoft.com/office/drawing/2014/main" id="{8C8F387F-6024-C441-9415-AAF8A15AF681}"/>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7" name="Rektangel 116">
              <a:extLst>
                <a:ext uri="{FF2B5EF4-FFF2-40B4-BE49-F238E27FC236}">
                  <a16:creationId xmlns:a16="http://schemas.microsoft.com/office/drawing/2014/main" id="{50DD0B72-4A33-FF44-BF65-C68EC47212BA}"/>
                </a:ext>
              </a:extLst>
            </p:cNvPr>
            <p:cNvSpPr>
              <a:spLocks noChangeAspect="1"/>
            </p:cNvSpPr>
            <p:nvPr/>
          </p:nvSpPr>
          <p:spPr>
            <a:xfrm rot="180000">
              <a:off x="8761376" y="2670723"/>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18" name="Grupp 117">
            <a:extLst>
              <a:ext uri="{FF2B5EF4-FFF2-40B4-BE49-F238E27FC236}">
                <a16:creationId xmlns:a16="http://schemas.microsoft.com/office/drawing/2014/main" id="{B518B85E-DC00-8F48-A442-3F3E851B5089}"/>
              </a:ext>
            </a:extLst>
          </p:cNvPr>
          <p:cNvGrpSpPr/>
          <p:nvPr/>
        </p:nvGrpSpPr>
        <p:grpSpPr>
          <a:xfrm>
            <a:off x="9646754" y="5716741"/>
            <a:ext cx="772082" cy="755995"/>
            <a:chOff x="9744377" y="2574480"/>
            <a:chExt cx="772082" cy="755995"/>
          </a:xfrm>
        </p:grpSpPr>
        <p:sp>
          <p:nvSpPr>
            <p:cNvPr id="119" name="Rektangel 64">
              <a:extLst>
                <a:ext uri="{FF2B5EF4-FFF2-40B4-BE49-F238E27FC236}">
                  <a16:creationId xmlns:a16="http://schemas.microsoft.com/office/drawing/2014/main" id="{DCF8E7ED-1237-4244-9FE9-290469282F1F}"/>
                </a:ext>
              </a:extLst>
            </p:cNvPr>
            <p:cNvSpPr>
              <a:spLocks noChangeAspect="1"/>
            </p:cNvSpPr>
            <p:nvPr/>
          </p:nvSpPr>
          <p:spPr>
            <a:xfrm rot="60000">
              <a:off x="9796459" y="261047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0" name="Rektangel 119">
              <a:extLst>
                <a:ext uri="{FF2B5EF4-FFF2-40B4-BE49-F238E27FC236}">
                  <a16:creationId xmlns:a16="http://schemas.microsoft.com/office/drawing/2014/main" id="{7907215A-FA63-FB49-B3B9-27AF2211028F}"/>
                </a:ext>
              </a:extLst>
            </p:cNvPr>
            <p:cNvSpPr>
              <a:spLocks noChangeAspect="1"/>
            </p:cNvSpPr>
            <p:nvPr/>
          </p:nvSpPr>
          <p:spPr>
            <a:xfrm rot="60000">
              <a:off x="9744377" y="2574480"/>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21" name="Grupp 120">
            <a:extLst>
              <a:ext uri="{FF2B5EF4-FFF2-40B4-BE49-F238E27FC236}">
                <a16:creationId xmlns:a16="http://schemas.microsoft.com/office/drawing/2014/main" id="{7AC4CF22-668A-9349-AAD0-67DED6508125}"/>
              </a:ext>
            </a:extLst>
          </p:cNvPr>
          <p:cNvGrpSpPr/>
          <p:nvPr/>
        </p:nvGrpSpPr>
        <p:grpSpPr>
          <a:xfrm>
            <a:off x="10629756" y="5812984"/>
            <a:ext cx="776889" cy="755203"/>
            <a:chOff x="10727379" y="2670723"/>
            <a:chExt cx="776889" cy="755203"/>
          </a:xfrm>
        </p:grpSpPr>
        <p:sp>
          <p:nvSpPr>
            <p:cNvPr id="122" name="Rektangel 64">
              <a:extLst>
                <a:ext uri="{FF2B5EF4-FFF2-40B4-BE49-F238E27FC236}">
                  <a16:creationId xmlns:a16="http://schemas.microsoft.com/office/drawing/2014/main" id="{9E7B8953-D23A-F947-BAA5-381245E6F068}"/>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6" name="Rektangel 145">
              <a:extLst>
                <a:ext uri="{FF2B5EF4-FFF2-40B4-BE49-F238E27FC236}">
                  <a16:creationId xmlns:a16="http://schemas.microsoft.com/office/drawing/2014/main" id="{5D9ABEE1-72B9-F24C-B978-C63E83D6F72A}"/>
                </a:ext>
              </a:extLst>
            </p:cNvPr>
            <p:cNvSpPr>
              <a:spLocks noChangeAspect="1"/>
            </p:cNvSpPr>
            <p:nvPr/>
          </p:nvSpPr>
          <p:spPr>
            <a:xfrm rot="21480000">
              <a:off x="10727379" y="2670723"/>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7" name="Grupp 146">
            <a:extLst>
              <a:ext uri="{FF2B5EF4-FFF2-40B4-BE49-F238E27FC236}">
                <a16:creationId xmlns:a16="http://schemas.microsoft.com/office/drawing/2014/main" id="{BE5683E9-9D4B-3A4B-9922-DB4AC232FBDD}"/>
              </a:ext>
            </a:extLst>
          </p:cNvPr>
          <p:cNvGrpSpPr/>
          <p:nvPr/>
        </p:nvGrpSpPr>
        <p:grpSpPr>
          <a:xfrm>
            <a:off x="8648556" y="4886245"/>
            <a:ext cx="776889" cy="755203"/>
            <a:chOff x="10727379" y="2670723"/>
            <a:chExt cx="776889" cy="755203"/>
          </a:xfrm>
        </p:grpSpPr>
        <p:sp>
          <p:nvSpPr>
            <p:cNvPr id="148" name="Rektangel 64">
              <a:extLst>
                <a:ext uri="{FF2B5EF4-FFF2-40B4-BE49-F238E27FC236}">
                  <a16:creationId xmlns:a16="http://schemas.microsoft.com/office/drawing/2014/main" id="{F21B1CEF-983D-0945-A5B7-AC52C3217C0D}"/>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9" name="Rektangel 148">
              <a:extLst>
                <a:ext uri="{FF2B5EF4-FFF2-40B4-BE49-F238E27FC236}">
                  <a16:creationId xmlns:a16="http://schemas.microsoft.com/office/drawing/2014/main" id="{B680FD24-444D-0C48-801E-AC7B6980278C}"/>
                </a:ext>
              </a:extLst>
            </p:cNvPr>
            <p:cNvSpPr>
              <a:spLocks noChangeAspect="1"/>
            </p:cNvSpPr>
            <p:nvPr/>
          </p:nvSpPr>
          <p:spPr>
            <a:xfrm rot="21480000">
              <a:off x="10727379" y="2670723"/>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0" name="Grupp 149">
            <a:extLst>
              <a:ext uri="{FF2B5EF4-FFF2-40B4-BE49-F238E27FC236}">
                <a16:creationId xmlns:a16="http://schemas.microsoft.com/office/drawing/2014/main" id="{E01BAD5A-D3D0-6844-A5A6-6EB80A8DBA63}"/>
              </a:ext>
            </a:extLst>
          </p:cNvPr>
          <p:cNvGrpSpPr/>
          <p:nvPr/>
        </p:nvGrpSpPr>
        <p:grpSpPr>
          <a:xfrm>
            <a:off x="9636552" y="4774828"/>
            <a:ext cx="778312" cy="760810"/>
            <a:chOff x="7778375" y="2610105"/>
            <a:chExt cx="778312" cy="760810"/>
          </a:xfrm>
        </p:grpSpPr>
        <p:sp>
          <p:nvSpPr>
            <p:cNvPr id="151" name="Rektangel 64">
              <a:extLst>
                <a:ext uri="{FF2B5EF4-FFF2-40B4-BE49-F238E27FC236}">
                  <a16:creationId xmlns:a16="http://schemas.microsoft.com/office/drawing/2014/main" id="{88CBE091-1902-BF4D-AE49-0069065B558E}"/>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2" name="Rektangel 151">
              <a:extLst>
                <a:ext uri="{FF2B5EF4-FFF2-40B4-BE49-F238E27FC236}">
                  <a16:creationId xmlns:a16="http://schemas.microsoft.com/office/drawing/2014/main" id="{816575EA-C237-ED4A-B50A-A1A909581A0D}"/>
                </a:ext>
              </a:extLst>
            </p:cNvPr>
            <p:cNvSpPr>
              <a:spLocks noChangeAspect="1"/>
            </p:cNvSpPr>
            <p:nvPr/>
          </p:nvSpPr>
          <p:spPr>
            <a:xfrm>
              <a:off x="7778375" y="2610105"/>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3" name="Grupp 152">
            <a:extLst>
              <a:ext uri="{FF2B5EF4-FFF2-40B4-BE49-F238E27FC236}">
                <a16:creationId xmlns:a16="http://schemas.microsoft.com/office/drawing/2014/main" id="{F0F337D9-DD4B-4847-827E-8019FD35EB30}"/>
              </a:ext>
            </a:extLst>
          </p:cNvPr>
          <p:cNvGrpSpPr/>
          <p:nvPr/>
        </p:nvGrpSpPr>
        <p:grpSpPr>
          <a:xfrm>
            <a:off x="10628020" y="4843912"/>
            <a:ext cx="772082" cy="759662"/>
            <a:chOff x="8761376" y="2670723"/>
            <a:chExt cx="772082" cy="759662"/>
          </a:xfrm>
        </p:grpSpPr>
        <p:sp>
          <p:nvSpPr>
            <p:cNvPr id="154" name="Rektangel 64">
              <a:extLst>
                <a:ext uri="{FF2B5EF4-FFF2-40B4-BE49-F238E27FC236}">
                  <a16:creationId xmlns:a16="http://schemas.microsoft.com/office/drawing/2014/main" id="{5B3E8E7B-FB13-1E43-9D83-270EC29A92FC}"/>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5" name="Rektangel 154">
              <a:extLst>
                <a:ext uri="{FF2B5EF4-FFF2-40B4-BE49-F238E27FC236}">
                  <a16:creationId xmlns:a16="http://schemas.microsoft.com/office/drawing/2014/main" id="{F7414246-2281-C144-94CD-BA560298B48B}"/>
                </a:ext>
              </a:extLst>
            </p:cNvPr>
            <p:cNvSpPr>
              <a:spLocks noChangeAspect="1"/>
            </p:cNvSpPr>
            <p:nvPr/>
          </p:nvSpPr>
          <p:spPr>
            <a:xfrm rot="180000">
              <a:off x="8761376" y="2670723"/>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6" name="Grupp 155">
            <a:extLst>
              <a:ext uri="{FF2B5EF4-FFF2-40B4-BE49-F238E27FC236}">
                <a16:creationId xmlns:a16="http://schemas.microsoft.com/office/drawing/2014/main" id="{956302EA-938E-1441-9D8E-08133954CC28}"/>
              </a:ext>
            </a:extLst>
          </p:cNvPr>
          <p:cNvGrpSpPr/>
          <p:nvPr/>
        </p:nvGrpSpPr>
        <p:grpSpPr>
          <a:xfrm rot="60000">
            <a:off x="7664078" y="4799305"/>
            <a:ext cx="778312" cy="760810"/>
            <a:chOff x="7778375" y="2610105"/>
            <a:chExt cx="778312" cy="760810"/>
          </a:xfrm>
        </p:grpSpPr>
        <p:sp>
          <p:nvSpPr>
            <p:cNvPr id="157" name="Rektangel 64">
              <a:extLst>
                <a:ext uri="{FF2B5EF4-FFF2-40B4-BE49-F238E27FC236}">
                  <a16:creationId xmlns:a16="http://schemas.microsoft.com/office/drawing/2014/main" id="{3DC76612-7445-B841-B5A0-2D92FF7E4ED5}"/>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8" name="Rektangel 157">
              <a:extLst>
                <a:ext uri="{FF2B5EF4-FFF2-40B4-BE49-F238E27FC236}">
                  <a16:creationId xmlns:a16="http://schemas.microsoft.com/office/drawing/2014/main" id="{5D06EE2E-70D4-1B41-871D-0386CED11AC8}"/>
                </a:ext>
              </a:extLst>
            </p:cNvPr>
            <p:cNvSpPr>
              <a:spLocks noChangeAspect="1"/>
            </p:cNvSpPr>
            <p:nvPr/>
          </p:nvSpPr>
          <p:spPr>
            <a:xfrm>
              <a:off x="7778375" y="2610105"/>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400" dirty="0" smtClean="0">
                  <a:solidFill>
                    <a:schemeClr val="tx1"/>
                  </a:solidFill>
                  <a:latin typeface="+mj-lt"/>
                </a:rPr>
                <a:t>Resurs A</a:t>
              </a:r>
              <a:endParaRPr lang="sv-SE" sz="1400" dirty="0">
                <a:solidFill>
                  <a:schemeClr val="tx1"/>
                </a:solidFill>
                <a:latin typeface="+mj-lt"/>
              </a:endParaRPr>
            </a:p>
            <a:p>
              <a:pPr lvl="0" algn="ctr">
                <a:defRPr/>
              </a:pPr>
              <a:r>
                <a:rPr lang="sv-SE" sz="1400" dirty="0" smtClean="0">
                  <a:solidFill>
                    <a:schemeClr val="tx1"/>
                  </a:solidFill>
                  <a:latin typeface="+mj-lt"/>
                </a:rPr>
                <a:t>(1-2)</a:t>
              </a:r>
              <a:endParaRPr kumimoji="0" lang="sv-SE" sz="1400" b="0" i="0" u="none" strike="noStrike" kern="1200" cap="none" spc="0" normalizeH="0" baseline="0" noProof="0" dirty="0">
                <a:ln>
                  <a:noFill/>
                </a:ln>
                <a:solidFill>
                  <a:prstClr val="black"/>
                </a:solidFill>
                <a:effectLst/>
                <a:uLnTx/>
                <a:uFillTx/>
                <a:latin typeface="+mj-lt"/>
              </a:endParaRPr>
            </a:p>
          </p:txBody>
        </p:sp>
      </p:grpSp>
      <p:grpSp>
        <p:nvGrpSpPr>
          <p:cNvPr id="159" name="Grupp 158">
            <a:extLst>
              <a:ext uri="{FF2B5EF4-FFF2-40B4-BE49-F238E27FC236}">
                <a16:creationId xmlns:a16="http://schemas.microsoft.com/office/drawing/2014/main" id="{1EF74323-7E58-604D-8FF7-45D820027C0C}"/>
              </a:ext>
            </a:extLst>
          </p:cNvPr>
          <p:cNvGrpSpPr/>
          <p:nvPr/>
        </p:nvGrpSpPr>
        <p:grpSpPr>
          <a:xfrm>
            <a:off x="7680752" y="5752366"/>
            <a:ext cx="778312" cy="760810"/>
            <a:chOff x="7778375" y="2610105"/>
            <a:chExt cx="778312" cy="760810"/>
          </a:xfrm>
        </p:grpSpPr>
        <p:sp>
          <p:nvSpPr>
            <p:cNvPr id="160" name="Rektangel 64">
              <a:extLst>
                <a:ext uri="{FF2B5EF4-FFF2-40B4-BE49-F238E27FC236}">
                  <a16:creationId xmlns:a16="http://schemas.microsoft.com/office/drawing/2014/main" id="{4193C93D-961F-9C47-9BAD-5D46EC29994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1" name="Rektangel 160">
              <a:extLst>
                <a:ext uri="{FF2B5EF4-FFF2-40B4-BE49-F238E27FC236}">
                  <a16:creationId xmlns:a16="http://schemas.microsoft.com/office/drawing/2014/main" id="{7FEBD923-ACDB-5342-85AB-112834F7DD3D}"/>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162" name="Platshållare för innehåll 14">
            <a:extLst>
              <a:ext uri="{FF2B5EF4-FFF2-40B4-BE49-F238E27FC236}">
                <a16:creationId xmlns:a16="http://schemas.microsoft.com/office/drawing/2014/main" id="{1CDB7EF0-63A4-4448-975C-AB15663D9417}"/>
              </a:ext>
            </a:extLst>
          </p:cNvPr>
          <p:cNvSpPr txBox="1">
            <a:spLocks/>
          </p:cNvSpPr>
          <p:nvPr/>
        </p:nvSpPr>
        <p:spPr>
          <a:xfrm>
            <a:off x="7492116" y="1411269"/>
            <a:ext cx="4024496" cy="3385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Kritiska aktiviteter</a:t>
            </a:r>
          </a:p>
        </p:txBody>
      </p:sp>
      <p:grpSp>
        <p:nvGrpSpPr>
          <p:cNvPr id="163" name="Grupp 162">
            <a:extLst>
              <a:ext uri="{FF2B5EF4-FFF2-40B4-BE49-F238E27FC236}">
                <a16:creationId xmlns:a16="http://schemas.microsoft.com/office/drawing/2014/main" id="{FEBFEE14-C107-BA46-A1CB-B7630A50D0C7}"/>
              </a:ext>
            </a:extLst>
          </p:cNvPr>
          <p:cNvGrpSpPr/>
          <p:nvPr/>
        </p:nvGrpSpPr>
        <p:grpSpPr>
          <a:xfrm>
            <a:off x="8761376" y="2002933"/>
            <a:ext cx="772082" cy="759662"/>
            <a:chOff x="8761376" y="2670723"/>
            <a:chExt cx="772082" cy="759662"/>
          </a:xfrm>
        </p:grpSpPr>
        <p:sp>
          <p:nvSpPr>
            <p:cNvPr id="164" name="Rektangel 64">
              <a:extLst>
                <a:ext uri="{FF2B5EF4-FFF2-40B4-BE49-F238E27FC236}">
                  <a16:creationId xmlns:a16="http://schemas.microsoft.com/office/drawing/2014/main" id="{22F6E730-36AA-9045-BB4D-B8C4857B0AC5}"/>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Rektangel 164">
              <a:extLst>
                <a:ext uri="{FF2B5EF4-FFF2-40B4-BE49-F238E27FC236}">
                  <a16:creationId xmlns:a16="http://schemas.microsoft.com/office/drawing/2014/main" id="{8F267289-7E5E-034B-9DA8-B0DD39B6C94A}"/>
                </a:ext>
              </a:extLst>
            </p:cNvPr>
            <p:cNvSpPr>
              <a:spLocks noChangeAspect="1"/>
            </p:cNvSpPr>
            <p:nvPr/>
          </p:nvSpPr>
          <p:spPr>
            <a:xfrm rot="180000">
              <a:off x="8761376"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Akt. 2</a:t>
              </a:r>
            </a:p>
          </p:txBody>
        </p:sp>
      </p:grpSp>
      <p:grpSp>
        <p:nvGrpSpPr>
          <p:cNvPr id="166" name="Grupp 165">
            <a:extLst>
              <a:ext uri="{FF2B5EF4-FFF2-40B4-BE49-F238E27FC236}">
                <a16:creationId xmlns:a16="http://schemas.microsoft.com/office/drawing/2014/main" id="{89262D17-8687-8E4A-B1D9-263489300466}"/>
              </a:ext>
            </a:extLst>
          </p:cNvPr>
          <p:cNvGrpSpPr/>
          <p:nvPr/>
        </p:nvGrpSpPr>
        <p:grpSpPr>
          <a:xfrm>
            <a:off x="7765717" y="1969919"/>
            <a:ext cx="807843" cy="789677"/>
            <a:chOff x="7778375" y="2610105"/>
            <a:chExt cx="778312" cy="760810"/>
          </a:xfrm>
        </p:grpSpPr>
        <p:sp>
          <p:nvSpPr>
            <p:cNvPr id="167" name="Rektangel 64">
              <a:extLst>
                <a:ext uri="{FF2B5EF4-FFF2-40B4-BE49-F238E27FC236}">
                  <a16:creationId xmlns:a16="http://schemas.microsoft.com/office/drawing/2014/main" id="{CC17496F-8921-774E-90BD-EB768F7039E3}"/>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8" name="Rektangel 167">
              <a:extLst>
                <a:ext uri="{FF2B5EF4-FFF2-40B4-BE49-F238E27FC236}">
                  <a16:creationId xmlns:a16="http://schemas.microsoft.com/office/drawing/2014/main" id="{EFC85775-549E-274F-9A9E-62B6396D0F4E}"/>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1</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69" name="Grupp 168">
            <a:extLst>
              <a:ext uri="{FF2B5EF4-FFF2-40B4-BE49-F238E27FC236}">
                <a16:creationId xmlns:a16="http://schemas.microsoft.com/office/drawing/2014/main" id="{D84DF282-66EE-354C-AB3B-78254C12FE60}"/>
              </a:ext>
            </a:extLst>
          </p:cNvPr>
          <p:cNvGrpSpPr/>
          <p:nvPr/>
        </p:nvGrpSpPr>
        <p:grpSpPr>
          <a:xfrm>
            <a:off x="10679065" y="2028793"/>
            <a:ext cx="776889" cy="755203"/>
            <a:chOff x="10727379" y="2670723"/>
            <a:chExt cx="776889" cy="755203"/>
          </a:xfrm>
        </p:grpSpPr>
        <p:sp>
          <p:nvSpPr>
            <p:cNvPr id="170" name="Rektangel 64">
              <a:extLst>
                <a:ext uri="{FF2B5EF4-FFF2-40B4-BE49-F238E27FC236}">
                  <a16:creationId xmlns:a16="http://schemas.microsoft.com/office/drawing/2014/main" id="{53963544-58EC-6741-9EED-F76985F529AC}"/>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171" name="Rektangel 170">
              <a:extLst>
                <a:ext uri="{FF2B5EF4-FFF2-40B4-BE49-F238E27FC236}">
                  <a16:creationId xmlns:a16="http://schemas.microsoft.com/office/drawing/2014/main" id="{51DC5678-5C37-CF46-A71F-4670D6CA0EA1}"/>
                </a:ext>
              </a:extLst>
            </p:cNvPr>
            <p:cNvSpPr>
              <a:spLocks noChangeAspect="1"/>
            </p:cNvSpPr>
            <p:nvPr/>
          </p:nvSpPr>
          <p:spPr>
            <a:xfrm rot="21480000">
              <a:off x="10727379" y="2670723"/>
              <a:ext cx="720000" cy="720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6">
                      <a:lumMod val="75000"/>
                    </a:schemeClr>
                  </a:solidFill>
                  <a:latin typeface="+mj-lt"/>
                </a:rPr>
                <a:t>Akt. 4</a:t>
              </a:r>
            </a:p>
          </p:txBody>
        </p:sp>
      </p:grpSp>
      <p:grpSp>
        <p:nvGrpSpPr>
          <p:cNvPr id="172" name="Grupp 171">
            <a:extLst>
              <a:ext uri="{FF2B5EF4-FFF2-40B4-BE49-F238E27FC236}">
                <a16:creationId xmlns:a16="http://schemas.microsoft.com/office/drawing/2014/main" id="{D84DF282-66EE-354C-AB3B-78254C12FE60}"/>
              </a:ext>
            </a:extLst>
          </p:cNvPr>
          <p:cNvGrpSpPr/>
          <p:nvPr/>
        </p:nvGrpSpPr>
        <p:grpSpPr>
          <a:xfrm rot="21355282">
            <a:off x="9692331" y="2004393"/>
            <a:ext cx="776889" cy="755203"/>
            <a:chOff x="10727379" y="2670723"/>
            <a:chExt cx="776889" cy="755203"/>
          </a:xfrm>
        </p:grpSpPr>
        <p:sp>
          <p:nvSpPr>
            <p:cNvPr id="173" name="Rektangel 64">
              <a:extLst>
                <a:ext uri="{FF2B5EF4-FFF2-40B4-BE49-F238E27FC236}">
                  <a16:creationId xmlns:a16="http://schemas.microsoft.com/office/drawing/2014/main" id="{53963544-58EC-6741-9EED-F76985F529AC}"/>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174" name="Rektangel 173">
              <a:extLst>
                <a:ext uri="{FF2B5EF4-FFF2-40B4-BE49-F238E27FC236}">
                  <a16:creationId xmlns:a16="http://schemas.microsoft.com/office/drawing/2014/main" id="{51DC5678-5C37-CF46-A71F-4670D6CA0EA1}"/>
                </a:ext>
              </a:extLst>
            </p:cNvPr>
            <p:cNvSpPr>
              <a:spLocks noChangeAspect="1"/>
            </p:cNvSpPr>
            <p:nvPr/>
          </p:nvSpPr>
          <p:spPr>
            <a:xfrm rot="21480000">
              <a:off x="10727379" y="2670723"/>
              <a:ext cx="720000" cy="720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6">
                      <a:lumMod val="75000"/>
                    </a:schemeClr>
                  </a:solidFill>
                  <a:latin typeface="+mj-lt"/>
                </a:rPr>
                <a:t>Akt. </a:t>
              </a:r>
              <a:r>
                <a:rPr lang="sv-SE" sz="1400" b="1" dirty="0" smtClean="0">
                  <a:solidFill>
                    <a:schemeClr val="accent6">
                      <a:lumMod val="75000"/>
                    </a:schemeClr>
                  </a:solidFill>
                  <a:latin typeface="+mj-lt"/>
                </a:rPr>
                <a:t>3</a:t>
              </a:r>
              <a:endParaRPr lang="sv-SE" sz="1400" b="1" dirty="0">
                <a:solidFill>
                  <a:schemeClr val="accent6">
                    <a:lumMod val="75000"/>
                  </a:schemeClr>
                </a:solidFill>
                <a:latin typeface="+mj-lt"/>
              </a:endParaRPr>
            </a:p>
          </p:txBody>
        </p:sp>
      </p:grpSp>
      <p:grpSp>
        <p:nvGrpSpPr>
          <p:cNvPr id="175" name="Grupp 174">
            <a:extLst>
              <a:ext uri="{FF2B5EF4-FFF2-40B4-BE49-F238E27FC236}">
                <a16:creationId xmlns:a16="http://schemas.microsoft.com/office/drawing/2014/main" id="{9561589F-BE1C-9348-94DF-0A11D5334A9A}"/>
              </a:ext>
            </a:extLst>
          </p:cNvPr>
          <p:cNvGrpSpPr/>
          <p:nvPr/>
        </p:nvGrpSpPr>
        <p:grpSpPr>
          <a:xfrm>
            <a:off x="8105953" y="2527579"/>
            <a:ext cx="630890" cy="539985"/>
            <a:chOff x="7778375" y="2610105"/>
            <a:chExt cx="778312" cy="760810"/>
          </a:xfrm>
        </p:grpSpPr>
        <p:sp>
          <p:nvSpPr>
            <p:cNvPr id="176" name="Rektangel 64">
              <a:extLst>
                <a:ext uri="{FF2B5EF4-FFF2-40B4-BE49-F238E27FC236}">
                  <a16:creationId xmlns:a16="http://schemas.microsoft.com/office/drawing/2014/main" id="{CBCC66A2-9B7D-1246-A871-D658F67A61B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7" name="Rektangel 176">
              <a:extLst>
                <a:ext uri="{FF2B5EF4-FFF2-40B4-BE49-F238E27FC236}">
                  <a16:creationId xmlns:a16="http://schemas.microsoft.com/office/drawing/2014/main" id="{D384B50F-9BB2-9846-A9E0-DE54A348E773}"/>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78" name="Grupp 177">
            <a:extLst>
              <a:ext uri="{FF2B5EF4-FFF2-40B4-BE49-F238E27FC236}">
                <a16:creationId xmlns:a16="http://schemas.microsoft.com/office/drawing/2014/main" id="{FEA4DCA2-3372-6643-8AF1-85CE51392426}"/>
              </a:ext>
            </a:extLst>
          </p:cNvPr>
          <p:cNvGrpSpPr/>
          <p:nvPr/>
        </p:nvGrpSpPr>
        <p:grpSpPr>
          <a:xfrm>
            <a:off x="9067095" y="2543013"/>
            <a:ext cx="630890" cy="539985"/>
            <a:chOff x="7778375" y="2610105"/>
            <a:chExt cx="778312" cy="760810"/>
          </a:xfrm>
        </p:grpSpPr>
        <p:sp>
          <p:nvSpPr>
            <p:cNvPr id="179" name="Rektangel 64">
              <a:extLst>
                <a:ext uri="{FF2B5EF4-FFF2-40B4-BE49-F238E27FC236}">
                  <a16:creationId xmlns:a16="http://schemas.microsoft.com/office/drawing/2014/main" id="{88158513-E79E-1B44-9FA3-D30AAF89B39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80" name="Rektangel 179">
              <a:extLst>
                <a:ext uri="{FF2B5EF4-FFF2-40B4-BE49-F238E27FC236}">
                  <a16:creationId xmlns:a16="http://schemas.microsoft.com/office/drawing/2014/main" id="{15086A66-A1B2-1649-AD44-E9EDBCA7848E}"/>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61" name="textruta 60">
            <a:extLst>
              <a:ext uri="{FF2B5EF4-FFF2-40B4-BE49-F238E27FC236}">
                <a16:creationId xmlns:a16="http://schemas.microsoft.com/office/drawing/2014/main" id="{C8E3D118-69C2-E44D-883C-2F0488CC725A}"/>
              </a:ext>
            </a:extLst>
          </p:cNvPr>
          <p:cNvSpPr txBox="1"/>
          <p:nvPr/>
        </p:nvSpPr>
        <p:spPr>
          <a:xfrm>
            <a:off x="913731" y="4866371"/>
            <a:ext cx="5006778" cy="946413"/>
          </a:xfrm>
          <a:prstGeom prst="rect">
            <a:avLst/>
          </a:prstGeom>
          <a:noFill/>
        </p:spPr>
        <p:txBody>
          <a:bodyPr wrap="square" rtlCol="0">
            <a:spAutoFit/>
          </a:bodyPr>
          <a:lstStyle/>
          <a:p>
            <a:pPr marL="171450" indent="-171450">
              <a:spcAft>
                <a:spcPts val="900"/>
              </a:spcAft>
              <a:buClr>
                <a:schemeClr val="accent2"/>
              </a:buClr>
              <a:buSzPct val="120000"/>
              <a:buFont typeface="Courier New" panose="02070309020205020404" pitchFamily="49" charset="0"/>
              <a:buChar char="o"/>
            </a:pPr>
            <a:r>
              <a:rPr lang="sv-SE" sz="1200" dirty="0"/>
              <a:t>Vad behövs för att kunna upprätthålla/genomföra respektive kritisk aktivitet? Vad är aktiviteten beroende av? </a:t>
            </a:r>
          </a:p>
          <a:p>
            <a:pPr marL="171450" indent="-171450">
              <a:spcAft>
                <a:spcPts val="900"/>
              </a:spcAft>
              <a:buClr>
                <a:schemeClr val="accent2"/>
              </a:buClr>
              <a:buSzPct val="120000"/>
              <a:buFont typeface="Courier New" panose="02070309020205020404" pitchFamily="49" charset="0"/>
              <a:buChar char="o"/>
            </a:pPr>
            <a:r>
              <a:rPr lang="sv-SE" sz="1200" dirty="0"/>
              <a:t>Vilka av resurserna är interna (som organisationen själv råder över) och vilka är externa resurser (som organisationen inte råder över)?</a:t>
            </a:r>
          </a:p>
        </p:txBody>
      </p:sp>
      <p:grpSp>
        <p:nvGrpSpPr>
          <p:cNvPr id="76" name="Grupp 75">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77" name="Frihandsfigur 76">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78" name="Frihandsfigur 77">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79" name="Frihandsfigur 78">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Frihandsfigur 79">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2"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3"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5"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6" name="textruta 85">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Förbättra</a:t>
              </a:r>
            </a:p>
            <a:p>
              <a:pPr lvl="0" algn="ctr" defTabSz="933450">
                <a:lnSpc>
                  <a:spcPct val="90000"/>
                </a:lnSpc>
                <a:spcBef>
                  <a:spcPct val="0"/>
                </a:spcBef>
                <a:spcAft>
                  <a:spcPts val="100"/>
                </a:spcAft>
                <a:defRPr/>
              </a:pPr>
              <a:r>
                <a:rPr lang="sv-SE" sz="700" i="1" dirty="0">
                  <a:solidFill>
                    <a:srgbClr val="A9A8A4"/>
                  </a:solidFill>
                  <a:latin typeface="Century Gothic"/>
                </a:rPr>
                <a:t>(</a:t>
              </a:r>
              <a:r>
                <a:rPr lang="sv-SE" sz="700" i="1" dirty="0" err="1">
                  <a:solidFill>
                    <a:srgbClr val="A9A8A4"/>
                  </a:solidFill>
                  <a:latin typeface="Century Gothic"/>
                </a:rPr>
                <a:t>act</a:t>
              </a:r>
              <a:r>
                <a:rPr lang="sv-SE" sz="700" i="1" dirty="0">
                  <a:solidFill>
                    <a:srgbClr val="A9A8A4"/>
                  </a:solidFill>
                  <a:latin typeface="Century Gothic"/>
                </a:rPr>
                <a:t>)</a:t>
              </a:r>
            </a:p>
          </p:txBody>
        </p:sp>
        <p:sp>
          <p:nvSpPr>
            <p:cNvPr id="87" name="textruta 86">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Följa upp</a:t>
              </a:r>
            </a:p>
            <a:p>
              <a:pPr lvl="0" algn="ctr" defTabSz="933450">
                <a:lnSpc>
                  <a:spcPct val="90000"/>
                </a:lnSpc>
                <a:spcBef>
                  <a:spcPct val="0"/>
                </a:spcBef>
                <a:spcAft>
                  <a:spcPts val="100"/>
                </a:spcAft>
                <a:defRPr/>
              </a:pPr>
              <a:r>
                <a:rPr lang="sv-SE" sz="700" i="1" dirty="0">
                  <a:solidFill>
                    <a:srgbClr val="A9A8A4"/>
                  </a:solidFill>
                  <a:latin typeface="Century Gothic"/>
                </a:rPr>
                <a:t>(check)</a:t>
              </a:r>
            </a:p>
          </p:txBody>
        </p:sp>
        <p:sp>
          <p:nvSpPr>
            <p:cNvPr id="88" name="textruta 87">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latin typeface="Century Gothic"/>
                </a:rPr>
                <a:t>Genomföra</a:t>
              </a:r>
            </a:p>
            <a:p>
              <a:pPr lvl="0" algn="ctr" defTabSz="933450">
                <a:lnSpc>
                  <a:spcPct val="90000"/>
                </a:lnSpc>
                <a:spcBef>
                  <a:spcPct val="0"/>
                </a:spcBef>
                <a:spcAft>
                  <a:spcPts val="100"/>
                </a:spcAft>
                <a:defRPr/>
              </a:pPr>
              <a:r>
                <a:rPr lang="sv-SE" sz="700" i="1" dirty="0">
                  <a:latin typeface="Century Gothic"/>
                </a:rPr>
                <a:t>(do)</a:t>
              </a:r>
            </a:p>
          </p:txBody>
        </p:sp>
        <p:sp>
          <p:nvSpPr>
            <p:cNvPr id="89" name="textruta 88">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lvl="0" algn="ctr" defTabSz="933450">
                <a:lnSpc>
                  <a:spcPct val="90000"/>
                </a:lnSpc>
                <a:spcBef>
                  <a:spcPct val="0"/>
                </a:spcBef>
                <a:spcAft>
                  <a:spcPts val="100"/>
                </a:spcAft>
                <a:defRPr/>
              </a:pPr>
              <a:r>
                <a:rPr lang="sv-SE" sz="700" b="1" dirty="0">
                  <a:solidFill>
                    <a:srgbClr val="8C8B85"/>
                  </a:solidFill>
                  <a:latin typeface="Century Gothic"/>
                </a:rPr>
                <a:t>Planera</a:t>
              </a:r>
            </a:p>
            <a:p>
              <a:pPr lvl="0" algn="ctr" defTabSz="933450">
                <a:lnSpc>
                  <a:spcPct val="90000"/>
                </a:lnSpc>
                <a:spcBef>
                  <a:spcPct val="0"/>
                </a:spcBef>
                <a:spcAft>
                  <a:spcPts val="100"/>
                </a:spcAft>
                <a:defRPr/>
              </a:pPr>
              <a:r>
                <a:rPr lang="sv-SE" sz="700" i="1" dirty="0">
                  <a:solidFill>
                    <a:srgbClr val="8C8B85"/>
                  </a:solidFill>
                  <a:latin typeface="Century Gothic"/>
                </a:rPr>
                <a:t>(plan)</a:t>
              </a:r>
            </a:p>
          </p:txBody>
        </p:sp>
      </p:grpSp>
    </p:spTree>
    <p:extLst>
      <p:ext uri="{BB962C8B-B14F-4D97-AF65-F5344CB8AC3E}">
        <p14:creationId xmlns:p14="http://schemas.microsoft.com/office/powerpoint/2010/main" val="32493929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8" y="1"/>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Konsekvensanalys</a:t>
            </a:r>
            <a:br>
              <a:rPr lang="sv-SE" sz="2400" dirty="0"/>
            </a:br>
            <a:r>
              <a:rPr lang="sv-SE" sz="2200" b="0" dirty="0"/>
              <a:t>Återställningstid</a:t>
            </a: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947713"/>
            <a:ext cx="4606373" cy="116955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dirty="0"/>
              <a:t>Nästa del är att bestämma </a:t>
            </a:r>
            <a:r>
              <a:rPr lang="sv-SE" sz="1400" i="1" dirty="0"/>
              <a:t>återställningstider</a:t>
            </a:r>
            <a:r>
              <a:rPr lang="sv-SE" sz="1400" dirty="0"/>
              <a:t> för </a:t>
            </a:r>
            <a:br>
              <a:rPr lang="sv-SE" sz="1400" dirty="0"/>
            </a:br>
            <a:r>
              <a:rPr lang="sv-SE" sz="1400" dirty="0"/>
              <a:t>respektive resurs, dvs. inom vilken tid resursen måste återställas för att störni</a:t>
            </a:r>
            <a:r>
              <a:rPr lang="sv-SE" sz="1400" dirty="0">
                <a:solidFill>
                  <a:schemeClr val="tx1"/>
                </a:solidFill>
              </a:rPr>
              <a:t>ngen </a:t>
            </a:r>
            <a:r>
              <a:rPr lang="sv-SE" sz="1400" dirty="0" smtClean="0">
                <a:solidFill>
                  <a:schemeClr val="tx1"/>
                </a:solidFill>
              </a:rPr>
              <a:t>inte </a:t>
            </a:r>
            <a:r>
              <a:rPr lang="sv-SE" sz="1400" dirty="0">
                <a:solidFill>
                  <a:schemeClr val="tx1"/>
                </a:solidFill>
              </a:rPr>
              <a:t>ska ge oacceptabla konsekvenser för den kritiska processen </a:t>
            </a:r>
            <a:r>
              <a:rPr lang="sv-SE" sz="1400" i="1" dirty="0">
                <a:solidFill>
                  <a:schemeClr val="tx1"/>
                </a:solidFill>
              </a:rPr>
              <a:t>räddningsinsats</a:t>
            </a:r>
            <a:r>
              <a:rPr lang="sv-SE" sz="1400" dirty="0">
                <a:solidFill>
                  <a:schemeClr val="tx1"/>
                </a:solidFill>
              </a:rPr>
              <a:t>.</a:t>
            </a:r>
          </a:p>
        </p:txBody>
      </p:sp>
      <p:sp>
        <p:nvSpPr>
          <p:cNvPr id="91" name="Rektangel 90">
            <a:extLst>
              <a:ext uri="{FF2B5EF4-FFF2-40B4-BE49-F238E27FC236}">
                <a16:creationId xmlns:a16="http://schemas.microsoft.com/office/drawing/2014/main" id="{4B507311-302C-384D-8FC9-EAFABF79D1D0}"/>
              </a:ext>
            </a:extLst>
          </p:cNvPr>
          <p:cNvSpPr/>
          <p:nvPr/>
        </p:nvSpPr>
        <p:spPr>
          <a:xfrm>
            <a:off x="237506" y="4230424"/>
            <a:ext cx="6579222" cy="2627576"/>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4390851"/>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4469657"/>
            <a:ext cx="39292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i det här steget</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4225846"/>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0" name="Bildobjekt 49">
            <a:extLst>
              <a:ext uri="{FF2B5EF4-FFF2-40B4-BE49-F238E27FC236}">
                <a16:creationId xmlns:a16="http://schemas.microsoft.com/office/drawing/2014/main" id="{AE98F7E7-0BCB-3C4C-9DFF-5B6E07C16CF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61" name="Platshållare för innehåll 14">
            <a:extLst>
              <a:ext uri="{FF2B5EF4-FFF2-40B4-BE49-F238E27FC236}">
                <a16:creationId xmlns:a16="http://schemas.microsoft.com/office/drawing/2014/main" id="{59A9E762-DCEF-904E-BD10-63A6DF12ABA9}"/>
              </a:ext>
            </a:extLst>
          </p:cNvPr>
          <p:cNvSpPr txBox="1">
            <a:spLocks/>
          </p:cNvSpPr>
          <p:nvPr/>
        </p:nvSpPr>
        <p:spPr>
          <a:xfrm>
            <a:off x="7435228" y="265254"/>
            <a:ext cx="363228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b="1" dirty="0">
                <a:latin typeface="+mj-lt"/>
              </a:rPr>
              <a:t>Samhällsviktig verksamhet: </a:t>
            </a:r>
            <a:br>
              <a:rPr lang="sv-SE" sz="1400" b="1" dirty="0">
                <a:latin typeface="+mj-lt"/>
              </a:rPr>
            </a:br>
            <a:r>
              <a:rPr lang="sv-SE" sz="1400" dirty="0">
                <a:latin typeface="+mj-lt"/>
              </a:rPr>
              <a:t>Kommunal räddningstjänst </a:t>
            </a:r>
            <a:br>
              <a:rPr lang="sv-SE" sz="1400" dirty="0">
                <a:latin typeface="+mj-lt"/>
              </a:rPr>
            </a:br>
            <a:r>
              <a:rPr lang="sv-SE" sz="1400" b="1" dirty="0">
                <a:latin typeface="+mj-lt"/>
              </a:rPr>
              <a:t>Kritisk process: </a:t>
            </a:r>
            <a:r>
              <a:rPr lang="sv-SE" sz="1400" dirty="0">
                <a:latin typeface="+mj-lt"/>
              </a:rPr>
              <a:t>Räddningsinsats</a:t>
            </a:r>
          </a:p>
        </p:txBody>
      </p:sp>
      <p:sp>
        <p:nvSpPr>
          <p:cNvPr id="72" name="Platshållare för innehåll 14">
            <a:extLst>
              <a:ext uri="{FF2B5EF4-FFF2-40B4-BE49-F238E27FC236}">
                <a16:creationId xmlns:a16="http://schemas.microsoft.com/office/drawing/2014/main" id="{1CDB7EF0-63A4-4448-975C-AB15663D9417}"/>
              </a:ext>
            </a:extLst>
          </p:cNvPr>
          <p:cNvSpPr txBox="1">
            <a:spLocks/>
          </p:cNvSpPr>
          <p:nvPr/>
        </p:nvSpPr>
        <p:spPr>
          <a:xfrm>
            <a:off x="7492116" y="1411269"/>
            <a:ext cx="4024496" cy="3385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Kritiska aktiviteter</a:t>
            </a:r>
          </a:p>
        </p:txBody>
      </p:sp>
      <p:grpSp>
        <p:nvGrpSpPr>
          <p:cNvPr id="75" name="Grupp 74">
            <a:extLst>
              <a:ext uri="{FF2B5EF4-FFF2-40B4-BE49-F238E27FC236}">
                <a16:creationId xmlns:a16="http://schemas.microsoft.com/office/drawing/2014/main" id="{6D5C3FC4-71D6-D047-9284-51D22C386094}"/>
              </a:ext>
            </a:extLst>
          </p:cNvPr>
          <p:cNvGrpSpPr/>
          <p:nvPr/>
        </p:nvGrpSpPr>
        <p:grpSpPr>
          <a:xfrm>
            <a:off x="8663753" y="4974786"/>
            <a:ext cx="772082" cy="759662"/>
            <a:chOff x="8761376" y="2670723"/>
            <a:chExt cx="772082" cy="759662"/>
          </a:xfrm>
        </p:grpSpPr>
        <p:sp>
          <p:nvSpPr>
            <p:cNvPr id="76" name="Rektangel 64">
              <a:extLst>
                <a:ext uri="{FF2B5EF4-FFF2-40B4-BE49-F238E27FC236}">
                  <a16:creationId xmlns:a16="http://schemas.microsoft.com/office/drawing/2014/main" id="{8C8F387F-6024-C441-9415-AAF8A15AF681}"/>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7" name="Rektangel 76">
              <a:extLst>
                <a:ext uri="{FF2B5EF4-FFF2-40B4-BE49-F238E27FC236}">
                  <a16:creationId xmlns:a16="http://schemas.microsoft.com/office/drawing/2014/main" id="{50DD0B72-4A33-FF44-BF65-C68EC47212BA}"/>
                </a:ext>
              </a:extLst>
            </p:cNvPr>
            <p:cNvSpPr>
              <a:spLocks noChangeAspect="1"/>
            </p:cNvSpPr>
            <p:nvPr/>
          </p:nvSpPr>
          <p:spPr>
            <a:xfrm rot="180000">
              <a:off x="8761376" y="2670723"/>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78" name="Grupp 77">
            <a:extLst>
              <a:ext uri="{FF2B5EF4-FFF2-40B4-BE49-F238E27FC236}">
                <a16:creationId xmlns:a16="http://schemas.microsoft.com/office/drawing/2014/main" id="{B518B85E-DC00-8F48-A442-3F3E851B5089}"/>
              </a:ext>
            </a:extLst>
          </p:cNvPr>
          <p:cNvGrpSpPr/>
          <p:nvPr/>
        </p:nvGrpSpPr>
        <p:grpSpPr>
          <a:xfrm>
            <a:off x="9646754" y="4878543"/>
            <a:ext cx="772082" cy="755995"/>
            <a:chOff x="9744377" y="2574480"/>
            <a:chExt cx="772082" cy="755995"/>
          </a:xfrm>
        </p:grpSpPr>
        <p:sp>
          <p:nvSpPr>
            <p:cNvPr id="79" name="Rektangel 64">
              <a:extLst>
                <a:ext uri="{FF2B5EF4-FFF2-40B4-BE49-F238E27FC236}">
                  <a16:creationId xmlns:a16="http://schemas.microsoft.com/office/drawing/2014/main" id="{DCF8E7ED-1237-4244-9FE9-290469282F1F}"/>
                </a:ext>
              </a:extLst>
            </p:cNvPr>
            <p:cNvSpPr>
              <a:spLocks noChangeAspect="1"/>
            </p:cNvSpPr>
            <p:nvPr/>
          </p:nvSpPr>
          <p:spPr>
            <a:xfrm rot="60000">
              <a:off x="9796459" y="261047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0" name="Rektangel 79">
              <a:extLst>
                <a:ext uri="{FF2B5EF4-FFF2-40B4-BE49-F238E27FC236}">
                  <a16:creationId xmlns:a16="http://schemas.microsoft.com/office/drawing/2014/main" id="{7907215A-FA63-FB49-B3B9-27AF2211028F}"/>
                </a:ext>
              </a:extLst>
            </p:cNvPr>
            <p:cNvSpPr>
              <a:spLocks noChangeAspect="1"/>
            </p:cNvSpPr>
            <p:nvPr/>
          </p:nvSpPr>
          <p:spPr>
            <a:xfrm rot="60000">
              <a:off x="9744377" y="2574480"/>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81" name="Grupp 80">
            <a:extLst>
              <a:ext uri="{FF2B5EF4-FFF2-40B4-BE49-F238E27FC236}">
                <a16:creationId xmlns:a16="http://schemas.microsoft.com/office/drawing/2014/main" id="{7AC4CF22-668A-9349-AAD0-67DED6508125}"/>
              </a:ext>
            </a:extLst>
          </p:cNvPr>
          <p:cNvGrpSpPr/>
          <p:nvPr/>
        </p:nvGrpSpPr>
        <p:grpSpPr>
          <a:xfrm>
            <a:off x="10629756" y="4974786"/>
            <a:ext cx="776889" cy="755203"/>
            <a:chOff x="10727379" y="2670723"/>
            <a:chExt cx="776889" cy="755203"/>
          </a:xfrm>
        </p:grpSpPr>
        <p:sp>
          <p:nvSpPr>
            <p:cNvPr id="82" name="Rektangel 64">
              <a:extLst>
                <a:ext uri="{FF2B5EF4-FFF2-40B4-BE49-F238E27FC236}">
                  <a16:creationId xmlns:a16="http://schemas.microsoft.com/office/drawing/2014/main" id="{9E7B8953-D23A-F947-BAA5-381245E6F068}"/>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6" name="Rektangel 85">
              <a:extLst>
                <a:ext uri="{FF2B5EF4-FFF2-40B4-BE49-F238E27FC236}">
                  <a16:creationId xmlns:a16="http://schemas.microsoft.com/office/drawing/2014/main" id="{5D9ABEE1-72B9-F24C-B978-C63E83D6F72A}"/>
                </a:ext>
              </a:extLst>
            </p:cNvPr>
            <p:cNvSpPr>
              <a:spLocks noChangeAspect="1"/>
            </p:cNvSpPr>
            <p:nvPr/>
          </p:nvSpPr>
          <p:spPr>
            <a:xfrm rot="21480000">
              <a:off x="10727379" y="2670723"/>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cxnSp>
        <p:nvCxnSpPr>
          <p:cNvPr id="92" name="Rak 45">
            <a:extLst>
              <a:ext uri="{FF2B5EF4-FFF2-40B4-BE49-F238E27FC236}">
                <a16:creationId xmlns:a16="http://schemas.microsoft.com/office/drawing/2014/main" id="{79274DE3-0611-5740-B340-26C8705CAD0D}"/>
              </a:ext>
            </a:extLst>
          </p:cNvPr>
          <p:cNvCxnSpPr>
            <a:cxnSpLocks/>
            <a:stCxn id="165" idx="0"/>
            <a:endCxn id="156" idx="2"/>
          </p:cNvCxnSpPr>
          <p:nvPr/>
        </p:nvCxnSpPr>
        <p:spPr>
          <a:xfrm flipV="1">
            <a:off x="8396767" y="3054033"/>
            <a:ext cx="962140" cy="1238024"/>
          </a:xfrm>
          <a:prstGeom prst="line">
            <a:avLst/>
          </a:prstGeom>
          <a:ln w="2540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93" name="Platshållare för innehåll 14">
            <a:extLst>
              <a:ext uri="{FF2B5EF4-FFF2-40B4-BE49-F238E27FC236}">
                <a16:creationId xmlns:a16="http://schemas.microsoft.com/office/drawing/2014/main" id="{BA461FF2-45F1-2246-98C4-9FFB2C44E821}"/>
              </a:ext>
            </a:extLst>
          </p:cNvPr>
          <p:cNvSpPr txBox="1">
            <a:spLocks/>
          </p:cNvSpPr>
          <p:nvPr/>
        </p:nvSpPr>
        <p:spPr>
          <a:xfrm>
            <a:off x="8984717" y="3258249"/>
            <a:ext cx="1030014" cy="338554"/>
          </a:xfrm>
          <a:prstGeom prst="rect">
            <a:avLst/>
          </a:prstGeom>
          <a:solidFill>
            <a:srgbClr val="E2E2E1"/>
          </a:solidFill>
        </p:spPr>
        <p:txBody>
          <a:bodyPr vert="horz" wrap="square" lIns="72000" tIns="45720" rIns="7200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sv-SE" sz="1600" b="1" dirty="0">
                <a:latin typeface="Century Gothic"/>
              </a:rPr>
              <a:t>R</a:t>
            </a:r>
            <a:r>
              <a:rPr kumimoji="0" lang="sv-SE" sz="1600" b="1" i="0" u="none" strike="noStrike" kern="1200" cap="none" spc="0" normalizeH="0" baseline="0" noProof="0" dirty="0" err="1" smtClean="0">
                <a:ln>
                  <a:noFill/>
                </a:ln>
                <a:solidFill>
                  <a:srgbClr val="000000"/>
                </a:solidFill>
                <a:effectLst/>
                <a:uLnTx/>
                <a:uFillTx/>
                <a:latin typeface="Century Gothic"/>
                <a:ea typeface="+mn-ea"/>
                <a:cs typeface="Arial" panose="020B0604020202020204" pitchFamily="34" charset="0"/>
              </a:rPr>
              <a:t>esurser</a:t>
            </a:r>
            <a:endPar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endParaRPr>
          </a:p>
        </p:txBody>
      </p:sp>
      <p:grpSp>
        <p:nvGrpSpPr>
          <p:cNvPr id="94" name="Grupp 93">
            <a:extLst>
              <a:ext uri="{FF2B5EF4-FFF2-40B4-BE49-F238E27FC236}">
                <a16:creationId xmlns:a16="http://schemas.microsoft.com/office/drawing/2014/main" id="{BE5683E9-9D4B-3A4B-9922-DB4AC232FBDD}"/>
              </a:ext>
            </a:extLst>
          </p:cNvPr>
          <p:cNvGrpSpPr/>
          <p:nvPr/>
        </p:nvGrpSpPr>
        <p:grpSpPr>
          <a:xfrm>
            <a:off x="8648556" y="3833518"/>
            <a:ext cx="776889" cy="755203"/>
            <a:chOff x="10727379" y="2670723"/>
            <a:chExt cx="776889" cy="755203"/>
          </a:xfrm>
        </p:grpSpPr>
        <p:sp>
          <p:nvSpPr>
            <p:cNvPr id="95" name="Rektangel 64">
              <a:extLst>
                <a:ext uri="{FF2B5EF4-FFF2-40B4-BE49-F238E27FC236}">
                  <a16:creationId xmlns:a16="http://schemas.microsoft.com/office/drawing/2014/main" id="{F21B1CEF-983D-0945-A5B7-AC52C3217C0D}"/>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6" name="Rektangel 95">
              <a:extLst>
                <a:ext uri="{FF2B5EF4-FFF2-40B4-BE49-F238E27FC236}">
                  <a16:creationId xmlns:a16="http://schemas.microsoft.com/office/drawing/2014/main" id="{B680FD24-444D-0C48-801E-AC7B6980278C}"/>
                </a:ext>
              </a:extLst>
            </p:cNvPr>
            <p:cNvSpPr>
              <a:spLocks noChangeAspect="1"/>
            </p:cNvSpPr>
            <p:nvPr/>
          </p:nvSpPr>
          <p:spPr>
            <a:xfrm rot="21480000">
              <a:off x="10727379" y="2670723"/>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97" name="Grupp 96">
            <a:extLst>
              <a:ext uri="{FF2B5EF4-FFF2-40B4-BE49-F238E27FC236}">
                <a16:creationId xmlns:a16="http://schemas.microsoft.com/office/drawing/2014/main" id="{E01BAD5A-D3D0-6844-A5A6-6EB80A8DBA63}"/>
              </a:ext>
            </a:extLst>
          </p:cNvPr>
          <p:cNvGrpSpPr/>
          <p:nvPr/>
        </p:nvGrpSpPr>
        <p:grpSpPr>
          <a:xfrm>
            <a:off x="9636552" y="3722101"/>
            <a:ext cx="778312" cy="760810"/>
            <a:chOff x="7778375" y="2610105"/>
            <a:chExt cx="778312" cy="760810"/>
          </a:xfrm>
        </p:grpSpPr>
        <p:sp>
          <p:nvSpPr>
            <p:cNvPr id="98" name="Rektangel 64">
              <a:extLst>
                <a:ext uri="{FF2B5EF4-FFF2-40B4-BE49-F238E27FC236}">
                  <a16:creationId xmlns:a16="http://schemas.microsoft.com/office/drawing/2014/main" id="{88CBE091-1902-BF4D-AE49-0069065B558E}"/>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9" name="Rektangel 98">
              <a:extLst>
                <a:ext uri="{FF2B5EF4-FFF2-40B4-BE49-F238E27FC236}">
                  <a16:creationId xmlns:a16="http://schemas.microsoft.com/office/drawing/2014/main" id="{816575EA-C237-ED4A-B50A-A1A909581A0D}"/>
                </a:ext>
              </a:extLst>
            </p:cNvPr>
            <p:cNvSpPr>
              <a:spLocks noChangeAspect="1"/>
            </p:cNvSpPr>
            <p:nvPr/>
          </p:nvSpPr>
          <p:spPr>
            <a:xfrm>
              <a:off x="7778375" y="2610105"/>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00" name="Grupp 99">
            <a:extLst>
              <a:ext uri="{FF2B5EF4-FFF2-40B4-BE49-F238E27FC236}">
                <a16:creationId xmlns:a16="http://schemas.microsoft.com/office/drawing/2014/main" id="{F0F337D9-DD4B-4847-827E-8019FD35EB30}"/>
              </a:ext>
            </a:extLst>
          </p:cNvPr>
          <p:cNvGrpSpPr/>
          <p:nvPr/>
        </p:nvGrpSpPr>
        <p:grpSpPr>
          <a:xfrm>
            <a:off x="10628020" y="3791185"/>
            <a:ext cx="772082" cy="759662"/>
            <a:chOff x="8761376" y="2670723"/>
            <a:chExt cx="772082" cy="759662"/>
          </a:xfrm>
        </p:grpSpPr>
        <p:sp>
          <p:nvSpPr>
            <p:cNvPr id="101" name="Rektangel 64">
              <a:extLst>
                <a:ext uri="{FF2B5EF4-FFF2-40B4-BE49-F238E27FC236}">
                  <a16:creationId xmlns:a16="http://schemas.microsoft.com/office/drawing/2014/main" id="{5B3E8E7B-FB13-1E43-9D83-270EC29A92FC}"/>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2" name="Rektangel 101">
              <a:extLst>
                <a:ext uri="{FF2B5EF4-FFF2-40B4-BE49-F238E27FC236}">
                  <a16:creationId xmlns:a16="http://schemas.microsoft.com/office/drawing/2014/main" id="{F7414246-2281-C144-94CD-BA560298B48B}"/>
                </a:ext>
              </a:extLst>
            </p:cNvPr>
            <p:cNvSpPr>
              <a:spLocks noChangeAspect="1"/>
            </p:cNvSpPr>
            <p:nvPr/>
          </p:nvSpPr>
          <p:spPr>
            <a:xfrm rot="180000">
              <a:off x="8761376" y="2670723"/>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(1)</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103" name="Platshållare för innehåll 14">
            <a:extLst>
              <a:ext uri="{FF2B5EF4-FFF2-40B4-BE49-F238E27FC236}">
                <a16:creationId xmlns:a16="http://schemas.microsoft.com/office/drawing/2014/main" id="{83FBB12C-9160-6446-A3B6-097AB01C8972}"/>
              </a:ext>
            </a:extLst>
          </p:cNvPr>
          <p:cNvSpPr txBox="1">
            <a:spLocks/>
          </p:cNvSpPr>
          <p:nvPr/>
        </p:nvSpPr>
        <p:spPr>
          <a:xfrm>
            <a:off x="7717990" y="5928047"/>
            <a:ext cx="4317162" cy="6463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Notera tiderna på post it-lapparna. </a:t>
            </a:r>
            <a:r>
              <a:rPr kumimoji="0" lang="sv-SE" sz="12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Återställningstiden </a:t>
            </a: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r>
            <a:b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b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är lika med, eller </a:t>
            </a:r>
            <a:r>
              <a:rPr kumimoji="0" lang="sv-SE" sz="12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kortare än, den acceptabla </a:t>
            </a:r>
            <a:r>
              <a:rPr kumimoji="0" lang="sv-SE" sz="1200" b="0" i="1"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avbrottstiden</a:t>
            </a:r>
            <a:r>
              <a:rPr kumimoji="0" lang="sv-SE" sz="12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 </a:t>
            </a: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på den eller </a:t>
            </a:r>
            <a:r>
              <a:rPr kumimoji="0" lang="sv-SE" sz="12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de kritiska </a:t>
            </a: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aktiviteter som är beroende av resursen</a:t>
            </a:r>
            <a:r>
              <a:rPr kumimoji="0" lang="sv-SE" sz="1200" b="0" i="1"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a:t>
            </a:r>
            <a:endPar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4" name="Ellips 103">
            <a:extLst>
              <a:ext uri="{FF2B5EF4-FFF2-40B4-BE49-F238E27FC236}">
                <a16:creationId xmlns:a16="http://schemas.microsoft.com/office/drawing/2014/main" id="{5246B8A8-706B-E845-9123-91EC087DA689}"/>
              </a:ext>
            </a:extLst>
          </p:cNvPr>
          <p:cNvSpPr>
            <a:spLocks noChangeAspect="1"/>
          </p:cNvSpPr>
          <p:nvPr/>
        </p:nvSpPr>
        <p:spPr>
          <a:xfrm>
            <a:off x="7366432" y="5912637"/>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7E6E6"/>
                </a:solidFill>
                <a:effectLst/>
                <a:uLnTx/>
                <a:uFillTx/>
                <a:latin typeface="Arial"/>
                <a:ea typeface="+mn-ea"/>
                <a:cs typeface="+mn-cs"/>
              </a:rPr>
              <a:t>!</a:t>
            </a:r>
            <a:endParaRPr kumimoji="0" lang="sv-SE" sz="1800" b="0" i="0" u="none" strike="noStrike" kern="1200" cap="none" spc="0" normalizeH="0" baseline="0" noProof="0" dirty="0">
              <a:ln>
                <a:noFill/>
              </a:ln>
              <a:solidFill>
                <a:srgbClr val="E7E6E6"/>
              </a:solidFill>
              <a:effectLst/>
              <a:uLnTx/>
              <a:uFillTx/>
              <a:latin typeface="Arial"/>
              <a:ea typeface="+mn-ea"/>
              <a:cs typeface="+mn-cs"/>
            </a:endParaRPr>
          </a:p>
        </p:txBody>
      </p:sp>
      <p:grpSp>
        <p:nvGrpSpPr>
          <p:cNvPr id="105" name="Grupp 104">
            <a:extLst>
              <a:ext uri="{FF2B5EF4-FFF2-40B4-BE49-F238E27FC236}">
                <a16:creationId xmlns:a16="http://schemas.microsoft.com/office/drawing/2014/main" id="{FEBFEE14-C107-BA46-A1CB-B7630A50D0C7}"/>
              </a:ext>
            </a:extLst>
          </p:cNvPr>
          <p:cNvGrpSpPr/>
          <p:nvPr/>
        </p:nvGrpSpPr>
        <p:grpSpPr>
          <a:xfrm>
            <a:off x="8761376" y="2002933"/>
            <a:ext cx="772082" cy="759662"/>
            <a:chOff x="8761376" y="2670723"/>
            <a:chExt cx="772082" cy="759662"/>
          </a:xfrm>
        </p:grpSpPr>
        <p:sp>
          <p:nvSpPr>
            <p:cNvPr id="106" name="Rektangel 64">
              <a:extLst>
                <a:ext uri="{FF2B5EF4-FFF2-40B4-BE49-F238E27FC236}">
                  <a16:creationId xmlns:a16="http://schemas.microsoft.com/office/drawing/2014/main" id="{22F6E730-36AA-9045-BB4D-B8C4857B0AC5}"/>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Rektangel 106">
              <a:extLst>
                <a:ext uri="{FF2B5EF4-FFF2-40B4-BE49-F238E27FC236}">
                  <a16:creationId xmlns:a16="http://schemas.microsoft.com/office/drawing/2014/main" id="{8F267289-7E5E-034B-9DA8-B0DD39B6C94A}"/>
                </a:ext>
              </a:extLst>
            </p:cNvPr>
            <p:cNvSpPr>
              <a:spLocks noChangeAspect="1"/>
            </p:cNvSpPr>
            <p:nvPr/>
          </p:nvSpPr>
          <p:spPr>
            <a:xfrm rot="180000">
              <a:off x="8761376"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mj-lt"/>
                  <a:ea typeface="+mn-ea"/>
                  <a:cs typeface="+mn-cs"/>
                </a:rPr>
                <a:t>Akt. 2</a:t>
              </a:r>
            </a:p>
          </p:txBody>
        </p:sp>
      </p:grpSp>
      <p:grpSp>
        <p:nvGrpSpPr>
          <p:cNvPr id="108" name="Grupp 107">
            <a:extLst>
              <a:ext uri="{FF2B5EF4-FFF2-40B4-BE49-F238E27FC236}">
                <a16:creationId xmlns:a16="http://schemas.microsoft.com/office/drawing/2014/main" id="{89262D17-8687-8E4A-B1D9-263489300466}"/>
              </a:ext>
            </a:extLst>
          </p:cNvPr>
          <p:cNvGrpSpPr/>
          <p:nvPr/>
        </p:nvGrpSpPr>
        <p:grpSpPr>
          <a:xfrm>
            <a:off x="7765717" y="1969919"/>
            <a:ext cx="807843" cy="789677"/>
            <a:chOff x="7778375" y="2610105"/>
            <a:chExt cx="778312" cy="760810"/>
          </a:xfrm>
        </p:grpSpPr>
        <p:sp>
          <p:nvSpPr>
            <p:cNvPr id="109" name="Rektangel 64">
              <a:extLst>
                <a:ext uri="{FF2B5EF4-FFF2-40B4-BE49-F238E27FC236}">
                  <a16:creationId xmlns:a16="http://schemas.microsoft.com/office/drawing/2014/main" id="{CC17496F-8921-774E-90BD-EB768F7039E3}"/>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0" name="Rektangel 109">
              <a:extLst>
                <a:ext uri="{FF2B5EF4-FFF2-40B4-BE49-F238E27FC236}">
                  <a16:creationId xmlns:a16="http://schemas.microsoft.com/office/drawing/2014/main" id="{EFC85775-549E-274F-9A9E-62B6396D0F4E}"/>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1</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11" name="Grupp 110">
            <a:extLst>
              <a:ext uri="{FF2B5EF4-FFF2-40B4-BE49-F238E27FC236}">
                <a16:creationId xmlns:a16="http://schemas.microsoft.com/office/drawing/2014/main" id="{D84DF282-66EE-354C-AB3B-78254C12FE60}"/>
              </a:ext>
            </a:extLst>
          </p:cNvPr>
          <p:cNvGrpSpPr/>
          <p:nvPr/>
        </p:nvGrpSpPr>
        <p:grpSpPr>
          <a:xfrm>
            <a:off x="10679065" y="2028793"/>
            <a:ext cx="776889" cy="755203"/>
            <a:chOff x="10727379" y="2670723"/>
            <a:chExt cx="776889" cy="755203"/>
          </a:xfrm>
        </p:grpSpPr>
        <p:sp>
          <p:nvSpPr>
            <p:cNvPr id="112" name="Rektangel 64">
              <a:extLst>
                <a:ext uri="{FF2B5EF4-FFF2-40B4-BE49-F238E27FC236}">
                  <a16:creationId xmlns:a16="http://schemas.microsoft.com/office/drawing/2014/main" id="{53963544-58EC-6741-9EED-F76985F529AC}"/>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119" name="Rektangel 118">
              <a:extLst>
                <a:ext uri="{FF2B5EF4-FFF2-40B4-BE49-F238E27FC236}">
                  <a16:creationId xmlns:a16="http://schemas.microsoft.com/office/drawing/2014/main" id="{51DC5678-5C37-CF46-A71F-4670D6CA0EA1}"/>
                </a:ext>
              </a:extLst>
            </p:cNvPr>
            <p:cNvSpPr>
              <a:spLocks noChangeAspect="1"/>
            </p:cNvSpPr>
            <p:nvPr/>
          </p:nvSpPr>
          <p:spPr>
            <a:xfrm rot="21480000">
              <a:off x="10727379" y="2670723"/>
              <a:ext cx="720000" cy="720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6">
                      <a:lumMod val="75000"/>
                    </a:schemeClr>
                  </a:solidFill>
                  <a:latin typeface="+mj-lt"/>
                </a:rPr>
                <a:t>Akt. 4</a:t>
              </a:r>
            </a:p>
          </p:txBody>
        </p:sp>
      </p:grpSp>
      <p:grpSp>
        <p:nvGrpSpPr>
          <p:cNvPr id="120" name="Grupp 119">
            <a:extLst>
              <a:ext uri="{FF2B5EF4-FFF2-40B4-BE49-F238E27FC236}">
                <a16:creationId xmlns:a16="http://schemas.microsoft.com/office/drawing/2014/main" id="{D84DF282-66EE-354C-AB3B-78254C12FE60}"/>
              </a:ext>
            </a:extLst>
          </p:cNvPr>
          <p:cNvGrpSpPr/>
          <p:nvPr/>
        </p:nvGrpSpPr>
        <p:grpSpPr>
          <a:xfrm rot="21355282">
            <a:off x="9692331" y="2004393"/>
            <a:ext cx="776889" cy="755203"/>
            <a:chOff x="10727379" y="2670723"/>
            <a:chExt cx="776889" cy="755203"/>
          </a:xfrm>
        </p:grpSpPr>
        <p:sp>
          <p:nvSpPr>
            <p:cNvPr id="121" name="Rektangel 64">
              <a:extLst>
                <a:ext uri="{FF2B5EF4-FFF2-40B4-BE49-F238E27FC236}">
                  <a16:creationId xmlns:a16="http://schemas.microsoft.com/office/drawing/2014/main" id="{53963544-58EC-6741-9EED-F76985F529AC}"/>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solidFill>
                  <a:schemeClr val="tx1"/>
                </a:solidFill>
              </a:endParaRPr>
            </a:p>
          </p:txBody>
        </p:sp>
        <p:sp>
          <p:nvSpPr>
            <p:cNvPr id="147" name="Rektangel 146">
              <a:extLst>
                <a:ext uri="{FF2B5EF4-FFF2-40B4-BE49-F238E27FC236}">
                  <a16:creationId xmlns:a16="http://schemas.microsoft.com/office/drawing/2014/main" id="{51DC5678-5C37-CF46-A71F-4670D6CA0EA1}"/>
                </a:ext>
              </a:extLst>
            </p:cNvPr>
            <p:cNvSpPr>
              <a:spLocks noChangeAspect="1"/>
            </p:cNvSpPr>
            <p:nvPr/>
          </p:nvSpPr>
          <p:spPr>
            <a:xfrm rot="21480000">
              <a:off x="10727379" y="2670723"/>
              <a:ext cx="720000" cy="720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accent6">
                      <a:lumMod val="75000"/>
                    </a:schemeClr>
                  </a:solidFill>
                  <a:latin typeface="+mj-lt"/>
                </a:rPr>
                <a:t>Akt. </a:t>
              </a:r>
              <a:r>
                <a:rPr lang="sv-SE" sz="1400" b="1" dirty="0" smtClean="0">
                  <a:solidFill>
                    <a:schemeClr val="accent6">
                      <a:lumMod val="75000"/>
                    </a:schemeClr>
                  </a:solidFill>
                  <a:latin typeface="+mj-lt"/>
                </a:rPr>
                <a:t>3</a:t>
              </a:r>
              <a:endParaRPr lang="sv-SE" sz="1400" b="1" dirty="0">
                <a:solidFill>
                  <a:schemeClr val="accent6">
                    <a:lumMod val="75000"/>
                  </a:schemeClr>
                </a:solidFill>
                <a:latin typeface="+mj-lt"/>
              </a:endParaRPr>
            </a:p>
          </p:txBody>
        </p:sp>
      </p:grpSp>
      <p:grpSp>
        <p:nvGrpSpPr>
          <p:cNvPr id="151" name="Grupp 150">
            <a:extLst>
              <a:ext uri="{FF2B5EF4-FFF2-40B4-BE49-F238E27FC236}">
                <a16:creationId xmlns:a16="http://schemas.microsoft.com/office/drawing/2014/main" id="{9561589F-BE1C-9348-94DF-0A11D5334A9A}"/>
              </a:ext>
            </a:extLst>
          </p:cNvPr>
          <p:cNvGrpSpPr/>
          <p:nvPr/>
        </p:nvGrpSpPr>
        <p:grpSpPr>
          <a:xfrm>
            <a:off x="8105953" y="2527579"/>
            <a:ext cx="630890" cy="539985"/>
            <a:chOff x="7778375" y="2610105"/>
            <a:chExt cx="778312" cy="760810"/>
          </a:xfrm>
        </p:grpSpPr>
        <p:sp>
          <p:nvSpPr>
            <p:cNvPr id="152" name="Rektangel 64">
              <a:extLst>
                <a:ext uri="{FF2B5EF4-FFF2-40B4-BE49-F238E27FC236}">
                  <a16:creationId xmlns:a16="http://schemas.microsoft.com/office/drawing/2014/main" id="{CBCC66A2-9B7D-1246-A871-D658F67A61B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3" name="Rektangel 152">
              <a:extLst>
                <a:ext uri="{FF2B5EF4-FFF2-40B4-BE49-F238E27FC236}">
                  <a16:creationId xmlns:a16="http://schemas.microsoft.com/office/drawing/2014/main" id="{D384B50F-9BB2-9846-A9E0-DE54A348E773}"/>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4" name="Grupp 153">
            <a:extLst>
              <a:ext uri="{FF2B5EF4-FFF2-40B4-BE49-F238E27FC236}">
                <a16:creationId xmlns:a16="http://schemas.microsoft.com/office/drawing/2014/main" id="{FEA4DCA2-3372-6643-8AF1-85CE51392426}"/>
              </a:ext>
            </a:extLst>
          </p:cNvPr>
          <p:cNvGrpSpPr/>
          <p:nvPr/>
        </p:nvGrpSpPr>
        <p:grpSpPr>
          <a:xfrm>
            <a:off x="9067095" y="2543013"/>
            <a:ext cx="630890" cy="539985"/>
            <a:chOff x="7778375" y="2610105"/>
            <a:chExt cx="778312" cy="760810"/>
          </a:xfrm>
        </p:grpSpPr>
        <p:sp>
          <p:nvSpPr>
            <p:cNvPr id="155" name="Rektangel 64">
              <a:extLst>
                <a:ext uri="{FF2B5EF4-FFF2-40B4-BE49-F238E27FC236}">
                  <a16:creationId xmlns:a16="http://schemas.microsoft.com/office/drawing/2014/main" id="{88158513-E79E-1B44-9FA3-D30AAF89B39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6" name="Rektangel 155">
              <a:extLst>
                <a:ext uri="{FF2B5EF4-FFF2-40B4-BE49-F238E27FC236}">
                  <a16:creationId xmlns:a16="http://schemas.microsoft.com/office/drawing/2014/main" id="{15086A66-A1B2-1649-AD44-E9EDBCA7848E}"/>
                </a:ext>
              </a:extLst>
            </p:cNvPr>
            <p:cNvSpPr>
              <a:spLocks noChangeAspect="1"/>
            </p:cNvSpPr>
            <p:nvPr/>
          </p:nvSpPr>
          <p:spPr>
            <a:xfrm>
              <a:off x="7778375" y="2610105"/>
              <a:ext cx="720000" cy="72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57" name="Grupp 156">
            <a:extLst>
              <a:ext uri="{FF2B5EF4-FFF2-40B4-BE49-F238E27FC236}">
                <a16:creationId xmlns:a16="http://schemas.microsoft.com/office/drawing/2014/main" id="{1EF74323-7E58-604D-8FF7-45D820027C0C}"/>
              </a:ext>
            </a:extLst>
          </p:cNvPr>
          <p:cNvGrpSpPr/>
          <p:nvPr/>
        </p:nvGrpSpPr>
        <p:grpSpPr>
          <a:xfrm>
            <a:off x="7680752" y="4914168"/>
            <a:ext cx="778312" cy="760810"/>
            <a:chOff x="7778375" y="2610105"/>
            <a:chExt cx="778312" cy="760810"/>
          </a:xfrm>
        </p:grpSpPr>
        <p:sp>
          <p:nvSpPr>
            <p:cNvPr id="158" name="Rektangel 64">
              <a:extLst>
                <a:ext uri="{FF2B5EF4-FFF2-40B4-BE49-F238E27FC236}">
                  <a16:creationId xmlns:a16="http://schemas.microsoft.com/office/drawing/2014/main" id="{4193C93D-961F-9C47-9BAD-5D46EC299940}"/>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9" name="Rektangel 158">
              <a:extLst>
                <a:ext uri="{FF2B5EF4-FFF2-40B4-BE49-F238E27FC236}">
                  <a16:creationId xmlns:a16="http://schemas.microsoft.com/office/drawing/2014/main" id="{7FEBD923-ACDB-5342-85AB-112834F7DD3D}"/>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Resurs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2)</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60" name="Grupp 159">
            <a:extLst>
              <a:ext uri="{FF2B5EF4-FFF2-40B4-BE49-F238E27FC236}">
                <a16:creationId xmlns:a16="http://schemas.microsoft.com/office/drawing/2014/main" id="{956302EA-938E-1441-9D8E-08133954CC28}"/>
              </a:ext>
            </a:extLst>
          </p:cNvPr>
          <p:cNvGrpSpPr/>
          <p:nvPr/>
        </p:nvGrpSpPr>
        <p:grpSpPr>
          <a:xfrm rot="60000">
            <a:off x="7606862" y="3748473"/>
            <a:ext cx="778312" cy="760810"/>
            <a:chOff x="7778375" y="2610105"/>
            <a:chExt cx="778312" cy="760810"/>
          </a:xfrm>
        </p:grpSpPr>
        <p:sp>
          <p:nvSpPr>
            <p:cNvPr id="161" name="Rektangel 64">
              <a:extLst>
                <a:ext uri="{FF2B5EF4-FFF2-40B4-BE49-F238E27FC236}">
                  <a16:creationId xmlns:a16="http://schemas.microsoft.com/office/drawing/2014/main" id="{3DC76612-7445-B841-B5A0-2D92FF7E4ED5}"/>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2" name="Rektangel 161">
              <a:extLst>
                <a:ext uri="{FF2B5EF4-FFF2-40B4-BE49-F238E27FC236}">
                  <a16:creationId xmlns:a16="http://schemas.microsoft.com/office/drawing/2014/main" id="{5D06EE2E-70D4-1B41-871D-0386CED11AC8}"/>
                </a:ext>
              </a:extLst>
            </p:cNvPr>
            <p:cNvSpPr>
              <a:spLocks noChangeAspect="1"/>
            </p:cNvSpPr>
            <p:nvPr/>
          </p:nvSpPr>
          <p:spPr>
            <a:xfrm>
              <a:off x="7778375" y="2610105"/>
              <a:ext cx="720000" cy="720000"/>
            </a:xfrm>
            <a:prstGeom prst="rect">
              <a:avLst/>
            </a:prstGeom>
            <a:solidFill>
              <a:srgbClr val="92E6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400" dirty="0" smtClean="0">
                  <a:solidFill>
                    <a:schemeClr val="tx1"/>
                  </a:solidFill>
                  <a:latin typeface="+mj-lt"/>
                </a:rPr>
                <a:t>Resurs A</a:t>
              </a:r>
              <a:endParaRPr lang="sv-SE" sz="1400" dirty="0">
                <a:solidFill>
                  <a:schemeClr val="tx1"/>
                </a:solidFill>
                <a:latin typeface="+mj-lt"/>
              </a:endParaRPr>
            </a:p>
            <a:p>
              <a:pPr lvl="0" algn="ctr">
                <a:defRPr/>
              </a:pPr>
              <a:r>
                <a:rPr lang="sv-SE" sz="1400" dirty="0" smtClean="0">
                  <a:solidFill>
                    <a:schemeClr val="tx1"/>
                  </a:solidFill>
                  <a:latin typeface="+mj-lt"/>
                </a:rPr>
                <a:t>(1-2)</a:t>
              </a:r>
              <a:endParaRPr kumimoji="0" lang="sv-SE" sz="1400" b="0" i="0" u="none" strike="noStrike" kern="1200" cap="none" spc="0" normalizeH="0" baseline="0" noProof="0" dirty="0">
                <a:ln>
                  <a:noFill/>
                </a:ln>
                <a:solidFill>
                  <a:prstClr val="black"/>
                </a:solidFill>
                <a:effectLst/>
                <a:uLnTx/>
                <a:uFillTx/>
                <a:latin typeface="+mj-lt"/>
              </a:endParaRPr>
            </a:p>
          </p:txBody>
        </p:sp>
      </p:grpSp>
      <p:grpSp>
        <p:nvGrpSpPr>
          <p:cNvPr id="163" name="Grupp 162">
            <a:extLst>
              <a:ext uri="{FF2B5EF4-FFF2-40B4-BE49-F238E27FC236}">
                <a16:creationId xmlns:a16="http://schemas.microsoft.com/office/drawing/2014/main" id="{DEFC4B5D-843C-7F49-807F-90F1EA3B28E4}"/>
              </a:ext>
            </a:extLst>
          </p:cNvPr>
          <p:cNvGrpSpPr/>
          <p:nvPr/>
        </p:nvGrpSpPr>
        <p:grpSpPr>
          <a:xfrm>
            <a:off x="8104955" y="4292057"/>
            <a:ext cx="630890" cy="539985"/>
            <a:chOff x="7778375" y="2610105"/>
            <a:chExt cx="778312" cy="760810"/>
          </a:xfrm>
        </p:grpSpPr>
        <p:sp>
          <p:nvSpPr>
            <p:cNvPr id="164" name="Rektangel 64">
              <a:extLst>
                <a:ext uri="{FF2B5EF4-FFF2-40B4-BE49-F238E27FC236}">
                  <a16:creationId xmlns:a16="http://schemas.microsoft.com/office/drawing/2014/main" id="{67EA4F50-1B42-3F4D-AF69-2C8E89BB1292}"/>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65" name="Rektangel 164">
              <a:extLst>
                <a:ext uri="{FF2B5EF4-FFF2-40B4-BE49-F238E27FC236}">
                  <a16:creationId xmlns:a16="http://schemas.microsoft.com/office/drawing/2014/main" id="{6E300AFD-5FF9-A04A-806F-BDF0D1D14FEF}"/>
                </a:ext>
              </a:extLst>
            </p:cNvPr>
            <p:cNvSpPr>
              <a:spLocks noChangeAspect="1"/>
            </p:cNvSpPr>
            <p:nvPr/>
          </p:nvSpPr>
          <p:spPr>
            <a:xfrm>
              <a:off x="7778375" y="2610105"/>
              <a:ext cx="720000" cy="720000"/>
            </a:xfrm>
            <a:prstGeom prst="rect">
              <a:avLst/>
            </a:prstGeom>
            <a:solidFill>
              <a:schemeClr val="bg1"/>
            </a:solidFill>
            <a:ln w="25400">
              <a:solidFill>
                <a:schemeClr val="accent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Tid</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grpSp>
      <p:cxnSp>
        <p:nvCxnSpPr>
          <p:cNvPr id="166" name="Rak 44">
            <a:extLst>
              <a:ext uri="{FF2B5EF4-FFF2-40B4-BE49-F238E27FC236}">
                <a16:creationId xmlns:a16="http://schemas.microsoft.com/office/drawing/2014/main" id="{37A42BB2-E7F4-F648-BD8A-5C53BC182F79}"/>
              </a:ext>
            </a:extLst>
          </p:cNvPr>
          <p:cNvCxnSpPr>
            <a:cxnSpLocks/>
            <a:stCxn id="165" idx="0"/>
            <a:endCxn id="153" idx="2"/>
          </p:cNvCxnSpPr>
          <p:nvPr/>
        </p:nvCxnSpPr>
        <p:spPr>
          <a:xfrm flipV="1">
            <a:off x="8396767" y="3038599"/>
            <a:ext cx="998" cy="1253458"/>
          </a:xfrm>
          <a:prstGeom prst="line">
            <a:avLst/>
          </a:prstGeom>
          <a:ln w="2540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66" name="textruta 65">
            <a:extLst>
              <a:ext uri="{FF2B5EF4-FFF2-40B4-BE49-F238E27FC236}">
                <a16:creationId xmlns:a16="http://schemas.microsoft.com/office/drawing/2014/main" id="{C8E3D118-69C2-E44D-883C-2F0488CC725A}"/>
              </a:ext>
            </a:extLst>
          </p:cNvPr>
          <p:cNvSpPr txBox="1"/>
          <p:nvPr/>
        </p:nvSpPr>
        <p:spPr>
          <a:xfrm>
            <a:off x="913731" y="4866371"/>
            <a:ext cx="5006778" cy="1131079"/>
          </a:xfrm>
          <a:prstGeom prst="rect">
            <a:avLst/>
          </a:prstGeom>
          <a:noFill/>
        </p:spPr>
        <p:txBody>
          <a:bodyPr wrap="square" rtlCol="0">
            <a:spAutoFit/>
          </a:bodyPr>
          <a:lstStyle/>
          <a:p>
            <a:pPr marL="171450" indent="-171450">
              <a:spcAft>
                <a:spcPts val="900"/>
              </a:spcAft>
              <a:buClr>
                <a:schemeClr val="accent2"/>
              </a:buClr>
              <a:buSzPct val="120000"/>
              <a:buFont typeface="Courier New" panose="02070309020205020404" pitchFamily="49" charset="0"/>
              <a:buChar char="o"/>
            </a:pPr>
            <a:r>
              <a:rPr lang="sv-SE" sz="1200" dirty="0"/>
              <a:t>Givet de acceptabla avbrottstiderna, hur snabbt behöver respektive resurs återställas? Dvs. när behöver den kunna användas igen?</a:t>
            </a:r>
          </a:p>
          <a:p>
            <a:pPr marL="171450" indent="-171450">
              <a:spcAft>
                <a:spcPts val="900"/>
              </a:spcAft>
              <a:buClr>
                <a:schemeClr val="accent2"/>
              </a:buClr>
              <a:buSzPct val="120000"/>
              <a:buFont typeface="Courier New" panose="02070309020205020404" pitchFamily="49" charset="0"/>
              <a:buChar char="o"/>
            </a:pPr>
            <a:r>
              <a:rPr lang="sv-SE" sz="1200" dirty="0"/>
              <a:t>För att en störning inte ska ge oacceptabla konsekvenser, vilken är den minsta kapaciteten resursen behöver återställas till? Dvs. behöver resursen fungera till 100%, 50%, 10% osv.? </a:t>
            </a:r>
          </a:p>
        </p:txBody>
      </p:sp>
      <p:grpSp>
        <p:nvGrpSpPr>
          <p:cNvPr id="67" name="Grupp 66">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68" name="Frihandsfigur 67">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69" name="Frihandsfigur 68">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70" name="Frihandsfigur 69">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Frihandsfigur 70">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74"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3"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5"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87" name="textruta 86">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Förbättra</a:t>
              </a:r>
            </a:p>
            <a:p>
              <a:pPr lvl="0" algn="ctr" defTabSz="933450">
                <a:lnSpc>
                  <a:spcPct val="90000"/>
                </a:lnSpc>
                <a:spcBef>
                  <a:spcPct val="0"/>
                </a:spcBef>
                <a:spcAft>
                  <a:spcPts val="100"/>
                </a:spcAft>
                <a:defRPr/>
              </a:pPr>
              <a:r>
                <a:rPr lang="sv-SE" sz="700" i="1" dirty="0">
                  <a:solidFill>
                    <a:srgbClr val="A9A8A4"/>
                  </a:solidFill>
                  <a:latin typeface="Century Gothic"/>
                </a:rPr>
                <a:t>(</a:t>
              </a:r>
              <a:r>
                <a:rPr lang="sv-SE" sz="700" i="1" dirty="0" err="1">
                  <a:solidFill>
                    <a:srgbClr val="A9A8A4"/>
                  </a:solidFill>
                  <a:latin typeface="Century Gothic"/>
                </a:rPr>
                <a:t>act</a:t>
              </a:r>
              <a:r>
                <a:rPr lang="sv-SE" sz="700" i="1" dirty="0">
                  <a:solidFill>
                    <a:srgbClr val="A9A8A4"/>
                  </a:solidFill>
                  <a:latin typeface="Century Gothic"/>
                </a:rPr>
                <a:t>)</a:t>
              </a:r>
            </a:p>
          </p:txBody>
        </p:sp>
        <p:sp>
          <p:nvSpPr>
            <p:cNvPr id="88" name="textruta 87">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Följa upp</a:t>
              </a:r>
            </a:p>
            <a:p>
              <a:pPr lvl="0" algn="ctr" defTabSz="933450">
                <a:lnSpc>
                  <a:spcPct val="90000"/>
                </a:lnSpc>
                <a:spcBef>
                  <a:spcPct val="0"/>
                </a:spcBef>
                <a:spcAft>
                  <a:spcPts val="100"/>
                </a:spcAft>
                <a:defRPr/>
              </a:pPr>
              <a:r>
                <a:rPr lang="sv-SE" sz="700" i="1" dirty="0">
                  <a:solidFill>
                    <a:srgbClr val="A9A8A4"/>
                  </a:solidFill>
                  <a:latin typeface="Century Gothic"/>
                </a:rPr>
                <a:t>(check)</a:t>
              </a:r>
            </a:p>
          </p:txBody>
        </p:sp>
        <p:sp>
          <p:nvSpPr>
            <p:cNvPr id="89" name="textruta 88">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latin typeface="Century Gothic"/>
                </a:rPr>
                <a:t>Genomföra</a:t>
              </a:r>
            </a:p>
            <a:p>
              <a:pPr lvl="0" algn="ctr" defTabSz="933450">
                <a:lnSpc>
                  <a:spcPct val="90000"/>
                </a:lnSpc>
                <a:spcBef>
                  <a:spcPct val="0"/>
                </a:spcBef>
                <a:spcAft>
                  <a:spcPts val="100"/>
                </a:spcAft>
                <a:defRPr/>
              </a:pPr>
              <a:r>
                <a:rPr lang="sv-SE" sz="700" i="1" dirty="0">
                  <a:latin typeface="Century Gothic"/>
                </a:rPr>
                <a:t>(do)</a:t>
              </a:r>
            </a:p>
          </p:txBody>
        </p:sp>
        <p:sp>
          <p:nvSpPr>
            <p:cNvPr id="90" name="textruta 89">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lvl="0" algn="ctr" defTabSz="933450">
                <a:lnSpc>
                  <a:spcPct val="90000"/>
                </a:lnSpc>
                <a:spcBef>
                  <a:spcPct val="0"/>
                </a:spcBef>
                <a:spcAft>
                  <a:spcPts val="100"/>
                </a:spcAft>
                <a:defRPr/>
              </a:pPr>
              <a:r>
                <a:rPr lang="sv-SE" sz="700" b="1" dirty="0">
                  <a:solidFill>
                    <a:srgbClr val="8C8B85"/>
                  </a:solidFill>
                  <a:latin typeface="Century Gothic"/>
                </a:rPr>
                <a:t>Planera</a:t>
              </a:r>
            </a:p>
            <a:p>
              <a:pPr lvl="0" algn="ctr" defTabSz="933450">
                <a:lnSpc>
                  <a:spcPct val="90000"/>
                </a:lnSpc>
                <a:spcBef>
                  <a:spcPct val="0"/>
                </a:spcBef>
                <a:spcAft>
                  <a:spcPts val="100"/>
                </a:spcAft>
                <a:defRPr/>
              </a:pPr>
              <a:r>
                <a:rPr lang="sv-SE" sz="700" i="1" dirty="0">
                  <a:solidFill>
                    <a:srgbClr val="8C8B85"/>
                  </a:solidFill>
                  <a:latin typeface="Century Gothic"/>
                </a:rPr>
                <a:t>(plan)</a:t>
              </a:r>
            </a:p>
          </p:txBody>
        </p:sp>
      </p:grpSp>
    </p:spTree>
    <p:extLst>
      <p:ext uri="{BB962C8B-B14F-4D97-AF65-F5344CB8AC3E}">
        <p14:creationId xmlns:p14="http://schemas.microsoft.com/office/powerpoint/2010/main" val="9502873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Tabell 81"/>
          <p:cNvGraphicFramePr>
            <a:graphicFrameLocks noGrp="1"/>
          </p:cNvGraphicFramePr>
          <p:nvPr>
            <p:extLst>
              <p:ext uri="{D42A27DB-BD31-4B8C-83A1-F6EECF244321}">
                <p14:modId xmlns:p14="http://schemas.microsoft.com/office/powerpoint/2010/main" val="885720367"/>
              </p:ext>
            </p:extLst>
          </p:nvPr>
        </p:nvGraphicFramePr>
        <p:xfrm>
          <a:off x="156450" y="1857299"/>
          <a:ext cx="11847600" cy="4259140"/>
        </p:xfrm>
        <a:graphic>
          <a:graphicData uri="http://schemas.openxmlformats.org/drawingml/2006/table">
            <a:tbl>
              <a:tblPr>
                <a:tableStyleId>{5C22544A-7EE6-4342-B048-85BDC9FD1C3A}</a:tableStyleId>
              </a:tblPr>
              <a:tblGrid>
                <a:gridCol w="1014889">
                  <a:extLst>
                    <a:ext uri="{9D8B030D-6E8A-4147-A177-3AD203B41FA5}">
                      <a16:colId xmlns:a16="http://schemas.microsoft.com/office/drawing/2014/main" val="3471620760"/>
                    </a:ext>
                  </a:extLst>
                </a:gridCol>
                <a:gridCol w="10832711">
                  <a:extLst>
                    <a:ext uri="{9D8B030D-6E8A-4147-A177-3AD203B41FA5}">
                      <a16:colId xmlns:a16="http://schemas.microsoft.com/office/drawing/2014/main" val="687916271"/>
                    </a:ext>
                  </a:extLst>
                </a:gridCol>
              </a:tblGrid>
              <a:tr h="1338430">
                <a:tc>
                  <a:txBody>
                    <a:bodyPr/>
                    <a:lstStyle/>
                    <a:p>
                      <a:pPr algn="r"/>
                      <a:r>
                        <a:rPr lang="sv-SE" sz="1200" b="1" dirty="0" smtClean="0">
                          <a:latin typeface="+mj-lt"/>
                        </a:rPr>
                        <a:t>Kritiska</a:t>
                      </a:r>
                    </a:p>
                    <a:p>
                      <a:pPr algn="r"/>
                      <a:r>
                        <a:rPr lang="sv-SE" sz="1200" b="1" dirty="0" smtClean="0">
                          <a:latin typeface="+mj-lt"/>
                        </a:rPr>
                        <a:t>aktiviteter</a:t>
                      </a:r>
                      <a:endParaRPr lang="sv-SE" sz="1200" b="1" dirty="0">
                        <a:latin typeface="+mj-lt"/>
                      </a:endParaRPr>
                    </a:p>
                  </a:txBody>
                  <a:tcPr anchor="ctr">
                    <a:lnL w="12700" cap="flat" cmpd="sng" algn="ctr">
                      <a:noFill/>
                      <a:prstDash val="solid"/>
                      <a:round/>
                      <a:headEnd type="none" w="med" len="med"/>
                      <a:tailEnd type="none" w="med" len="med"/>
                    </a:lnL>
                    <a:lnR w="57150" cap="flat" cmpd="sng" algn="ctr">
                      <a:solidFill>
                        <a:srgbClr val="822757"/>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p>
                  </a:txBody>
                  <a:tcPr>
                    <a:lnL w="57150" cap="flat" cmpd="sng" algn="ctr">
                      <a:solidFill>
                        <a:srgbClr val="822757"/>
                      </a:solidFill>
                      <a:prstDash val="solid"/>
                      <a:round/>
                      <a:headEnd type="none" w="med" len="med"/>
                      <a:tailEnd type="none" w="med" len="med"/>
                    </a:lnL>
                    <a:lnR w="12700" cap="flat" cmpd="sng" algn="ctr">
                      <a:solidFill>
                        <a:srgbClr val="822757"/>
                      </a:solidFill>
                      <a:prstDash val="solid"/>
                      <a:round/>
                      <a:headEnd type="none" w="med" len="med"/>
                      <a:tailEnd type="none" w="med" len="med"/>
                    </a:lnR>
                    <a:lnT w="12700" cap="flat" cmpd="sng" algn="ctr">
                      <a:solidFill>
                        <a:srgbClr val="822757"/>
                      </a:solidFill>
                      <a:prstDash val="solid"/>
                      <a:round/>
                      <a:headEnd type="none" w="med" len="med"/>
                      <a:tailEnd type="none" w="med" len="med"/>
                    </a:lnT>
                    <a:lnB w="12700" cap="flat" cmpd="sng" algn="ctr">
                      <a:solidFill>
                        <a:srgbClr val="8227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2407256"/>
                  </a:ext>
                </a:extLst>
              </a:tr>
              <a:tr h="121925">
                <a:tc>
                  <a:txBody>
                    <a:bodyPr/>
                    <a:lstStyle/>
                    <a:p>
                      <a:pPr algn="r"/>
                      <a:endParaRPr lang="sv-SE" sz="1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 dirty="0"/>
                    </a:p>
                  </a:txBody>
                  <a:tcPr>
                    <a:lnL w="12700" cmpd="sng">
                      <a:noFill/>
                    </a:lnL>
                    <a:lnR w="12700" cmpd="sng">
                      <a:noFill/>
                    </a:lnR>
                    <a:lnT w="12700" cap="flat" cmpd="sng" algn="ctr">
                      <a:solidFill>
                        <a:srgbClr val="822757"/>
                      </a:solidFill>
                      <a:prstDash val="solid"/>
                      <a:round/>
                      <a:headEnd type="none" w="med" len="med"/>
                      <a:tailEnd type="none" w="med" len="med"/>
                    </a:lnT>
                    <a:lnB w="12700" cap="flat" cmpd="sng" algn="ctr">
                      <a:solidFill>
                        <a:srgbClr val="41B4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551561"/>
                  </a:ext>
                </a:extLst>
              </a:tr>
              <a:tr h="1338430">
                <a:tc>
                  <a:txBody>
                    <a:bodyPr/>
                    <a:lstStyle/>
                    <a:p>
                      <a:pPr algn="r"/>
                      <a:r>
                        <a:rPr lang="sv-SE" sz="1200" b="1" dirty="0" smtClean="0">
                          <a:latin typeface="+mj-lt"/>
                        </a:rPr>
                        <a:t>Interna</a:t>
                      </a:r>
                    </a:p>
                    <a:p>
                      <a:pPr algn="r"/>
                      <a:r>
                        <a:rPr lang="sv-SE" sz="1200" b="1" dirty="0" smtClean="0">
                          <a:latin typeface="+mj-lt"/>
                        </a:rPr>
                        <a:t>resurser</a:t>
                      </a:r>
                      <a:endParaRPr lang="sv-SE" sz="1200" b="1" dirty="0">
                        <a:latin typeface="+mj-lt"/>
                      </a:endParaRPr>
                    </a:p>
                  </a:txBody>
                  <a:tcPr anchor="ctr">
                    <a:lnL w="12700" cap="flat" cmpd="sng" algn="ctr">
                      <a:noFill/>
                      <a:prstDash val="solid"/>
                      <a:round/>
                      <a:headEnd type="none" w="med" len="med"/>
                      <a:tailEnd type="none" w="med" len="med"/>
                    </a:lnL>
                    <a:lnR w="57150" cap="flat" cmpd="sng" algn="ctr">
                      <a:solidFill>
                        <a:srgbClr val="41B49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p>
                  </a:txBody>
                  <a:tcPr>
                    <a:lnL w="57150" cap="flat" cmpd="sng" algn="ctr">
                      <a:solidFill>
                        <a:srgbClr val="41B496"/>
                      </a:solidFill>
                      <a:prstDash val="solid"/>
                      <a:round/>
                      <a:headEnd type="none" w="med" len="med"/>
                      <a:tailEnd type="none" w="med" len="med"/>
                    </a:lnL>
                    <a:lnR w="12700" cap="flat" cmpd="sng" algn="ctr">
                      <a:solidFill>
                        <a:srgbClr val="41B496"/>
                      </a:solidFill>
                      <a:prstDash val="solid"/>
                      <a:round/>
                      <a:headEnd type="none" w="med" len="med"/>
                      <a:tailEnd type="none" w="med" len="med"/>
                    </a:lnR>
                    <a:lnT w="12700" cap="flat" cmpd="sng" algn="ctr">
                      <a:solidFill>
                        <a:srgbClr val="41B496"/>
                      </a:solidFill>
                      <a:prstDash val="solid"/>
                      <a:round/>
                      <a:headEnd type="none" w="med" len="med"/>
                      <a:tailEnd type="none" w="med" len="med"/>
                    </a:lnT>
                    <a:lnB w="12700" cap="flat" cmpd="sng" algn="ctr">
                      <a:solidFill>
                        <a:srgbClr val="41B49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14570"/>
                  </a:ext>
                </a:extLst>
              </a:tr>
              <a:tr h="121925">
                <a:tc>
                  <a:txBody>
                    <a:bodyPr/>
                    <a:lstStyle/>
                    <a:p>
                      <a:pPr algn="r"/>
                      <a:endParaRPr lang="sv-SE" sz="1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00" dirty="0"/>
                    </a:p>
                  </a:txBody>
                  <a:tcPr>
                    <a:lnL w="12700" cmpd="sng">
                      <a:noFill/>
                    </a:lnL>
                    <a:lnR w="12700" cmpd="sng">
                      <a:noFill/>
                    </a:lnR>
                    <a:lnT w="12700" cap="flat" cmpd="sng" algn="ctr">
                      <a:solidFill>
                        <a:srgbClr val="41B496"/>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194149"/>
                  </a:ext>
                </a:extLst>
              </a:tr>
              <a:tr h="1338430">
                <a:tc>
                  <a:txBody>
                    <a:bodyPr/>
                    <a:lstStyle/>
                    <a:p>
                      <a:pPr algn="r"/>
                      <a:r>
                        <a:rPr lang="sv-SE" sz="1200" b="1" dirty="0" smtClean="0">
                          <a:latin typeface="+mj-lt"/>
                        </a:rPr>
                        <a:t>Externa resurser</a:t>
                      </a:r>
                      <a:endParaRPr lang="sv-SE" sz="1200" b="1" dirty="0">
                        <a:latin typeface="+mj-lt"/>
                      </a:endParaRPr>
                    </a:p>
                  </a:txBody>
                  <a:tcPr anchor="ctr">
                    <a:lnL w="12700" cap="flat" cmpd="sng" algn="ctr">
                      <a:noFill/>
                      <a:prstDash val="solid"/>
                      <a:round/>
                      <a:headEnd type="none" w="med" len="med"/>
                      <a:tailEnd type="none" w="med" len="med"/>
                    </a:lnL>
                    <a:lnR w="5715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p>
                  </a:txBody>
                  <a:tcPr>
                    <a:lnL w="5715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070945"/>
                  </a:ext>
                </a:extLst>
              </a:tr>
            </a:tbl>
          </a:graphicData>
        </a:graphic>
      </p:graphicFrame>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938" t="-12020" r="-12367" b="-15585"/>
          <a:stretch/>
        </p:blipFill>
        <p:spPr>
          <a:xfrm>
            <a:off x="395882" y="272030"/>
            <a:ext cx="998225" cy="998225"/>
          </a:xfrm>
          <a:prstGeom prst="ellipse">
            <a:avLst/>
          </a:prstGeom>
          <a:solidFill>
            <a:schemeClr val="bg1"/>
          </a:solidFill>
          <a:ln w="25400">
            <a:solidFill>
              <a:schemeClr val="accent2"/>
            </a:solidFill>
          </a:ln>
        </p:spPr>
      </p:pic>
      <p:sp>
        <p:nvSpPr>
          <p:cNvPr id="8" name="Rubrik 5">
            <a:extLst>
              <a:ext uri="{FF2B5EF4-FFF2-40B4-BE49-F238E27FC236}">
                <a16:creationId xmlns:a16="http://schemas.microsoft.com/office/drawing/2014/main" id="{DACF6D3B-5E7D-1746-8EA2-651730E46425}"/>
              </a:ext>
            </a:extLst>
          </p:cNvPr>
          <p:cNvSpPr txBox="1">
            <a:spLocks/>
          </p:cNvSpPr>
          <p:nvPr/>
        </p:nvSpPr>
        <p:spPr>
          <a:xfrm>
            <a:off x="1686310" y="247631"/>
            <a:ext cx="10240908" cy="43088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r>
              <a:rPr lang="sv-SE" sz="2400" dirty="0" smtClean="0"/>
              <a:t>Konsekvensanalys</a:t>
            </a:r>
          </a:p>
          <a:p>
            <a:r>
              <a:rPr lang="sv-SE" sz="2200" b="0" dirty="0"/>
              <a:t>Exempel på delresultat efter workshop </a:t>
            </a:r>
            <a:r>
              <a:rPr lang="sv-SE" sz="2200" b="0" dirty="0" smtClean="0"/>
              <a:t>1- </a:t>
            </a:r>
            <a:r>
              <a:rPr lang="sv-SE" sz="2200" b="0" dirty="0"/>
              <a:t>K</a:t>
            </a:r>
            <a:r>
              <a:rPr lang="sv-SE" sz="2200" b="0" dirty="0" smtClean="0"/>
              <a:t>artläggning</a:t>
            </a:r>
            <a:r>
              <a:rPr lang="sv-SE" sz="2200" dirty="0" smtClean="0"/>
              <a:t> </a:t>
            </a:r>
            <a:endParaRPr lang="sv-SE" sz="2200" b="0" dirty="0"/>
          </a:p>
        </p:txBody>
      </p:sp>
      <p:cxnSp>
        <p:nvCxnSpPr>
          <p:cNvPr id="9" name="Rak 8">
            <a:extLst>
              <a:ext uri="{FF2B5EF4-FFF2-40B4-BE49-F238E27FC236}">
                <a16:creationId xmlns:a16="http://schemas.microsoft.com/office/drawing/2014/main" id="{92AAB94A-9B7C-F144-8327-BAFBBCACBF0D}"/>
              </a:ext>
            </a:extLst>
          </p:cNvPr>
          <p:cNvCxnSpPr>
            <a:cxnSpLocks/>
          </p:cNvCxnSpPr>
          <p:nvPr/>
        </p:nvCxnSpPr>
        <p:spPr>
          <a:xfrm>
            <a:off x="1615203" y="280600"/>
            <a:ext cx="0" cy="68400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62" name="Grupp 61">
            <a:extLst>
              <a:ext uri="{FF2B5EF4-FFF2-40B4-BE49-F238E27FC236}">
                <a16:creationId xmlns:a16="http://schemas.microsoft.com/office/drawing/2014/main" id="{99D5BC37-8CB9-BC43-89BF-CC3BA8DE8654}"/>
              </a:ext>
            </a:extLst>
          </p:cNvPr>
          <p:cNvGrpSpPr/>
          <p:nvPr/>
        </p:nvGrpSpPr>
        <p:grpSpPr>
          <a:xfrm rot="21440132">
            <a:off x="1465969" y="1930380"/>
            <a:ext cx="1190021" cy="1163261"/>
            <a:chOff x="7778375" y="2610105"/>
            <a:chExt cx="778311" cy="760809"/>
          </a:xfrm>
        </p:grpSpPr>
        <p:sp>
          <p:nvSpPr>
            <p:cNvPr id="63" name="Rektangel 64">
              <a:extLst>
                <a:ext uri="{FF2B5EF4-FFF2-40B4-BE49-F238E27FC236}">
                  <a16:creationId xmlns:a16="http://schemas.microsoft.com/office/drawing/2014/main" id="{0CDFC2A4-9B47-6545-8BB4-E4A0285D5E63}"/>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64" name="Rektangel 63">
              <a:extLst>
                <a:ext uri="{FF2B5EF4-FFF2-40B4-BE49-F238E27FC236}">
                  <a16:creationId xmlns:a16="http://schemas.microsoft.com/office/drawing/2014/main" id="{8C5B1101-6A22-5442-9B37-BDEB627F1BD1}"/>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1. Mottagning </a:t>
              </a:r>
              <a:r>
                <a:rPr lang="sv-SE" sz="900" b="1" dirty="0">
                  <a:solidFill>
                    <a:schemeClr val="tx1"/>
                  </a:solidFill>
                  <a:latin typeface="+mj-lt"/>
                </a:rPr>
                <a:t/>
              </a:r>
              <a:br>
                <a:rPr lang="sv-SE" sz="900" b="1" dirty="0">
                  <a:solidFill>
                    <a:schemeClr val="tx1"/>
                  </a:solidFill>
                  <a:latin typeface="+mj-lt"/>
                </a:rPr>
              </a:br>
              <a:r>
                <a:rPr lang="sv-SE" sz="900" b="1" dirty="0">
                  <a:solidFill>
                    <a:schemeClr val="tx1"/>
                  </a:solidFill>
                  <a:latin typeface="+mj-lt"/>
                </a:rPr>
                <a:t>och behandling </a:t>
              </a:r>
              <a:br>
                <a:rPr lang="sv-SE" sz="900" b="1" dirty="0">
                  <a:solidFill>
                    <a:schemeClr val="tx1"/>
                  </a:solidFill>
                  <a:latin typeface="+mj-lt"/>
                </a:rPr>
              </a:br>
              <a:r>
                <a:rPr lang="sv-SE" sz="900" b="1" dirty="0">
                  <a:solidFill>
                    <a:schemeClr val="tx1"/>
                  </a:solidFill>
                  <a:latin typeface="+mj-lt"/>
                </a:rPr>
                <a:t>av inkommande </a:t>
              </a:r>
              <a:br>
                <a:rPr lang="sv-SE" sz="900" b="1" dirty="0">
                  <a:solidFill>
                    <a:schemeClr val="tx1"/>
                  </a:solidFill>
                  <a:latin typeface="+mj-lt"/>
                </a:rPr>
              </a:br>
              <a:r>
                <a:rPr lang="sv-SE" sz="900" b="1" dirty="0">
                  <a:solidFill>
                    <a:schemeClr val="tx1"/>
                  </a:solidFill>
                  <a:latin typeface="+mj-lt"/>
                </a:rPr>
                <a:t>larm</a:t>
              </a:r>
            </a:p>
          </p:txBody>
        </p:sp>
      </p:grpSp>
      <p:grpSp>
        <p:nvGrpSpPr>
          <p:cNvPr id="69" name="Grupp 68">
            <a:extLst>
              <a:ext uri="{FF2B5EF4-FFF2-40B4-BE49-F238E27FC236}">
                <a16:creationId xmlns:a16="http://schemas.microsoft.com/office/drawing/2014/main" id="{3A0B5378-D68A-164D-9CF9-EAC6CB3B9690}"/>
              </a:ext>
            </a:extLst>
          </p:cNvPr>
          <p:cNvGrpSpPr/>
          <p:nvPr/>
        </p:nvGrpSpPr>
        <p:grpSpPr>
          <a:xfrm rot="183365">
            <a:off x="2747522" y="1979540"/>
            <a:ext cx="1190021" cy="1163261"/>
            <a:chOff x="7778375" y="2610105"/>
            <a:chExt cx="778311" cy="760809"/>
          </a:xfrm>
        </p:grpSpPr>
        <p:sp>
          <p:nvSpPr>
            <p:cNvPr id="73" name="Rektangel 64">
              <a:extLst>
                <a:ext uri="{FF2B5EF4-FFF2-40B4-BE49-F238E27FC236}">
                  <a16:creationId xmlns:a16="http://schemas.microsoft.com/office/drawing/2014/main" id="{F34C118E-0AD2-9842-AF5A-49DF233BE7A1}"/>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74" name="Rektangel 73">
              <a:extLst>
                <a:ext uri="{FF2B5EF4-FFF2-40B4-BE49-F238E27FC236}">
                  <a16:creationId xmlns:a16="http://schemas.microsoft.com/office/drawing/2014/main" id="{5B0952E3-70D2-7043-83B9-8C402F42E952}"/>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2. </a:t>
              </a:r>
              <a:r>
                <a:rPr lang="sv-SE" sz="900" b="1" dirty="0" err="1" smtClean="0">
                  <a:solidFill>
                    <a:schemeClr val="tx1"/>
                  </a:solidFill>
                  <a:latin typeface="+mj-lt"/>
                </a:rPr>
                <a:t>Utlarmning</a:t>
              </a:r>
              <a:r>
                <a:rPr lang="sv-SE" sz="900" b="1" dirty="0" smtClean="0">
                  <a:solidFill>
                    <a:schemeClr val="tx1"/>
                  </a:solidFill>
                  <a:latin typeface="+mj-lt"/>
                </a:rPr>
                <a:t> </a:t>
              </a:r>
              <a:r>
                <a:rPr lang="sv-SE" sz="900" b="1" dirty="0">
                  <a:solidFill>
                    <a:schemeClr val="tx1"/>
                  </a:solidFill>
                  <a:latin typeface="+mj-lt"/>
                </a:rPr>
                <a:t>av räddningsstyrka</a:t>
              </a:r>
            </a:p>
          </p:txBody>
        </p:sp>
      </p:grpSp>
      <p:grpSp>
        <p:nvGrpSpPr>
          <p:cNvPr id="76" name="Grupp 75">
            <a:extLst>
              <a:ext uri="{FF2B5EF4-FFF2-40B4-BE49-F238E27FC236}">
                <a16:creationId xmlns:a16="http://schemas.microsoft.com/office/drawing/2014/main" id="{B4A8844C-3093-5F4A-BDCB-D0A712FDD46E}"/>
              </a:ext>
            </a:extLst>
          </p:cNvPr>
          <p:cNvGrpSpPr/>
          <p:nvPr/>
        </p:nvGrpSpPr>
        <p:grpSpPr>
          <a:xfrm rot="21428845">
            <a:off x="4029075" y="1950044"/>
            <a:ext cx="1190021" cy="1163261"/>
            <a:chOff x="7778375" y="2610105"/>
            <a:chExt cx="778311" cy="760809"/>
          </a:xfrm>
        </p:grpSpPr>
        <p:sp>
          <p:nvSpPr>
            <p:cNvPr id="80" name="Rektangel 64">
              <a:extLst>
                <a:ext uri="{FF2B5EF4-FFF2-40B4-BE49-F238E27FC236}">
                  <a16:creationId xmlns:a16="http://schemas.microsoft.com/office/drawing/2014/main" id="{846F236D-2C67-8B44-8B17-7009767B34C4}"/>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81" name="Rektangel 80">
              <a:extLst>
                <a:ext uri="{FF2B5EF4-FFF2-40B4-BE49-F238E27FC236}">
                  <a16:creationId xmlns:a16="http://schemas.microsoft.com/office/drawing/2014/main" id="{31F2774A-4B1C-8143-9C0E-8B6042567562}"/>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3. Räddningspersonal </a:t>
              </a:r>
              <a:r>
                <a:rPr lang="sv-SE" sz="900" b="1" dirty="0">
                  <a:solidFill>
                    <a:schemeClr val="tx1"/>
                  </a:solidFill>
                  <a:latin typeface="+mj-lt"/>
                </a:rPr>
                <a:t/>
              </a:r>
              <a:br>
                <a:rPr lang="sv-SE" sz="900" b="1" dirty="0">
                  <a:solidFill>
                    <a:schemeClr val="tx1"/>
                  </a:solidFill>
                  <a:latin typeface="+mj-lt"/>
                </a:rPr>
              </a:br>
              <a:r>
                <a:rPr lang="sv-SE" sz="900" b="1" dirty="0">
                  <a:solidFill>
                    <a:schemeClr val="tx1"/>
                  </a:solidFill>
                  <a:latin typeface="+mj-lt"/>
                </a:rPr>
                <a:t>till fordon (anspänningstid)</a:t>
              </a:r>
            </a:p>
          </p:txBody>
        </p:sp>
      </p:grpSp>
      <p:grpSp>
        <p:nvGrpSpPr>
          <p:cNvPr id="83" name="Grupp 82">
            <a:extLst>
              <a:ext uri="{FF2B5EF4-FFF2-40B4-BE49-F238E27FC236}">
                <a16:creationId xmlns:a16="http://schemas.microsoft.com/office/drawing/2014/main" id="{4E4174CF-CE49-0C46-8C0D-FBF252F6C647}"/>
              </a:ext>
            </a:extLst>
          </p:cNvPr>
          <p:cNvGrpSpPr/>
          <p:nvPr/>
        </p:nvGrpSpPr>
        <p:grpSpPr>
          <a:xfrm rot="277941">
            <a:off x="5310628" y="2018868"/>
            <a:ext cx="1190021" cy="1163261"/>
            <a:chOff x="7778375" y="2610105"/>
            <a:chExt cx="778311" cy="760809"/>
          </a:xfrm>
        </p:grpSpPr>
        <p:sp>
          <p:nvSpPr>
            <p:cNvPr id="87" name="Rektangel 64">
              <a:extLst>
                <a:ext uri="{FF2B5EF4-FFF2-40B4-BE49-F238E27FC236}">
                  <a16:creationId xmlns:a16="http://schemas.microsoft.com/office/drawing/2014/main" id="{B3316FCB-8898-EA4F-8F4B-FBCF00AABC16}"/>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88" name="Rektangel 87">
              <a:extLst>
                <a:ext uri="{FF2B5EF4-FFF2-40B4-BE49-F238E27FC236}">
                  <a16:creationId xmlns:a16="http://schemas.microsoft.com/office/drawing/2014/main" id="{EE23F489-1D47-CF49-ACDA-05C6DDC1E7DF}"/>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4. Framkörning</a:t>
              </a:r>
              <a:endParaRPr lang="sv-SE" sz="900" b="1" dirty="0">
                <a:solidFill>
                  <a:schemeClr val="tx1"/>
                </a:solidFill>
                <a:latin typeface="+mj-lt"/>
              </a:endParaRPr>
            </a:p>
          </p:txBody>
        </p:sp>
      </p:grpSp>
      <p:grpSp>
        <p:nvGrpSpPr>
          <p:cNvPr id="90" name="Grupp 89">
            <a:extLst>
              <a:ext uri="{FF2B5EF4-FFF2-40B4-BE49-F238E27FC236}">
                <a16:creationId xmlns:a16="http://schemas.microsoft.com/office/drawing/2014/main" id="{C0429523-0AC0-0548-9E9C-0A7F9A0A7DC3}"/>
              </a:ext>
            </a:extLst>
          </p:cNvPr>
          <p:cNvGrpSpPr/>
          <p:nvPr/>
        </p:nvGrpSpPr>
        <p:grpSpPr>
          <a:xfrm rot="21412893">
            <a:off x="6592181" y="1959876"/>
            <a:ext cx="1190021" cy="1163261"/>
            <a:chOff x="7778375" y="2610105"/>
            <a:chExt cx="778311" cy="760809"/>
          </a:xfrm>
        </p:grpSpPr>
        <p:sp>
          <p:nvSpPr>
            <p:cNvPr id="94" name="Rektangel 64">
              <a:extLst>
                <a:ext uri="{FF2B5EF4-FFF2-40B4-BE49-F238E27FC236}">
                  <a16:creationId xmlns:a16="http://schemas.microsoft.com/office/drawing/2014/main" id="{D843373A-525B-C64C-B7DC-5DBE9064793F}"/>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95" name="Rektangel 94">
              <a:extLst>
                <a:ext uri="{FF2B5EF4-FFF2-40B4-BE49-F238E27FC236}">
                  <a16:creationId xmlns:a16="http://schemas.microsoft.com/office/drawing/2014/main" id="{CEB48242-F382-8144-A799-5EF011DF0C9D}"/>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5. Initial </a:t>
              </a:r>
              <a:r>
                <a:rPr lang="sv-SE" sz="900" b="1" dirty="0">
                  <a:solidFill>
                    <a:schemeClr val="tx1"/>
                  </a:solidFill>
                  <a:latin typeface="+mj-lt"/>
                </a:rPr>
                <a:t>bedömning, beslut och order </a:t>
              </a:r>
            </a:p>
          </p:txBody>
        </p:sp>
      </p:grpSp>
      <p:grpSp>
        <p:nvGrpSpPr>
          <p:cNvPr id="97" name="Grupp 96">
            <a:extLst>
              <a:ext uri="{FF2B5EF4-FFF2-40B4-BE49-F238E27FC236}">
                <a16:creationId xmlns:a16="http://schemas.microsoft.com/office/drawing/2014/main" id="{A7A57C92-3538-EC40-B7DE-83F5156CDBD4}"/>
              </a:ext>
            </a:extLst>
          </p:cNvPr>
          <p:cNvGrpSpPr/>
          <p:nvPr/>
        </p:nvGrpSpPr>
        <p:grpSpPr>
          <a:xfrm rot="234433">
            <a:off x="7873734" y="1999204"/>
            <a:ext cx="1190021" cy="1163261"/>
            <a:chOff x="7778375" y="2610105"/>
            <a:chExt cx="778311" cy="760809"/>
          </a:xfrm>
        </p:grpSpPr>
        <p:sp>
          <p:nvSpPr>
            <p:cNvPr id="101" name="Rektangel 64">
              <a:extLst>
                <a:ext uri="{FF2B5EF4-FFF2-40B4-BE49-F238E27FC236}">
                  <a16:creationId xmlns:a16="http://schemas.microsoft.com/office/drawing/2014/main" id="{028B8822-B456-0646-82C0-BD53ED488821}"/>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102" name="Rektangel 101">
              <a:extLst>
                <a:ext uri="{FF2B5EF4-FFF2-40B4-BE49-F238E27FC236}">
                  <a16:creationId xmlns:a16="http://schemas.microsoft.com/office/drawing/2014/main" id="{E0EAEC8C-7C55-A146-A5C3-907D6C800E97}"/>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6. Räddningsinsats</a:t>
              </a:r>
              <a:endParaRPr lang="sv-SE" sz="900" b="1" dirty="0">
                <a:solidFill>
                  <a:schemeClr val="tx1"/>
                </a:solidFill>
                <a:latin typeface="+mj-lt"/>
              </a:endParaRPr>
            </a:p>
          </p:txBody>
        </p:sp>
      </p:grpSp>
      <p:grpSp>
        <p:nvGrpSpPr>
          <p:cNvPr id="104" name="Grupp 103">
            <a:extLst>
              <a:ext uri="{FF2B5EF4-FFF2-40B4-BE49-F238E27FC236}">
                <a16:creationId xmlns:a16="http://schemas.microsoft.com/office/drawing/2014/main" id="{FE31E9BF-ACCC-684A-8344-6544655DFA13}"/>
              </a:ext>
            </a:extLst>
          </p:cNvPr>
          <p:cNvGrpSpPr/>
          <p:nvPr/>
        </p:nvGrpSpPr>
        <p:grpSpPr>
          <a:xfrm>
            <a:off x="9155287" y="1959876"/>
            <a:ext cx="1190021" cy="1163261"/>
            <a:chOff x="7778375" y="2610105"/>
            <a:chExt cx="778311" cy="760809"/>
          </a:xfrm>
        </p:grpSpPr>
        <p:sp>
          <p:nvSpPr>
            <p:cNvPr id="108" name="Rektangel 64">
              <a:extLst>
                <a:ext uri="{FF2B5EF4-FFF2-40B4-BE49-F238E27FC236}">
                  <a16:creationId xmlns:a16="http://schemas.microsoft.com/office/drawing/2014/main" id="{C4C34338-3BDA-8A46-9EA8-86DFAB53C111}"/>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a:solidFill>
                  <a:schemeClr val="tx1"/>
                </a:solidFill>
                <a:latin typeface="+mj-lt"/>
              </a:endParaRPr>
            </a:p>
          </p:txBody>
        </p:sp>
        <p:sp>
          <p:nvSpPr>
            <p:cNvPr id="109" name="Rektangel 108">
              <a:extLst>
                <a:ext uri="{FF2B5EF4-FFF2-40B4-BE49-F238E27FC236}">
                  <a16:creationId xmlns:a16="http://schemas.microsoft.com/office/drawing/2014/main" id="{20CCCFB6-EB09-E64F-9C28-1562FA431031}"/>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b="1" dirty="0" smtClean="0">
                  <a:solidFill>
                    <a:schemeClr val="tx1"/>
                  </a:solidFill>
                  <a:latin typeface="+mj-lt"/>
                </a:rPr>
                <a:t>7. Återställning</a:t>
              </a:r>
              <a:endParaRPr lang="sv-SE" sz="900" b="1" dirty="0">
                <a:solidFill>
                  <a:schemeClr val="tx1"/>
                </a:solidFill>
                <a:latin typeface="+mj-lt"/>
              </a:endParaRPr>
            </a:p>
          </p:txBody>
        </p:sp>
      </p:grpSp>
      <p:grpSp>
        <p:nvGrpSpPr>
          <p:cNvPr id="125" name="Grupp 124">
            <a:extLst>
              <a:ext uri="{FF2B5EF4-FFF2-40B4-BE49-F238E27FC236}">
                <a16:creationId xmlns:a16="http://schemas.microsoft.com/office/drawing/2014/main" id="{85117CE4-5F82-7348-8694-75951A2C0F3C}"/>
              </a:ext>
            </a:extLst>
          </p:cNvPr>
          <p:cNvGrpSpPr/>
          <p:nvPr/>
        </p:nvGrpSpPr>
        <p:grpSpPr>
          <a:xfrm rot="175349">
            <a:off x="1465969" y="3423201"/>
            <a:ext cx="1190021" cy="1163261"/>
            <a:chOff x="7778375" y="2610105"/>
            <a:chExt cx="778311" cy="760809"/>
          </a:xfrm>
        </p:grpSpPr>
        <p:sp>
          <p:nvSpPr>
            <p:cNvPr id="129" name="Rektangel 64">
              <a:extLst>
                <a:ext uri="{FF2B5EF4-FFF2-40B4-BE49-F238E27FC236}">
                  <a16:creationId xmlns:a16="http://schemas.microsoft.com/office/drawing/2014/main" id="{E775F12F-40D7-404E-9ECE-EEEE36BA5C6D}"/>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30" name="Rektangel 129">
              <a:extLst>
                <a:ext uri="{FF2B5EF4-FFF2-40B4-BE49-F238E27FC236}">
                  <a16:creationId xmlns:a16="http://schemas.microsoft.com/office/drawing/2014/main" id="{CDF38AD6-6986-744F-B3C3-5DF799429B8F}"/>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Räddnings-</a:t>
              </a:r>
              <a:br>
                <a:rPr lang="sv-SE" sz="900" dirty="0">
                  <a:solidFill>
                    <a:schemeClr val="tx1"/>
                  </a:solidFill>
                  <a:latin typeface="+mj-lt"/>
                </a:rPr>
              </a:br>
              <a:r>
                <a:rPr lang="sv-SE" sz="900" dirty="0">
                  <a:solidFill>
                    <a:schemeClr val="tx1"/>
                  </a:solidFill>
                  <a:latin typeface="+mj-lt"/>
                </a:rPr>
                <a:t>personal </a:t>
              </a:r>
              <a:br>
                <a:rPr lang="sv-SE" sz="900" dirty="0">
                  <a:solidFill>
                    <a:schemeClr val="tx1"/>
                  </a:solidFill>
                  <a:latin typeface="+mj-lt"/>
                </a:rPr>
              </a:br>
              <a:r>
                <a:rPr lang="sv-SE" sz="900" dirty="0">
                  <a:solidFill>
                    <a:schemeClr val="tx1"/>
                  </a:solidFill>
                  <a:latin typeface="+mj-lt"/>
                </a:rPr>
                <a:t>(</a:t>
              </a:r>
              <a:r>
                <a:rPr lang="sv-SE" sz="900" dirty="0" smtClean="0">
                  <a:solidFill>
                    <a:schemeClr val="tx1"/>
                  </a:solidFill>
                  <a:latin typeface="+mj-lt"/>
                </a:rPr>
                <a:t>2-7)</a:t>
              </a:r>
              <a:endParaRPr lang="sv-SE" sz="900" dirty="0">
                <a:solidFill>
                  <a:schemeClr val="tx1"/>
                </a:solidFill>
                <a:latin typeface="+mj-lt"/>
              </a:endParaRPr>
            </a:p>
          </p:txBody>
        </p:sp>
      </p:grpSp>
      <p:grpSp>
        <p:nvGrpSpPr>
          <p:cNvPr id="132" name="Grupp 131">
            <a:extLst>
              <a:ext uri="{FF2B5EF4-FFF2-40B4-BE49-F238E27FC236}">
                <a16:creationId xmlns:a16="http://schemas.microsoft.com/office/drawing/2014/main" id="{D561175B-7EFC-3042-89D7-D2854EBBC5B5}"/>
              </a:ext>
            </a:extLst>
          </p:cNvPr>
          <p:cNvGrpSpPr/>
          <p:nvPr/>
        </p:nvGrpSpPr>
        <p:grpSpPr>
          <a:xfrm>
            <a:off x="2747522" y="3462529"/>
            <a:ext cx="1190021" cy="1163261"/>
            <a:chOff x="7778375" y="2610105"/>
            <a:chExt cx="778311" cy="760809"/>
          </a:xfrm>
        </p:grpSpPr>
        <p:sp>
          <p:nvSpPr>
            <p:cNvPr id="136" name="Rektangel 64">
              <a:extLst>
                <a:ext uri="{FF2B5EF4-FFF2-40B4-BE49-F238E27FC236}">
                  <a16:creationId xmlns:a16="http://schemas.microsoft.com/office/drawing/2014/main" id="{B86D6AD6-DB32-BB4C-8899-AA238E355B8D}"/>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37" name="Rektangel 136">
              <a:extLst>
                <a:ext uri="{FF2B5EF4-FFF2-40B4-BE49-F238E27FC236}">
                  <a16:creationId xmlns:a16="http://schemas.microsoft.com/office/drawing/2014/main" id="{3E0E4B57-7E52-5843-BE81-DEC47DE61348}"/>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Ledningsbefäl </a:t>
              </a:r>
              <a:br>
                <a:rPr lang="sv-SE" sz="900" dirty="0">
                  <a:solidFill>
                    <a:schemeClr val="tx1"/>
                  </a:solidFill>
                  <a:latin typeface="+mj-lt"/>
                </a:rPr>
              </a:br>
              <a:r>
                <a:rPr lang="sv-SE" sz="900" dirty="0">
                  <a:solidFill>
                    <a:schemeClr val="tx1"/>
                  </a:solidFill>
                  <a:latin typeface="+mj-lt"/>
                </a:rPr>
                <a:t>(</a:t>
              </a:r>
              <a:r>
                <a:rPr lang="sv-SE" sz="900" dirty="0" smtClean="0">
                  <a:solidFill>
                    <a:schemeClr val="tx1"/>
                  </a:solidFill>
                  <a:latin typeface="+mj-lt"/>
                </a:rPr>
                <a:t>2-6)</a:t>
              </a:r>
              <a:endParaRPr lang="sv-SE" sz="900" dirty="0">
                <a:solidFill>
                  <a:schemeClr val="tx1"/>
                </a:solidFill>
                <a:latin typeface="+mj-lt"/>
              </a:endParaRPr>
            </a:p>
          </p:txBody>
        </p:sp>
      </p:grpSp>
      <p:grpSp>
        <p:nvGrpSpPr>
          <p:cNvPr id="139" name="Grupp 138">
            <a:extLst>
              <a:ext uri="{FF2B5EF4-FFF2-40B4-BE49-F238E27FC236}">
                <a16:creationId xmlns:a16="http://schemas.microsoft.com/office/drawing/2014/main" id="{E2A426DA-0B25-104A-AB36-41E3E6AE79C6}"/>
              </a:ext>
            </a:extLst>
          </p:cNvPr>
          <p:cNvGrpSpPr/>
          <p:nvPr/>
        </p:nvGrpSpPr>
        <p:grpSpPr>
          <a:xfrm rot="241736">
            <a:off x="4029075" y="3423201"/>
            <a:ext cx="1190021" cy="1163261"/>
            <a:chOff x="7778375" y="2610105"/>
            <a:chExt cx="778311" cy="760809"/>
          </a:xfrm>
        </p:grpSpPr>
        <p:sp>
          <p:nvSpPr>
            <p:cNvPr id="143" name="Rektangel 64">
              <a:extLst>
                <a:ext uri="{FF2B5EF4-FFF2-40B4-BE49-F238E27FC236}">
                  <a16:creationId xmlns:a16="http://schemas.microsoft.com/office/drawing/2014/main" id="{F75287A3-2057-E649-87AA-4E0A15072848}"/>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44" name="Rektangel 143">
              <a:extLst>
                <a:ext uri="{FF2B5EF4-FFF2-40B4-BE49-F238E27FC236}">
                  <a16:creationId xmlns:a16="http://schemas.microsoft.com/office/drawing/2014/main" id="{2FF59F6F-8E88-A64C-8528-8B32C629964C}"/>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err="1">
                  <a:solidFill>
                    <a:schemeClr val="tx1"/>
                  </a:solidFill>
                  <a:latin typeface="+mj-lt"/>
                </a:rPr>
                <a:t>Utlarmnings</a:t>
              </a:r>
              <a:r>
                <a:rPr lang="sv-SE" sz="900" dirty="0">
                  <a:solidFill>
                    <a:schemeClr val="tx1"/>
                  </a:solidFill>
                  <a:latin typeface="+mj-lt"/>
                </a:rPr>
                <a:t>-</a:t>
              </a:r>
              <a:br>
                <a:rPr lang="sv-SE" sz="900" dirty="0">
                  <a:solidFill>
                    <a:schemeClr val="tx1"/>
                  </a:solidFill>
                  <a:latin typeface="+mj-lt"/>
                </a:rPr>
              </a:br>
              <a:r>
                <a:rPr lang="sv-SE" sz="900" dirty="0">
                  <a:solidFill>
                    <a:schemeClr val="tx1"/>
                  </a:solidFill>
                  <a:latin typeface="+mj-lt"/>
                </a:rPr>
                <a:t>system </a:t>
              </a:r>
              <a:br>
                <a:rPr lang="sv-SE" sz="900" dirty="0">
                  <a:solidFill>
                    <a:schemeClr val="tx1"/>
                  </a:solidFill>
                  <a:latin typeface="+mj-lt"/>
                </a:rPr>
              </a:br>
              <a:r>
                <a:rPr lang="sv-SE" sz="900" dirty="0">
                  <a:solidFill>
                    <a:schemeClr val="tx1"/>
                  </a:solidFill>
                  <a:latin typeface="+mj-lt"/>
                </a:rPr>
                <a:t>(2)</a:t>
              </a:r>
            </a:p>
          </p:txBody>
        </p:sp>
      </p:grpSp>
      <p:grpSp>
        <p:nvGrpSpPr>
          <p:cNvPr id="146" name="Grupp 145">
            <a:extLst>
              <a:ext uri="{FF2B5EF4-FFF2-40B4-BE49-F238E27FC236}">
                <a16:creationId xmlns:a16="http://schemas.microsoft.com/office/drawing/2014/main" id="{B99D22BE-1670-0642-A538-D2DC92706A60}"/>
              </a:ext>
            </a:extLst>
          </p:cNvPr>
          <p:cNvGrpSpPr/>
          <p:nvPr/>
        </p:nvGrpSpPr>
        <p:grpSpPr>
          <a:xfrm>
            <a:off x="5310628" y="3374041"/>
            <a:ext cx="1190021" cy="1163261"/>
            <a:chOff x="7778375" y="2610105"/>
            <a:chExt cx="778311" cy="760809"/>
          </a:xfrm>
        </p:grpSpPr>
        <p:sp>
          <p:nvSpPr>
            <p:cNvPr id="150" name="Rektangel 64">
              <a:extLst>
                <a:ext uri="{FF2B5EF4-FFF2-40B4-BE49-F238E27FC236}">
                  <a16:creationId xmlns:a16="http://schemas.microsoft.com/office/drawing/2014/main" id="{E2A78857-5DF5-4F4A-8CE8-3BF99557D05A}"/>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51" name="Rektangel 150">
              <a:extLst>
                <a:ext uri="{FF2B5EF4-FFF2-40B4-BE49-F238E27FC236}">
                  <a16:creationId xmlns:a16="http://schemas.microsoft.com/office/drawing/2014/main" id="{FDECF435-48EE-4D4F-931E-217763E9C296}"/>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Mobiltelefoner </a:t>
              </a:r>
              <a:br>
                <a:rPr lang="sv-SE" sz="900" dirty="0">
                  <a:solidFill>
                    <a:schemeClr val="tx1"/>
                  </a:solidFill>
                  <a:latin typeface="+mj-lt"/>
                </a:rPr>
              </a:br>
              <a:r>
                <a:rPr lang="sv-SE" sz="900" dirty="0">
                  <a:solidFill>
                    <a:schemeClr val="tx1"/>
                  </a:solidFill>
                  <a:latin typeface="+mj-lt"/>
                </a:rPr>
                <a:t>och Rakel-</a:t>
              </a:r>
              <a:br>
                <a:rPr lang="sv-SE" sz="900" dirty="0">
                  <a:solidFill>
                    <a:schemeClr val="tx1"/>
                  </a:solidFill>
                  <a:latin typeface="+mj-lt"/>
                </a:rPr>
              </a:br>
              <a:r>
                <a:rPr lang="sv-SE" sz="900" dirty="0">
                  <a:solidFill>
                    <a:schemeClr val="tx1"/>
                  </a:solidFill>
                  <a:latin typeface="+mj-lt"/>
                </a:rPr>
                <a:t>enheter </a:t>
              </a:r>
              <a:br>
                <a:rPr lang="sv-SE" sz="900" dirty="0">
                  <a:solidFill>
                    <a:schemeClr val="tx1"/>
                  </a:solidFill>
                  <a:latin typeface="+mj-lt"/>
                </a:rPr>
              </a:br>
              <a:r>
                <a:rPr lang="sv-SE" sz="900" dirty="0">
                  <a:solidFill>
                    <a:schemeClr val="tx1"/>
                  </a:solidFill>
                  <a:latin typeface="+mj-lt"/>
                </a:rPr>
                <a:t>(2</a:t>
              </a:r>
              <a:r>
                <a:rPr lang="sv-SE" sz="900">
                  <a:solidFill>
                    <a:schemeClr val="tx1"/>
                  </a:solidFill>
                  <a:latin typeface="+mj-lt"/>
                </a:rPr>
                <a:t>, </a:t>
              </a:r>
              <a:r>
                <a:rPr lang="sv-SE" sz="900" smtClean="0">
                  <a:solidFill>
                    <a:schemeClr val="tx1"/>
                  </a:solidFill>
                  <a:latin typeface="+mj-lt"/>
                </a:rPr>
                <a:t>4-6)</a:t>
              </a:r>
              <a:endParaRPr lang="sv-SE" sz="900" dirty="0">
                <a:solidFill>
                  <a:schemeClr val="tx1"/>
                </a:solidFill>
                <a:latin typeface="+mj-lt"/>
              </a:endParaRPr>
            </a:p>
          </p:txBody>
        </p:sp>
      </p:grpSp>
      <p:grpSp>
        <p:nvGrpSpPr>
          <p:cNvPr id="153" name="Grupp 152">
            <a:extLst>
              <a:ext uri="{FF2B5EF4-FFF2-40B4-BE49-F238E27FC236}">
                <a16:creationId xmlns:a16="http://schemas.microsoft.com/office/drawing/2014/main" id="{ADE1CF73-6D94-4F4C-8F60-488F5C98ABBA}"/>
              </a:ext>
            </a:extLst>
          </p:cNvPr>
          <p:cNvGrpSpPr/>
          <p:nvPr/>
        </p:nvGrpSpPr>
        <p:grpSpPr>
          <a:xfrm>
            <a:off x="6592181" y="3462529"/>
            <a:ext cx="1190021" cy="1163261"/>
            <a:chOff x="7778375" y="2610105"/>
            <a:chExt cx="778311" cy="760809"/>
          </a:xfrm>
        </p:grpSpPr>
        <p:sp>
          <p:nvSpPr>
            <p:cNvPr id="157" name="Rektangel 64">
              <a:extLst>
                <a:ext uri="{FF2B5EF4-FFF2-40B4-BE49-F238E27FC236}">
                  <a16:creationId xmlns:a16="http://schemas.microsoft.com/office/drawing/2014/main" id="{9584D551-8B4D-6D4E-9402-128333BB6DAE}"/>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58" name="Rektangel 157">
              <a:extLst>
                <a:ext uri="{FF2B5EF4-FFF2-40B4-BE49-F238E27FC236}">
                  <a16:creationId xmlns:a16="http://schemas.microsoft.com/office/drawing/2014/main" id="{B836713B-4738-AB49-A4D2-AC3980E4C42D}"/>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smtClean="0">
                  <a:solidFill>
                    <a:schemeClr val="tx1"/>
                  </a:solidFill>
                  <a:latin typeface="+mj-lt"/>
                </a:rPr>
                <a:t>Beslutsstöd, t.ex. LUPP </a:t>
              </a:r>
              <a:r>
                <a:rPr lang="sv-SE" sz="900" dirty="0">
                  <a:solidFill>
                    <a:schemeClr val="tx1"/>
                  </a:solidFill>
                  <a:latin typeface="+mj-lt"/>
                </a:rPr>
                <a:t/>
              </a:r>
              <a:br>
                <a:rPr lang="sv-SE" sz="900" dirty="0">
                  <a:solidFill>
                    <a:schemeClr val="tx1"/>
                  </a:solidFill>
                  <a:latin typeface="+mj-lt"/>
                </a:rPr>
              </a:br>
              <a:r>
                <a:rPr lang="sv-SE" sz="900" dirty="0" smtClean="0">
                  <a:solidFill>
                    <a:schemeClr val="tx1"/>
                  </a:solidFill>
                  <a:latin typeface="+mj-lt"/>
                </a:rPr>
                <a:t>(2, 5-6)</a:t>
              </a:r>
              <a:endParaRPr lang="sv-SE" sz="900" dirty="0">
                <a:solidFill>
                  <a:schemeClr val="tx1"/>
                </a:solidFill>
                <a:latin typeface="+mj-lt"/>
              </a:endParaRPr>
            </a:p>
          </p:txBody>
        </p:sp>
      </p:grpSp>
      <p:grpSp>
        <p:nvGrpSpPr>
          <p:cNvPr id="160" name="Grupp 159">
            <a:extLst>
              <a:ext uri="{FF2B5EF4-FFF2-40B4-BE49-F238E27FC236}">
                <a16:creationId xmlns:a16="http://schemas.microsoft.com/office/drawing/2014/main" id="{E7298AC1-4923-694A-B754-71E91DF60AC6}"/>
              </a:ext>
            </a:extLst>
          </p:cNvPr>
          <p:cNvGrpSpPr/>
          <p:nvPr/>
        </p:nvGrpSpPr>
        <p:grpSpPr>
          <a:xfrm rot="21363228">
            <a:off x="7873734" y="3442865"/>
            <a:ext cx="1190021" cy="1163261"/>
            <a:chOff x="7778375" y="2610105"/>
            <a:chExt cx="778311" cy="760809"/>
          </a:xfrm>
        </p:grpSpPr>
        <p:sp>
          <p:nvSpPr>
            <p:cNvPr id="164" name="Rektangel 64">
              <a:extLst>
                <a:ext uri="{FF2B5EF4-FFF2-40B4-BE49-F238E27FC236}">
                  <a16:creationId xmlns:a16="http://schemas.microsoft.com/office/drawing/2014/main" id="{0C8A8D20-F269-A540-9155-81A87926CC92}"/>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65" name="Rektangel 164">
              <a:extLst>
                <a:ext uri="{FF2B5EF4-FFF2-40B4-BE49-F238E27FC236}">
                  <a16:creationId xmlns:a16="http://schemas.microsoft.com/office/drawing/2014/main" id="{A878726C-A833-4E45-9081-1D7F37694B5C}"/>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Materiel t.ex. släckutrustning, verktyg/maskiner, skyddsutrustning </a:t>
              </a:r>
              <a:br>
                <a:rPr lang="sv-SE" sz="900" dirty="0">
                  <a:solidFill>
                    <a:schemeClr val="tx1"/>
                  </a:solidFill>
                  <a:latin typeface="+mj-lt"/>
                </a:rPr>
              </a:br>
              <a:r>
                <a:rPr lang="sv-SE" sz="900" dirty="0">
                  <a:solidFill>
                    <a:schemeClr val="tx1"/>
                  </a:solidFill>
                  <a:latin typeface="+mj-lt"/>
                </a:rPr>
                <a:t>(6-7)</a:t>
              </a:r>
            </a:p>
          </p:txBody>
        </p:sp>
      </p:grpSp>
      <p:grpSp>
        <p:nvGrpSpPr>
          <p:cNvPr id="167" name="Grupp 166">
            <a:extLst>
              <a:ext uri="{FF2B5EF4-FFF2-40B4-BE49-F238E27FC236}">
                <a16:creationId xmlns:a16="http://schemas.microsoft.com/office/drawing/2014/main" id="{DDC5AAAF-B976-E44D-9E41-5F43A945EA2A}"/>
              </a:ext>
            </a:extLst>
          </p:cNvPr>
          <p:cNvGrpSpPr/>
          <p:nvPr/>
        </p:nvGrpSpPr>
        <p:grpSpPr>
          <a:xfrm rot="245027">
            <a:off x="9155287" y="3423201"/>
            <a:ext cx="1190021" cy="1163261"/>
            <a:chOff x="7778375" y="2610105"/>
            <a:chExt cx="778311" cy="760809"/>
          </a:xfrm>
        </p:grpSpPr>
        <p:sp>
          <p:nvSpPr>
            <p:cNvPr id="171" name="Rektangel 64">
              <a:extLst>
                <a:ext uri="{FF2B5EF4-FFF2-40B4-BE49-F238E27FC236}">
                  <a16:creationId xmlns:a16="http://schemas.microsoft.com/office/drawing/2014/main" id="{2F12D8CF-195B-454D-9592-87CDD544BDED}"/>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72" name="Rektangel 171">
              <a:extLst>
                <a:ext uri="{FF2B5EF4-FFF2-40B4-BE49-F238E27FC236}">
                  <a16:creationId xmlns:a16="http://schemas.microsoft.com/office/drawing/2014/main" id="{2EEAA4DE-8AE2-554D-AC73-D58B0A65E8A3}"/>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Kartor och </a:t>
              </a:r>
              <a:br>
                <a:rPr lang="sv-SE" sz="900" dirty="0">
                  <a:solidFill>
                    <a:schemeClr val="tx1"/>
                  </a:solidFill>
                  <a:latin typeface="+mj-lt"/>
                </a:rPr>
              </a:br>
              <a:r>
                <a:rPr lang="sv-SE" sz="900" dirty="0">
                  <a:solidFill>
                    <a:schemeClr val="tx1"/>
                  </a:solidFill>
                  <a:latin typeface="+mj-lt"/>
                </a:rPr>
                <a:t>navigator </a:t>
              </a:r>
              <a:br>
                <a:rPr lang="sv-SE" sz="900" dirty="0">
                  <a:solidFill>
                    <a:schemeClr val="tx1"/>
                  </a:solidFill>
                  <a:latin typeface="+mj-lt"/>
                </a:rPr>
              </a:br>
              <a:r>
                <a:rPr lang="sv-SE" sz="900" dirty="0">
                  <a:solidFill>
                    <a:schemeClr val="tx1"/>
                  </a:solidFill>
                  <a:latin typeface="+mj-lt"/>
                </a:rPr>
                <a:t>(4, 6)</a:t>
              </a:r>
            </a:p>
          </p:txBody>
        </p:sp>
      </p:grpSp>
      <p:grpSp>
        <p:nvGrpSpPr>
          <p:cNvPr id="174" name="Grupp 173">
            <a:extLst>
              <a:ext uri="{FF2B5EF4-FFF2-40B4-BE49-F238E27FC236}">
                <a16:creationId xmlns:a16="http://schemas.microsoft.com/office/drawing/2014/main" id="{AE869204-1556-3544-B7C4-2F2D0EADDD9D}"/>
              </a:ext>
            </a:extLst>
          </p:cNvPr>
          <p:cNvGrpSpPr/>
          <p:nvPr/>
        </p:nvGrpSpPr>
        <p:grpSpPr>
          <a:xfrm rot="21346613">
            <a:off x="10436839" y="3442865"/>
            <a:ext cx="1190021" cy="1163261"/>
            <a:chOff x="7778375" y="2610105"/>
            <a:chExt cx="778311" cy="760809"/>
          </a:xfrm>
        </p:grpSpPr>
        <p:sp>
          <p:nvSpPr>
            <p:cNvPr id="178" name="Rektangel 64">
              <a:extLst>
                <a:ext uri="{FF2B5EF4-FFF2-40B4-BE49-F238E27FC236}">
                  <a16:creationId xmlns:a16="http://schemas.microsoft.com/office/drawing/2014/main" id="{AD09FA00-0EC2-804E-BD5D-9F7C67C1F6CA}"/>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79" name="Rektangel 178">
              <a:extLst>
                <a:ext uri="{FF2B5EF4-FFF2-40B4-BE49-F238E27FC236}">
                  <a16:creationId xmlns:a16="http://schemas.microsoft.com/office/drawing/2014/main" id="{219E00B7-6BCF-6144-99A6-803A7ED39F7F}"/>
                </a:ext>
              </a:extLst>
            </p:cNvPr>
            <p:cNvSpPr>
              <a:spLocks noChangeAspect="1"/>
            </p:cNvSpPr>
            <p:nvPr/>
          </p:nvSpPr>
          <p:spPr>
            <a:xfrm>
              <a:off x="7778375" y="2610105"/>
              <a:ext cx="720000" cy="720000"/>
            </a:xfrm>
            <a:prstGeom prst="rect">
              <a:avLst/>
            </a:prstGeom>
            <a:solidFill>
              <a:srgbClr val="90E7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Personsökare </a:t>
              </a:r>
              <a:br>
                <a:rPr lang="sv-SE" sz="900" dirty="0">
                  <a:solidFill>
                    <a:schemeClr val="tx1"/>
                  </a:solidFill>
                  <a:latin typeface="+mj-lt"/>
                </a:rPr>
              </a:br>
              <a:r>
                <a:rPr lang="sv-SE" sz="900" dirty="0">
                  <a:solidFill>
                    <a:schemeClr val="tx1"/>
                  </a:solidFill>
                  <a:latin typeface="+mj-lt"/>
                </a:rPr>
                <a:t>(2)</a:t>
              </a:r>
            </a:p>
          </p:txBody>
        </p:sp>
      </p:grpSp>
      <p:grpSp>
        <p:nvGrpSpPr>
          <p:cNvPr id="181" name="Grupp 180">
            <a:extLst>
              <a:ext uri="{FF2B5EF4-FFF2-40B4-BE49-F238E27FC236}">
                <a16:creationId xmlns:a16="http://schemas.microsoft.com/office/drawing/2014/main" id="{BED3DEC1-12B9-4941-9F5A-8395B50D71CB}"/>
              </a:ext>
            </a:extLst>
          </p:cNvPr>
          <p:cNvGrpSpPr/>
          <p:nvPr/>
        </p:nvGrpSpPr>
        <p:grpSpPr>
          <a:xfrm rot="21408766">
            <a:off x="1465969" y="4888207"/>
            <a:ext cx="1190021" cy="1163261"/>
            <a:chOff x="7778375" y="2610105"/>
            <a:chExt cx="778311" cy="760809"/>
          </a:xfrm>
        </p:grpSpPr>
        <p:sp>
          <p:nvSpPr>
            <p:cNvPr id="182" name="Rektangel 64">
              <a:extLst>
                <a:ext uri="{FF2B5EF4-FFF2-40B4-BE49-F238E27FC236}">
                  <a16:creationId xmlns:a16="http://schemas.microsoft.com/office/drawing/2014/main" id="{DEC8D642-74BD-DB45-A0DB-01367A96E115}"/>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83" name="Rektangel 182">
              <a:extLst>
                <a:ext uri="{FF2B5EF4-FFF2-40B4-BE49-F238E27FC236}">
                  <a16:creationId xmlns:a16="http://schemas.microsoft.com/office/drawing/2014/main" id="{43D39A8B-791A-3C44-808A-98BD5A7E83F7}"/>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El </a:t>
              </a:r>
              <a:br>
                <a:rPr lang="sv-SE" sz="900" dirty="0">
                  <a:solidFill>
                    <a:schemeClr val="tx1"/>
                  </a:solidFill>
                  <a:latin typeface="+mj-lt"/>
                </a:rPr>
              </a:br>
              <a:r>
                <a:rPr lang="sv-SE" sz="900" dirty="0">
                  <a:solidFill>
                    <a:schemeClr val="tx1"/>
                  </a:solidFill>
                  <a:latin typeface="+mj-lt"/>
                </a:rPr>
                <a:t>(1-2, </a:t>
              </a:r>
              <a:r>
                <a:rPr lang="sv-SE" sz="900" dirty="0" smtClean="0">
                  <a:solidFill>
                    <a:schemeClr val="tx1"/>
                  </a:solidFill>
                  <a:latin typeface="+mj-lt"/>
                </a:rPr>
                <a:t>7)</a:t>
              </a:r>
              <a:endParaRPr lang="sv-SE" sz="900" dirty="0">
                <a:solidFill>
                  <a:schemeClr val="tx1"/>
                </a:solidFill>
                <a:latin typeface="+mj-lt"/>
              </a:endParaRPr>
            </a:p>
          </p:txBody>
        </p:sp>
      </p:grpSp>
      <p:grpSp>
        <p:nvGrpSpPr>
          <p:cNvPr id="184" name="Grupp 183">
            <a:extLst>
              <a:ext uri="{FF2B5EF4-FFF2-40B4-BE49-F238E27FC236}">
                <a16:creationId xmlns:a16="http://schemas.microsoft.com/office/drawing/2014/main" id="{95527904-DB9A-2E48-96E8-0409835CDC45}"/>
              </a:ext>
            </a:extLst>
          </p:cNvPr>
          <p:cNvGrpSpPr/>
          <p:nvPr/>
        </p:nvGrpSpPr>
        <p:grpSpPr>
          <a:xfrm>
            <a:off x="2747522" y="4868543"/>
            <a:ext cx="1190021" cy="1163261"/>
            <a:chOff x="7778375" y="2610105"/>
            <a:chExt cx="778311" cy="760809"/>
          </a:xfrm>
        </p:grpSpPr>
        <p:sp>
          <p:nvSpPr>
            <p:cNvPr id="185" name="Rektangel 64">
              <a:extLst>
                <a:ext uri="{FF2B5EF4-FFF2-40B4-BE49-F238E27FC236}">
                  <a16:creationId xmlns:a16="http://schemas.microsoft.com/office/drawing/2014/main" id="{CCEA031B-F867-974A-BEF8-90C1A48BE7EA}"/>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86" name="Rektangel 185">
              <a:extLst>
                <a:ext uri="{FF2B5EF4-FFF2-40B4-BE49-F238E27FC236}">
                  <a16:creationId xmlns:a16="http://schemas.microsoft.com/office/drawing/2014/main" id="{37915505-2635-5349-887A-DB6CE3C2EBDA}"/>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Drivmedel </a:t>
              </a:r>
              <a:br>
                <a:rPr lang="sv-SE" sz="900" dirty="0">
                  <a:solidFill>
                    <a:schemeClr val="tx1"/>
                  </a:solidFill>
                  <a:latin typeface="+mj-lt"/>
                </a:rPr>
              </a:br>
              <a:r>
                <a:rPr lang="sv-SE" sz="900" dirty="0">
                  <a:solidFill>
                    <a:schemeClr val="tx1"/>
                  </a:solidFill>
                  <a:latin typeface="+mj-lt"/>
                </a:rPr>
                <a:t>(4, 6)</a:t>
              </a:r>
            </a:p>
          </p:txBody>
        </p:sp>
      </p:grpSp>
      <p:grpSp>
        <p:nvGrpSpPr>
          <p:cNvPr id="187" name="Grupp 186">
            <a:extLst>
              <a:ext uri="{FF2B5EF4-FFF2-40B4-BE49-F238E27FC236}">
                <a16:creationId xmlns:a16="http://schemas.microsoft.com/office/drawing/2014/main" id="{9CB9E3B2-F9FA-B44E-943F-F648E3E2BC89}"/>
              </a:ext>
            </a:extLst>
          </p:cNvPr>
          <p:cNvGrpSpPr/>
          <p:nvPr/>
        </p:nvGrpSpPr>
        <p:grpSpPr>
          <a:xfrm rot="21115730">
            <a:off x="4029075" y="4878375"/>
            <a:ext cx="1190021" cy="1163261"/>
            <a:chOff x="7778375" y="2610105"/>
            <a:chExt cx="778311" cy="760809"/>
          </a:xfrm>
        </p:grpSpPr>
        <p:sp>
          <p:nvSpPr>
            <p:cNvPr id="188" name="Rektangel 64">
              <a:extLst>
                <a:ext uri="{FF2B5EF4-FFF2-40B4-BE49-F238E27FC236}">
                  <a16:creationId xmlns:a16="http://schemas.microsoft.com/office/drawing/2014/main" id="{325824EC-6176-6C41-A24B-3B69E1309065}"/>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89" name="Rektangel 188">
              <a:extLst>
                <a:ext uri="{FF2B5EF4-FFF2-40B4-BE49-F238E27FC236}">
                  <a16:creationId xmlns:a16="http://schemas.microsoft.com/office/drawing/2014/main" id="{958C80F3-EAE5-DA48-AC38-5A9581238BEE}"/>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Rakelnät </a:t>
              </a:r>
              <a:br>
                <a:rPr lang="sv-SE" sz="900" dirty="0">
                  <a:solidFill>
                    <a:schemeClr val="tx1"/>
                  </a:solidFill>
                  <a:latin typeface="+mj-lt"/>
                </a:rPr>
              </a:br>
              <a:r>
                <a:rPr lang="sv-SE" sz="900" dirty="0">
                  <a:solidFill>
                    <a:schemeClr val="tx1"/>
                  </a:solidFill>
                  <a:latin typeface="+mj-lt"/>
                </a:rPr>
                <a:t>(2, </a:t>
              </a:r>
              <a:r>
                <a:rPr lang="sv-SE" sz="900" dirty="0" smtClean="0">
                  <a:solidFill>
                    <a:schemeClr val="tx1"/>
                  </a:solidFill>
                  <a:latin typeface="+mj-lt"/>
                </a:rPr>
                <a:t>4-6)</a:t>
              </a:r>
              <a:endParaRPr lang="sv-SE" sz="900" dirty="0">
                <a:solidFill>
                  <a:schemeClr val="tx1"/>
                </a:solidFill>
                <a:latin typeface="+mj-lt"/>
              </a:endParaRPr>
            </a:p>
          </p:txBody>
        </p:sp>
      </p:grpSp>
      <p:grpSp>
        <p:nvGrpSpPr>
          <p:cNvPr id="190" name="Grupp 189">
            <a:extLst>
              <a:ext uri="{FF2B5EF4-FFF2-40B4-BE49-F238E27FC236}">
                <a16:creationId xmlns:a16="http://schemas.microsoft.com/office/drawing/2014/main" id="{3BB235DC-60E4-2041-AAC7-992038DD4071}"/>
              </a:ext>
            </a:extLst>
          </p:cNvPr>
          <p:cNvGrpSpPr/>
          <p:nvPr/>
        </p:nvGrpSpPr>
        <p:grpSpPr>
          <a:xfrm>
            <a:off x="5310628" y="4917703"/>
            <a:ext cx="1190021" cy="1163261"/>
            <a:chOff x="7778375" y="2610105"/>
            <a:chExt cx="778311" cy="760809"/>
          </a:xfrm>
        </p:grpSpPr>
        <p:sp>
          <p:nvSpPr>
            <p:cNvPr id="191" name="Rektangel 64">
              <a:extLst>
                <a:ext uri="{FF2B5EF4-FFF2-40B4-BE49-F238E27FC236}">
                  <a16:creationId xmlns:a16="http://schemas.microsoft.com/office/drawing/2014/main" id="{EF440FCE-81C6-1D44-9AD5-C0FFE2B0DDE4}"/>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92" name="Rektangel 191">
              <a:extLst>
                <a:ext uri="{FF2B5EF4-FFF2-40B4-BE49-F238E27FC236}">
                  <a16:creationId xmlns:a16="http://schemas.microsoft.com/office/drawing/2014/main" id="{11F5378F-7B96-444D-A42A-AB969BFEB5B2}"/>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Vatten till </a:t>
              </a:r>
              <a:br>
                <a:rPr lang="sv-SE" sz="900" dirty="0">
                  <a:solidFill>
                    <a:schemeClr val="tx1"/>
                  </a:solidFill>
                  <a:latin typeface="+mj-lt"/>
                </a:rPr>
              </a:br>
              <a:r>
                <a:rPr lang="sv-SE" sz="900" dirty="0">
                  <a:solidFill>
                    <a:schemeClr val="tx1"/>
                  </a:solidFill>
                  <a:latin typeface="+mj-lt"/>
                </a:rPr>
                <a:t>släckning </a:t>
              </a:r>
              <a:br>
                <a:rPr lang="sv-SE" sz="900" dirty="0">
                  <a:solidFill>
                    <a:schemeClr val="tx1"/>
                  </a:solidFill>
                  <a:latin typeface="+mj-lt"/>
                </a:rPr>
              </a:br>
              <a:r>
                <a:rPr lang="sv-SE" sz="900" dirty="0">
                  <a:solidFill>
                    <a:schemeClr val="tx1"/>
                  </a:solidFill>
                  <a:latin typeface="+mj-lt"/>
                </a:rPr>
                <a:t>(6)</a:t>
              </a:r>
            </a:p>
          </p:txBody>
        </p:sp>
      </p:grpSp>
      <p:grpSp>
        <p:nvGrpSpPr>
          <p:cNvPr id="193" name="Grupp 192">
            <a:extLst>
              <a:ext uri="{FF2B5EF4-FFF2-40B4-BE49-F238E27FC236}">
                <a16:creationId xmlns:a16="http://schemas.microsoft.com/office/drawing/2014/main" id="{59F3DCF3-5275-F64F-B0E0-2B8D4F6E2436}"/>
              </a:ext>
            </a:extLst>
          </p:cNvPr>
          <p:cNvGrpSpPr/>
          <p:nvPr/>
        </p:nvGrpSpPr>
        <p:grpSpPr>
          <a:xfrm rot="243603">
            <a:off x="6592181" y="4868543"/>
            <a:ext cx="1190021" cy="1163261"/>
            <a:chOff x="7778375" y="2610105"/>
            <a:chExt cx="778311" cy="760809"/>
          </a:xfrm>
        </p:grpSpPr>
        <p:sp>
          <p:nvSpPr>
            <p:cNvPr id="194" name="Rektangel 64">
              <a:extLst>
                <a:ext uri="{FF2B5EF4-FFF2-40B4-BE49-F238E27FC236}">
                  <a16:creationId xmlns:a16="http://schemas.microsoft.com/office/drawing/2014/main" id="{54631468-7FAC-5245-8691-A4D9476752EB}"/>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95" name="Rektangel 194">
              <a:extLst>
                <a:ext uri="{FF2B5EF4-FFF2-40B4-BE49-F238E27FC236}">
                  <a16:creationId xmlns:a16="http://schemas.microsoft.com/office/drawing/2014/main" id="{003102D9-61E5-F247-9592-342ABB5CB275}"/>
                </a:ext>
              </a:extLst>
            </p:cNvPr>
            <p:cNvSpPr>
              <a:spLocks noChangeAspect="1"/>
            </p:cNvSpPr>
            <p:nvPr/>
          </p:nvSpPr>
          <p:spPr>
            <a:xfrm>
              <a:off x="7778375" y="2610105"/>
              <a:ext cx="720000" cy="720000"/>
            </a:xfrm>
            <a:prstGeom prst="rect">
              <a:avLst/>
            </a:prstGeom>
            <a:solidFill>
              <a:srgbClr val="E67C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smtClean="0">
                  <a:solidFill>
                    <a:schemeClr val="tx1"/>
                  </a:solidFill>
                  <a:latin typeface="+mj-lt"/>
                </a:rPr>
                <a:t>Larmcentral </a:t>
              </a:r>
              <a:r>
                <a:rPr lang="sv-SE" sz="900" dirty="0">
                  <a:solidFill>
                    <a:schemeClr val="tx1"/>
                  </a:solidFill>
                  <a:latin typeface="+mj-lt"/>
                </a:rPr>
                <a:t/>
              </a:r>
              <a:br>
                <a:rPr lang="sv-SE" sz="900" dirty="0">
                  <a:solidFill>
                    <a:schemeClr val="tx1"/>
                  </a:solidFill>
                  <a:latin typeface="+mj-lt"/>
                </a:rPr>
              </a:br>
              <a:r>
                <a:rPr lang="sv-SE" sz="900" dirty="0">
                  <a:solidFill>
                    <a:schemeClr val="tx1"/>
                  </a:solidFill>
                  <a:latin typeface="+mj-lt"/>
                </a:rPr>
                <a:t>(1, 2)</a:t>
              </a:r>
            </a:p>
          </p:txBody>
        </p:sp>
      </p:grpSp>
      <p:grpSp>
        <p:nvGrpSpPr>
          <p:cNvPr id="196" name="Grupp 195">
            <a:extLst>
              <a:ext uri="{FF2B5EF4-FFF2-40B4-BE49-F238E27FC236}">
                <a16:creationId xmlns:a16="http://schemas.microsoft.com/office/drawing/2014/main" id="{3F44E313-D20A-D24D-8BAC-B0505701AE1A}"/>
              </a:ext>
            </a:extLst>
          </p:cNvPr>
          <p:cNvGrpSpPr/>
          <p:nvPr/>
        </p:nvGrpSpPr>
        <p:grpSpPr>
          <a:xfrm rot="21422789">
            <a:off x="7873734" y="4888207"/>
            <a:ext cx="1190021" cy="1163261"/>
            <a:chOff x="7778375" y="2610105"/>
            <a:chExt cx="778311" cy="760809"/>
          </a:xfrm>
          <a:solidFill>
            <a:srgbClr val="E67C5E"/>
          </a:solidFill>
        </p:grpSpPr>
        <p:sp>
          <p:nvSpPr>
            <p:cNvPr id="197" name="Rektangel 64">
              <a:extLst>
                <a:ext uri="{FF2B5EF4-FFF2-40B4-BE49-F238E27FC236}">
                  <a16:creationId xmlns:a16="http://schemas.microsoft.com/office/drawing/2014/main" id="{17FCD169-2B7D-A941-82F4-389A610635B7}"/>
                </a:ext>
              </a:extLst>
            </p:cNvPr>
            <p:cNvSpPr>
              <a:spLocks noChangeAspect="1"/>
            </p:cNvSpPr>
            <p:nvPr/>
          </p:nvSpPr>
          <p:spPr>
            <a:xfrm>
              <a:off x="7836686" y="2650914"/>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dirty="0">
                <a:solidFill>
                  <a:schemeClr val="tx1"/>
                </a:solidFill>
                <a:latin typeface="+mj-lt"/>
              </a:endParaRPr>
            </a:p>
          </p:txBody>
        </p:sp>
        <p:sp>
          <p:nvSpPr>
            <p:cNvPr id="198" name="Rektangel 197">
              <a:extLst>
                <a:ext uri="{FF2B5EF4-FFF2-40B4-BE49-F238E27FC236}">
                  <a16:creationId xmlns:a16="http://schemas.microsoft.com/office/drawing/2014/main" id="{FA6A6702-B57C-D54F-A5D8-D97B97CB650F}"/>
                </a:ext>
              </a:extLst>
            </p:cNvPr>
            <p:cNvSpPr>
              <a:spLocks noChangeAspect="1"/>
            </p:cNvSpPr>
            <p:nvPr/>
          </p:nvSpPr>
          <p:spPr>
            <a:xfrm>
              <a:off x="7778375" y="2610105"/>
              <a:ext cx="720000" cy="720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900" dirty="0">
                  <a:solidFill>
                    <a:schemeClr val="tx1"/>
                  </a:solidFill>
                  <a:latin typeface="+mj-lt"/>
                </a:rPr>
                <a:t>Mobilnät </a:t>
              </a:r>
              <a:br>
                <a:rPr lang="sv-SE" sz="900" dirty="0">
                  <a:solidFill>
                    <a:schemeClr val="tx1"/>
                  </a:solidFill>
                  <a:latin typeface="+mj-lt"/>
                </a:rPr>
              </a:br>
              <a:r>
                <a:rPr lang="sv-SE" sz="900" dirty="0">
                  <a:solidFill>
                    <a:schemeClr val="tx1"/>
                  </a:solidFill>
                  <a:latin typeface="+mj-lt"/>
                </a:rPr>
                <a:t>(5-6)</a:t>
              </a:r>
            </a:p>
          </p:txBody>
        </p:sp>
      </p:grpSp>
      <p:sp>
        <p:nvSpPr>
          <p:cNvPr id="206" name="Platshållare för innehåll 14">
            <a:extLst>
              <a:ext uri="{FF2B5EF4-FFF2-40B4-BE49-F238E27FC236}">
                <a16:creationId xmlns:a16="http://schemas.microsoft.com/office/drawing/2014/main" id="{355DF1BD-8C01-304D-B2D6-F3D49167508A}"/>
              </a:ext>
            </a:extLst>
          </p:cNvPr>
          <p:cNvSpPr txBox="1">
            <a:spLocks/>
          </p:cNvSpPr>
          <p:nvPr/>
        </p:nvSpPr>
        <p:spPr>
          <a:xfrm>
            <a:off x="1710573" y="990201"/>
            <a:ext cx="10293477" cy="30777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b="1" dirty="0">
                <a:latin typeface="+mj-lt"/>
              </a:rPr>
              <a:t>Samhällsviktig verksamhet: </a:t>
            </a:r>
            <a:r>
              <a:rPr lang="sv-SE" sz="1400" dirty="0">
                <a:latin typeface="+mj-lt"/>
              </a:rPr>
              <a:t>Kommunal räddningstjänst   </a:t>
            </a:r>
            <a:r>
              <a:rPr lang="sv-SE" sz="1400" b="1" dirty="0">
                <a:latin typeface="+mj-lt"/>
              </a:rPr>
              <a:t>Kritisk process: </a:t>
            </a:r>
            <a:r>
              <a:rPr lang="sv-SE" sz="1400" dirty="0">
                <a:latin typeface="+mj-lt"/>
              </a:rPr>
              <a:t>Räddningsinsats</a:t>
            </a:r>
          </a:p>
        </p:txBody>
      </p:sp>
      <p:sp>
        <p:nvSpPr>
          <p:cNvPr id="75" name="Platshållare för innehåll 14">
            <a:extLst>
              <a:ext uri="{FF2B5EF4-FFF2-40B4-BE49-F238E27FC236}">
                <a16:creationId xmlns:a16="http://schemas.microsoft.com/office/drawing/2014/main" id="{6F6D6531-C7A0-BF46-889D-15BF7D07FEC8}"/>
              </a:ext>
            </a:extLst>
          </p:cNvPr>
          <p:cNvSpPr txBox="1">
            <a:spLocks/>
          </p:cNvSpPr>
          <p:nvPr/>
        </p:nvSpPr>
        <p:spPr>
          <a:xfrm>
            <a:off x="1852576" y="1338510"/>
            <a:ext cx="8323023" cy="46166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200" i="1" dirty="0">
                <a:solidFill>
                  <a:schemeClr val="tx1"/>
                </a:solidFill>
              </a:rPr>
              <a:t>I följande exempel har vi valt att inte ange acceptabla </a:t>
            </a:r>
            <a:r>
              <a:rPr lang="sv-SE" sz="1200" i="1" dirty="0" smtClean="0">
                <a:solidFill>
                  <a:schemeClr val="tx1"/>
                </a:solidFill>
              </a:rPr>
              <a:t>avbrottstider </a:t>
            </a:r>
            <a:r>
              <a:rPr lang="sv-SE" sz="1200" i="1" dirty="0">
                <a:solidFill>
                  <a:schemeClr val="tx1"/>
                </a:solidFill>
              </a:rPr>
              <a:t>eller återställningstider mot bakgrund av att varje verksamhet är unik och bör definiera dessa utifrån sina förutsättningar.  </a:t>
            </a:r>
            <a:endParaRPr lang="sv-SE" sz="1200" i="1" dirty="0">
              <a:solidFill>
                <a:schemeClr val="tx1"/>
              </a:solidFill>
              <a:highlight>
                <a:srgbClr val="FFFF00"/>
              </a:highlight>
            </a:endParaRPr>
          </a:p>
        </p:txBody>
      </p:sp>
      <p:sp>
        <p:nvSpPr>
          <p:cNvPr id="77" name="Ellips 76">
            <a:extLst>
              <a:ext uri="{FF2B5EF4-FFF2-40B4-BE49-F238E27FC236}">
                <a16:creationId xmlns:a16="http://schemas.microsoft.com/office/drawing/2014/main" id="{E29C7873-89DE-9246-A108-476A00A15DB5}"/>
              </a:ext>
            </a:extLst>
          </p:cNvPr>
          <p:cNvSpPr>
            <a:spLocks noChangeAspect="1"/>
          </p:cNvSpPr>
          <p:nvPr/>
        </p:nvSpPr>
        <p:spPr>
          <a:xfrm>
            <a:off x="1492576" y="1345269"/>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b="1" dirty="0">
                <a:solidFill>
                  <a:schemeClr val="bg2"/>
                </a:solidFill>
              </a:rPr>
              <a:t>!</a:t>
            </a:r>
            <a:endParaRPr lang="sv-SE" dirty="0">
              <a:solidFill>
                <a:schemeClr val="bg2"/>
              </a:solidFill>
            </a:endParaRPr>
          </a:p>
        </p:txBody>
      </p:sp>
    </p:spTree>
    <p:extLst>
      <p:ext uri="{BB962C8B-B14F-4D97-AF65-F5344CB8AC3E}">
        <p14:creationId xmlns:p14="http://schemas.microsoft.com/office/powerpoint/2010/main" val="38923700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AB83E-F9A4-934C-AB7A-C32985490F93}"/>
              </a:ext>
            </a:extLst>
          </p:cNvPr>
          <p:cNvSpPr>
            <a:spLocks noGrp="1"/>
          </p:cNvSpPr>
          <p:nvPr>
            <p:ph type="title"/>
          </p:nvPr>
        </p:nvSpPr>
        <p:spPr>
          <a:xfrm>
            <a:off x="3004886" y="1643742"/>
            <a:ext cx="6356829" cy="998225"/>
          </a:xfrm>
        </p:spPr>
        <p:txBody>
          <a:bodyPr/>
          <a:lstStyle/>
          <a:p>
            <a:r>
              <a:rPr lang="sv-SE" dirty="0"/>
              <a:t>Riskbedömning</a:t>
            </a:r>
          </a:p>
        </p:txBody>
      </p:sp>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938" t="-12020" r="-12367" b="-15585"/>
          <a:stretch/>
        </p:blipFill>
        <p:spPr>
          <a:xfrm>
            <a:off x="1698171" y="877598"/>
            <a:ext cx="1152257" cy="1152257"/>
          </a:xfrm>
          <a:prstGeom prst="ellipse">
            <a:avLst/>
          </a:prstGeom>
          <a:solidFill>
            <a:schemeClr val="bg1"/>
          </a:solidFill>
          <a:ln w="25400">
            <a:solidFill>
              <a:schemeClr val="accent2"/>
            </a:solidFill>
          </a:ln>
        </p:spPr>
      </p:pic>
      <p:sp>
        <p:nvSpPr>
          <p:cNvPr id="4" name="Rektangel 3">
            <a:extLst>
              <a:ext uri="{FF2B5EF4-FFF2-40B4-BE49-F238E27FC236}">
                <a16:creationId xmlns:a16="http://schemas.microsoft.com/office/drawing/2014/main" id="{271959D4-6739-B347-BA71-2C65047D75CD}"/>
              </a:ext>
            </a:extLst>
          </p:cNvPr>
          <p:cNvSpPr/>
          <p:nvPr/>
        </p:nvSpPr>
        <p:spPr>
          <a:xfrm>
            <a:off x="3004886" y="1192116"/>
            <a:ext cx="2190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entury Gothic"/>
                <a:ea typeface="+mn-ea"/>
                <a:cs typeface="+mn-cs"/>
              </a:rPr>
              <a:t>Workshop 2</a:t>
            </a:r>
          </a:p>
        </p:txBody>
      </p:sp>
      <p:sp>
        <p:nvSpPr>
          <p:cNvPr id="8" name="Platshållare för text 2">
            <a:extLst>
              <a:ext uri="{FF2B5EF4-FFF2-40B4-BE49-F238E27FC236}">
                <a16:creationId xmlns:a16="http://schemas.microsoft.com/office/drawing/2014/main" id="{30D020E6-8531-6D4B-A1CD-F44245455F44}"/>
              </a:ext>
            </a:extLst>
          </p:cNvPr>
          <p:cNvSpPr txBox="1">
            <a:spLocks/>
          </p:cNvSpPr>
          <p:nvPr/>
        </p:nvSpPr>
        <p:spPr>
          <a:xfrm>
            <a:off x="3009084" y="2609034"/>
            <a:ext cx="7920000" cy="3631763"/>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000000"/>
                </a:solidFill>
                <a:latin typeface="+mn-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Momentet innebär att ni identifierar:</a:t>
            </a:r>
          </a:p>
          <a:p>
            <a:pPr marL="213750" marR="0" lvl="0" indent="-213750" algn="l" defTabSz="914400" rtl="0" eaLnBrk="1" fontAlgn="auto" latinLnBrk="0" hangingPunct="1">
              <a:lnSpc>
                <a:spcPct val="100000"/>
              </a:lnSpc>
              <a:spcBef>
                <a:spcPts val="0"/>
              </a:spcBef>
              <a:spcAft>
                <a:spcPts val="600"/>
              </a:spcAft>
              <a:buClr>
                <a:srgbClr val="822757"/>
              </a:buClr>
              <a:buSzPct val="120000"/>
              <a:buFont typeface="Arial" panose="020B0604020202020204" pitchFamily="34" charset="0"/>
              <a:buChar char="•"/>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risker</a:t>
            </a:r>
          </a:p>
          <a:p>
            <a:pPr marL="213750" marR="0" lvl="0" indent="-213750" algn="l" defTabSz="914400" rtl="0" eaLnBrk="1" fontAlgn="auto" latinLnBrk="0" hangingPunct="1">
              <a:lnSpc>
                <a:spcPct val="100000"/>
              </a:lnSpc>
              <a:spcBef>
                <a:spcPts val="0"/>
              </a:spcBef>
              <a:spcAft>
                <a:spcPts val="600"/>
              </a:spcAft>
              <a:buClr>
                <a:srgbClr val="822757"/>
              </a:buClr>
              <a:buSzPct val="120000"/>
              <a:buFont typeface="Arial" panose="020B0604020202020204" pitchFamily="34" charset="0"/>
              <a:buChar char="•"/>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befintlig redundans (t.ex. reservlösningar)</a:t>
            </a:r>
          </a:p>
          <a:p>
            <a:pPr marL="213750" marR="0" lvl="0" indent="-213750" algn="l" defTabSz="914400" rtl="0" eaLnBrk="1" fontAlgn="auto" latinLnBrk="0" hangingPunct="1">
              <a:lnSpc>
                <a:spcPct val="100000"/>
              </a:lnSpc>
              <a:spcBef>
                <a:spcPts val="0"/>
              </a:spcBef>
              <a:spcAft>
                <a:spcPts val="600"/>
              </a:spcAft>
              <a:buClr>
                <a:srgbClr val="822757"/>
              </a:buClr>
              <a:buSzPct val="120000"/>
              <a:buFont typeface="Arial" panose="020B0604020202020204" pitchFamily="34" charset="0"/>
              <a:buChar char="•"/>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åtgärdsförslag.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Riskbedömningen kan genomföras för såväl dom kritiska aktiviteterna som för resurserna och resulterar i en sammanställning av hur </a:t>
            </a:r>
            <a:b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b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utsatta dem är, samt om befintlig redundans är tillräcklig.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Underlaget ger en bra grund för prioritering av åtgärder kopplat </a:t>
            </a:r>
            <a:b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b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till de kritiska </a:t>
            </a:r>
            <a:r>
              <a:rPr kumimoji="0" lang="sv-SE" sz="18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aktiviteternas och/eller resursernas </a:t>
            </a:r>
            <a:r>
              <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sårbarhet och redundans.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cxnSp>
        <p:nvCxnSpPr>
          <p:cNvPr id="9" name="Rak 9">
            <a:extLst>
              <a:ext uri="{FF2B5EF4-FFF2-40B4-BE49-F238E27FC236}">
                <a16:creationId xmlns:a16="http://schemas.microsoft.com/office/drawing/2014/main" id="{EB9844ED-4FC4-5B48-8956-30E34215C597}"/>
              </a:ext>
            </a:extLst>
          </p:cNvPr>
          <p:cNvCxnSpPr>
            <a:cxnSpLocks/>
          </p:cNvCxnSpPr>
          <p:nvPr/>
        </p:nvCxnSpPr>
        <p:spPr>
          <a:xfrm>
            <a:off x="3004886" y="5963799"/>
            <a:ext cx="5841274" cy="0"/>
          </a:xfrm>
          <a:prstGeom prst="line">
            <a:avLst/>
          </a:prstGeom>
          <a:ln w="50800">
            <a:solidFill>
              <a:srgbClr val="8227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634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8" y="0"/>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06545"/>
            <a:ext cx="4494747" cy="729430"/>
          </a:xfrm>
        </p:spPr>
        <p:txBody>
          <a:bodyPr wrap="square">
            <a:spAutoFit/>
          </a:bodyPr>
          <a:lstStyle/>
          <a:p>
            <a:r>
              <a:rPr lang="sv-SE" sz="2400" dirty="0">
                <a:solidFill>
                  <a:schemeClr val="tx1"/>
                </a:solidFill>
              </a:rPr>
              <a:t>Riskbedömning</a:t>
            </a:r>
            <a:br>
              <a:rPr lang="sv-SE" sz="2400" dirty="0">
                <a:solidFill>
                  <a:schemeClr val="tx1"/>
                </a:solidFill>
              </a:rPr>
            </a:br>
            <a:r>
              <a:rPr lang="sv-SE" sz="2200" b="0" dirty="0" smtClean="0">
                <a:solidFill>
                  <a:schemeClr val="tx1"/>
                </a:solidFill>
              </a:rPr>
              <a:t>Risker </a:t>
            </a:r>
            <a:r>
              <a:rPr lang="sv-SE" sz="2200" b="0" dirty="0"/>
              <a:t>och befintlig redundans</a:t>
            </a: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782805"/>
            <a:ext cx="5061488" cy="145167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Utifrån konsekvensanalysen görs en riskbedömning som beskriver hur utsatta och sårbara era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kritiska aktiviteter och/eller resurser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är, samt om befintlig redundans är tillräcklig</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ts val="16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Underlaget </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ger en bra grund för framtagande och prioritering av åtgärder kopplat till </a:t>
            </a:r>
            <a:r>
              <a:rPr kumimoji="0" lang="sv-SE" sz="14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de kritiska aktiviteterna och/eller resurserna</a:t>
            </a:r>
            <a:r>
              <a:rPr kumimoji="0" lang="sv-SE" sz="14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 </a:t>
            </a:r>
          </a:p>
        </p:txBody>
      </p:sp>
      <p:sp>
        <p:nvSpPr>
          <p:cNvPr id="91" name="Rektangel 90">
            <a:extLst>
              <a:ext uri="{FF2B5EF4-FFF2-40B4-BE49-F238E27FC236}">
                <a16:creationId xmlns:a16="http://schemas.microsoft.com/office/drawing/2014/main" id="{4B507311-302C-384D-8FC9-EAFABF79D1D0}"/>
              </a:ext>
            </a:extLst>
          </p:cNvPr>
          <p:cNvSpPr/>
          <p:nvPr/>
        </p:nvSpPr>
        <p:spPr>
          <a:xfrm>
            <a:off x="237506" y="3318704"/>
            <a:ext cx="6579222" cy="3560318"/>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3378178"/>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3351109"/>
            <a:ext cx="42482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under workshopen</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3299798"/>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0" name="Bildobjekt 49">
            <a:extLst>
              <a:ext uri="{FF2B5EF4-FFF2-40B4-BE49-F238E27FC236}">
                <a16:creationId xmlns:a16="http://schemas.microsoft.com/office/drawing/2014/main" id="{AE98F7E7-0BCB-3C4C-9DFF-5B6E07C16CF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71" name="Platshållare för innehåll 14">
            <a:extLst>
              <a:ext uri="{FF2B5EF4-FFF2-40B4-BE49-F238E27FC236}">
                <a16:creationId xmlns:a16="http://schemas.microsoft.com/office/drawing/2014/main" id="{6B5A3697-3EE1-E145-A60C-E92C69DB40B1}"/>
              </a:ext>
            </a:extLst>
          </p:cNvPr>
          <p:cNvSpPr txBox="1">
            <a:spLocks/>
          </p:cNvSpPr>
          <p:nvPr/>
        </p:nvSpPr>
        <p:spPr>
          <a:xfrm>
            <a:off x="7439483" y="493525"/>
            <a:ext cx="3522759" cy="6463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Vad kan inträffa</a:t>
            </a:r>
            <a:r>
              <a:rPr kumimoji="0" lang="sv-SE" sz="1800" b="1" i="0" u="none" strike="noStrike" kern="1200" cap="none" spc="0" normalizeH="0" baseline="0" noProof="0" dirty="0">
                <a:ln>
                  <a:noFill/>
                </a:ln>
                <a:solidFill>
                  <a:srgbClr val="00B050"/>
                </a:solidFill>
                <a:effectLst/>
                <a:uLnTx/>
                <a:uFillTx/>
                <a:latin typeface="Century Gothic"/>
                <a:ea typeface="+mn-ea"/>
                <a:cs typeface="Arial" panose="020B0604020202020204" pitchFamily="34" charset="0"/>
              </a:rPr>
              <a:t> som exempelvis kan leda till?</a:t>
            </a:r>
          </a:p>
        </p:txBody>
      </p:sp>
      <p:grpSp>
        <p:nvGrpSpPr>
          <p:cNvPr id="26" name="Grupp 25"/>
          <p:cNvGrpSpPr/>
          <p:nvPr/>
        </p:nvGrpSpPr>
        <p:grpSpPr>
          <a:xfrm>
            <a:off x="8321008" y="3732033"/>
            <a:ext cx="2370375" cy="977594"/>
            <a:chOff x="0" y="555395"/>
            <a:chExt cx="2370375" cy="977594"/>
          </a:xfrm>
        </p:grpSpPr>
        <p:pic>
          <p:nvPicPr>
            <p:cNvPr id="27" name="Bildobjekt 26"/>
            <p:cNvPicPr>
              <a:picLocks noChangeAspect="1"/>
            </p:cNvPicPr>
            <p:nvPr/>
          </p:nvPicPr>
          <p:blipFill rotWithShape="1">
            <a:blip r:embed="rId5" cstate="hqprint">
              <a:extLst>
                <a:ext uri="{28A0092B-C50C-407E-A947-70E740481C1C}">
                  <a14:useLocalDpi xmlns:a14="http://schemas.microsoft.com/office/drawing/2010/main" val="0"/>
                </a:ext>
              </a:extLst>
            </a:blip>
            <a:srcRect b="41920"/>
            <a:stretch/>
          </p:blipFill>
          <p:spPr>
            <a:xfrm>
              <a:off x="455745" y="555395"/>
              <a:ext cx="1450639" cy="601053"/>
            </a:xfrm>
            <a:prstGeom prst="rect">
              <a:avLst/>
            </a:prstGeom>
          </p:spPr>
        </p:pic>
        <p:sp>
          <p:nvSpPr>
            <p:cNvPr id="28" name="Platshållare för innehåll 14">
              <a:extLst>
                <a:ext uri="{FF2B5EF4-FFF2-40B4-BE49-F238E27FC236}">
                  <a16:creationId xmlns:a16="http://schemas.microsoft.com/office/drawing/2014/main" id="{5E83FFD2-7349-7445-BA30-8297F21C97E2}"/>
                </a:ext>
              </a:extLst>
            </p:cNvPr>
            <p:cNvSpPr txBox="1">
              <a:spLocks/>
            </p:cNvSpPr>
            <p:nvPr/>
          </p:nvSpPr>
          <p:spPr>
            <a:xfrm>
              <a:off x="0" y="1225212"/>
              <a:ext cx="2370375" cy="30777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Bortfall av lokaler</a:t>
              </a:r>
              <a:endParaRPr kumimoji="0" lang="sv-SE" sz="14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grpSp>
      <p:grpSp>
        <p:nvGrpSpPr>
          <p:cNvPr id="29" name="Grupp 28"/>
          <p:cNvGrpSpPr/>
          <p:nvPr/>
        </p:nvGrpSpPr>
        <p:grpSpPr>
          <a:xfrm>
            <a:off x="9551327" y="1429474"/>
            <a:ext cx="2443826" cy="1808949"/>
            <a:chOff x="3701676" y="555395"/>
            <a:chExt cx="2443826" cy="1808949"/>
          </a:xfrm>
        </p:grpSpPr>
        <p:sp>
          <p:nvSpPr>
            <p:cNvPr id="30" name="Platshållare för innehåll 14">
              <a:extLst>
                <a:ext uri="{FF2B5EF4-FFF2-40B4-BE49-F238E27FC236}">
                  <a16:creationId xmlns:a16="http://schemas.microsoft.com/office/drawing/2014/main" id="{6127173A-F521-F34E-B70B-FC4D27DC67CC}"/>
                </a:ext>
              </a:extLst>
            </p:cNvPr>
            <p:cNvSpPr txBox="1">
              <a:spLocks/>
            </p:cNvSpPr>
            <p:nvPr/>
          </p:nvSpPr>
          <p:spPr>
            <a:xfrm>
              <a:off x="3701676" y="1410237"/>
              <a:ext cx="2443826" cy="95410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Bortfall av IT och kommunikationer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–exempelvis viktiga system och kommunikationsvägar. </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pic>
          <p:nvPicPr>
            <p:cNvPr id="31" name="Bildobjekt 3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59819" y="555395"/>
              <a:ext cx="464853" cy="800091"/>
            </a:xfrm>
            <a:prstGeom prst="rect">
              <a:avLst/>
            </a:prstGeom>
          </p:spPr>
        </p:pic>
      </p:grpSp>
      <p:grpSp>
        <p:nvGrpSpPr>
          <p:cNvPr id="32" name="Grupp 31"/>
          <p:cNvGrpSpPr/>
          <p:nvPr/>
        </p:nvGrpSpPr>
        <p:grpSpPr>
          <a:xfrm>
            <a:off x="7151831" y="1368692"/>
            <a:ext cx="1624922" cy="1838810"/>
            <a:chOff x="584575" y="3683172"/>
            <a:chExt cx="1624922" cy="1838810"/>
          </a:xfrm>
        </p:grpSpPr>
        <p:sp>
          <p:nvSpPr>
            <p:cNvPr id="33" name="Platshållare för innehåll 14">
              <a:extLst>
                <a:ext uri="{FF2B5EF4-FFF2-40B4-BE49-F238E27FC236}">
                  <a16:creationId xmlns:a16="http://schemas.microsoft.com/office/drawing/2014/main" id="{FD113CD1-A3FC-0F47-AEAF-40845F25D59E}"/>
                </a:ext>
              </a:extLst>
            </p:cNvPr>
            <p:cNvSpPr txBox="1">
              <a:spLocks/>
            </p:cNvSpPr>
            <p:nvPr/>
          </p:nvSpPr>
          <p:spPr>
            <a:xfrm>
              <a:off x="584575" y="4783318"/>
              <a:ext cx="162492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Bortfall av personal (inkl. nyckelpersoner)</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pic>
          <p:nvPicPr>
            <p:cNvPr id="34" name="Bildobjekt 3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7549" y="3683172"/>
              <a:ext cx="966919" cy="1087136"/>
            </a:xfrm>
            <a:prstGeom prst="rect">
              <a:avLst/>
            </a:prstGeom>
          </p:spPr>
        </p:pic>
      </p:grpSp>
      <p:grpSp>
        <p:nvGrpSpPr>
          <p:cNvPr id="35" name="Grupp 34"/>
          <p:cNvGrpSpPr/>
          <p:nvPr/>
        </p:nvGrpSpPr>
        <p:grpSpPr>
          <a:xfrm>
            <a:off x="9720840" y="4621999"/>
            <a:ext cx="2370375" cy="2097935"/>
            <a:chOff x="3063411" y="3522427"/>
            <a:chExt cx="2370375" cy="2097935"/>
          </a:xfrm>
        </p:grpSpPr>
        <p:pic>
          <p:nvPicPr>
            <p:cNvPr id="36" name="Bildobjekt 3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01676" y="3522427"/>
              <a:ext cx="1112965" cy="1102034"/>
            </a:xfrm>
            <a:prstGeom prst="rect">
              <a:avLst/>
            </a:prstGeom>
          </p:spPr>
        </p:pic>
        <p:sp>
          <p:nvSpPr>
            <p:cNvPr id="37" name="Platshållare för innehåll 14">
              <a:extLst>
                <a:ext uri="{FF2B5EF4-FFF2-40B4-BE49-F238E27FC236}">
                  <a16:creationId xmlns:a16="http://schemas.microsoft.com/office/drawing/2014/main" id="{5E83FFD2-7349-7445-BA30-8297F21C97E2}"/>
                </a:ext>
              </a:extLst>
            </p:cNvPr>
            <p:cNvSpPr txBox="1">
              <a:spLocks/>
            </p:cNvSpPr>
            <p:nvPr/>
          </p:nvSpPr>
          <p:spPr>
            <a:xfrm>
              <a:off x="3063411" y="4666255"/>
              <a:ext cx="2370375" cy="95410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Bortfall av kritisk infrastruktur </a:t>
              </a:r>
              <a:r>
                <a:rPr kumimoji="0" lang="sv-SE" sz="14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 exempelvis el</a:t>
              </a:r>
              <a:r>
                <a:rPr kumimoji="0" lang="sv-SE"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transportvägar och </a:t>
              </a:r>
              <a:r>
                <a:rPr kumimoji="0" lang="sv-SE" sz="14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rPr>
                <a:t>avlopp.</a:t>
              </a:r>
              <a:endParaRPr kumimoji="0" lang="sv-SE" sz="14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grpSp>
      <p:grpSp>
        <p:nvGrpSpPr>
          <p:cNvPr id="2" name="Grupp 1"/>
          <p:cNvGrpSpPr/>
          <p:nvPr/>
        </p:nvGrpSpPr>
        <p:grpSpPr>
          <a:xfrm>
            <a:off x="7020525" y="5122970"/>
            <a:ext cx="2370375" cy="1396560"/>
            <a:chOff x="7020525" y="5122970"/>
            <a:chExt cx="2370375" cy="1396560"/>
          </a:xfrm>
        </p:grpSpPr>
        <p:sp>
          <p:nvSpPr>
            <p:cNvPr id="39" name="Platshållare för innehåll 14">
              <a:extLst>
                <a:ext uri="{FF2B5EF4-FFF2-40B4-BE49-F238E27FC236}">
                  <a16:creationId xmlns:a16="http://schemas.microsoft.com/office/drawing/2014/main" id="{5E83FFD2-7349-7445-BA30-8297F21C97E2}"/>
                </a:ext>
              </a:extLst>
            </p:cNvPr>
            <p:cNvSpPr txBox="1">
              <a:spLocks/>
            </p:cNvSpPr>
            <p:nvPr/>
          </p:nvSpPr>
          <p:spPr>
            <a:xfrm>
              <a:off x="7020525" y="5780866"/>
              <a:ext cx="2370375"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Bortfall av varor och tjänster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bortfall av exempelvis kemikalier. </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pic>
          <p:nvPicPr>
            <p:cNvPr id="42" name="Bildobjekt 41" descr="En bild som visar tecken, ritning&#10;&#10;Automatiskt genererad beskrivning">
              <a:extLst>
                <a:ext uri="{FF2B5EF4-FFF2-40B4-BE49-F238E27FC236}">
                  <a16:creationId xmlns:a16="http://schemas.microsoft.com/office/drawing/2014/main" id="{4445AECA-C4A5-3148-B4F1-EFCAB1B35077}"/>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18330" b="28309"/>
            <a:stretch/>
          </p:blipFill>
          <p:spPr>
            <a:xfrm>
              <a:off x="7492952" y="5122970"/>
              <a:ext cx="1361873" cy="726714"/>
            </a:xfrm>
            <a:prstGeom prst="rect">
              <a:avLst/>
            </a:prstGeom>
          </p:spPr>
        </p:pic>
      </p:grpSp>
      <p:sp>
        <p:nvSpPr>
          <p:cNvPr id="38" name="textruta 37">
            <a:extLst>
              <a:ext uri="{FF2B5EF4-FFF2-40B4-BE49-F238E27FC236}">
                <a16:creationId xmlns:a16="http://schemas.microsoft.com/office/drawing/2014/main" id="{C8E3D118-69C2-E44D-883C-2F0488CC725A}"/>
              </a:ext>
            </a:extLst>
          </p:cNvPr>
          <p:cNvSpPr txBox="1"/>
          <p:nvPr/>
        </p:nvSpPr>
        <p:spPr>
          <a:xfrm>
            <a:off x="913730" y="3648918"/>
            <a:ext cx="5776855" cy="3170099"/>
          </a:xfrm>
          <a:prstGeom prst="rect">
            <a:avLst/>
          </a:prstGeom>
          <a:noFill/>
        </p:spPr>
        <p:txBody>
          <a:bodyPr wrap="square" rtlCol="0">
            <a:spAutoFit/>
          </a:bodyPr>
          <a:lstStyle/>
          <a:p>
            <a:pPr marL="171450" indent="-171450">
              <a:spcAft>
                <a:spcPts val="900"/>
              </a:spcAft>
              <a:buClr>
                <a:srgbClr val="822757"/>
              </a:buClr>
              <a:buSzPct val="120000"/>
              <a:buFont typeface="Courier New" panose="02070309020205020404" pitchFamily="49" charset="0"/>
              <a:buChar char="o"/>
              <a:defRPr/>
            </a:pPr>
            <a:r>
              <a:rPr kumimoji="0" lang="sv-SE" sz="1000" b="0" i="0" u="none" strike="noStrike" kern="1200" cap="none" spc="0" normalizeH="0" baseline="0" noProof="0" dirty="0" smtClean="0">
                <a:ln>
                  <a:noFill/>
                </a:ln>
                <a:solidFill>
                  <a:prstClr val="black"/>
                </a:solidFill>
                <a:effectLst/>
                <a:uLnTx/>
                <a:uFillTx/>
                <a:latin typeface="Arial"/>
              </a:rPr>
              <a:t>Vilka </a:t>
            </a:r>
            <a:r>
              <a:rPr kumimoji="0" lang="sv-SE" sz="1000" b="0" i="0" u="none" strike="noStrike" kern="1200" cap="none" spc="0" normalizeH="0" baseline="0" noProof="0" dirty="0">
                <a:ln>
                  <a:noFill/>
                </a:ln>
                <a:solidFill>
                  <a:prstClr val="black"/>
                </a:solidFill>
                <a:effectLst/>
                <a:uLnTx/>
                <a:uFillTx/>
                <a:latin typeface="Arial"/>
              </a:rPr>
              <a:t>riskhändelser kan påverka resursernas tillgänglighet till de kritiska aktiviteterna och/eller resurserna? Ge några exempel. Har ni riskhändelser som är särskilt stora/vanliga/specifika för er verksamhet</a:t>
            </a:r>
            <a:r>
              <a:rPr kumimoji="0" lang="sv-SE" sz="1000" b="0" i="0" u="none" strike="noStrike" kern="1200" cap="none" spc="0" normalizeH="0" baseline="0" noProof="0" dirty="0" smtClean="0">
                <a:ln>
                  <a:noFill/>
                </a:ln>
                <a:solidFill>
                  <a:prstClr val="black"/>
                </a:solidFill>
                <a:effectLst/>
                <a:uLnTx/>
                <a:uFillTx/>
                <a:latin typeface="Arial"/>
              </a:rPr>
              <a:t>? </a:t>
            </a:r>
            <a:r>
              <a:rPr lang="sv-SE" sz="1000" dirty="0">
                <a:solidFill>
                  <a:prstClr val="black"/>
                </a:solidFill>
              </a:rPr>
              <a:t>Har ni verksamhet nom exempelvis en kust- eller fjällkommun, finns det en Seveso-anläggning inom kommunen, kärnkraft, dammar etcetera</a:t>
            </a:r>
            <a:r>
              <a:rPr lang="sv-SE" sz="1000" dirty="0" smtClean="0">
                <a:solidFill>
                  <a:prstClr val="black"/>
                </a:solidFill>
              </a:rPr>
              <a:t>?</a:t>
            </a:r>
            <a:endParaRPr kumimoji="0" lang="sv-SE" sz="1000" b="0" i="0" u="none" strike="noStrike" kern="1200" cap="none" spc="0" normalizeH="0" baseline="0" noProof="0" dirty="0">
              <a:ln>
                <a:noFill/>
              </a:ln>
              <a:solidFill>
                <a:prstClr val="black"/>
              </a:solidFill>
              <a:effectLst/>
              <a:uLnTx/>
              <a:uFillTx/>
              <a:latin typeface="Arial"/>
            </a:endParaRP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Vilken </a:t>
            </a:r>
            <a:r>
              <a:rPr kumimoji="0" lang="sv-SE" sz="1000" b="0" i="0" u="none" strike="noStrike" kern="1200" cap="none" spc="0" normalizeH="0" baseline="0" noProof="0" dirty="0">
                <a:ln>
                  <a:noFill/>
                </a:ln>
                <a:solidFill>
                  <a:prstClr val="black"/>
                </a:solidFill>
                <a:effectLst/>
                <a:uLnTx/>
                <a:uFillTx/>
                <a:latin typeface="Arial"/>
              </a:rPr>
              <a:t>befintlig redundans (t.ex. reservlösningar) finns idag för de:</a:t>
            </a:r>
          </a:p>
          <a:p>
            <a:pPr marL="628650" marR="0" lvl="1"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kritiska </a:t>
            </a:r>
            <a:r>
              <a:rPr kumimoji="0" lang="sv-SE" sz="1000" b="0" i="0" u="none" strike="noStrike" kern="1200" cap="none" spc="0" normalizeH="0" baseline="0" noProof="0" dirty="0">
                <a:ln>
                  <a:noFill/>
                </a:ln>
                <a:solidFill>
                  <a:prstClr val="black"/>
                </a:solidFill>
                <a:effectLst/>
                <a:uLnTx/>
                <a:uFillTx/>
                <a:latin typeface="Arial"/>
              </a:rPr>
              <a:t>aktiviteterna?</a:t>
            </a:r>
          </a:p>
          <a:p>
            <a:pPr marL="628650" marR="0" lvl="1"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resurserna</a:t>
            </a:r>
            <a:r>
              <a:rPr kumimoji="0" lang="sv-SE" sz="1000" b="0" i="0" u="none" strike="noStrike" kern="1200" cap="none" spc="0" normalizeH="0" baseline="0" noProof="0" dirty="0">
                <a:ln>
                  <a:noFill/>
                </a:ln>
                <a:solidFill>
                  <a:prstClr val="black"/>
                </a:solidFill>
                <a:effectLst/>
                <a:uLnTx/>
                <a:uFillTx/>
                <a:latin typeface="Arial"/>
              </a:rPr>
              <a:t>? </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Vid </a:t>
            </a:r>
            <a:r>
              <a:rPr kumimoji="0" lang="sv-SE" sz="1000" b="0" i="0" u="none" strike="noStrike" kern="1200" cap="none" spc="0" normalizeH="0" baseline="0" noProof="0" dirty="0">
                <a:ln>
                  <a:noFill/>
                </a:ln>
                <a:solidFill>
                  <a:prstClr val="black"/>
                </a:solidFill>
                <a:effectLst/>
                <a:uLnTx/>
                <a:uFillTx/>
                <a:latin typeface="Arial"/>
              </a:rPr>
              <a:t>inträffad riskhändelse – kan den kritiska aktiviteten återställas inom den acceptabla avbrottstiden?</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Vid </a:t>
            </a:r>
            <a:r>
              <a:rPr kumimoji="0" lang="sv-SE" sz="1000" b="0" i="0" u="none" strike="noStrike" kern="1200" cap="none" spc="0" normalizeH="0" baseline="0" noProof="0" dirty="0">
                <a:ln>
                  <a:noFill/>
                </a:ln>
                <a:solidFill>
                  <a:prstClr val="black"/>
                </a:solidFill>
                <a:effectLst/>
                <a:uLnTx/>
                <a:uFillTx/>
                <a:latin typeface="Arial"/>
              </a:rPr>
              <a:t>inträffad riskhändelse – kan resursen återställas inom den satta återställningstiden? </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Är </a:t>
            </a:r>
            <a:r>
              <a:rPr kumimoji="0" lang="sv-SE" sz="1000" b="0" i="0" u="none" strike="noStrike" kern="1200" cap="none" spc="0" normalizeH="0" baseline="0" noProof="0" dirty="0">
                <a:ln>
                  <a:noFill/>
                </a:ln>
                <a:solidFill>
                  <a:prstClr val="black"/>
                </a:solidFill>
                <a:effectLst/>
                <a:uLnTx/>
                <a:uFillTx/>
                <a:latin typeface="Arial"/>
              </a:rPr>
              <a:t>risken acceptabel, ja eller nej? </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Behövs </a:t>
            </a:r>
            <a:r>
              <a:rPr kumimoji="0" lang="sv-SE" sz="1000" b="0" i="0" u="none" strike="noStrike" kern="1200" cap="none" spc="0" normalizeH="0" baseline="0" noProof="0" dirty="0">
                <a:ln>
                  <a:noFill/>
                </a:ln>
                <a:solidFill>
                  <a:prstClr val="black"/>
                </a:solidFill>
                <a:effectLst/>
                <a:uLnTx/>
                <a:uFillTx/>
                <a:latin typeface="Arial"/>
              </a:rPr>
              <a:t>det åtgärder för att säkra den kritiska aktiviteten och/eller resursen, ja eller nej?</a:t>
            </a:r>
          </a:p>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r>
              <a:rPr kumimoji="0" lang="sv-SE" sz="1000" b="0" i="0" u="none" strike="noStrike" kern="1200" cap="none" spc="0" normalizeH="0" baseline="0" noProof="0" dirty="0" smtClean="0">
                <a:ln>
                  <a:noFill/>
                </a:ln>
                <a:solidFill>
                  <a:prstClr val="black"/>
                </a:solidFill>
                <a:effectLst/>
                <a:uLnTx/>
                <a:uFillTx/>
                <a:latin typeface="Arial"/>
              </a:rPr>
              <a:t>Behövs </a:t>
            </a:r>
            <a:r>
              <a:rPr kumimoji="0" lang="sv-SE" sz="1000" b="0" i="0" u="none" strike="noStrike" kern="1200" cap="none" spc="0" normalizeH="0" baseline="0" noProof="0" dirty="0">
                <a:ln>
                  <a:noFill/>
                </a:ln>
                <a:solidFill>
                  <a:prstClr val="black"/>
                </a:solidFill>
                <a:effectLst/>
                <a:uLnTx/>
                <a:uFillTx/>
                <a:latin typeface="Arial"/>
              </a:rPr>
              <a:t>det en kontinuitetsplan om den kritiska aktiviteten och/eller resursen faller bort, ja eller nej?</a:t>
            </a:r>
          </a:p>
        </p:txBody>
      </p:sp>
      <p:grpSp>
        <p:nvGrpSpPr>
          <p:cNvPr id="40" name="Grupp 39">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43" name="Frihandsfigur 42">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44" name="Frihandsfigur 43">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45" name="Frihandsfigur 44">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Frihandsfigur 45">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8"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9"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1"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2" name="textruta 51">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r>
                <a:rPr kumimoji="0" lang="sv-SE" sz="700" b="0" i="1" u="none" strike="noStrike" kern="1200" cap="none" spc="0" normalizeH="0" baseline="0" noProof="0" dirty="0" err="1">
                  <a:ln>
                    <a:noFill/>
                  </a:ln>
                  <a:solidFill>
                    <a:srgbClr val="A9A8A4"/>
                  </a:solidFill>
                  <a:effectLst/>
                  <a:uLnTx/>
                  <a:uFillTx/>
                  <a:latin typeface="Century Gothic"/>
                  <a:ea typeface="+mn-ea"/>
                  <a:cs typeface="+mn-cs"/>
                </a:rPr>
                <a:t>act</a:t>
              </a: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p>
          </p:txBody>
        </p:sp>
        <p:sp>
          <p:nvSpPr>
            <p:cNvPr id="53" name="textruta 52">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(check)</a:t>
              </a:r>
            </a:p>
          </p:txBody>
        </p:sp>
        <p:sp>
          <p:nvSpPr>
            <p:cNvPr id="54" name="textruta 53">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55" name="textruta 54">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8C8B85"/>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8C8B85"/>
                  </a:solidFill>
                  <a:effectLst/>
                  <a:uLnTx/>
                  <a:uFillTx/>
                  <a:latin typeface="Century Gothic"/>
                  <a:ea typeface="+mn-ea"/>
                  <a:cs typeface="+mn-cs"/>
                </a:rPr>
                <a:t>(plan)</a:t>
              </a:r>
            </a:p>
          </p:txBody>
        </p:sp>
      </p:grpSp>
    </p:spTree>
    <p:extLst>
      <p:ext uri="{BB962C8B-B14F-4D97-AF65-F5344CB8AC3E}">
        <p14:creationId xmlns:p14="http://schemas.microsoft.com/office/powerpoint/2010/main" val="23414233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938" t="-12020" r="-12367" b="-15585"/>
          <a:stretch/>
        </p:blipFill>
        <p:spPr>
          <a:xfrm>
            <a:off x="395882" y="272030"/>
            <a:ext cx="998225" cy="998225"/>
          </a:xfrm>
          <a:prstGeom prst="ellipse">
            <a:avLst/>
          </a:prstGeom>
          <a:solidFill>
            <a:schemeClr val="bg1"/>
          </a:solidFill>
          <a:ln w="25400">
            <a:solidFill>
              <a:schemeClr val="accent2"/>
            </a:solidFill>
          </a:ln>
        </p:spPr>
      </p:pic>
      <p:graphicFrame>
        <p:nvGraphicFramePr>
          <p:cNvPr id="10" name="Tabell 9">
            <a:extLst>
              <a:ext uri="{FF2B5EF4-FFF2-40B4-BE49-F238E27FC236}">
                <a16:creationId xmlns:a16="http://schemas.microsoft.com/office/drawing/2014/main" id="{E7A68E45-91B3-F244-9BC8-782BCAA617B7}"/>
              </a:ext>
            </a:extLst>
          </p:cNvPr>
          <p:cNvGraphicFramePr>
            <a:graphicFrameLocks noGrp="1"/>
          </p:cNvGraphicFramePr>
          <p:nvPr>
            <p:extLst>
              <p:ext uri="{D42A27DB-BD31-4B8C-83A1-F6EECF244321}">
                <p14:modId xmlns:p14="http://schemas.microsoft.com/office/powerpoint/2010/main" val="922777970"/>
              </p:ext>
            </p:extLst>
          </p:nvPr>
        </p:nvGraphicFramePr>
        <p:xfrm>
          <a:off x="395882" y="1456151"/>
          <a:ext cx="10616249" cy="5620454"/>
        </p:xfrm>
        <a:graphic>
          <a:graphicData uri="http://schemas.openxmlformats.org/drawingml/2006/table">
            <a:tbl>
              <a:tblPr firstRow="1" bandRow="1">
                <a:tableStyleId>{21E4AEA4-8DFA-4A89-87EB-49C32662AFE0}</a:tableStyleId>
              </a:tblPr>
              <a:tblGrid>
                <a:gridCol w="1739089">
                  <a:extLst>
                    <a:ext uri="{9D8B030D-6E8A-4147-A177-3AD203B41FA5}">
                      <a16:colId xmlns:a16="http://schemas.microsoft.com/office/drawing/2014/main" val="2879922404"/>
                    </a:ext>
                  </a:extLst>
                </a:gridCol>
                <a:gridCol w="1534465">
                  <a:extLst>
                    <a:ext uri="{9D8B030D-6E8A-4147-A177-3AD203B41FA5}">
                      <a16:colId xmlns:a16="http://schemas.microsoft.com/office/drawing/2014/main" val="3690935872"/>
                    </a:ext>
                  </a:extLst>
                </a:gridCol>
                <a:gridCol w="1379336">
                  <a:extLst>
                    <a:ext uri="{9D8B030D-6E8A-4147-A177-3AD203B41FA5}">
                      <a16:colId xmlns:a16="http://schemas.microsoft.com/office/drawing/2014/main" val="2002580705"/>
                    </a:ext>
                  </a:extLst>
                </a:gridCol>
                <a:gridCol w="1565203">
                  <a:extLst>
                    <a:ext uri="{9D8B030D-6E8A-4147-A177-3AD203B41FA5}">
                      <a16:colId xmlns:a16="http://schemas.microsoft.com/office/drawing/2014/main" val="2453642077"/>
                    </a:ext>
                  </a:extLst>
                </a:gridCol>
                <a:gridCol w="995515">
                  <a:extLst>
                    <a:ext uri="{9D8B030D-6E8A-4147-A177-3AD203B41FA5}">
                      <a16:colId xmlns:a16="http://schemas.microsoft.com/office/drawing/2014/main" val="2778500845"/>
                    </a:ext>
                  </a:extLst>
                </a:gridCol>
                <a:gridCol w="1907905">
                  <a:extLst>
                    <a:ext uri="{9D8B030D-6E8A-4147-A177-3AD203B41FA5}">
                      <a16:colId xmlns:a16="http://schemas.microsoft.com/office/drawing/2014/main" val="2525519940"/>
                    </a:ext>
                  </a:extLst>
                </a:gridCol>
                <a:gridCol w="1494736">
                  <a:extLst>
                    <a:ext uri="{9D8B030D-6E8A-4147-A177-3AD203B41FA5}">
                      <a16:colId xmlns:a16="http://schemas.microsoft.com/office/drawing/2014/main" val="1185373914"/>
                    </a:ext>
                  </a:extLst>
                </a:gridCol>
              </a:tblGrid>
              <a:tr h="510059">
                <a:tc>
                  <a:txBody>
                    <a:bodyPr/>
                    <a:lstStyle/>
                    <a:p>
                      <a:pPr algn="l"/>
                      <a:r>
                        <a:rPr lang="sv-SE" sz="1000" b="1" kern="1200" dirty="0" smtClean="0">
                          <a:solidFill>
                            <a:schemeClr val="bg1"/>
                          </a:solidFill>
                          <a:latin typeface="+mn-lt"/>
                          <a:ea typeface="+mn-ea"/>
                          <a:cs typeface="+mn-cs"/>
                        </a:rPr>
                        <a:t>Kritisk aktivitet eller resurs</a:t>
                      </a:r>
                      <a:endParaRPr lang="sv-SE" sz="1000" b="1" kern="1200" dirty="0">
                        <a:solidFill>
                          <a:schemeClr val="bg1"/>
                        </a:solidFill>
                        <a:latin typeface="+mn-lt"/>
                        <a:ea typeface="+mn-ea"/>
                        <a:cs typeface="+mn-cs"/>
                      </a:endParaRPr>
                    </a:p>
                  </a:txBody>
                  <a:tcPr marL="54000" marR="0" marT="36000" marB="36000" anchor="ctr"/>
                </a:tc>
                <a:tc>
                  <a:txBody>
                    <a:bodyPr/>
                    <a:lstStyle/>
                    <a:p>
                      <a:pPr algn="l"/>
                      <a:r>
                        <a:rPr lang="sv-SE" sz="1000" dirty="0">
                          <a:solidFill>
                            <a:schemeClr val="bg1"/>
                          </a:solidFill>
                          <a:latin typeface="+mj-lt"/>
                        </a:rPr>
                        <a:t>Vad kan inträffa? </a:t>
                      </a:r>
                      <a:br>
                        <a:rPr lang="sv-SE" sz="1000" dirty="0">
                          <a:solidFill>
                            <a:schemeClr val="bg1"/>
                          </a:solidFill>
                          <a:latin typeface="+mj-lt"/>
                        </a:rPr>
                      </a:br>
                      <a:r>
                        <a:rPr lang="sv-SE" sz="1000" dirty="0">
                          <a:solidFill>
                            <a:schemeClr val="bg1"/>
                          </a:solidFill>
                          <a:latin typeface="+mj-lt"/>
                        </a:rPr>
                        <a:t>Ange ett urval av </a:t>
                      </a:r>
                      <a:r>
                        <a:rPr lang="sv-SE" sz="1000" dirty="0" smtClean="0">
                          <a:solidFill>
                            <a:schemeClr val="bg1"/>
                          </a:solidFill>
                          <a:latin typeface="+mj-lt"/>
                        </a:rPr>
                        <a:t>riskhändelser</a:t>
                      </a:r>
                      <a:endParaRPr lang="sv-SE" sz="1000" dirty="0">
                        <a:solidFill>
                          <a:schemeClr val="bg1"/>
                        </a:solidFill>
                        <a:latin typeface="+mj-lt"/>
                      </a:endParaRPr>
                    </a:p>
                  </a:txBody>
                  <a:tcPr marL="54000" marR="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a:ln>
                            <a:noFill/>
                          </a:ln>
                          <a:solidFill>
                            <a:schemeClr val="bg1"/>
                          </a:solidFill>
                          <a:effectLst/>
                          <a:uLnTx/>
                          <a:uFillTx/>
                          <a:latin typeface="+mj-lt"/>
                        </a:rPr>
                        <a:t>Vad har vi för </a:t>
                      </a:r>
                      <a:br>
                        <a:rPr kumimoji="0" lang="sv-SE" sz="1000" u="none" strike="noStrike" kern="1200" cap="none" spc="0" normalizeH="0" baseline="0" noProof="0" dirty="0">
                          <a:ln>
                            <a:noFill/>
                          </a:ln>
                          <a:solidFill>
                            <a:schemeClr val="bg1"/>
                          </a:solidFill>
                          <a:effectLst/>
                          <a:uLnTx/>
                          <a:uFillTx/>
                          <a:latin typeface="+mj-lt"/>
                        </a:rPr>
                      </a:br>
                      <a:r>
                        <a:rPr kumimoji="0" lang="sv-SE" sz="1000" u="none" strike="noStrike" kern="1200" cap="none" spc="0" normalizeH="0" baseline="0" noProof="0" dirty="0">
                          <a:ln>
                            <a:noFill/>
                          </a:ln>
                          <a:solidFill>
                            <a:schemeClr val="bg1"/>
                          </a:solidFill>
                          <a:effectLst/>
                          <a:uLnTx/>
                          <a:uFillTx/>
                          <a:latin typeface="+mj-lt"/>
                        </a:rPr>
                        <a:t>redundans?</a:t>
                      </a:r>
                    </a:p>
                  </a:txBody>
                  <a:tcPr marL="54000" marR="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schemeClr val="bg1"/>
                          </a:solidFill>
                          <a:effectLst/>
                          <a:uLnTx/>
                          <a:uFillTx/>
                          <a:latin typeface="Century Gothic"/>
                          <a:ea typeface="+mn-ea"/>
                          <a:cs typeface="+mn-cs"/>
                        </a:rPr>
                        <a:t>Vid inträffad riskhändelse – kan vi återställa den kritiska aktiviteten/resursen i tid?</a:t>
                      </a:r>
                      <a:endParaRPr kumimoji="0" lang="sv-SE" sz="1050" b="1" i="0" u="none" strike="noStrike" kern="1200" cap="none" spc="0" normalizeH="0" baseline="0" noProof="0" dirty="0">
                        <a:ln>
                          <a:noFill/>
                        </a:ln>
                        <a:solidFill>
                          <a:schemeClr val="bg1"/>
                        </a:solidFill>
                        <a:effectLst/>
                        <a:uLnTx/>
                        <a:uFillTx/>
                        <a:latin typeface="Century Gothic"/>
                        <a:ea typeface="+mn-ea"/>
                        <a:cs typeface="+mn-cs"/>
                      </a:endParaRPr>
                    </a:p>
                  </a:txBody>
                  <a:tcPr marL="54000" marR="0" marT="36000" marB="36000" anchor="ctr"/>
                </a:tc>
                <a:tc>
                  <a:txBody>
                    <a:bodyPr/>
                    <a:lstStyle/>
                    <a:p>
                      <a:pPr algn="l"/>
                      <a:r>
                        <a:rPr lang="sv-SE" sz="1000" dirty="0">
                          <a:solidFill>
                            <a:schemeClr val="bg1"/>
                          </a:solidFill>
                          <a:latin typeface="+mj-lt"/>
                        </a:rPr>
                        <a:t>Bedöms risken som acceptabel? </a:t>
                      </a:r>
                    </a:p>
                  </a:txBody>
                  <a:tcPr marL="54000" marR="0" marT="36000" marB="36000" anchor="ctr"/>
                </a:tc>
                <a:tc>
                  <a:txBody>
                    <a:bodyPr/>
                    <a:lstStyle/>
                    <a:p>
                      <a:pPr algn="l"/>
                      <a:r>
                        <a:rPr lang="sv-SE" sz="1000" b="1" kern="1200" dirty="0" smtClean="0">
                          <a:solidFill>
                            <a:schemeClr val="bg1"/>
                          </a:solidFill>
                          <a:latin typeface="+mj-lt"/>
                          <a:ea typeface="+mn-ea"/>
                          <a:cs typeface="+mn-cs"/>
                        </a:rPr>
                        <a:t>Behövs åtgärder</a:t>
                      </a:r>
                      <a:br>
                        <a:rPr lang="sv-SE" sz="1000" b="1" kern="1200" dirty="0" smtClean="0">
                          <a:solidFill>
                            <a:schemeClr val="bg1"/>
                          </a:solidFill>
                          <a:latin typeface="+mj-lt"/>
                          <a:ea typeface="+mn-ea"/>
                          <a:cs typeface="+mn-cs"/>
                        </a:rPr>
                      </a:br>
                      <a:r>
                        <a:rPr lang="sv-SE" sz="1000" b="1" kern="1200" dirty="0" smtClean="0">
                          <a:solidFill>
                            <a:schemeClr val="bg1"/>
                          </a:solidFill>
                          <a:latin typeface="+mj-lt"/>
                          <a:ea typeface="+mn-ea"/>
                          <a:cs typeface="+mn-cs"/>
                        </a:rPr>
                        <a:t>för att säkra resursen?</a:t>
                      </a:r>
                      <a:endParaRPr lang="sv-SE" sz="1000" b="1" kern="1200" dirty="0">
                        <a:solidFill>
                          <a:schemeClr val="bg1"/>
                        </a:solidFill>
                        <a:latin typeface="+mj-lt"/>
                        <a:ea typeface="+mn-ea"/>
                        <a:cs typeface="+mn-cs"/>
                      </a:endParaRPr>
                    </a:p>
                  </a:txBody>
                  <a:tcPr marL="54000" marR="0" marT="36000" marB="36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a:ln>
                            <a:noFill/>
                          </a:ln>
                          <a:solidFill>
                            <a:schemeClr val="bg1"/>
                          </a:solidFill>
                          <a:effectLst/>
                          <a:uLnTx/>
                          <a:uFillTx/>
                          <a:latin typeface="+mj-lt"/>
                        </a:rPr>
                        <a:t>Behövs det en kontinuitetsplan </a:t>
                      </a:r>
                      <a:r>
                        <a:rPr kumimoji="0" lang="sv-SE" sz="1000" u="none" strike="noStrike" kern="1200" cap="none" spc="0" normalizeH="0" baseline="0" noProof="0" dirty="0" smtClean="0">
                          <a:ln>
                            <a:noFill/>
                          </a:ln>
                          <a:solidFill>
                            <a:schemeClr val="bg1"/>
                          </a:solidFill>
                          <a:effectLst/>
                          <a:uLnTx/>
                          <a:uFillTx/>
                          <a:latin typeface="+mj-lt"/>
                        </a:rPr>
                        <a:t>om den kritiska aktiviteten/resursen </a:t>
                      </a:r>
                      <a:r>
                        <a:rPr kumimoji="0" lang="sv-SE" sz="1000" u="none" strike="noStrike" kern="1200" cap="none" spc="0" normalizeH="0" baseline="0" noProof="0" dirty="0">
                          <a:ln>
                            <a:noFill/>
                          </a:ln>
                          <a:solidFill>
                            <a:schemeClr val="bg1"/>
                          </a:solidFill>
                          <a:effectLst/>
                          <a:uLnTx/>
                          <a:uFillTx/>
                          <a:latin typeface="+mj-lt"/>
                        </a:rPr>
                        <a:t/>
                      </a:r>
                      <a:br>
                        <a:rPr kumimoji="0" lang="sv-SE" sz="1000" u="none" strike="noStrike" kern="1200" cap="none" spc="0" normalizeH="0" baseline="0" noProof="0" dirty="0">
                          <a:ln>
                            <a:noFill/>
                          </a:ln>
                          <a:solidFill>
                            <a:schemeClr val="bg1"/>
                          </a:solidFill>
                          <a:effectLst/>
                          <a:uLnTx/>
                          <a:uFillTx/>
                          <a:latin typeface="+mj-lt"/>
                        </a:rPr>
                      </a:br>
                      <a:r>
                        <a:rPr kumimoji="0" lang="sv-SE" sz="1000" u="none" strike="noStrike" kern="1200" cap="none" spc="0" normalizeH="0" baseline="0" noProof="0" dirty="0" smtClean="0">
                          <a:ln>
                            <a:noFill/>
                          </a:ln>
                          <a:solidFill>
                            <a:schemeClr val="bg1"/>
                          </a:solidFill>
                          <a:effectLst/>
                          <a:uLnTx/>
                          <a:uFillTx/>
                          <a:latin typeface="+mj-lt"/>
                        </a:rPr>
                        <a:t>faller </a:t>
                      </a:r>
                      <a:r>
                        <a:rPr kumimoji="0" lang="sv-SE" sz="1000" u="none" strike="noStrike" kern="1200" cap="none" spc="0" normalizeH="0" baseline="0" noProof="0" dirty="0">
                          <a:ln>
                            <a:noFill/>
                          </a:ln>
                          <a:solidFill>
                            <a:schemeClr val="bg1"/>
                          </a:solidFill>
                          <a:effectLst/>
                          <a:uLnTx/>
                          <a:uFillTx/>
                          <a:latin typeface="+mj-lt"/>
                        </a:rPr>
                        <a:t>bort?</a:t>
                      </a:r>
                    </a:p>
                  </a:txBody>
                  <a:tcPr marL="54000" marR="0" marT="36000" marB="36000" anchor="ctr"/>
                </a:tc>
                <a:extLst>
                  <a:ext uri="{0D108BD9-81ED-4DB2-BD59-A6C34878D82A}">
                    <a16:rowId xmlns:a16="http://schemas.microsoft.com/office/drawing/2014/main" val="359520840"/>
                  </a:ext>
                </a:extLst>
              </a:tr>
              <a:tr h="555460">
                <a:tc rowSpan="2">
                  <a:txBody>
                    <a:bodyPr/>
                    <a:lstStyle/>
                    <a:p>
                      <a:pPr algn="l"/>
                      <a:r>
                        <a:rPr lang="sv-SE" sz="1000" b="1" dirty="0">
                          <a:latin typeface="+mj-lt"/>
                        </a:rPr>
                        <a:t>Räddningspersonal</a:t>
                      </a:r>
                    </a:p>
                  </a:txBody>
                  <a:tcPr marL="54000" marR="54000" marT="72000" marB="72000" anchor="ctr"/>
                </a:tc>
                <a:tc>
                  <a:txBody>
                    <a:bodyPr/>
                    <a:lstStyle/>
                    <a:p>
                      <a:pPr algn="l"/>
                      <a:r>
                        <a:rPr lang="sv-SE" sz="1000" dirty="0" smtClean="0">
                          <a:latin typeface="+mj-lt"/>
                        </a:rPr>
                        <a:t>Sjukdom</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Vi kan ringa in ledig personal.</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r>
                        <a:rPr lang="sv-SE" sz="1000" baseline="0" dirty="0" smtClean="0">
                          <a:latin typeface="+mj-lt"/>
                        </a:rPr>
                        <a:t> vi vill öka redundansen ytterligare.</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Nej, rutiner finns.</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549358144"/>
                  </a:ext>
                </a:extLst>
              </a:tr>
              <a:tr h="848492">
                <a:tc vMerge="1">
                  <a:txBody>
                    <a:bodyPr/>
                    <a:lstStyle/>
                    <a:p>
                      <a:pPr algn="l"/>
                      <a:endParaRPr lang="sv-SE" sz="1000" b="1"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smtClean="0">
                          <a:latin typeface="+mj-lt"/>
                        </a:rPr>
                        <a:t>Flera</a:t>
                      </a:r>
                      <a:r>
                        <a:rPr lang="sv-SE" sz="1000" baseline="0" dirty="0" smtClean="0">
                          <a:latin typeface="+mj-lt"/>
                        </a:rPr>
                        <a:t> pågående händelser </a:t>
                      </a:r>
                      <a:endParaRPr lang="sv-SE" sz="1000" dirty="0" smtClean="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Förstärkning från andra stationer. </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Nej (det beror på hur</a:t>
                      </a:r>
                      <a:r>
                        <a:rPr lang="sv-SE" sz="1000" baseline="0" dirty="0" smtClean="0">
                          <a:latin typeface="+mj-lt"/>
                        </a:rPr>
                        <a:t> många händelser som inträffar samtidigt och hur långdragna dom är).</a:t>
                      </a:r>
                      <a:endParaRPr lang="sv-SE" sz="1000" dirty="0">
                        <a:latin typeface="+mj-lt"/>
                      </a:endParaRPr>
                    </a:p>
                  </a:txBody>
                  <a:tcPr marL="54000" marR="54000" marT="72000" marB="72000" anchor="ctr"/>
                </a:tc>
                <a:tc>
                  <a:txBody>
                    <a:bodyPr/>
                    <a:lstStyle/>
                    <a:p>
                      <a:pPr algn="l"/>
                      <a:r>
                        <a:rPr lang="sv-SE" sz="1000" dirty="0" smtClean="0">
                          <a:latin typeface="+mj-lt"/>
                        </a:rPr>
                        <a:t>Nej</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Ja</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751048900"/>
                  </a:ext>
                </a:extLst>
              </a:tr>
              <a:tr h="555460">
                <a:tc>
                  <a:txBody>
                    <a:bodyPr/>
                    <a:lstStyle/>
                    <a:p>
                      <a:pPr algn="l"/>
                      <a:r>
                        <a:rPr lang="sv-SE" sz="1000" b="1" dirty="0">
                          <a:latin typeface="+mj-lt"/>
                        </a:rPr>
                        <a:t>Personsökare</a:t>
                      </a:r>
                    </a:p>
                  </a:txBody>
                  <a:tcPr marL="54000" marR="54000" marT="72000" marB="72000" anchor="ctr"/>
                </a:tc>
                <a:tc>
                  <a:txBody>
                    <a:bodyPr/>
                    <a:lstStyle/>
                    <a:p>
                      <a:pPr algn="l"/>
                      <a:r>
                        <a:rPr lang="sv-SE" sz="1000" dirty="0" smtClean="0">
                          <a:latin typeface="+mj-lt"/>
                        </a:rPr>
                        <a:t>Dålig täckning  </a:t>
                      </a:r>
                      <a:endParaRPr lang="sv-SE" sz="1000" dirty="0">
                        <a:solidFill>
                          <a:srgbClr val="FF0000"/>
                        </a:solidFill>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Vi har telefonlistor, mobiltelefoner och Rakel.</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Nej</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Nej</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3156474021"/>
                  </a:ext>
                </a:extLst>
              </a:tr>
              <a:tr h="414655">
                <a:tc>
                  <a:txBody>
                    <a:bodyPr/>
                    <a:lstStyle/>
                    <a:p>
                      <a:pPr algn="l"/>
                      <a:r>
                        <a:rPr lang="sv-SE" sz="1000" b="1" dirty="0" smtClean="0">
                          <a:latin typeface="+mj-lt"/>
                        </a:rPr>
                        <a:t>Beslutsstöd, t.ex. LUPP</a:t>
                      </a:r>
                      <a:endParaRPr lang="sv-SE" sz="1000" b="1" dirty="0">
                        <a:latin typeface="+mj-lt"/>
                      </a:endParaRPr>
                    </a:p>
                  </a:txBody>
                  <a:tcPr marL="54000" marR="54000" marT="72000" marB="72000" anchor="ctr"/>
                </a:tc>
                <a:tc>
                  <a:txBody>
                    <a:bodyPr/>
                    <a:lstStyle/>
                    <a:p>
                      <a:pPr algn="l"/>
                      <a:r>
                        <a:rPr lang="sv-SE" sz="1000" dirty="0" smtClean="0">
                          <a:latin typeface="+mj-lt"/>
                        </a:rPr>
                        <a:t>Internet ligger nere </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LUPP möjliggör arbete </a:t>
                      </a:r>
                      <a:r>
                        <a:rPr kumimoji="0" lang="sv-SE" sz="1000" u="none" strike="noStrike" kern="1200" cap="none" spc="0" normalizeH="0" baseline="0" noProof="0" dirty="0" err="1" smtClean="0">
                          <a:ln>
                            <a:noFill/>
                          </a:ln>
                          <a:effectLst/>
                          <a:uLnTx/>
                          <a:uFillTx/>
                          <a:latin typeface="+mj-lt"/>
                        </a:rPr>
                        <a:t>offline</a:t>
                      </a:r>
                      <a:r>
                        <a:rPr kumimoji="0" lang="sv-SE" sz="1000" u="none" strike="noStrike" kern="1200" cap="none" spc="0" normalizeH="0" baseline="0" noProof="0" dirty="0" smtClean="0">
                          <a:ln>
                            <a:noFill/>
                          </a:ln>
                          <a:effectLst/>
                          <a:uLnTx/>
                          <a:uFillTx/>
                          <a:latin typeface="+mj-lt"/>
                        </a:rPr>
                        <a:t>.</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Nej</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Nej</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871921583"/>
                  </a:ext>
                </a:extLst>
              </a:tr>
              <a:tr h="414655">
                <a:tc>
                  <a:txBody>
                    <a:bodyPr/>
                    <a:lstStyle/>
                    <a:p>
                      <a:pPr algn="l"/>
                      <a:r>
                        <a:rPr lang="sv-SE" sz="1000" b="1" dirty="0">
                          <a:latin typeface="+mj-lt"/>
                        </a:rPr>
                        <a:t>Kartor och navigator</a:t>
                      </a:r>
                    </a:p>
                  </a:txBody>
                  <a:tcPr marL="54000" marR="54000" marT="72000" marB="72000" anchor="ctr"/>
                </a:tc>
                <a:tc>
                  <a:txBody>
                    <a:bodyPr/>
                    <a:lstStyle/>
                    <a:p>
                      <a:pPr algn="l"/>
                      <a:r>
                        <a:rPr lang="sv-SE" sz="1000" dirty="0" smtClean="0">
                          <a:latin typeface="+mj-lt"/>
                        </a:rPr>
                        <a:t>Störningar i GPS-systemet </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Vi har papperskartor och </a:t>
                      </a:r>
                      <a:r>
                        <a:rPr kumimoji="0" lang="sv-SE" sz="1000" u="none" strike="noStrike" kern="1200" cap="none" spc="0" normalizeH="0" baseline="0" noProof="0" dirty="0" err="1" smtClean="0">
                          <a:ln>
                            <a:noFill/>
                          </a:ln>
                          <a:effectLst/>
                          <a:uLnTx/>
                          <a:uFillTx/>
                          <a:latin typeface="+mj-lt"/>
                        </a:rPr>
                        <a:t>offlinekartor</a:t>
                      </a:r>
                      <a:r>
                        <a:rPr kumimoji="0" lang="sv-SE" sz="1000" u="none" strike="noStrike" kern="1200" cap="none" spc="0" normalizeH="0" baseline="0" noProof="0" dirty="0" smtClean="0">
                          <a:ln>
                            <a:noFill/>
                          </a:ln>
                          <a:effectLst/>
                          <a:uLnTx/>
                          <a:uFillTx/>
                          <a:latin typeface="+mj-lt"/>
                        </a:rPr>
                        <a:t>.</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Nej</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Nej</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3571626712"/>
                  </a:ext>
                </a:extLst>
              </a:tr>
              <a:tr h="1186894">
                <a:tc rowSpan="2">
                  <a:txBody>
                    <a:bodyPr/>
                    <a:lstStyle/>
                    <a:p>
                      <a:pPr algn="l"/>
                      <a:r>
                        <a:rPr lang="sv-SE" sz="1000" b="1" dirty="0">
                          <a:latin typeface="+mj-lt"/>
                        </a:rPr>
                        <a:t>El</a:t>
                      </a:r>
                    </a:p>
                  </a:txBody>
                  <a:tcPr marL="54000" marR="54000" marT="72000" marB="72000" anchor="ctr"/>
                </a:tc>
                <a:tc>
                  <a:txBody>
                    <a:bodyPr/>
                    <a:lstStyle/>
                    <a:p>
                      <a:pPr algn="l"/>
                      <a:r>
                        <a:rPr lang="sv-SE" sz="1000" dirty="0" smtClean="0">
                          <a:latin typeface="+mj-lt"/>
                        </a:rPr>
                        <a:t>Strömavbrott</a:t>
                      </a:r>
                      <a:r>
                        <a:rPr lang="sv-SE" sz="1000" baseline="0" dirty="0" smtClean="0">
                          <a:latin typeface="+mj-lt"/>
                        </a:rPr>
                        <a:t> p.g.a. storm </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Reservkraft finns.</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dirty="0" smtClean="0">
                          <a:latin typeface="+mj-lt"/>
                        </a:rPr>
                        <a:t>Reservkraften</a:t>
                      </a:r>
                      <a:r>
                        <a:rPr lang="sv-SE" sz="1000" baseline="0" dirty="0" smtClean="0">
                          <a:latin typeface="+mj-lt"/>
                        </a:rPr>
                        <a:t> behöver testas för att kontrollera vad den försörjer (t.ex. porten</a:t>
                      </a:r>
                      <a:r>
                        <a:rPr lang="sv-SE" sz="1000" kern="1200" dirty="0" smtClean="0">
                          <a:solidFill>
                            <a:schemeClr val="dk1"/>
                          </a:solidFill>
                          <a:latin typeface="+mj-lt"/>
                          <a:ea typeface="+mn-ea"/>
                          <a:cs typeface="+mn-cs"/>
                        </a:rPr>
                        <a:t>). </a:t>
                      </a:r>
                      <a:r>
                        <a:rPr lang="sv-SE" sz="1000" kern="1200" noProof="0" dirty="0" smtClean="0">
                          <a:solidFill>
                            <a:schemeClr val="dk1"/>
                          </a:solidFill>
                          <a:latin typeface="+mj-lt"/>
                          <a:ea typeface="+mn-ea"/>
                          <a:cs typeface="+mn-cs"/>
                        </a:rPr>
                        <a:t>Kontinuitetsplan finns och kan behöva uppdateras efter test.</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Kontinuitetsplan finns men kan behöva uppdateras efter test.</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596744444"/>
                  </a:ext>
                </a:extLst>
              </a:tr>
              <a:tr h="555460">
                <a:tc vMerge="1">
                  <a:txBody>
                    <a:bodyPr/>
                    <a:lstStyle/>
                    <a:p>
                      <a:pPr algn="l"/>
                      <a:endParaRPr lang="sv-SE" sz="1000" b="1" dirty="0">
                        <a:latin typeface="+mj-lt"/>
                      </a:endParaRPr>
                    </a:p>
                  </a:txBody>
                  <a:tcPr marL="54000" marR="54000" marT="72000" marB="72000" anchor="ctr"/>
                </a:tc>
                <a:tc>
                  <a:txBody>
                    <a:bodyPr/>
                    <a:lstStyle/>
                    <a:p>
                      <a:pPr algn="l"/>
                      <a:r>
                        <a:rPr lang="sv-SE" sz="1000" dirty="0" smtClean="0">
                          <a:latin typeface="+mj-lt"/>
                        </a:rPr>
                        <a:t>Brand i ställverk </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Reservkraft finns på annan plats än ordinarie inmatning.</a:t>
                      </a:r>
                      <a:endParaRPr kumimoji="0" lang="sv-SE" sz="100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Ja</a:t>
                      </a:r>
                      <a:endParaRPr lang="sv-SE" sz="1000" dirty="0">
                        <a:latin typeface="+mj-lt"/>
                      </a:endParaRPr>
                    </a:p>
                  </a:txBody>
                  <a:tcPr marL="54000" marR="54000" marT="72000" marB="72000" anchor="ctr"/>
                </a:tc>
                <a:tc>
                  <a:txBody>
                    <a:bodyPr/>
                    <a:lstStyle/>
                    <a:p>
                      <a:pPr algn="l"/>
                      <a:r>
                        <a:rPr lang="sv-SE" sz="1000" dirty="0" smtClean="0">
                          <a:latin typeface="+mj-lt"/>
                        </a:rPr>
                        <a:t>Nej</a:t>
                      </a:r>
                      <a:endParaRPr lang="sv-SE" sz="100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u="none" strike="noStrike" kern="1200" cap="none" spc="0" normalizeH="0" baseline="0" noProof="0" dirty="0" smtClean="0">
                          <a:ln>
                            <a:noFill/>
                          </a:ln>
                          <a:effectLst/>
                          <a:uLnTx/>
                          <a:uFillTx/>
                          <a:latin typeface="+mj-lt"/>
                        </a:rPr>
                        <a:t>Nej</a:t>
                      </a:r>
                      <a:endParaRPr kumimoji="0" lang="sv-SE" sz="100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2580407627"/>
                  </a:ext>
                </a:extLst>
              </a:tr>
            </a:tbl>
          </a:graphicData>
        </a:graphic>
      </p:graphicFrame>
      <p:sp>
        <p:nvSpPr>
          <p:cNvPr id="14" name="Rubrik 5">
            <a:extLst>
              <a:ext uri="{FF2B5EF4-FFF2-40B4-BE49-F238E27FC236}">
                <a16:creationId xmlns:a16="http://schemas.microsoft.com/office/drawing/2014/main" id="{078D1A36-5643-6246-A1AD-5BC41F6DF192}"/>
              </a:ext>
            </a:extLst>
          </p:cNvPr>
          <p:cNvSpPr>
            <a:spLocks noGrp="1"/>
          </p:cNvSpPr>
          <p:nvPr>
            <p:ph type="title"/>
          </p:nvPr>
        </p:nvSpPr>
        <p:spPr>
          <a:xfrm>
            <a:off x="1686359" y="277321"/>
            <a:ext cx="8987297" cy="729670"/>
          </a:xfrm>
        </p:spPr>
        <p:txBody>
          <a:bodyPr/>
          <a:lstStyle/>
          <a:p>
            <a:r>
              <a:rPr lang="sv-SE" sz="2400" dirty="0"/>
              <a:t>Riskbedömning </a:t>
            </a:r>
            <a:r>
              <a:rPr lang="sv-SE" sz="2400" b="0" dirty="0"/>
              <a:t/>
            </a:r>
            <a:br>
              <a:rPr lang="sv-SE" sz="2400" b="0" dirty="0"/>
            </a:br>
            <a:r>
              <a:rPr lang="sv-SE" sz="2200" b="0" dirty="0"/>
              <a:t>Exempel på </a:t>
            </a:r>
            <a:r>
              <a:rPr lang="sv-SE" sz="2200" b="0" dirty="0" smtClean="0"/>
              <a:t>resultat efter </a:t>
            </a:r>
            <a:r>
              <a:rPr lang="sv-SE" sz="2200" b="0" dirty="0" smtClean="0">
                <a:solidFill>
                  <a:schemeClr val="tx1"/>
                </a:solidFill>
              </a:rPr>
              <a:t>workshop 2 - Riskbild</a:t>
            </a:r>
            <a:endParaRPr lang="sv-SE" sz="2200" b="0" dirty="0">
              <a:solidFill>
                <a:schemeClr val="tx1"/>
              </a:solidFill>
            </a:endParaRPr>
          </a:p>
        </p:txBody>
      </p:sp>
      <p:cxnSp>
        <p:nvCxnSpPr>
          <p:cNvPr id="15" name="Rak 25">
            <a:extLst>
              <a:ext uri="{FF2B5EF4-FFF2-40B4-BE49-F238E27FC236}">
                <a16:creationId xmlns:a16="http://schemas.microsoft.com/office/drawing/2014/main" id="{84F544D4-B3BF-2840-8D39-255804A974F5}"/>
              </a:ext>
            </a:extLst>
          </p:cNvPr>
          <p:cNvCxnSpPr>
            <a:cxnSpLocks/>
          </p:cNvCxnSpPr>
          <p:nvPr/>
        </p:nvCxnSpPr>
        <p:spPr>
          <a:xfrm>
            <a:off x="1615252" y="245645"/>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Platshållare för innehåll 14">
            <a:extLst>
              <a:ext uri="{FF2B5EF4-FFF2-40B4-BE49-F238E27FC236}">
                <a16:creationId xmlns:a16="http://schemas.microsoft.com/office/drawing/2014/main" id="{59929AA6-8AEA-D948-8FD1-67F68942F785}"/>
              </a:ext>
            </a:extLst>
          </p:cNvPr>
          <p:cNvSpPr txBox="1">
            <a:spLocks/>
          </p:cNvSpPr>
          <p:nvPr/>
        </p:nvSpPr>
        <p:spPr>
          <a:xfrm>
            <a:off x="1852576" y="1085647"/>
            <a:ext cx="5687557" cy="27699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200" i="1" dirty="0"/>
              <a:t>Exemplet visar på ett urval av </a:t>
            </a:r>
            <a:r>
              <a:rPr lang="sv-SE" sz="1200" i="1" dirty="0" smtClean="0"/>
              <a:t>resurser </a:t>
            </a:r>
            <a:r>
              <a:rPr lang="sv-SE" sz="1200" i="1" dirty="0"/>
              <a:t>från bild </a:t>
            </a:r>
            <a:r>
              <a:rPr lang="sv-SE" sz="1200" i="1" dirty="0" smtClean="0"/>
              <a:t>14. </a:t>
            </a:r>
            <a:endParaRPr lang="sv-SE" sz="1200" i="1" dirty="0"/>
          </a:p>
        </p:txBody>
      </p:sp>
      <p:sp>
        <p:nvSpPr>
          <p:cNvPr id="8" name="Ellips 7">
            <a:extLst>
              <a:ext uri="{FF2B5EF4-FFF2-40B4-BE49-F238E27FC236}">
                <a16:creationId xmlns:a16="http://schemas.microsoft.com/office/drawing/2014/main" id="{5F086B53-3B3C-E841-B75F-905CED075325}"/>
              </a:ext>
            </a:extLst>
          </p:cNvPr>
          <p:cNvSpPr>
            <a:spLocks noChangeAspect="1"/>
          </p:cNvSpPr>
          <p:nvPr/>
        </p:nvSpPr>
        <p:spPr>
          <a:xfrm>
            <a:off x="1492576" y="105953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b="1" dirty="0">
                <a:solidFill>
                  <a:schemeClr val="bg2"/>
                </a:solidFill>
              </a:rPr>
              <a:t>!</a:t>
            </a:r>
            <a:endParaRPr lang="sv-SE" dirty="0">
              <a:solidFill>
                <a:schemeClr val="bg2"/>
              </a:solidFill>
            </a:endParaRPr>
          </a:p>
        </p:txBody>
      </p:sp>
    </p:spTree>
    <p:extLst>
      <p:ext uri="{BB962C8B-B14F-4D97-AF65-F5344CB8AC3E}">
        <p14:creationId xmlns:p14="http://schemas.microsoft.com/office/powerpoint/2010/main" val="18465048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4B507311-302C-384D-8FC9-EAFABF79D1D0}"/>
              </a:ext>
            </a:extLst>
          </p:cNvPr>
          <p:cNvSpPr/>
          <p:nvPr/>
        </p:nvSpPr>
        <p:spPr>
          <a:xfrm>
            <a:off x="237506" y="3646667"/>
            <a:ext cx="6579222" cy="3211333"/>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indent="-171450">
              <a:spcAft>
                <a:spcPts val="900"/>
              </a:spcAft>
              <a:buClr>
                <a:schemeClr val="accent2"/>
              </a:buClr>
              <a:buSzPct val="120000"/>
              <a:buFont typeface="Courier New" panose="02070309020205020404" pitchFamily="49" charset="0"/>
              <a:buChar char="o"/>
            </a:pPr>
            <a:endParaRPr lang="sv-SE" sz="1200" dirty="0">
              <a:solidFill>
                <a:schemeClr val="tx1"/>
              </a:solidFill>
            </a:endParaRPr>
          </a:p>
        </p:txBody>
      </p:sp>
      <p:sp>
        <p:nvSpPr>
          <p:cNvPr id="9" name="Rektangel 8">
            <a:extLst>
              <a:ext uri="{FF2B5EF4-FFF2-40B4-BE49-F238E27FC236}">
                <a16:creationId xmlns:a16="http://schemas.microsoft.com/office/drawing/2014/main" id="{A76C3253-994C-154C-8692-E7C17B625A33}"/>
              </a:ext>
            </a:extLst>
          </p:cNvPr>
          <p:cNvSpPr/>
          <p:nvPr/>
        </p:nvSpPr>
        <p:spPr>
          <a:xfrm>
            <a:off x="6816728" y="1"/>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Riskbedömning</a:t>
            </a:r>
            <a:br>
              <a:rPr lang="sv-SE" sz="2400" dirty="0"/>
            </a:br>
            <a:r>
              <a:rPr lang="sv-SE" sz="2200" b="0" dirty="0" smtClean="0"/>
              <a:t>Åtgärdsförslag</a:t>
            </a:r>
            <a:endParaRPr lang="sv-SE" sz="2200" b="0" dirty="0"/>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947713"/>
            <a:ext cx="4606373" cy="16927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dirty="0"/>
              <a:t>För </a:t>
            </a:r>
            <a:r>
              <a:rPr lang="sv-SE" sz="1400" dirty="0">
                <a:solidFill>
                  <a:schemeClr val="tx1"/>
                </a:solidFill>
              </a:rPr>
              <a:t>respektive kritisk aktivitet och/eller resurs </a:t>
            </a:r>
            <a:r>
              <a:rPr lang="sv-SE" sz="1400" dirty="0"/>
              <a:t>där ni har identifierat ett åtgärdsbehov, ta fram förslag på åtgärder för att</a:t>
            </a:r>
          </a:p>
          <a:p>
            <a:pPr>
              <a:spcBef>
                <a:spcPts val="0"/>
              </a:spcBef>
              <a:spcAft>
                <a:spcPts val="600"/>
              </a:spcAft>
            </a:pPr>
            <a:r>
              <a:rPr lang="sv-SE" sz="1400" dirty="0"/>
              <a:t>minska sannolikheten för en störning </a:t>
            </a:r>
          </a:p>
          <a:p>
            <a:pPr>
              <a:spcBef>
                <a:spcPts val="0"/>
              </a:spcBef>
              <a:spcAft>
                <a:spcPts val="600"/>
              </a:spcAft>
            </a:pPr>
            <a:r>
              <a:rPr lang="sv-SE" sz="1400" dirty="0">
                <a:solidFill>
                  <a:schemeClr val="tx1"/>
                </a:solidFill>
              </a:rPr>
              <a:t>minska störningsperioden</a:t>
            </a:r>
          </a:p>
          <a:p>
            <a:pPr>
              <a:spcBef>
                <a:spcPts val="0"/>
              </a:spcBef>
              <a:spcAft>
                <a:spcPts val="600"/>
              </a:spcAft>
            </a:pPr>
            <a:r>
              <a:rPr lang="sv-SE" sz="1400" dirty="0">
                <a:solidFill>
                  <a:schemeClr val="tx1"/>
                </a:solidFill>
              </a:rPr>
              <a:t>mildra konsekvenserna </a:t>
            </a:r>
            <a:r>
              <a:rPr lang="sv-SE" sz="1400" dirty="0"/>
              <a:t>av en störning.</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3645744"/>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0" name="Bildobjekt 49">
            <a:extLst>
              <a:ext uri="{FF2B5EF4-FFF2-40B4-BE49-F238E27FC236}">
                <a16:creationId xmlns:a16="http://schemas.microsoft.com/office/drawing/2014/main" id="{AE98F7E7-0BCB-3C4C-9DFF-5B6E07C16C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71" name="Platshållare för innehåll 14">
            <a:extLst>
              <a:ext uri="{FF2B5EF4-FFF2-40B4-BE49-F238E27FC236}">
                <a16:creationId xmlns:a16="http://schemas.microsoft.com/office/drawing/2014/main" id="{6B5A3697-3EE1-E145-A60C-E92C69DB40B1}"/>
              </a:ext>
            </a:extLst>
          </p:cNvPr>
          <p:cNvSpPr txBox="1">
            <a:spLocks/>
          </p:cNvSpPr>
          <p:nvPr/>
        </p:nvSpPr>
        <p:spPr>
          <a:xfrm>
            <a:off x="7439483" y="1486902"/>
            <a:ext cx="4024496" cy="3693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sv-SE" sz="1800" b="1" dirty="0">
                <a:latin typeface="+mj-lt"/>
              </a:rPr>
              <a:t>Exempel på åtgärder</a:t>
            </a:r>
          </a:p>
        </p:txBody>
      </p:sp>
      <p:sp>
        <p:nvSpPr>
          <p:cNvPr id="23" name="Platshållare för innehåll 14">
            <a:extLst>
              <a:ext uri="{FF2B5EF4-FFF2-40B4-BE49-F238E27FC236}">
                <a16:creationId xmlns:a16="http://schemas.microsoft.com/office/drawing/2014/main" id="{72E8CD2F-B248-7841-A6E3-CAF19A7D0F66}"/>
              </a:ext>
            </a:extLst>
          </p:cNvPr>
          <p:cNvSpPr txBox="1">
            <a:spLocks/>
          </p:cNvSpPr>
          <p:nvPr/>
        </p:nvSpPr>
        <p:spPr>
          <a:xfrm>
            <a:off x="8183610" y="2252287"/>
            <a:ext cx="3770884" cy="273921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r>
              <a:rPr lang="sv-SE" sz="1400" dirty="0"/>
              <a:t>Teckna samarbetsavtal med andra räddningstjänster kring </a:t>
            </a:r>
            <a:r>
              <a:rPr lang="sv-SE" sz="1400" dirty="0" smtClean="0"/>
              <a:t>personalförsörjning.</a:t>
            </a:r>
            <a:endParaRPr lang="sv-SE" sz="1400" dirty="0"/>
          </a:p>
          <a:p>
            <a:pPr marL="0" indent="0">
              <a:spcBef>
                <a:spcPts val="0"/>
              </a:spcBef>
              <a:spcAft>
                <a:spcPts val="1800"/>
              </a:spcAft>
              <a:buNone/>
            </a:pPr>
            <a:r>
              <a:rPr lang="sv-SE" sz="1400" dirty="0" smtClean="0">
                <a:solidFill>
                  <a:schemeClr val="tx1"/>
                </a:solidFill>
              </a:rPr>
              <a:t>Upprätta </a:t>
            </a:r>
            <a:r>
              <a:rPr lang="sv-SE" sz="1400" dirty="0">
                <a:solidFill>
                  <a:schemeClr val="tx1"/>
                </a:solidFill>
              </a:rPr>
              <a:t>en plan för alternativ ledningsplats</a:t>
            </a:r>
            <a:r>
              <a:rPr lang="sv-SE" sz="1400" dirty="0" smtClean="0">
                <a:solidFill>
                  <a:schemeClr val="tx1"/>
                </a:solidFill>
              </a:rPr>
              <a:t>.</a:t>
            </a:r>
          </a:p>
          <a:p>
            <a:pPr marL="0" indent="0">
              <a:spcBef>
                <a:spcPts val="0"/>
              </a:spcBef>
              <a:spcAft>
                <a:spcPts val="1800"/>
              </a:spcAft>
              <a:buNone/>
            </a:pPr>
            <a:r>
              <a:rPr lang="sv-SE" sz="1400" dirty="0" smtClean="0"/>
              <a:t>Testa reservkraften för att kontrollera vad den försörjer.  </a:t>
            </a:r>
            <a:endParaRPr lang="sv-SE" sz="1400" dirty="0"/>
          </a:p>
          <a:p>
            <a:pPr marL="0" indent="0">
              <a:spcBef>
                <a:spcPts val="0"/>
              </a:spcBef>
              <a:spcAft>
                <a:spcPts val="1800"/>
              </a:spcAft>
              <a:buNone/>
            </a:pPr>
            <a:r>
              <a:rPr lang="sv-SE" sz="1400" dirty="0"/>
              <a:t>Ta fram rutin för att fylla diesel i </a:t>
            </a:r>
            <a:r>
              <a:rPr lang="sv-SE" sz="1400" dirty="0" smtClean="0"/>
              <a:t>reservkraftverket.</a:t>
            </a:r>
          </a:p>
          <a:p>
            <a:pPr marL="0" indent="0">
              <a:spcBef>
                <a:spcPts val="0"/>
              </a:spcBef>
              <a:spcAft>
                <a:spcPts val="1800"/>
              </a:spcAft>
              <a:buNone/>
            </a:pPr>
            <a:r>
              <a:rPr lang="sv-SE" sz="1400" dirty="0" smtClean="0"/>
              <a:t>Öva reservrutiner.</a:t>
            </a:r>
            <a:endParaRPr lang="sv-SE" sz="1400" dirty="0"/>
          </a:p>
        </p:txBody>
      </p:sp>
      <p:pic>
        <p:nvPicPr>
          <p:cNvPr id="24" name="Bildobjekt 23">
            <a:extLst>
              <a:ext uri="{FF2B5EF4-FFF2-40B4-BE49-F238E27FC236}">
                <a16:creationId xmlns:a16="http://schemas.microsoft.com/office/drawing/2014/main" id="{F5A0AFF3-5F5F-B748-B384-711CB6C0DA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37284" y="2235130"/>
            <a:ext cx="466725" cy="466725"/>
          </a:xfrm>
          <a:prstGeom prst="rect">
            <a:avLst/>
          </a:prstGeom>
        </p:spPr>
      </p:pic>
      <p:pic>
        <p:nvPicPr>
          <p:cNvPr id="25" name="Bildobjekt 24">
            <a:extLst>
              <a:ext uri="{FF2B5EF4-FFF2-40B4-BE49-F238E27FC236}">
                <a16:creationId xmlns:a16="http://schemas.microsoft.com/office/drawing/2014/main" id="{1A20DEED-50C7-5349-849B-42AB530827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37284" y="2845298"/>
            <a:ext cx="466725" cy="466725"/>
          </a:xfrm>
          <a:prstGeom prst="rect">
            <a:avLst/>
          </a:prstGeom>
        </p:spPr>
      </p:pic>
      <p:pic>
        <p:nvPicPr>
          <p:cNvPr id="26" name="Bildobjekt 25">
            <a:extLst>
              <a:ext uri="{FF2B5EF4-FFF2-40B4-BE49-F238E27FC236}">
                <a16:creationId xmlns:a16="http://schemas.microsoft.com/office/drawing/2014/main" id="{3010F5EF-4D09-4C42-9CE8-33FA647130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37284" y="3416129"/>
            <a:ext cx="466725" cy="466725"/>
          </a:xfrm>
          <a:prstGeom prst="rect">
            <a:avLst/>
          </a:prstGeom>
        </p:spPr>
      </p:pic>
      <p:pic>
        <p:nvPicPr>
          <p:cNvPr id="27" name="Bildobjekt 26">
            <a:extLst>
              <a:ext uri="{FF2B5EF4-FFF2-40B4-BE49-F238E27FC236}">
                <a16:creationId xmlns:a16="http://schemas.microsoft.com/office/drawing/2014/main" id="{7159093D-ED30-8D4F-B86E-9058A96BCE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3049" y="4022871"/>
            <a:ext cx="466725" cy="466725"/>
          </a:xfrm>
          <a:prstGeom prst="rect">
            <a:avLst/>
          </a:prstGeom>
        </p:spPr>
      </p:pic>
      <p:pic>
        <p:nvPicPr>
          <p:cNvPr id="21" name="Bildobjekt 20">
            <a:extLst>
              <a:ext uri="{FF2B5EF4-FFF2-40B4-BE49-F238E27FC236}">
                <a16:creationId xmlns:a16="http://schemas.microsoft.com/office/drawing/2014/main" id="{7159093D-ED30-8D4F-B86E-9058A96BCE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30955" y="4593702"/>
            <a:ext cx="466725" cy="466725"/>
          </a:xfrm>
          <a:prstGeom prst="rect">
            <a:avLst/>
          </a:prstGeom>
        </p:spPr>
      </p:pic>
      <p:pic>
        <p:nvPicPr>
          <p:cNvPr id="28" name="Bildobjekt 27">
            <a:extLst>
              <a:ext uri="{FF2B5EF4-FFF2-40B4-BE49-F238E27FC236}">
                <a16:creationId xmlns:a16="http://schemas.microsoft.com/office/drawing/2014/main" id="{52C81A05-86C7-5D4C-9608-E82CCA1113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2855" y="3751753"/>
            <a:ext cx="465771" cy="465771"/>
          </a:xfrm>
          <a:prstGeom prst="rect">
            <a:avLst/>
          </a:prstGeom>
        </p:spPr>
      </p:pic>
      <p:sp>
        <p:nvSpPr>
          <p:cNvPr id="29" name="textruta 28">
            <a:extLst>
              <a:ext uri="{FF2B5EF4-FFF2-40B4-BE49-F238E27FC236}">
                <a16:creationId xmlns:a16="http://schemas.microsoft.com/office/drawing/2014/main" id="{BC98C352-3E5A-CC4D-A3B2-2174143EDD0F}"/>
              </a:ext>
            </a:extLst>
          </p:cNvPr>
          <p:cNvSpPr txBox="1"/>
          <p:nvPr/>
        </p:nvSpPr>
        <p:spPr>
          <a:xfrm>
            <a:off x="913731" y="3830559"/>
            <a:ext cx="4248279" cy="307777"/>
          </a:xfrm>
          <a:prstGeom prst="rect">
            <a:avLst/>
          </a:prstGeom>
          <a:noFill/>
        </p:spPr>
        <p:txBody>
          <a:bodyPr wrap="none" rtlCol="0">
            <a:spAutoFit/>
          </a:bodyPr>
          <a:lstStyle/>
          <a:p>
            <a:r>
              <a:rPr lang="sv-SE" sz="1400" b="1" dirty="0">
                <a:latin typeface="+mj-lt"/>
              </a:rPr>
              <a:t>Exempel på frågor att ställa under workshopen</a:t>
            </a:r>
          </a:p>
        </p:txBody>
      </p:sp>
      <p:grpSp>
        <p:nvGrpSpPr>
          <p:cNvPr id="31" name="Grupp 30">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32" name="Frihandsfigur 31">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33" name="Frihandsfigur 32">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34" name="Frihandsfigur 33">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rihandsfigur 34">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37"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38"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39"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0" name="textruta 39">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Förbättra</a:t>
              </a:r>
            </a:p>
            <a:p>
              <a:pPr lvl="0" algn="ctr" defTabSz="933450">
                <a:lnSpc>
                  <a:spcPct val="90000"/>
                </a:lnSpc>
                <a:spcBef>
                  <a:spcPct val="0"/>
                </a:spcBef>
                <a:spcAft>
                  <a:spcPts val="100"/>
                </a:spcAft>
                <a:defRPr/>
              </a:pPr>
              <a:r>
                <a:rPr lang="sv-SE" sz="700" i="1" dirty="0">
                  <a:solidFill>
                    <a:srgbClr val="A9A8A4"/>
                  </a:solidFill>
                  <a:latin typeface="Century Gothic"/>
                </a:rPr>
                <a:t>(</a:t>
              </a:r>
              <a:r>
                <a:rPr lang="sv-SE" sz="700" i="1" dirty="0" err="1">
                  <a:solidFill>
                    <a:srgbClr val="A9A8A4"/>
                  </a:solidFill>
                  <a:latin typeface="Century Gothic"/>
                </a:rPr>
                <a:t>act</a:t>
              </a:r>
              <a:r>
                <a:rPr lang="sv-SE" sz="700" i="1" dirty="0">
                  <a:solidFill>
                    <a:srgbClr val="A9A8A4"/>
                  </a:solidFill>
                  <a:latin typeface="Century Gothic"/>
                </a:rPr>
                <a:t>)</a:t>
              </a:r>
            </a:p>
          </p:txBody>
        </p:sp>
        <p:sp>
          <p:nvSpPr>
            <p:cNvPr id="42" name="textruta 41">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Följa upp</a:t>
              </a:r>
            </a:p>
            <a:p>
              <a:pPr lvl="0" algn="ctr" defTabSz="933450">
                <a:lnSpc>
                  <a:spcPct val="90000"/>
                </a:lnSpc>
                <a:spcBef>
                  <a:spcPct val="0"/>
                </a:spcBef>
                <a:spcAft>
                  <a:spcPts val="100"/>
                </a:spcAft>
                <a:defRPr/>
              </a:pPr>
              <a:r>
                <a:rPr lang="sv-SE" sz="700" i="1" dirty="0">
                  <a:solidFill>
                    <a:srgbClr val="A9A8A4"/>
                  </a:solidFill>
                  <a:latin typeface="Century Gothic"/>
                </a:rPr>
                <a:t>(check)</a:t>
              </a:r>
            </a:p>
          </p:txBody>
        </p:sp>
        <p:sp>
          <p:nvSpPr>
            <p:cNvPr id="43" name="textruta 42">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latin typeface="Century Gothic"/>
                </a:rPr>
                <a:t>Genomföra</a:t>
              </a:r>
            </a:p>
            <a:p>
              <a:pPr lvl="0" algn="ctr" defTabSz="933450">
                <a:lnSpc>
                  <a:spcPct val="90000"/>
                </a:lnSpc>
                <a:spcBef>
                  <a:spcPct val="0"/>
                </a:spcBef>
                <a:spcAft>
                  <a:spcPts val="100"/>
                </a:spcAft>
                <a:defRPr/>
              </a:pPr>
              <a:r>
                <a:rPr lang="sv-SE" sz="700" i="1" dirty="0">
                  <a:latin typeface="Century Gothic"/>
                </a:rPr>
                <a:t>(do)</a:t>
              </a:r>
            </a:p>
          </p:txBody>
        </p:sp>
        <p:sp>
          <p:nvSpPr>
            <p:cNvPr id="44" name="textruta 43">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lvl="0" algn="ctr" defTabSz="933450">
                <a:lnSpc>
                  <a:spcPct val="90000"/>
                </a:lnSpc>
                <a:spcBef>
                  <a:spcPct val="0"/>
                </a:spcBef>
                <a:spcAft>
                  <a:spcPts val="100"/>
                </a:spcAft>
                <a:defRPr/>
              </a:pPr>
              <a:r>
                <a:rPr lang="sv-SE" sz="700" b="1" dirty="0">
                  <a:solidFill>
                    <a:srgbClr val="8C8B85"/>
                  </a:solidFill>
                  <a:latin typeface="Century Gothic"/>
                </a:rPr>
                <a:t>Planera</a:t>
              </a:r>
            </a:p>
            <a:p>
              <a:pPr lvl="0" algn="ctr" defTabSz="933450">
                <a:lnSpc>
                  <a:spcPct val="90000"/>
                </a:lnSpc>
                <a:spcBef>
                  <a:spcPct val="0"/>
                </a:spcBef>
                <a:spcAft>
                  <a:spcPts val="100"/>
                </a:spcAft>
                <a:defRPr/>
              </a:pPr>
              <a:r>
                <a:rPr lang="sv-SE" sz="700" i="1" dirty="0">
                  <a:solidFill>
                    <a:srgbClr val="8C8B85"/>
                  </a:solidFill>
                  <a:latin typeface="Century Gothic"/>
                </a:rPr>
                <a:t>(plan)</a:t>
              </a:r>
            </a:p>
          </p:txBody>
        </p:sp>
      </p:grpSp>
      <p:sp>
        <p:nvSpPr>
          <p:cNvPr id="41" name="textruta 40">
            <a:extLst>
              <a:ext uri="{FF2B5EF4-FFF2-40B4-BE49-F238E27FC236}">
                <a16:creationId xmlns:a16="http://schemas.microsoft.com/office/drawing/2014/main" id="{C8E3D118-69C2-E44D-883C-2F0488CC725A}"/>
              </a:ext>
            </a:extLst>
          </p:cNvPr>
          <p:cNvSpPr txBox="1"/>
          <p:nvPr/>
        </p:nvSpPr>
        <p:spPr>
          <a:xfrm>
            <a:off x="913731" y="4227273"/>
            <a:ext cx="5618224" cy="2539157"/>
          </a:xfrm>
          <a:prstGeom prst="rect">
            <a:avLst/>
          </a:prstGeom>
          <a:noFill/>
        </p:spPr>
        <p:txBody>
          <a:bodyPr wrap="square" rtlCol="0">
            <a:spAutoFit/>
          </a:bodyPr>
          <a:lstStyle/>
          <a:p>
            <a:pPr marL="171450" indent="-171450">
              <a:spcAft>
                <a:spcPts val="900"/>
              </a:spcAft>
              <a:buClr>
                <a:schemeClr val="accent2"/>
              </a:buClr>
              <a:buSzPct val="120000"/>
              <a:buFont typeface="Courier New" panose="02070309020205020404" pitchFamily="49" charset="0"/>
              <a:buChar char="o"/>
            </a:pPr>
            <a:r>
              <a:rPr lang="sv-SE" sz="1100" dirty="0"/>
              <a:t>Vad kan vi göra för att minska sannolikheten för en störning i vår verksamhet?</a:t>
            </a:r>
          </a:p>
          <a:p>
            <a:pPr marL="171450" indent="-171450">
              <a:spcAft>
                <a:spcPts val="900"/>
              </a:spcAft>
              <a:buClr>
                <a:schemeClr val="accent2"/>
              </a:buClr>
              <a:buSzPct val="120000"/>
              <a:buFont typeface="Courier New" panose="02070309020205020404" pitchFamily="49" charset="0"/>
              <a:buChar char="o"/>
            </a:pPr>
            <a:r>
              <a:rPr lang="sv-SE" sz="1100" dirty="0"/>
              <a:t>Om en störning ändå inträffar, vad kan vi göra för att minska avbrottstiden?</a:t>
            </a:r>
          </a:p>
          <a:p>
            <a:pPr marL="171450" indent="-171450">
              <a:spcAft>
                <a:spcPts val="900"/>
              </a:spcAft>
              <a:buClr>
                <a:schemeClr val="accent2"/>
              </a:buClr>
              <a:buSzPct val="120000"/>
              <a:buFont typeface="Courier New" panose="02070309020205020404" pitchFamily="49" charset="0"/>
              <a:buChar char="o"/>
            </a:pPr>
            <a:r>
              <a:rPr lang="sv-SE" sz="1100" dirty="0"/>
              <a:t>Vilka åtgärder kan vi genomföra för att mildra konsekvenserna av en störning?</a:t>
            </a:r>
          </a:p>
          <a:p>
            <a:pPr marL="171450" indent="-171450">
              <a:spcAft>
                <a:spcPts val="900"/>
              </a:spcAft>
              <a:buClr>
                <a:schemeClr val="accent2"/>
              </a:buClr>
              <a:buSzPct val="120000"/>
              <a:buFont typeface="Courier New" panose="02070309020205020404" pitchFamily="49" charset="0"/>
              <a:buChar char="o"/>
            </a:pPr>
            <a:r>
              <a:rPr lang="sv-SE" sz="1100" dirty="0"/>
              <a:t>Finns det åtgärder som kan stärka flera kritiska aktiviteter och/eller resurser?</a:t>
            </a:r>
          </a:p>
          <a:p>
            <a:pPr marL="171450" indent="-171450">
              <a:spcAft>
                <a:spcPts val="900"/>
              </a:spcAft>
              <a:buClr>
                <a:schemeClr val="accent2"/>
              </a:buClr>
              <a:buSzPct val="120000"/>
              <a:buFont typeface="Courier New" panose="02070309020205020404" pitchFamily="49" charset="0"/>
              <a:buChar char="o"/>
            </a:pPr>
            <a:r>
              <a:rPr lang="sv-SE" sz="1100" dirty="0"/>
              <a:t>Finns det åtgärder som behöver prioriteras och är tidskritiska att genomföra?</a:t>
            </a:r>
          </a:p>
          <a:p>
            <a:pPr marL="171450" indent="-171450">
              <a:spcAft>
                <a:spcPts val="900"/>
              </a:spcAft>
              <a:buClr>
                <a:schemeClr val="accent2"/>
              </a:buClr>
              <a:buSzPct val="120000"/>
              <a:buFont typeface="Courier New" panose="02070309020205020404" pitchFamily="49" charset="0"/>
              <a:buChar char="o"/>
            </a:pPr>
            <a:r>
              <a:rPr lang="sv-SE" sz="1100" dirty="0"/>
              <a:t>Om det redan finns kontinuitetsplaner, behöver de t.ex. övas eller revideras?</a:t>
            </a:r>
          </a:p>
          <a:p>
            <a:pPr marL="171450" indent="-171450">
              <a:spcAft>
                <a:spcPts val="900"/>
              </a:spcAft>
              <a:buClr>
                <a:schemeClr val="accent2"/>
              </a:buClr>
              <a:buSzPct val="120000"/>
              <a:buFont typeface="Courier New" panose="02070309020205020404" pitchFamily="49" charset="0"/>
              <a:buChar char="o"/>
            </a:pPr>
            <a:r>
              <a:rPr lang="sv-SE" sz="1100" dirty="0"/>
              <a:t>Vad kostar åtgärden att genomföra? Gör en uppskattning. </a:t>
            </a:r>
          </a:p>
          <a:p>
            <a:pPr marL="171450" indent="-171450">
              <a:spcAft>
                <a:spcPts val="900"/>
              </a:spcAft>
              <a:buClr>
                <a:schemeClr val="accent2"/>
              </a:buClr>
              <a:buSzPct val="120000"/>
              <a:buFont typeface="Courier New" panose="02070309020205020404" pitchFamily="49" charset="0"/>
              <a:buChar char="o"/>
            </a:pPr>
            <a:r>
              <a:rPr lang="sv-SE" sz="1100" dirty="0"/>
              <a:t>Vem behöver besluta om åtgärden?</a:t>
            </a:r>
          </a:p>
          <a:p>
            <a:pPr marL="171450" indent="-171450">
              <a:spcAft>
                <a:spcPts val="900"/>
              </a:spcAft>
              <a:buClr>
                <a:schemeClr val="accent2"/>
              </a:buClr>
              <a:buSzPct val="120000"/>
              <a:buFont typeface="Courier New" panose="02070309020205020404" pitchFamily="49" charset="0"/>
              <a:buChar char="o"/>
            </a:pPr>
            <a:r>
              <a:rPr lang="sv-SE" sz="1100" dirty="0"/>
              <a:t>Vem bör vara ansvarig för att åtgärden genomförs?</a:t>
            </a:r>
            <a:endParaRPr lang="sv-SE" sz="1200" dirty="0"/>
          </a:p>
        </p:txBody>
      </p:sp>
    </p:spTree>
    <p:extLst>
      <p:ext uri="{BB962C8B-B14F-4D97-AF65-F5344CB8AC3E}">
        <p14:creationId xmlns:p14="http://schemas.microsoft.com/office/powerpoint/2010/main" val="27443615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938" t="-12020" r="-12367" b="-15585"/>
          <a:stretch/>
        </p:blipFill>
        <p:spPr>
          <a:xfrm>
            <a:off x="395882" y="272030"/>
            <a:ext cx="998225" cy="998225"/>
          </a:xfrm>
          <a:prstGeom prst="ellipse">
            <a:avLst/>
          </a:prstGeom>
          <a:solidFill>
            <a:schemeClr val="bg1"/>
          </a:solidFill>
          <a:ln w="25400">
            <a:solidFill>
              <a:schemeClr val="accent2"/>
            </a:solidFill>
          </a:ln>
        </p:spPr>
      </p:pic>
      <p:graphicFrame>
        <p:nvGraphicFramePr>
          <p:cNvPr id="10" name="Tabell 9">
            <a:extLst>
              <a:ext uri="{FF2B5EF4-FFF2-40B4-BE49-F238E27FC236}">
                <a16:creationId xmlns:a16="http://schemas.microsoft.com/office/drawing/2014/main" id="{E7A68E45-91B3-F244-9BC8-782BCAA617B7}"/>
              </a:ext>
            </a:extLst>
          </p:cNvPr>
          <p:cNvGraphicFramePr>
            <a:graphicFrameLocks noGrp="1"/>
          </p:cNvGraphicFramePr>
          <p:nvPr>
            <p:extLst>
              <p:ext uri="{D42A27DB-BD31-4B8C-83A1-F6EECF244321}">
                <p14:modId xmlns:p14="http://schemas.microsoft.com/office/powerpoint/2010/main" val="1952882303"/>
              </p:ext>
            </p:extLst>
          </p:nvPr>
        </p:nvGraphicFramePr>
        <p:xfrm>
          <a:off x="1231627" y="1853883"/>
          <a:ext cx="10132831" cy="2912355"/>
        </p:xfrm>
        <a:graphic>
          <a:graphicData uri="http://schemas.openxmlformats.org/drawingml/2006/table">
            <a:tbl>
              <a:tblPr firstRow="1" bandRow="1">
                <a:tableStyleId>{21E4AEA4-8DFA-4A89-87EB-49C32662AFE0}</a:tableStyleId>
              </a:tblPr>
              <a:tblGrid>
                <a:gridCol w="1940400">
                  <a:extLst>
                    <a:ext uri="{9D8B030D-6E8A-4147-A177-3AD203B41FA5}">
                      <a16:colId xmlns:a16="http://schemas.microsoft.com/office/drawing/2014/main" val="2879922404"/>
                    </a:ext>
                  </a:extLst>
                </a:gridCol>
                <a:gridCol w="1458967">
                  <a:extLst>
                    <a:ext uri="{9D8B030D-6E8A-4147-A177-3AD203B41FA5}">
                      <a16:colId xmlns:a16="http://schemas.microsoft.com/office/drawing/2014/main" val="3690935872"/>
                    </a:ext>
                  </a:extLst>
                </a:gridCol>
                <a:gridCol w="875073">
                  <a:extLst>
                    <a:ext uri="{9D8B030D-6E8A-4147-A177-3AD203B41FA5}">
                      <a16:colId xmlns:a16="http://schemas.microsoft.com/office/drawing/2014/main" val="2002580705"/>
                    </a:ext>
                  </a:extLst>
                </a:gridCol>
                <a:gridCol w="1482163">
                  <a:extLst>
                    <a:ext uri="{9D8B030D-6E8A-4147-A177-3AD203B41FA5}">
                      <a16:colId xmlns:a16="http://schemas.microsoft.com/office/drawing/2014/main" val="2453642077"/>
                    </a:ext>
                  </a:extLst>
                </a:gridCol>
                <a:gridCol w="1152000">
                  <a:extLst>
                    <a:ext uri="{9D8B030D-6E8A-4147-A177-3AD203B41FA5}">
                      <a16:colId xmlns:a16="http://schemas.microsoft.com/office/drawing/2014/main" val="2778500845"/>
                    </a:ext>
                  </a:extLst>
                </a:gridCol>
                <a:gridCol w="1676228">
                  <a:extLst>
                    <a:ext uri="{9D8B030D-6E8A-4147-A177-3AD203B41FA5}">
                      <a16:colId xmlns:a16="http://schemas.microsoft.com/office/drawing/2014/main" val="2525519940"/>
                    </a:ext>
                  </a:extLst>
                </a:gridCol>
                <a:gridCol w="1548000">
                  <a:extLst>
                    <a:ext uri="{9D8B030D-6E8A-4147-A177-3AD203B41FA5}">
                      <a16:colId xmlns:a16="http://schemas.microsoft.com/office/drawing/2014/main" val="1531207349"/>
                    </a:ext>
                  </a:extLst>
                </a:gridCol>
              </a:tblGrid>
              <a:tr h="400095">
                <a:tc>
                  <a:txBody>
                    <a:bodyPr/>
                    <a:lstStyle/>
                    <a:p>
                      <a:pPr algn="l"/>
                      <a:r>
                        <a:rPr lang="sv-SE" sz="1050" b="1" kern="1200" dirty="0" smtClean="0">
                          <a:solidFill>
                            <a:schemeClr val="bg1"/>
                          </a:solidFill>
                          <a:latin typeface="+mn-lt"/>
                          <a:ea typeface="+mn-ea"/>
                          <a:cs typeface="+mn-cs"/>
                        </a:rPr>
                        <a:t>Kritisk aktivitet eller resurs</a:t>
                      </a:r>
                      <a:endParaRPr lang="sv-SE" sz="1050" b="1" kern="1200" dirty="0">
                        <a:solidFill>
                          <a:schemeClr val="bg1"/>
                        </a:solidFill>
                        <a:latin typeface="+mn-lt"/>
                        <a:ea typeface="+mn-ea"/>
                        <a:cs typeface="+mn-cs"/>
                      </a:endParaRPr>
                    </a:p>
                  </a:txBody>
                  <a:tcPr marL="54000" marR="0" marT="36000" marB="36000" anchor="ctr"/>
                </a:tc>
                <a:tc>
                  <a:txBody>
                    <a:bodyPr/>
                    <a:lstStyle/>
                    <a:p>
                      <a:pPr algn="l"/>
                      <a:r>
                        <a:rPr lang="sv-SE" sz="1050" dirty="0">
                          <a:latin typeface="+mj-lt"/>
                        </a:rPr>
                        <a:t>Åtgärdsförslag</a:t>
                      </a:r>
                    </a:p>
                  </a:txBody>
                  <a:tcPr marL="54000" marR="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a:ln>
                            <a:noFill/>
                          </a:ln>
                          <a:effectLst/>
                          <a:uLnTx/>
                          <a:uFillTx/>
                          <a:latin typeface="+mj-lt"/>
                        </a:rPr>
                        <a:t>Prioritet</a:t>
                      </a:r>
                    </a:p>
                  </a:txBody>
                  <a:tcPr marL="54000" marR="0" marT="36000" marB="36000" anchor="ctr"/>
                </a:tc>
                <a:tc>
                  <a:txBody>
                    <a:bodyPr/>
                    <a:lstStyle/>
                    <a:p>
                      <a:pPr algn="l"/>
                      <a:r>
                        <a:rPr lang="sv-SE" sz="1050" dirty="0">
                          <a:latin typeface="+mj-lt"/>
                        </a:rPr>
                        <a:t>Ansvarig</a:t>
                      </a:r>
                    </a:p>
                  </a:txBody>
                  <a:tcPr marL="54000" marR="0" marT="36000" marB="36000" anchor="ctr"/>
                </a:tc>
                <a:tc>
                  <a:txBody>
                    <a:bodyPr/>
                    <a:lstStyle/>
                    <a:p>
                      <a:pPr algn="l"/>
                      <a:r>
                        <a:rPr lang="sv-SE" sz="1050" dirty="0">
                          <a:latin typeface="+mj-lt"/>
                        </a:rPr>
                        <a:t>Tidplan</a:t>
                      </a:r>
                    </a:p>
                  </a:txBody>
                  <a:tcPr marL="54000" marR="0" marT="36000" marB="36000" anchor="ctr"/>
                </a:tc>
                <a:tc>
                  <a:txBody>
                    <a:bodyPr/>
                    <a:lstStyle/>
                    <a:p>
                      <a:pPr algn="l"/>
                      <a:r>
                        <a:rPr lang="sv-SE" sz="1050" dirty="0">
                          <a:latin typeface="+mj-lt"/>
                        </a:rPr>
                        <a:t>Uppskattade kostnader </a:t>
                      </a:r>
                      <a:br>
                        <a:rPr lang="sv-SE" sz="1050" dirty="0">
                          <a:latin typeface="+mj-lt"/>
                        </a:rPr>
                      </a:br>
                      <a:r>
                        <a:rPr lang="sv-SE" sz="1050" dirty="0">
                          <a:latin typeface="+mj-lt"/>
                        </a:rPr>
                        <a:t>för åtgärden</a:t>
                      </a:r>
                    </a:p>
                  </a:txBody>
                  <a:tcPr marL="54000" marR="0" marT="36000" marB="36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050" b="1" kern="1200" dirty="0">
                          <a:solidFill>
                            <a:schemeClr val="lt1"/>
                          </a:solidFill>
                          <a:latin typeface="+mj-lt"/>
                          <a:ea typeface="+mn-ea"/>
                          <a:cs typeface="+mn-cs"/>
                        </a:rPr>
                        <a:t>Vem behöver fatta </a:t>
                      </a:r>
                      <a:br>
                        <a:rPr lang="sv-SE" sz="1050" b="1" kern="1200" dirty="0">
                          <a:solidFill>
                            <a:schemeClr val="lt1"/>
                          </a:solidFill>
                          <a:latin typeface="+mj-lt"/>
                          <a:ea typeface="+mn-ea"/>
                          <a:cs typeface="+mn-cs"/>
                        </a:rPr>
                      </a:br>
                      <a:r>
                        <a:rPr lang="sv-SE" sz="1050" b="1" kern="1200" dirty="0">
                          <a:solidFill>
                            <a:schemeClr val="lt1"/>
                          </a:solidFill>
                          <a:latin typeface="+mj-lt"/>
                          <a:ea typeface="+mn-ea"/>
                          <a:cs typeface="+mn-cs"/>
                        </a:rPr>
                        <a:t>beslut om åtgärden?</a:t>
                      </a:r>
                    </a:p>
                  </a:txBody>
                  <a:tcPr marL="54000" marR="0" marT="36000" marB="36000" anchor="ctr"/>
                </a:tc>
                <a:extLst>
                  <a:ext uri="{0D108BD9-81ED-4DB2-BD59-A6C34878D82A}">
                    <a16:rowId xmlns:a16="http://schemas.microsoft.com/office/drawing/2014/main" val="359520840"/>
                  </a:ext>
                </a:extLst>
              </a:tr>
              <a:tr h="298674">
                <a:tc rowSpan="2">
                  <a:txBody>
                    <a:bodyPr/>
                    <a:lstStyle/>
                    <a:p>
                      <a:pPr algn="l"/>
                      <a:r>
                        <a:rPr lang="sv-SE" sz="1050" b="1" dirty="0">
                          <a:latin typeface="+mj-lt"/>
                        </a:rPr>
                        <a:t>Räddningspersonal</a:t>
                      </a: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smtClean="0">
                          <a:ln>
                            <a:noFill/>
                          </a:ln>
                          <a:effectLst/>
                          <a:uLnTx/>
                          <a:uFillTx/>
                          <a:latin typeface="+mj-lt"/>
                        </a:rPr>
                        <a:t>Upprätta samverkan inom länet och/eller med andra närliggande län.</a:t>
                      </a: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smtClean="0">
                          <a:ln>
                            <a:noFill/>
                          </a:ln>
                          <a:effectLst/>
                          <a:uLnTx/>
                          <a:uFillTx/>
                          <a:latin typeface="+mj-lt"/>
                        </a:rPr>
                        <a:t>Hög</a:t>
                      </a:r>
                      <a:endParaRPr kumimoji="0" lang="sv-SE" sz="1050" u="none" strike="noStrike" kern="1200" cap="none" spc="0" normalizeH="0" baseline="0" noProof="0" dirty="0">
                        <a:ln>
                          <a:noFill/>
                        </a:ln>
                        <a:effectLst/>
                        <a:uLnTx/>
                        <a:uFillTx/>
                        <a:latin typeface="+mj-lt"/>
                      </a:endParaRPr>
                    </a:p>
                  </a:txBody>
                  <a:tcPr marL="54000" marR="54000" marT="72000" marB="72000" anchor="ctr"/>
                </a:tc>
                <a:tc>
                  <a:txBody>
                    <a:bodyPr/>
                    <a:lstStyle/>
                    <a:p>
                      <a:pPr algn="l"/>
                      <a:r>
                        <a:rPr lang="sv-SE" sz="1050" i="0" dirty="0" smtClean="0">
                          <a:latin typeface="+mj-lt"/>
                        </a:rPr>
                        <a:t>[namn]</a:t>
                      </a:r>
                    </a:p>
                    <a:p>
                      <a:pPr algn="l"/>
                      <a:r>
                        <a:rPr lang="sv-SE" sz="1050" i="0" dirty="0" smtClean="0">
                          <a:latin typeface="+mj-lt"/>
                        </a:rPr>
                        <a:t>[befattning]</a:t>
                      </a:r>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black"/>
                          </a:solidFill>
                          <a:effectLst/>
                          <a:uLnTx/>
                          <a:uFillTx/>
                          <a:latin typeface="Century Gothic"/>
                          <a:ea typeface="+mn-ea"/>
                          <a:cs typeface="+mn-cs"/>
                        </a:rPr>
                        <a:t>[Tidplan]</a:t>
                      </a:r>
                      <a:endParaRPr kumimoji="0" lang="sv-SE" sz="1050" b="0" i="0" u="none" strike="noStrike" kern="1200" cap="none" spc="0" normalizeH="0" baseline="0" noProof="0" dirty="0">
                        <a:ln>
                          <a:noFill/>
                        </a:ln>
                        <a:solidFill>
                          <a:prstClr val="black"/>
                        </a:solidFill>
                        <a:effectLst/>
                        <a:uLnTx/>
                        <a:uFillTx/>
                        <a:latin typeface="Century Gothic"/>
                        <a:ea typeface="+mn-ea"/>
                        <a:cs typeface="+mn-cs"/>
                      </a:endParaRPr>
                    </a:p>
                  </a:txBody>
                  <a:tcPr marL="54000" marR="54000" marT="72000" marB="72000" anchor="ctr"/>
                </a:tc>
                <a:tc>
                  <a:txBody>
                    <a:bodyPr/>
                    <a:lstStyle/>
                    <a:p>
                      <a:pPr algn="l"/>
                      <a:r>
                        <a:rPr lang="sv-SE" sz="1050" i="0" dirty="0" smtClean="0">
                          <a:latin typeface="+mj-lt"/>
                        </a:rPr>
                        <a:t>[kostnad]</a:t>
                      </a:r>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050" i="0" dirty="0" smtClean="0">
                          <a:latin typeface="+mj-lt"/>
                        </a:rPr>
                        <a:t>[befattning]</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1050" i="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549358144"/>
                  </a:ext>
                </a:extLst>
              </a:tr>
              <a:tr h="298674">
                <a:tc vMerge="1">
                  <a:txBody>
                    <a:bodyPr/>
                    <a:lstStyle/>
                    <a:p>
                      <a:pPr algn="l"/>
                      <a:endParaRPr lang="sv-SE" sz="1000" b="1"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smtClean="0">
                          <a:ln>
                            <a:noFill/>
                          </a:ln>
                          <a:effectLst/>
                          <a:uLnTx/>
                          <a:uFillTx/>
                          <a:latin typeface="+mj-lt"/>
                        </a:rPr>
                        <a:t>Förbered för övergång till längre skift (se över juridisk möjlighet).</a:t>
                      </a: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smtClean="0">
                          <a:ln>
                            <a:noFill/>
                          </a:ln>
                          <a:effectLst/>
                          <a:uLnTx/>
                          <a:uFillTx/>
                          <a:latin typeface="+mj-lt"/>
                        </a:rPr>
                        <a:t>Medel</a:t>
                      </a:r>
                      <a:endParaRPr kumimoji="0" lang="sv-SE" sz="1050" u="none" strike="noStrike" kern="1200" cap="none" spc="0" normalizeH="0" baseline="0" noProof="0" dirty="0">
                        <a:ln>
                          <a:noFill/>
                        </a:ln>
                        <a:effectLst/>
                        <a:uLnTx/>
                        <a:uFillTx/>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[namn]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[befattning]</a:t>
                      </a:r>
                    </a:p>
                    <a:p>
                      <a:pPr algn="l"/>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smtClean="0">
                          <a:ln>
                            <a:noFill/>
                          </a:ln>
                          <a:solidFill>
                            <a:prstClr val="black"/>
                          </a:solidFill>
                          <a:effectLst/>
                          <a:uLnTx/>
                          <a:uFillTx/>
                          <a:latin typeface="Century Gothic"/>
                          <a:ea typeface="+mn-ea"/>
                          <a:cs typeface="+mn-cs"/>
                        </a:rPr>
                        <a:t>[Tidplan]</a:t>
                      </a:r>
                      <a:endParaRPr kumimoji="0" lang="sv-SE" sz="1050" b="0" i="0" u="none" strike="noStrike" kern="1200" cap="none" spc="0" normalizeH="0" baseline="0" noProof="0" dirty="0">
                        <a:ln>
                          <a:noFill/>
                        </a:ln>
                        <a:solidFill>
                          <a:prstClr val="black"/>
                        </a:solidFill>
                        <a:effectLst/>
                        <a:uLnTx/>
                        <a:uFillTx/>
                        <a:latin typeface="Century Gothic"/>
                        <a:ea typeface="+mn-ea"/>
                        <a:cs typeface="+mn-cs"/>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[kostnad]</a:t>
                      </a:r>
                    </a:p>
                    <a:p>
                      <a:pPr algn="l"/>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050" i="0" dirty="0" smtClean="0">
                          <a:latin typeface="+mj-lt"/>
                        </a:rPr>
                        <a:t>[befattning]</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1050" i="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3372679463"/>
                  </a:ext>
                </a:extLst>
              </a:tr>
              <a:tr h="602938">
                <a:tc>
                  <a:txBody>
                    <a:bodyPr/>
                    <a:lstStyle/>
                    <a:p>
                      <a:pPr algn="l"/>
                      <a:r>
                        <a:rPr lang="sv-SE" sz="1050" b="1" dirty="0">
                          <a:latin typeface="+mj-lt"/>
                        </a:rPr>
                        <a:t>El</a:t>
                      </a: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smtClean="0">
                          <a:latin typeface="+mj-lt"/>
                        </a:rPr>
                        <a:t>Testa reservkraft för att kontrollera</a:t>
                      </a:r>
                      <a:r>
                        <a:rPr lang="sv-SE" sz="1050" baseline="0" dirty="0" smtClean="0">
                          <a:latin typeface="+mj-lt"/>
                        </a:rPr>
                        <a:t> vad den försörjer (t.ex. porten).</a:t>
                      </a:r>
                      <a:endParaRPr lang="sv-SE" sz="1050" dirty="0" smtClean="0">
                        <a:latin typeface="+mj-lt"/>
                      </a:endParaRPr>
                    </a:p>
                    <a:p>
                      <a:pPr algn="l"/>
                      <a:endParaRPr lang="sv-SE" sz="105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u="none" strike="noStrike" kern="1200" cap="none" spc="0" normalizeH="0" baseline="0" noProof="0" dirty="0" smtClean="0">
                          <a:ln>
                            <a:noFill/>
                          </a:ln>
                          <a:effectLst/>
                          <a:uLnTx/>
                          <a:uFillTx/>
                          <a:latin typeface="+mj-lt"/>
                        </a:rPr>
                        <a:t>Hög</a:t>
                      </a:r>
                      <a:endParaRPr kumimoji="0" lang="sv-SE" sz="1050" u="none" strike="noStrike" kern="1200" cap="none" spc="0" normalizeH="0" baseline="0" noProof="0" dirty="0">
                        <a:ln>
                          <a:noFill/>
                        </a:ln>
                        <a:effectLst/>
                        <a:uLnTx/>
                        <a:uFillTx/>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[namn]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[befattning]</a:t>
                      </a:r>
                    </a:p>
                    <a:p>
                      <a:pPr algn="l"/>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prstClr val="black"/>
                          </a:solidFill>
                          <a:effectLst/>
                          <a:uLnTx/>
                          <a:uFillTx/>
                          <a:latin typeface="Century Gothic"/>
                          <a:ea typeface="+mn-ea"/>
                          <a:cs typeface="+mn-cs"/>
                        </a:rPr>
                        <a:t>[Tidplan]</a:t>
                      </a:r>
                      <a:endParaRPr kumimoji="0" lang="sv-SE" sz="1050" b="0" i="0" u="none" strike="noStrike" kern="1200" cap="none" spc="0" normalizeH="0" baseline="0" noProof="0" dirty="0">
                        <a:ln>
                          <a:noFill/>
                        </a:ln>
                        <a:solidFill>
                          <a:prstClr val="black"/>
                        </a:solidFill>
                        <a:effectLst/>
                        <a:uLnTx/>
                        <a:uFillTx/>
                        <a:latin typeface="Century Gothic"/>
                        <a:ea typeface="+mn-ea"/>
                        <a:cs typeface="+mn-cs"/>
                      </a:endParaRPr>
                    </a:p>
                  </a:txBody>
                  <a:tcPr marL="54000" marR="54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dirty="0" smtClean="0">
                          <a:latin typeface="+mj-lt"/>
                        </a:rPr>
                        <a:t>[kostnad]</a:t>
                      </a:r>
                    </a:p>
                    <a:p>
                      <a:pPr algn="l"/>
                      <a:endParaRPr lang="sv-SE" sz="1050" i="0" dirty="0">
                        <a:latin typeface="+mj-lt"/>
                      </a:endParaRPr>
                    </a:p>
                  </a:txBody>
                  <a:tcPr marL="54000" marR="54000" marT="72000" marB="7200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050" i="0" dirty="0" smtClean="0">
                          <a:latin typeface="+mj-lt"/>
                        </a:rPr>
                        <a:t>[befattning]</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1050" i="0" u="none" strike="noStrike" kern="1200" cap="none" spc="0" normalizeH="0" baseline="0" noProof="0" dirty="0">
                        <a:ln>
                          <a:noFill/>
                        </a:ln>
                        <a:effectLst/>
                        <a:uLnTx/>
                        <a:uFillTx/>
                        <a:latin typeface="+mj-lt"/>
                      </a:endParaRPr>
                    </a:p>
                  </a:txBody>
                  <a:tcPr marL="54000" marR="54000" marT="72000" marB="72000" anchor="ctr"/>
                </a:tc>
                <a:extLst>
                  <a:ext uri="{0D108BD9-81ED-4DB2-BD59-A6C34878D82A}">
                    <a16:rowId xmlns:a16="http://schemas.microsoft.com/office/drawing/2014/main" val="1198024321"/>
                  </a:ext>
                </a:extLst>
              </a:tr>
            </a:tbl>
          </a:graphicData>
        </a:graphic>
      </p:graphicFrame>
      <p:sp>
        <p:nvSpPr>
          <p:cNvPr id="11" name="Rubrik 5">
            <a:extLst>
              <a:ext uri="{FF2B5EF4-FFF2-40B4-BE49-F238E27FC236}">
                <a16:creationId xmlns:a16="http://schemas.microsoft.com/office/drawing/2014/main" id="{078D1A36-5643-6246-A1AD-5BC41F6DF192}"/>
              </a:ext>
            </a:extLst>
          </p:cNvPr>
          <p:cNvSpPr>
            <a:spLocks noGrp="1"/>
          </p:cNvSpPr>
          <p:nvPr>
            <p:ph type="title"/>
          </p:nvPr>
        </p:nvSpPr>
        <p:spPr>
          <a:xfrm>
            <a:off x="1732079" y="478167"/>
            <a:ext cx="8987297" cy="729670"/>
          </a:xfrm>
        </p:spPr>
        <p:txBody>
          <a:bodyPr/>
          <a:lstStyle/>
          <a:p>
            <a:r>
              <a:rPr lang="sv-SE" sz="2400" dirty="0"/>
              <a:t>Riskbedömning </a:t>
            </a:r>
            <a:r>
              <a:rPr lang="sv-SE" sz="2400" b="0" dirty="0"/>
              <a:t/>
            </a:r>
            <a:br>
              <a:rPr lang="sv-SE" sz="2400" b="0" dirty="0"/>
            </a:br>
            <a:r>
              <a:rPr lang="sv-SE" sz="2400" b="0" dirty="0"/>
              <a:t>Exempel på </a:t>
            </a:r>
            <a:r>
              <a:rPr lang="sv-SE" sz="2400" b="0" dirty="0" smtClean="0"/>
              <a:t>resultat efter workshop </a:t>
            </a:r>
            <a:r>
              <a:rPr lang="sv-SE" sz="2400" b="0" dirty="0" smtClean="0">
                <a:solidFill>
                  <a:schemeClr val="tx1"/>
                </a:solidFill>
              </a:rPr>
              <a:t>2 - Åtgärdsplan</a:t>
            </a:r>
            <a:endParaRPr lang="sv-SE" sz="2400" b="0" dirty="0">
              <a:solidFill>
                <a:schemeClr val="tx1"/>
              </a:solidFill>
            </a:endParaRPr>
          </a:p>
        </p:txBody>
      </p:sp>
      <p:cxnSp>
        <p:nvCxnSpPr>
          <p:cNvPr id="12" name="Rak 25">
            <a:extLst>
              <a:ext uri="{FF2B5EF4-FFF2-40B4-BE49-F238E27FC236}">
                <a16:creationId xmlns:a16="http://schemas.microsoft.com/office/drawing/2014/main" id="{84F544D4-B3BF-2840-8D39-255804A974F5}"/>
              </a:ext>
            </a:extLst>
          </p:cNvPr>
          <p:cNvCxnSpPr>
            <a:cxnSpLocks/>
          </p:cNvCxnSpPr>
          <p:nvPr/>
        </p:nvCxnSpPr>
        <p:spPr>
          <a:xfrm>
            <a:off x="1660972" y="44649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Platshållare för innehåll 14">
            <a:extLst>
              <a:ext uri="{FF2B5EF4-FFF2-40B4-BE49-F238E27FC236}">
                <a16:creationId xmlns:a16="http://schemas.microsoft.com/office/drawing/2014/main" id="{59929AA6-8AEA-D948-8FD1-67F68942F785}"/>
              </a:ext>
            </a:extLst>
          </p:cNvPr>
          <p:cNvSpPr txBox="1">
            <a:spLocks/>
          </p:cNvSpPr>
          <p:nvPr/>
        </p:nvSpPr>
        <p:spPr>
          <a:xfrm>
            <a:off x="1852576" y="1242959"/>
            <a:ext cx="6554005" cy="27699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200" i="1" dirty="0"/>
              <a:t>Exemplet </a:t>
            </a:r>
            <a:r>
              <a:rPr lang="sv-SE" sz="1200" i="1" dirty="0" smtClean="0"/>
              <a:t>utgår från de resurser som bedöms behöva åtgärder i bild 17. </a:t>
            </a:r>
            <a:endParaRPr lang="sv-SE" sz="1200" i="1" dirty="0"/>
          </a:p>
        </p:txBody>
      </p:sp>
      <p:sp>
        <p:nvSpPr>
          <p:cNvPr id="8" name="Ellips 7">
            <a:extLst>
              <a:ext uri="{FF2B5EF4-FFF2-40B4-BE49-F238E27FC236}">
                <a16:creationId xmlns:a16="http://schemas.microsoft.com/office/drawing/2014/main" id="{5F086B53-3B3C-E841-B75F-905CED075325}"/>
              </a:ext>
            </a:extLst>
          </p:cNvPr>
          <p:cNvSpPr>
            <a:spLocks noChangeAspect="1"/>
          </p:cNvSpPr>
          <p:nvPr/>
        </p:nvSpPr>
        <p:spPr>
          <a:xfrm>
            <a:off x="1492576" y="1216847"/>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b="1" dirty="0">
                <a:solidFill>
                  <a:schemeClr val="bg2"/>
                </a:solidFill>
              </a:rPr>
              <a:t>!</a:t>
            </a:r>
            <a:endParaRPr lang="sv-SE" dirty="0">
              <a:solidFill>
                <a:schemeClr val="bg2"/>
              </a:solidFill>
            </a:endParaRPr>
          </a:p>
        </p:txBody>
      </p:sp>
    </p:spTree>
    <p:extLst>
      <p:ext uri="{BB962C8B-B14F-4D97-AF65-F5344CB8AC3E}">
        <p14:creationId xmlns:p14="http://schemas.microsoft.com/office/powerpoint/2010/main" val="8527156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AB83E-F9A4-934C-AB7A-C32985490F93}"/>
              </a:ext>
            </a:extLst>
          </p:cNvPr>
          <p:cNvSpPr>
            <a:spLocks noGrp="1"/>
          </p:cNvSpPr>
          <p:nvPr>
            <p:ph type="title"/>
          </p:nvPr>
        </p:nvSpPr>
        <p:spPr>
          <a:xfrm>
            <a:off x="1774800" y="339920"/>
            <a:ext cx="8582400" cy="1273968"/>
          </a:xfrm>
        </p:spPr>
        <p:txBody>
          <a:bodyPr/>
          <a:lstStyle/>
          <a:p>
            <a:r>
              <a:rPr lang="sv-SE" dirty="0"/>
              <a:t>Om materialet</a:t>
            </a:r>
          </a:p>
        </p:txBody>
      </p:sp>
      <p:sp>
        <p:nvSpPr>
          <p:cNvPr id="3" name="Platshållare för text 2">
            <a:extLst>
              <a:ext uri="{FF2B5EF4-FFF2-40B4-BE49-F238E27FC236}">
                <a16:creationId xmlns:a16="http://schemas.microsoft.com/office/drawing/2014/main" id="{30D020E6-8531-6D4B-A1CD-F44245455F44}"/>
              </a:ext>
            </a:extLst>
          </p:cNvPr>
          <p:cNvSpPr>
            <a:spLocks noGrp="1"/>
          </p:cNvSpPr>
          <p:nvPr>
            <p:ph type="body" idx="1"/>
          </p:nvPr>
        </p:nvSpPr>
        <p:spPr>
          <a:xfrm>
            <a:off x="1774799" y="1645664"/>
            <a:ext cx="8189007" cy="2287806"/>
          </a:xfrm>
        </p:spPr>
        <p:txBody>
          <a:bodyPr>
            <a:spAutoFit/>
          </a:bodyPr>
          <a:lstStyle/>
          <a:p>
            <a:r>
              <a:rPr lang="sv-SE" sz="1400" dirty="0">
                <a:solidFill>
                  <a:schemeClr val="tx1"/>
                </a:solidFill>
              </a:rPr>
              <a:t>Det här exemplet vänder sig till dig som arbetar med kontinuitetshantering inom </a:t>
            </a:r>
            <a:br>
              <a:rPr lang="sv-SE" sz="1400" dirty="0">
                <a:solidFill>
                  <a:schemeClr val="tx1"/>
                </a:solidFill>
              </a:rPr>
            </a:br>
            <a:r>
              <a:rPr lang="sv-SE" sz="1400" dirty="0">
                <a:solidFill>
                  <a:schemeClr val="tx1"/>
                </a:solidFill>
              </a:rPr>
              <a:t>kommunal räddningstjänst. </a:t>
            </a:r>
          </a:p>
          <a:p>
            <a:r>
              <a:rPr lang="sv-SE" sz="1400" dirty="0">
                <a:solidFill>
                  <a:schemeClr val="tx1"/>
                </a:solidFill>
              </a:rPr>
              <a:t>Syftet är att ge inspiration till hur arbetet med kontinuitetshantering kan gå till och vilka </a:t>
            </a:r>
            <a:br>
              <a:rPr lang="sv-SE" sz="1400" dirty="0">
                <a:solidFill>
                  <a:schemeClr val="tx1"/>
                </a:solidFill>
              </a:rPr>
            </a:br>
            <a:r>
              <a:rPr lang="sv-SE" sz="1400" dirty="0">
                <a:solidFill>
                  <a:schemeClr val="tx1"/>
                </a:solidFill>
              </a:rPr>
              <a:t>underlag som kan tas fram för de utvalda momenten </a:t>
            </a:r>
            <a:r>
              <a:rPr lang="sv-SE" sz="1400" i="1" dirty="0">
                <a:solidFill>
                  <a:schemeClr val="tx1"/>
                </a:solidFill>
              </a:rPr>
              <a:t>konsekvensanalys</a:t>
            </a:r>
            <a:r>
              <a:rPr lang="sv-SE" sz="1400" dirty="0">
                <a:solidFill>
                  <a:schemeClr val="tx1"/>
                </a:solidFill>
              </a:rPr>
              <a:t>, </a:t>
            </a:r>
            <a:r>
              <a:rPr lang="sv-SE" sz="1400" i="1" dirty="0">
                <a:solidFill>
                  <a:schemeClr val="tx1"/>
                </a:solidFill>
              </a:rPr>
              <a:t>riskbedömning</a:t>
            </a:r>
            <a:r>
              <a:rPr lang="sv-SE" sz="1400" dirty="0">
                <a:solidFill>
                  <a:schemeClr val="tx1"/>
                </a:solidFill>
              </a:rPr>
              <a:t> och </a:t>
            </a:r>
            <a:br>
              <a:rPr lang="sv-SE" sz="1400" dirty="0">
                <a:solidFill>
                  <a:schemeClr val="tx1"/>
                </a:solidFill>
              </a:rPr>
            </a:br>
            <a:r>
              <a:rPr lang="sv-SE" sz="1400" i="1" dirty="0">
                <a:solidFill>
                  <a:schemeClr val="tx1"/>
                </a:solidFill>
              </a:rPr>
              <a:t>genomför åtgärder</a:t>
            </a:r>
            <a:r>
              <a:rPr lang="sv-SE" sz="1400" dirty="0">
                <a:solidFill>
                  <a:schemeClr val="tx1"/>
                </a:solidFill>
              </a:rPr>
              <a:t>. För fullständig metodbeskrivning samt fördjupning om kontinuitetshantering vänligen se </a:t>
            </a:r>
            <a:r>
              <a:rPr lang="sv-SE" sz="1400" i="1" dirty="0">
                <a:solidFill>
                  <a:schemeClr val="tx1"/>
                </a:solidFill>
              </a:rPr>
              <a:t>En lathund för arbete med kontinuitetshantering (</a:t>
            </a:r>
            <a:r>
              <a:rPr lang="sv-SE" sz="1400" i="1" dirty="0" smtClean="0">
                <a:solidFill>
                  <a:schemeClr val="tx1"/>
                </a:solidFill>
              </a:rPr>
              <a:t>MSB1514 </a:t>
            </a:r>
            <a:r>
              <a:rPr lang="sv-SE" sz="1400" i="1" dirty="0">
                <a:solidFill>
                  <a:schemeClr val="tx1"/>
                </a:solidFill>
              </a:rPr>
              <a:t>– </a:t>
            </a:r>
            <a:r>
              <a:rPr lang="sv-SE" sz="1400" i="1" dirty="0" smtClean="0">
                <a:solidFill>
                  <a:schemeClr val="tx1"/>
                </a:solidFill>
              </a:rPr>
              <a:t>reviderad september </a:t>
            </a:r>
            <a:r>
              <a:rPr lang="sv-SE" sz="1400" i="1" dirty="0">
                <a:solidFill>
                  <a:schemeClr val="tx1"/>
                </a:solidFill>
              </a:rPr>
              <a:t>2020) </a:t>
            </a:r>
            <a:r>
              <a:rPr lang="sv-SE" sz="1400" dirty="0" smtClean="0">
                <a:solidFill>
                  <a:schemeClr val="tx1"/>
                </a:solidFill>
              </a:rPr>
              <a:t>och </a:t>
            </a:r>
            <a:r>
              <a:rPr lang="sv-SE" sz="1400" dirty="0">
                <a:solidFill>
                  <a:schemeClr val="tx1"/>
                </a:solidFill>
              </a:rPr>
              <a:t>tillhörande stöddokument. </a:t>
            </a:r>
          </a:p>
          <a:p>
            <a:r>
              <a:rPr lang="sv-SE" sz="1400" dirty="0">
                <a:solidFill>
                  <a:schemeClr val="tx1"/>
                </a:solidFill>
              </a:rPr>
              <a:t>Detta är ett förenklat exempel på hur det skulle kunna se ut och är framtaget tillsammans med </a:t>
            </a:r>
            <a:br>
              <a:rPr lang="sv-SE" sz="1400" dirty="0">
                <a:solidFill>
                  <a:schemeClr val="tx1"/>
                </a:solidFill>
              </a:rPr>
            </a:br>
            <a:r>
              <a:rPr lang="sv-SE" sz="1400" dirty="0">
                <a:solidFill>
                  <a:schemeClr val="tx1"/>
                </a:solidFill>
              </a:rPr>
              <a:t>ett antal räddningstjänster</a:t>
            </a:r>
            <a:r>
              <a:rPr lang="sv-SE" sz="1400" dirty="0" smtClean="0">
                <a:solidFill>
                  <a:schemeClr val="tx1"/>
                </a:solidFill>
              </a:rPr>
              <a:t>. </a:t>
            </a:r>
            <a:r>
              <a:rPr lang="sv-SE" sz="1400" dirty="0">
                <a:solidFill>
                  <a:schemeClr val="tx1"/>
                </a:solidFill>
              </a:rPr>
              <a:t>Kom ihåg att varje verksamhet är </a:t>
            </a:r>
            <a:r>
              <a:rPr lang="sv-SE" sz="1400" dirty="0" smtClean="0">
                <a:solidFill>
                  <a:schemeClr val="tx1"/>
                </a:solidFill>
              </a:rPr>
              <a:t>unik.</a:t>
            </a:r>
            <a:endParaRPr lang="sv-SE" sz="1400" dirty="0">
              <a:solidFill>
                <a:schemeClr val="tx1"/>
              </a:solidFill>
            </a:endParaRPr>
          </a:p>
        </p:txBody>
      </p:sp>
      <p:cxnSp>
        <p:nvCxnSpPr>
          <p:cNvPr id="5" name="Rak 4">
            <a:extLst>
              <a:ext uri="{FF2B5EF4-FFF2-40B4-BE49-F238E27FC236}">
                <a16:creationId xmlns:a16="http://schemas.microsoft.com/office/drawing/2014/main" id="{E00EAAFE-8687-F64F-B963-B594ACE51470}"/>
              </a:ext>
            </a:extLst>
          </p:cNvPr>
          <p:cNvCxnSpPr>
            <a:cxnSpLocks/>
          </p:cNvCxnSpPr>
          <p:nvPr/>
        </p:nvCxnSpPr>
        <p:spPr>
          <a:xfrm>
            <a:off x="1872342" y="4414346"/>
            <a:ext cx="7632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upp 19">
            <a:extLst>
              <a:ext uri="{FF2B5EF4-FFF2-40B4-BE49-F238E27FC236}">
                <a16:creationId xmlns:a16="http://schemas.microsoft.com/office/drawing/2014/main" id="{4A9AB1A4-79A5-614F-B1C4-B0C0F85E6A3A}"/>
              </a:ext>
            </a:extLst>
          </p:cNvPr>
          <p:cNvGrpSpPr/>
          <p:nvPr/>
        </p:nvGrpSpPr>
        <p:grpSpPr>
          <a:xfrm>
            <a:off x="1774799" y="4668852"/>
            <a:ext cx="2452232" cy="1525516"/>
            <a:chOff x="7705080" y="1390709"/>
            <a:chExt cx="3731280" cy="2321203"/>
          </a:xfrm>
        </p:grpSpPr>
        <p:pic>
          <p:nvPicPr>
            <p:cNvPr id="21" name="Bildobjekt 20">
              <a:extLst>
                <a:ext uri="{FF2B5EF4-FFF2-40B4-BE49-F238E27FC236}">
                  <a16:creationId xmlns:a16="http://schemas.microsoft.com/office/drawing/2014/main" id="{677D7DCF-9208-4242-9977-680D2F6B5D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5080" y="1390709"/>
              <a:ext cx="3731280" cy="2321203"/>
            </a:xfrm>
            <a:prstGeom prst="rect">
              <a:avLst/>
            </a:prstGeom>
          </p:spPr>
        </p:pic>
        <p:pic>
          <p:nvPicPr>
            <p:cNvPr id="22" name="Bildobjekt 21">
              <a:extLst>
                <a:ext uri="{FF2B5EF4-FFF2-40B4-BE49-F238E27FC236}">
                  <a16:creationId xmlns:a16="http://schemas.microsoft.com/office/drawing/2014/main" id="{561736AE-C20B-384C-9C54-3CF743FD6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1"/>
            <a:stretch/>
          </p:blipFill>
          <p:spPr>
            <a:xfrm>
              <a:off x="8092419" y="1549400"/>
              <a:ext cx="2956810" cy="1733550"/>
            </a:xfrm>
            <a:prstGeom prst="rect">
              <a:avLst/>
            </a:prstGeom>
            <a:effectLst>
              <a:innerShdw blurRad="50800">
                <a:prstClr val="black">
                  <a:alpha val="20000"/>
                </a:prstClr>
              </a:innerShdw>
            </a:effectLst>
          </p:spPr>
        </p:pic>
      </p:grpSp>
      <p:sp>
        <p:nvSpPr>
          <p:cNvPr id="11" name="textruta 10"/>
          <p:cNvSpPr txBox="1"/>
          <p:nvPr/>
        </p:nvSpPr>
        <p:spPr>
          <a:xfrm>
            <a:off x="448831" y="6257642"/>
            <a:ext cx="6036052" cy="584775"/>
          </a:xfrm>
          <a:prstGeom prst="rect">
            <a:avLst/>
          </a:prstGeom>
          <a:noFill/>
        </p:spPr>
        <p:txBody>
          <a:bodyPr wrap="square" rtlCol="0">
            <a:spAutoFit/>
          </a:bodyPr>
          <a:lstStyle/>
          <a:p>
            <a:r>
              <a:rPr lang="sv-SE" sz="1600" dirty="0"/>
              <a:t>Publikationsnummer: </a:t>
            </a:r>
            <a:r>
              <a:rPr lang="sv-SE" sz="1600" dirty="0" smtClean="0"/>
              <a:t>MSB1500 – reviderad september 2020</a:t>
            </a:r>
            <a:endParaRPr lang="sv-SE" sz="1600" dirty="0"/>
          </a:p>
          <a:p>
            <a:r>
              <a:rPr lang="sv-SE" sz="1600" dirty="0"/>
              <a:t>ISBN-nummer:  978-91-7927-061-2</a:t>
            </a:r>
          </a:p>
        </p:txBody>
      </p:sp>
      <p:grpSp>
        <p:nvGrpSpPr>
          <p:cNvPr id="12" name="Grupp 11">
            <a:extLst>
              <a:ext uri="{FF2B5EF4-FFF2-40B4-BE49-F238E27FC236}">
                <a16:creationId xmlns:a16="http://schemas.microsoft.com/office/drawing/2014/main" id="{E8998ED0-D060-F74F-83E9-B385F01D5BA6}"/>
              </a:ext>
            </a:extLst>
          </p:cNvPr>
          <p:cNvGrpSpPr/>
          <p:nvPr/>
        </p:nvGrpSpPr>
        <p:grpSpPr>
          <a:xfrm>
            <a:off x="4191918" y="4721549"/>
            <a:ext cx="5311136" cy="1265883"/>
            <a:chOff x="886762" y="4344179"/>
            <a:chExt cx="5311136" cy="1265883"/>
          </a:xfrm>
        </p:grpSpPr>
        <p:sp>
          <p:nvSpPr>
            <p:cNvPr id="13" name="Rektangel 12">
              <a:extLst>
                <a:ext uri="{FF2B5EF4-FFF2-40B4-BE49-F238E27FC236}">
                  <a16:creationId xmlns:a16="http://schemas.microsoft.com/office/drawing/2014/main" id="{CDC37941-FD99-884E-95DC-2C9D29606DBB}"/>
                </a:ext>
              </a:extLst>
            </p:cNvPr>
            <p:cNvSpPr/>
            <p:nvPr/>
          </p:nvSpPr>
          <p:spPr>
            <a:xfrm>
              <a:off x="886762" y="4344179"/>
              <a:ext cx="5311136" cy="1265883"/>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3999" tIns="144000" rIns="0" bIns="180000" rtlCol="0" anchor="ctr" anchorCtr="0">
              <a:spAutoFit/>
            </a:bodyPr>
            <a:lstStyle/>
            <a:p>
              <a:pPr>
                <a:spcAft>
                  <a:spcPts val="600"/>
                </a:spcAft>
              </a:pPr>
              <a:r>
                <a:rPr lang="sv-SE" sz="1400" dirty="0">
                  <a:solidFill>
                    <a:schemeClr val="tx1"/>
                  </a:solidFill>
                  <a:latin typeface="+mj-lt"/>
                </a:rPr>
                <a:t>För mer material kring kontinuitetshantering, besök oss på </a:t>
              </a:r>
              <a:r>
                <a:rPr lang="sv-SE" sz="1400" dirty="0" smtClean="0">
                  <a:solidFill>
                    <a:schemeClr val="tx1"/>
                  </a:solidFill>
                  <a:latin typeface="+mj-lt"/>
                </a:rPr>
                <a:t> </a:t>
              </a:r>
              <a:r>
                <a:rPr lang="sv-SE" sz="1400" b="1" dirty="0" smtClean="0">
                  <a:solidFill>
                    <a:schemeClr val="tx1"/>
                  </a:solidFill>
                  <a:latin typeface="+mj-lt"/>
                  <a:hlinkClick r:id="rId4"/>
                </a:rPr>
                <a:t>www.msb.se/kontinuitetshantering</a:t>
              </a:r>
              <a:r>
                <a:rPr lang="sv-SE" sz="1400" b="1" dirty="0" smtClean="0">
                  <a:solidFill>
                    <a:schemeClr val="tx1"/>
                  </a:solidFill>
                  <a:latin typeface="+mj-lt"/>
                </a:rPr>
                <a:t>.</a:t>
              </a:r>
              <a:r>
                <a:rPr lang="sv-SE" sz="1400" dirty="0" smtClean="0">
                  <a:solidFill>
                    <a:schemeClr val="tx1"/>
                  </a:solidFill>
                  <a:latin typeface="+mj-lt"/>
                </a:rPr>
                <a:t> </a:t>
              </a:r>
              <a:endParaRPr lang="sv-SE" sz="1400" dirty="0">
                <a:solidFill>
                  <a:schemeClr val="tx1"/>
                </a:solidFill>
                <a:latin typeface="+mj-lt"/>
              </a:endParaRPr>
            </a:p>
            <a:p>
              <a:pPr>
                <a:spcAft>
                  <a:spcPts val="600"/>
                </a:spcAft>
              </a:pPr>
              <a:r>
                <a:rPr lang="sv-SE" sz="1400" dirty="0">
                  <a:solidFill>
                    <a:schemeClr val="tx1"/>
                  </a:solidFill>
                  <a:latin typeface="+mj-lt"/>
                </a:rPr>
                <a:t>Har du frågor är du välkommen att kontakta oss på </a:t>
              </a:r>
              <a:br>
                <a:rPr lang="sv-SE" sz="1400" dirty="0">
                  <a:solidFill>
                    <a:schemeClr val="tx1"/>
                  </a:solidFill>
                  <a:latin typeface="+mj-lt"/>
                </a:rPr>
              </a:br>
              <a:r>
                <a:rPr lang="sv-SE" sz="1400" b="1" dirty="0" smtClean="0">
                  <a:solidFill>
                    <a:schemeClr val="tx1"/>
                  </a:solidFill>
                  <a:latin typeface="+mj-lt"/>
                  <a:hlinkClick r:id="rId5"/>
                </a:rPr>
                <a:t>kontinuitetshantering@msb.se</a:t>
              </a:r>
              <a:r>
                <a:rPr lang="sv-SE" sz="1400" b="1" dirty="0" smtClean="0">
                  <a:solidFill>
                    <a:schemeClr val="tx1"/>
                  </a:solidFill>
                  <a:latin typeface="+mj-lt"/>
                </a:rPr>
                <a:t>.</a:t>
              </a:r>
              <a:r>
                <a:rPr lang="sv-SE" sz="1400" dirty="0" smtClean="0">
                  <a:solidFill>
                    <a:schemeClr val="tx1"/>
                  </a:solidFill>
                  <a:latin typeface="+mj-lt"/>
                </a:rPr>
                <a:t> </a:t>
              </a:r>
              <a:endParaRPr lang="sv-SE" sz="1400" dirty="0">
                <a:solidFill>
                  <a:schemeClr val="tx1"/>
                </a:solidFill>
                <a:latin typeface="+mj-lt"/>
              </a:endParaRPr>
            </a:p>
          </p:txBody>
        </p:sp>
        <p:pic>
          <p:nvPicPr>
            <p:cNvPr id="14" name="Bildobjekt 13">
              <a:extLst>
                <a:ext uri="{FF2B5EF4-FFF2-40B4-BE49-F238E27FC236}">
                  <a16:creationId xmlns:a16="http://schemas.microsoft.com/office/drawing/2014/main" id="{2D3E9927-9BE9-D24E-AAB4-2D91959864A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36090" y="4506374"/>
              <a:ext cx="223037" cy="324000"/>
            </a:xfrm>
            <a:prstGeom prst="rect">
              <a:avLst/>
            </a:prstGeom>
          </p:spPr>
        </p:pic>
      </p:grpSp>
    </p:spTree>
    <p:extLst>
      <p:ext uri="{BB962C8B-B14F-4D97-AF65-F5344CB8AC3E}">
        <p14:creationId xmlns:p14="http://schemas.microsoft.com/office/powerpoint/2010/main" val="164152115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AB83E-F9A4-934C-AB7A-C32985490F93}"/>
              </a:ext>
            </a:extLst>
          </p:cNvPr>
          <p:cNvSpPr>
            <a:spLocks noGrp="1"/>
          </p:cNvSpPr>
          <p:nvPr>
            <p:ph type="title"/>
          </p:nvPr>
        </p:nvSpPr>
        <p:spPr>
          <a:xfrm>
            <a:off x="1774800" y="1391273"/>
            <a:ext cx="10086274" cy="1273968"/>
          </a:xfrm>
        </p:spPr>
        <p:txBody>
          <a:bodyPr/>
          <a:lstStyle/>
          <a:p>
            <a:r>
              <a:rPr lang="sv-SE" dirty="0"/>
              <a:t>Genomför åtgärder</a:t>
            </a:r>
          </a:p>
        </p:txBody>
      </p:sp>
      <p:sp>
        <p:nvSpPr>
          <p:cNvPr id="3" name="Platshållare för text 2">
            <a:extLst>
              <a:ext uri="{FF2B5EF4-FFF2-40B4-BE49-F238E27FC236}">
                <a16:creationId xmlns:a16="http://schemas.microsoft.com/office/drawing/2014/main" id="{30D020E6-8531-6D4B-A1CD-F44245455F44}"/>
              </a:ext>
            </a:extLst>
          </p:cNvPr>
          <p:cNvSpPr>
            <a:spLocks noGrp="1"/>
          </p:cNvSpPr>
          <p:nvPr>
            <p:ph type="body" idx="1"/>
          </p:nvPr>
        </p:nvSpPr>
        <p:spPr>
          <a:xfrm>
            <a:off x="1774800" y="2697018"/>
            <a:ext cx="7920000" cy="646331"/>
          </a:xfrm>
        </p:spPr>
        <p:txBody>
          <a:bodyPr wrap="square">
            <a:spAutoFit/>
          </a:bodyPr>
          <a:lstStyle/>
          <a:p>
            <a:pPr>
              <a:spcBef>
                <a:spcPts val="0"/>
              </a:spcBef>
              <a:spcAft>
                <a:spcPts val="1200"/>
              </a:spcAft>
            </a:pPr>
            <a:r>
              <a:rPr lang="sv-SE" sz="1800" dirty="0">
                <a:solidFill>
                  <a:schemeClr val="tx1"/>
                </a:solidFill>
              </a:rPr>
              <a:t>En viktig del i arbetet är att genomföra de åtgärder som tagits fram utifrån momenten </a:t>
            </a:r>
            <a:r>
              <a:rPr lang="sv-SE" sz="1800" i="1" dirty="0">
                <a:solidFill>
                  <a:schemeClr val="tx1"/>
                </a:solidFill>
              </a:rPr>
              <a:t>konsekvensanalys</a:t>
            </a:r>
            <a:r>
              <a:rPr lang="sv-SE" sz="1800" dirty="0">
                <a:solidFill>
                  <a:schemeClr val="tx1"/>
                </a:solidFill>
              </a:rPr>
              <a:t> och </a:t>
            </a:r>
            <a:r>
              <a:rPr lang="sv-SE" sz="1800" i="1" dirty="0">
                <a:solidFill>
                  <a:schemeClr val="tx1"/>
                </a:solidFill>
              </a:rPr>
              <a:t>riskbedömning</a:t>
            </a:r>
            <a:r>
              <a:rPr lang="sv-SE" sz="1800" dirty="0">
                <a:solidFill>
                  <a:schemeClr val="tx1"/>
                </a:solidFill>
              </a:rPr>
              <a:t>. </a:t>
            </a:r>
          </a:p>
        </p:txBody>
      </p:sp>
      <p:cxnSp>
        <p:nvCxnSpPr>
          <p:cNvPr id="5" name="Rak 4">
            <a:extLst>
              <a:ext uri="{FF2B5EF4-FFF2-40B4-BE49-F238E27FC236}">
                <a16:creationId xmlns:a16="http://schemas.microsoft.com/office/drawing/2014/main" id="{E00EAAFE-8687-F64F-B963-B594ACE51470}"/>
              </a:ext>
            </a:extLst>
          </p:cNvPr>
          <p:cNvCxnSpPr>
            <a:cxnSpLocks/>
          </p:cNvCxnSpPr>
          <p:nvPr/>
        </p:nvCxnSpPr>
        <p:spPr>
          <a:xfrm>
            <a:off x="1872342" y="3795643"/>
            <a:ext cx="7344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79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8" y="1"/>
            <a:ext cx="5375272"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Genomför åtgärder</a:t>
            </a:r>
            <a:br>
              <a:rPr lang="sv-SE" sz="2400" dirty="0"/>
            </a:br>
            <a:r>
              <a:rPr lang="sv-SE" sz="2200" b="0" dirty="0"/>
              <a:t>Kontinuitetsplan</a:t>
            </a: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838555"/>
            <a:ext cx="5105428" cy="175432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En av dessa åtgärder kan vara att upprätta kontinuitetsplaner för de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kritiska aktiviteter eller resurser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som är i behov utav det. En kontinuitetsplan innehåller information som hjälper personalen att veta vad den ska göra vid en störning i en kritisk aktivitet eller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resurs, t.ex.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genom att beskriva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alternativa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arbetssätt vid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en störning. </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1" name="Rektangel 90">
            <a:extLst>
              <a:ext uri="{FF2B5EF4-FFF2-40B4-BE49-F238E27FC236}">
                <a16:creationId xmlns:a16="http://schemas.microsoft.com/office/drawing/2014/main" id="{4B507311-302C-384D-8FC9-EAFABF79D1D0}"/>
              </a:ext>
            </a:extLst>
          </p:cNvPr>
          <p:cNvSpPr/>
          <p:nvPr/>
        </p:nvSpPr>
        <p:spPr>
          <a:xfrm>
            <a:off x="237506" y="3652243"/>
            <a:ext cx="6579222" cy="3205757"/>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3707299"/>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3786105"/>
            <a:ext cx="39292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i det här steget</a:t>
            </a:r>
          </a:p>
        </p:txBody>
      </p:sp>
      <p:cxnSp>
        <p:nvCxnSpPr>
          <p:cNvPr id="3" name="Rak 2">
            <a:extLst>
              <a:ext uri="{FF2B5EF4-FFF2-40B4-BE49-F238E27FC236}">
                <a16:creationId xmlns:a16="http://schemas.microsoft.com/office/drawing/2014/main" id="{41A0FAFA-854C-DA48-AB04-DCBA4F7DBD13}"/>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3320E35F-3748-534B-8C48-8F957E03EDCA}"/>
              </a:ext>
            </a:extLst>
          </p:cNvPr>
          <p:cNvCxnSpPr>
            <a:cxnSpLocks/>
          </p:cNvCxnSpPr>
          <p:nvPr/>
        </p:nvCxnSpPr>
        <p:spPr>
          <a:xfrm>
            <a:off x="237506" y="3626369"/>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4" name="Grupp 23">
            <a:extLst>
              <a:ext uri="{FF2B5EF4-FFF2-40B4-BE49-F238E27FC236}">
                <a16:creationId xmlns:a16="http://schemas.microsoft.com/office/drawing/2014/main" id="{3621DCA1-23EF-B34C-8515-16E4C876A13F}"/>
              </a:ext>
            </a:extLst>
          </p:cNvPr>
          <p:cNvGrpSpPr/>
          <p:nvPr/>
        </p:nvGrpSpPr>
        <p:grpSpPr>
          <a:xfrm>
            <a:off x="7637280" y="961567"/>
            <a:ext cx="4187449" cy="5160327"/>
            <a:chOff x="7739237" y="1118137"/>
            <a:chExt cx="3025030" cy="3782105"/>
          </a:xfrm>
        </p:grpSpPr>
        <p:grpSp>
          <p:nvGrpSpPr>
            <p:cNvPr id="25" name="Grupp 24">
              <a:extLst>
                <a:ext uri="{FF2B5EF4-FFF2-40B4-BE49-F238E27FC236}">
                  <a16:creationId xmlns:a16="http://schemas.microsoft.com/office/drawing/2014/main" id="{11E87DF5-D277-184A-8C81-042615E50305}"/>
                </a:ext>
              </a:extLst>
            </p:cNvPr>
            <p:cNvGrpSpPr/>
            <p:nvPr/>
          </p:nvGrpSpPr>
          <p:grpSpPr>
            <a:xfrm>
              <a:off x="7739237" y="1118137"/>
              <a:ext cx="3025030" cy="3782105"/>
              <a:chOff x="8736002" y="3450928"/>
              <a:chExt cx="620751" cy="600900"/>
            </a:xfrm>
          </p:grpSpPr>
          <p:sp>
            <p:nvSpPr>
              <p:cNvPr id="33" name="Rektangel 64">
                <a:extLst>
                  <a:ext uri="{FF2B5EF4-FFF2-40B4-BE49-F238E27FC236}">
                    <a16:creationId xmlns:a16="http://schemas.microsoft.com/office/drawing/2014/main" id="{F71D0A30-BD1E-4846-BACD-5225C610D9C3}"/>
                  </a:ext>
                </a:extLst>
              </p:cNvPr>
              <p:cNvSpPr>
                <a:spLocks noChangeAspect="1"/>
              </p:cNvSpPr>
              <p:nvPr/>
            </p:nvSpPr>
            <p:spPr>
              <a:xfrm rot="60000">
                <a:off x="8768364" y="3463439"/>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ktangel 33">
                <a:extLst>
                  <a:ext uri="{FF2B5EF4-FFF2-40B4-BE49-F238E27FC236}">
                    <a16:creationId xmlns:a16="http://schemas.microsoft.com/office/drawing/2014/main" id="{2832AE81-0B71-4944-8DDF-7AAF9D060D0E}"/>
                  </a:ext>
                </a:extLst>
              </p:cNvPr>
              <p:cNvSpPr>
                <a:spLocks noChangeAspect="1"/>
              </p:cNvSpPr>
              <p:nvPr/>
            </p:nvSpPr>
            <p:spPr>
              <a:xfrm>
                <a:off x="8736002" y="3450928"/>
                <a:ext cx="588389" cy="5883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 name="Platshållare för innehåll 14">
              <a:extLst>
                <a:ext uri="{FF2B5EF4-FFF2-40B4-BE49-F238E27FC236}">
                  <a16:creationId xmlns:a16="http://schemas.microsoft.com/office/drawing/2014/main" id="{827FA051-CD06-8A46-A33E-46C6393BA9CA}"/>
                </a:ext>
              </a:extLst>
            </p:cNvPr>
            <p:cNvSpPr txBox="1">
              <a:spLocks/>
            </p:cNvSpPr>
            <p:nvPr/>
          </p:nvSpPr>
          <p:spPr>
            <a:xfrm>
              <a:off x="7739238" y="1370873"/>
              <a:ext cx="2867323" cy="58477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Kontinuitetsplaner innehåller ofta:</a:t>
              </a:r>
            </a:p>
          </p:txBody>
        </p:sp>
        <p:grpSp>
          <p:nvGrpSpPr>
            <p:cNvPr id="27" name="Grupp 26">
              <a:extLst>
                <a:ext uri="{FF2B5EF4-FFF2-40B4-BE49-F238E27FC236}">
                  <a16:creationId xmlns:a16="http://schemas.microsoft.com/office/drawing/2014/main" id="{1450C27A-3FD1-9D44-A9BE-824FE78E6110}"/>
                </a:ext>
              </a:extLst>
            </p:cNvPr>
            <p:cNvGrpSpPr/>
            <p:nvPr/>
          </p:nvGrpSpPr>
          <p:grpSpPr>
            <a:xfrm>
              <a:off x="7872758" y="1988547"/>
              <a:ext cx="2690614" cy="2142967"/>
              <a:chOff x="7737728" y="2088340"/>
              <a:chExt cx="2690614" cy="2142967"/>
            </a:xfrm>
          </p:grpSpPr>
          <p:pic>
            <p:nvPicPr>
              <p:cNvPr id="28" name="Bildobjekt 27">
                <a:extLst>
                  <a:ext uri="{FF2B5EF4-FFF2-40B4-BE49-F238E27FC236}">
                    <a16:creationId xmlns:a16="http://schemas.microsoft.com/office/drawing/2014/main" id="{58A2B8EA-6D58-1646-A2A0-29094123D14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7728" y="2164584"/>
                <a:ext cx="252000" cy="252000"/>
              </a:xfrm>
              <a:prstGeom prst="rect">
                <a:avLst/>
              </a:prstGeom>
            </p:spPr>
          </p:pic>
          <p:sp>
            <p:nvSpPr>
              <p:cNvPr id="29" name="Rektangel 28">
                <a:extLst>
                  <a:ext uri="{FF2B5EF4-FFF2-40B4-BE49-F238E27FC236}">
                    <a16:creationId xmlns:a16="http://schemas.microsoft.com/office/drawing/2014/main" id="{4E7A7EA8-2740-FA43-8EA0-F2A43C9CF4A8}"/>
                  </a:ext>
                </a:extLst>
              </p:cNvPr>
              <p:cNvSpPr/>
              <p:nvPr/>
            </p:nvSpPr>
            <p:spPr>
              <a:xfrm>
                <a:off x="8016374" y="2088340"/>
                <a:ext cx="2411968" cy="21429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Alternativa arbetssätt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(t.ex. reservrutiner).</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Hur normal verksamhet återfås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(t.ex. återställningsrutiner</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Hur man återgår till </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ordinarie </a:t>
                </a:r>
                <a:r>
                  <a:rPr kumimoji="0" lang="sv-SE" sz="1400" b="0" i="0" u="none" strike="noStrike" kern="1200" cap="none" spc="0" normalizeH="0" baseline="0" noProof="0" dirty="0">
                    <a:ln>
                      <a:noFill/>
                    </a:ln>
                    <a:solidFill>
                      <a:prstClr val="black"/>
                    </a:solidFill>
                    <a:effectLst/>
                    <a:uLnTx/>
                    <a:uFillTx/>
                    <a:latin typeface="Century Gothic"/>
                    <a:ea typeface="+mn-ea"/>
                    <a:cs typeface="+mn-cs"/>
                  </a:rPr>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arbetssätt när resursen fungerar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igen (t.ex. återgångsrutiner</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 </a:t>
                </a: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Nödvändiga kontaktuppgifter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som behövs för att kunna </a:t>
                </a:r>
                <a:r>
                  <a:rPr kumimoji="0" lang="sv-SE" sz="1400" b="0" i="0" u="none" strike="noStrike" kern="1200" cap="none" spc="0" normalizeH="0" baseline="0" noProof="0" dirty="0" smtClean="0">
                    <a:ln>
                      <a:noFill/>
                    </a:ln>
                    <a:solidFill>
                      <a:prstClr val="black"/>
                    </a:solidFill>
                    <a:effectLst/>
                    <a:uLnTx/>
                    <a:uFillTx/>
                    <a:latin typeface="Century Gothic"/>
                    <a:ea typeface="+mn-ea"/>
                    <a:cs typeface="+mn-cs"/>
                  </a:rPr>
                  <a:t>använda planen och för att kommunicera </a:t>
                </a:r>
                <a:r>
                  <a:rPr kumimoji="0" lang="sv-SE" sz="1400" b="0" i="0" u="none" strike="noStrike" kern="1200" cap="none" spc="0" normalizeH="0" baseline="0" noProof="0" dirty="0">
                    <a:ln>
                      <a:noFill/>
                    </a:ln>
                    <a:solidFill>
                      <a:prstClr val="black"/>
                    </a:solidFill>
                    <a:effectLst/>
                    <a:uLnTx/>
                    <a:uFillTx/>
                    <a:latin typeface="Century Gothic"/>
                    <a:ea typeface="+mn-ea"/>
                    <a:cs typeface="+mn-cs"/>
                  </a:rPr>
                  <a:t>läget till berörda parter. </a:t>
                </a:r>
              </a:p>
            </p:txBody>
          </p:sp>
          <p:pic>
            <p:nvPicPr>
              <p:cNvPr id="30" name="Bildobjekt 29">
                <a:extLst>
                  <a:ext uri="{FF2B5EF4-FFF2-40B4-BE49-F238E27FC236}">
                    <a16:creationId xmlns:a16="http://schemas.microsoft.com/office/drawing/2014/main" id="{184CFD33-2E08-1143-84A9-356FBDD683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7729" y="2624958"/>
                <a:ext cx="252000" cy="252000"/>
              </a:xfrm>
              <a:prstGeom prst="rect">
                <a:avLst/>
              </a:prstGeom>
            </p:spPr>
          </p:pic>
          <p:pic>
            <p:nvPicPr>
              <p:cNvPr id="31" name="Bildobjekt 30">
                <a:extLst>
                  <a:ext uri="{FF2B5EF4-FFF2-40B4-BE49-F238E27FC236}">
                    <a16:creationId xmlns:a16="http://schemas.microsoft.com/office/drawing/2014/main" id="{8FC06491-6821-E947-9054-8BBF5A1D923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7729" y="3085334"/>
                <a:ext cx="252000" cy="252000"/>
              </a:xfrm>
              <a:prstGeom prst="rect">
                <a:avLst/>
              </a:prstGeom>
            </p:spPr>
          </p:pic>
          <p:pic>
            <p:nvPicPr>
              <p:cNvPr id="32" name="Bildobjekt 31">
                <a:extLst>
                  <a:ext uri="{FF2B5EF4-FFF2-40B4-BE49-F238E27FC236}">
                    <a16:creationId xmlns:a16="http://schemas.microsoft.com/office/drawing/2014/main" id="{E8730573-6DA2-9344-ABF9-BD5CCAFABC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37729" y="3685409"/>
                <a:ext cx="252000" cy="252000"/>
              </a:xfrm>
              <a:prstGeom prst="rect">
                <a:avLst/>
              </a:prstGeom>
            </p:spPr>
          </p:pic>
        </p:grpSp>
      </p:grpSp>
      <p:sp>
        <p:nvSpPr>
          <p:cNvPr id="35" name="textruta 34">
            <a:extLst>
              <a:ext uri="{FF2B5EF4-FFF2-40B4-BE49-F238E27FC236}">
                <a16:creationId xmlns:a16="http://schemas.microsoft.com/office/drawing/2014/main" id="{C8E3D118-69C2-E44D-883C-2F0488CC725A}"/>
              </a:ext>
            </a:extLst>
          </p:cNvPr>
          <p:cNvSpPr txBox="1"/>
          <p:nvPr/>
        </p:nvSpPr>
        <p:spPr>
          <a:xfrm>
            <a:off x="913730" y="4088229"/>
            <a:ext cx="5771550" cy="2746906"/>
          </a:xfrm>
          <a:prstGeom prst="rect">
            <a:avLst/>
          </a:prstGeom>
          <a:noFill/>
        </p:spPr>
        <p:txBody>
          <a:bodyPr wrap="square" rtlCol="0">
            <a:spAutoFit/>
          </a:bodyPr>
          <a:lstStyle/>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Hur skulle vi göra om en störning inträffade idag?</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Hur kan vi upprätthålla den kritiska aktiviteten eller resursen vid en störning?</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Hur återställer vi den kritiska aktiviteten eller resursen efter en störning?</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Vad gör vi när den kritiska aktiviteten eller resursen fungerar igen? Finns det särskilda rutiner för att återgå till ordinarie arbetssätt? </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Vilka kontaktuppgifter behöver vi ha tillgängliga? </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Hur ska roll- och ansvarsfördelningen se ut?</a:t>
            </a:r>
            <a:endParaRPr lang="sv-SE" sz="1200" i="1" dirty="0">
              <a:solidFill>
                <a:prstClr val="black"/>
              </a:solidFill>
            </a:endParaRP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Vilka parter behöver informeras om läget, både interna och externa?</a:t>
            </a:r>
          </a:p>
          <a:p>
            <a:pPr marL="171450" lvl="0" indent="-171450">
              <a:spcAft>
                <a:spcPts val="900"/>
              </a:spcAft>
              <a:buClr>
                <a:srgbClr val="822757"/>
              </a:buClr>
              <a:buSzPct val="120000"/>
              <a:buFont typeface="Courier New" panose="02070309020205020404" pitchFamily="49" charset="0"/>
              <a:buChar char="o"/>
              <a:defRPr/>
            </a:pPr>
            <a:r>
              <a:rPr lang="sv-SE" sz="1200" dirty="0">
                <a:solidFill>
                  <a:prstClr val="black"/>
                </a:solidFill>
              </a:rPr>
              <a:t>Hur säkerställer vi att kontinuitetsplanen är tillgänglig vid t.ex. vid ett IT-bortfall? Ska den skrivas ut och försvaras på en fysisk plats? </a:t>
            </a:r>
          </a:p>
        </p:txBody>
      </p:sp>
      <p:grpSp>
        <p:nvGrpSpPr>
          <p:cNvPr id="36" name="Grupp 35">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37" name="Frihandsfigur 36">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38" name="Frihandsfigur 37">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39" name="Frihandsfigur 38">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Frihandsfigur 39">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3"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4"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5"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6" name="textruta 45">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Förbättra</a:t>
              </a:r>
            </a:p>
            <a:p>
              <a:pPr lvl="0" algn="ctr" defTabSz="933450">
                <a:lnSpc>
                  <a:spcPct val="90000"/>
                </a:lnSpc>
                <a:spcBef>
                  <a:spcPct val="0"/>
                </a:spcBef>
                <a:spcAft>
                  <a:spcPts val="100"/>
                </a:spcAft>
                <a:defRPr/>
              </a:pPr>
              <a:r>
                <a:rPr lang="sv-SE" sz="700" i="1" dirty="0">
                  <a:solidFill>
                    <a:srgbClr val="A9A8A4"/>
                  </a:solidFill>
                  <a:latin typeface="Century Gothic"/>
                </a:rPr>
                <a:t>(</a:t>
              </a:r>
              <a:r>
                <a:rPr lang="sv-SE" sz="700" i="1" dirty="0" err="1">
                  <a:solidFill>
                    <a:srgbClr val="A9A8A4"/>
                  </a:solidFill>
                  <a:latin typeface="Century Gothic"/>
                </a:rPr>
                <a:t>act</a:t>
              </a:r>
              <a:r>
                <a:rPr lang="sv-SE" sz="700" i="1" dirty="0">
                  <a:solidFill>
                    <a:srgbClr val="A9A8A4"/>
                  </a:solidFill>
                  <a:latin typeface="Century Gothic"/>
                </a:rPr>
                <a:t>)</a:t>
              </a:r>
            </a:p>
          </p:txBody>
        </p:sp>
        <p:sp>
          <p:nvSpPr>
            <p:cNvPr id="47" name="textruta 46">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Följa upp</a:t>
              </a:r>
            </a:p>
            <a:p>
              <a:pPr lvl="0" algn="ctr" defTabSz="933450">
                <a:lnSpc>
                  <a:spcPct val="90000"/>
                </a:lnSpc>
                <a:spcBef>
                  <a:spcPct val="0"/>
                </a:spcBef>
                <a:spcAft>
                  <a:spcPts val="100"/>
                </a:spcAft>
                <a:defRPr/>
              </a:pPr>
              <a:r>
                <a:rPr lang="sv-SE" sz="700" i="1" dirty="0">
                  <a:solidFill>
                    <a:srgbClr val="A9A8A4"/>
                  </a:solidFill>
                  <a:latin typeface="Century Gothic"/>
                </a:rPr>
                <a:t>(check)</a:t>
              </a:r>
            </a:p>
          </p:txBody>
        </p:sp>
        <p:sp>
          <p:nvSpPr>
            <p:cNvPr id="48" name="textruta 47">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latin typeface="Century Gothic"/>
                </a:rPr>
                <a:t>Genomföra</a:t>
              </a:r>
            </a:p>
            <a:p>
              <a:pPr lvl="0" algn="ctr" defTabSz="933450">
                <a:lnSpc>
                  <a:spcPct val="90000"/>
                </a:lnSpc>
                <a:spcBef>
                  <a:spcPct val="0"/>
                </a:spcBef>
                <a:spcAft>
                  <a:spcPts val="100"/>
                </a:spcAft>
                <a:defRPr/>
              </a:pPr>
              <a:r>
                <a:rPr lang="sv-SE" sz="700" i="1" dirty="0">
                  <a:latin typeface="Century Gothic"/>
                </a:rPr>
                <a:t>(do)</a:t>
              </a:r>
            </a:p>
          </p:txBody>
        </p:sp>
        <p:sp>
          <p:nvSpPr>
            <p:cNvPr id="49" name="textruta 48">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lvl="0" algn="ctr" defTabSz="933450">
                <a:lnSpc>
                  <a:spcPct val="90000"/>
                </a:lnSpc>
                <a:spcBef>
                  <a:spcPct val="0"/>
                </a:spcBef>
                <a:spcAft>
                  <a:spcPts val="100"/>
                </a:spcAft>
                <a:defRPr/>
              </a:pPr>
              <a:r>
                <a:rPr lang="sv-SE" sz="700" b="1" dirty="0">
                  <a:solidFill>
                    <a:srgbClr val="8C8B85"/>
                  </a:solidFill>
                  <a:latin typeface="Century Gothic"/>
                </a:rPr>
                <a:t>Planera</a:t>
              </a:r>
            </a:p>
            <a:p>
              <a:pPr lvl="0" algn="ctr" defTabSz="933450">
                <a:lnSpc>
                  <a:spcPct val="90000"/>
                </a:lnSpc>
                <a:spcBef>
                  <a:spcPct val="0"/>
                </a:spcBef>
                <a:spcAft>
                  <a:spcPts val="100"/>
                </a:spcAft>
                <a:defRPr/>
              </a:pPr>
              <a:r>
                <a:rPr lang="sv-SE" sz="700" i="1" dirty="0">
                  <a:solidFill>
                    <a:srgbClr val="8C8B85"/>
                  </a:solidFill>
                  <a:latin typeface="Century Gothic"/>
                </a:rPr>
                <a:t>(plan)</a:t>
              </a:r>
            </a:p>
          </p:txBody>
        </p:sp>
      </p:grpSp>
    </p:spTree>
    <p:extLst>
      <p:ext uri="{BB962C8B-B14F-4D97-AF65-F5344CB8AC3E}">
        <p14:creationId xmlns:p14="http://schemas.microsoft.com/office/powerpoint/2010/main" val="41440238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tshållare för innehåll 14">
            <a:extLst>
              <a:ext uri="{FF2B5EF4-FFF2-40B4-BE49-F238E27FC236}">
                <a16:creationId xmlns:a16="http://schemas.microsoft.com/office/drawing/2014/main" id="{33154839-D6C5-B44C-9CB3-A83C3F1484DF}"/>
              </a:ext>
            </a:extLst>
          </p:cNvPr>
          <p:cNvSpPr txBox="1">
            <a:spLocks/>
          </p:cNvSpPr>
          <p:nvPr/>
        </p:nvSpPr>
        <p:spPr>
          <a:xfrm>
            <a:off x="6302232" y="2237003"/>
            <a:ext cx="2520000" cy="4311280"/>
          </a:xfrm>
          <a:prstGeom prst="rect">
            <a:avLst/>
          </a:prstGeom>
          <a:solidFill>
            <a:srgbClr val="E6D4DD"/>
          </a:solidFill>
        </p:spPr>
        <p:txBody>
          <a:bodyPr vert="horz" wrap="square" lIns="144000" tIns="288000" rIns="216000" bIns="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600" indent="-264600">
              <a:spcBef>
                <a:spcPts val="0"/>
              </a:spcBef>
              <a:spcAft>
                <a:spcPts val="600"/>
              </a:spcAft>
              <a:buSzPct val="170000"/>
              <a:buBlip>
                <a:blip r:embed="rId3"/>
              </a:buBlip>
            </a:pPr>
            <a:r>
              <a:rPr lang="sv-SE" sz="1200" dirty="0"/>
              <a:t>När </a:t>
            </a:r>
            <a:r>
              <a:rPr lang="sv-SE" sz="1200" dirty="0" smtClean="0">
                <a:solidFill>
                  <a:schemeClr val="tx1"/>
                </a:solidFill>
              </a:rPr>
              <a:t>strömmen </a:t>
            </a:r>
            <a:r>
              <a:rPr lang="sv-SE" sz="1200" dirty="0" smtClean="0"/>
              <a:t>är </a:t>
            </a:r>
            <a:r>
              <a:rPr lang="sv-SE" sz="1200" dirty="0"/>
              <a:t>återställd fattar </a:t>
            </a:r>
            <a:r>
              <a:rPr lang="sv-SE" sz="1200" dirty="0">
                <a:solidFill>
                  <a:schemeClr val="tx1"/>
                </a:solidFill>
              </a:rPr>
              <a:t>[</a:t>
            </a:r>
            <a:r>
              <a:rPr lang="sv-SE" sz="1200" i="1" dirty="0">
                <a:solidFill>
                  <a:schemeClr val="tx1"/>
                </a:solidFill>
              </a:rPr>
              <a:t>namn</a:t>
            </a:r>
            <a:r>
              <a:rPr lang="sv-SE" sz="1200" dirty="0">
                <a:solidFill>
                  <a:schemeClr val="tx1"/>
                </a:solidFill>
              </a:rPr>
              <a:t>], [</a:t>
            </a:r>
            <a:r>
              <a:rPr lang="sv-SE" sz="1200" i="1" dirty="0">
                <a:solidFill>
                  <a:schemeClr val="tx1"/>
                </a:solidFill>
              </a:rPr>
              <a:t>befattning</a:t>
            </a:r>
            <a:r>
              <a:rPr lang="sv-SE" sz="1200" dirty="0">
                <a:solidFill>
                  <a:schemeClr val="tx1"/>
                </a:solidFill>
              </a:rPr>
              <a:t>]</a:t>
            </a:r>
            <a:r>
              <a:rPr lang="sv-SE" sz="1200" dirty="0" smtClean="0"/>
              <a:t> </a:t>
            </a:r>
            <a:r>
              <a:rPr lang="sv-SE" sz="1200" dirty="0"/>
              <a:t>beslut om </a:t>
            </a:r>
            <a:r>
              <a:rPr lang="sv-SE" sz="1200" dirty="0" smtClean="0"/>
              <a:t>att återgå till ordinarie rutiner och koppla ifrån reservkraften.</a:t>
            </a:r>
          </a:p>
          <a:p>
            <a:pPr marL="264600" indent="-264600">
              <a:spcBef>
                <a:spcPts val="0"/>
              </a:spcBef>
              <a:spcAft>
                <a:spcPts val="600"/>
              </a:spcAft>
              <a:buSzPct val="170000"/>
              <a:buBlip>
                <a:blip r:embed="rId3"/>
              </a:buBlip>
            </a:pPr>
            <a:r>
              <a:rPr lang="sv-SE" sz="1200" dirty="0">
                <a:solidFill>
                  <a:schemeClr val="tx1"/>
                </a:solidFill>
              </a:rPr>
              <a:t>[</a:t>
            </a:r>
            <a:r>
              <a:rPr lang="sv-SE" sz="1200" i="1" dirty="0">
                <a:solidFill>
                  <a:schemeClr val="tx1"/>
                </a:solidFill>
              </a:rPr>
              <a:t>namn</a:t>
            </a:r>
            <a:r>
              <a:rPr lang="sv-SE" sz="1200" dirty="0">
                <a:solidFill>
                  <a:schemeClr val="tx1"/>
                </a:solidFill>
              </a:rPr>
              <a:t>], [</a:t>
            </a:r>
            <a:r>
              <a:rPr lang="sv-SE" sz="1200" i="1" dirty="0">
                <a:solidFill>
                  <a:schemeClr val="tx1"/>
                </a:solidFill>
              </a:rPr>
              <a:t>befattning</a:t>
            </a:r>
            <a:r>
              <a:rPr lang="sv-SE" sz="1200" dirty="0">
                <a:solidFill>
                  <a:schemeClr val="tx1"/>
                </a:solidFill>
              </a:rPr>
              <a:t>]</a:t>
            </a:r>
            <a:r>
              <a:rPr lang="sv-SE" sz="1200" dirty="0"/>
              <a:t> </a:t>
            </a:r>
            <a:r>
              <a:rPr lang="sv-SE" sz="1200" dirty="0" smtClean="0"/>
              <a:t>ansvarar för att fylla på med </a:t>
            </a:r>
            <a:r>
              <a:rPr lang="sv-SE" sz="1200" dirty="0" smtClean="0">
                <a:solidFill>
                  <a:schemeClr val="tx1"/>
                </a:solidFill>
              </a:rPr>
              <a:t>drivmedel </a:t>
            </a:r>
            <a:r>
              <a:rPr lang="sv-SE" sz="1200" dirty="0">
                <a:solidFill>
                  <a:schemeClr val="tx1"/>
                </a:solidFill>
              </a:rPr>
              <a:t>i </a:t>
            </a:r>
            <a:r>
              <a:rPr lang="sv-SE" sz="1200" dirty="0" smtClean="0"/>
              <a:t>reservkraftverket.</a:t>
            </a:r>
          </a:p>
          <a:p>
            <a:pPr marL="264600" indent="-264600">
              <a:spcBef>
                <a:spcPts val="0"/>
              </a:spcBef>
              <a:spcAft>
                <a:spcPts val="600"/>
              </a:spcAft>
              <a:buSzPct val="170000"/>
              <a:buBlip>
                <a:blip r:embed="rId3"/>
              </a:buBlip>
            </a:pPr>
            <a:r>
              <a:rPr lang="sv-SE" sz="1200" dirty="0">
                <a:solidFill>
                  <a:schemeClr val="tx1"/>
                </a:solidFill>
              </a:rPr>
              <a:t>[</a:t>
            </a:r>
            <a:r>
              <a:rPr lang="sv-SE" sz="1200" i="1" dirty="0">
                <a:solidFill>
                  <a:schemeClr val="tx1"/>
                </a:solidFill>
              </a:rPr>
              <a:t>namn</a:t>
            </a:r>
            <a:r>
              <a:rPr lang="sv-SE" sz="1200" dirty="0">
                <a:solidFill>
                  <a:schemeClr val="tx1"/>
                </a:solidFill>
              </a:rPr>
              <a:t>], [</a:t>
            </a:r>
            <a:r>
              <a:rPr lang="sv-SE" sz="1200" i="1" dirty="0">
                <a:solidFill>
                  <a:schemeClr val="tx1"/>
                </a:solidFill>
              </a:rPr>
              <a:t>befattning</a:t>
            </a:r>
            <a:r>
              <a:rPr lang="sv-SE" sz="1200" dirty="0">
                <a:solidFill>
                  <a:schemeClr val="tx1"/>
                </a:solidFill>
              </a:rPr>
              <a:t>]</a:t>
            </a:r>
            <a:r>
              <a:rPr lang="sv-SE" sz="1200" dirty="0"/>
              <a:t> </a:t>
            </a:r>
            <a:r>
              <a:rPr lang="sv-SE" sz="1200" dirty="0" smtClean="0"/>
              <a:t>ansvarar för att byta ut eller ladda batterier i t.ex. </a:t>
            </a:r>
            <a:r>
              <a:rPr lang="sv-SE" sz="1200" dirty="0" err="1" smtClean="0"/>
              <a:t>UPS:er</a:t>
            </a:r>
            <a:r>
              <a:rPr lang="sv-SE" sz="1200" dirty="0" smtClean="0"/>
              <a:t>.</a:t>
            </a:r>
            <a:endParaRPr lang="sv-SE" sz="1200" dirty="0">
              <a:solidFill>
                <a:srgbClr val="FF0000"/>
              </a:solidFill>
            </a:endParaRPr>
          </a:p>
          <a:p>
            <a:pPr marL="264600" indent="-264600">
              <a:spcBef>
                <a:spcPts val="0"/>
              </a:spcBef>
              <a:spcAft>
                <a:spcPts val="600"/>
              </a:spcAft>
              <a:buSzPct val="170000"/>
              <a:buBlip>
                <a:blip r:embed="rId3"/>
              </a:buBlip>
            </a:pPr>
            <a:endParaRPr lang="sv-SE" sz="1200" dirty="0" smtClean="0"/>
          </a:p>
          <a:p>
            <a:pPr marL="264600" indent="-264600">
              <a:spcBef>
                <a:spcPts val="0"/>
              </a:spcBef>
              <a:spcAft>
                <a:spcPts val="600"/>
              </a:spcAft>
              <a:buSzPct val="170000"/>
              <a:buBlip>
                <a:blip r:embed="rId3"/>
              </a:buBlip>
            </a:pPr>
            <a:endParaRPr lang="sv-SE" sz="1200" dirty="0"/>
          </a:p>
          <a:p>
            <a:pPr marL="264600" indent="-264600">
              <a:spcBef>
                <a:spcPts val="0"/>
              </a:spcBef>
              <a:spcAft>
                <a:spcPts val="600"/>
              </a:spcAft>
              <a:buSzPct val="170000"/>
              <a:buBlip>
                <a:blip r:embed="rId3"/>
              </a:buBlip>
            </a:pPr>
            <a:endParaRPr lang="sv-SE" sz="1200" dirty="0"/>
          </a:p>
        </p:txBody>
      </p:sp>
      <p:sp>
        <p:nvSpPr>
          <p:cNvPr id="27" name="Platshållare för innehåll 14">
            <a:extLst>
              <a:ext uri="{FF2B5EF4-FFF2-40B4-BE49-F238E27FC236}">
                <a16:creationId xmlns:a16="http://schemas.microsoft.com/office/drawing/2014/main" id="{9DBFFF5E-2EEE-A540-8700-08237FEB6A86}"/>
              </a:ext>
            </a:extLst>
          </p:cNvPr>
          <p:cNvSpPr txBox="1">
            <a:spLocks/>
          </p:cNvSpPr>
          <p:nvPr/>
        </p:nvSpPr>
        <p:spPr>
          <a:xfrm>
            <a:off x="3596486" y="2237002"/>
            <a:ext cx="2520000" cy="4311281"/>
          </a:xfrm>
          <a:prstGeom prst="rect">
            <a:avLst/>
          </a:prstGeom>
          <a:solidFill>
            <a:srgbClr val="CDA9BC"/>
          </a:solidFill>
        </p:spPr>
        <p:txBody>
          <a:bodyPr vert="horz" wrap="square" lIns="144000" tIns="288000" rIns="216000" bIns="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600" indent="-264600">
              <a:spcBef>
                <a:spcPts val="0"/>
              </a:spcBef>
              <a:spcAft>
                <a:spcPts val="600"/>
              </a:spcAft>
              <a:buSzPct val="170000"/>
              <a:buBlip>
                <a:blip r:embed="rId3"/>
              </a:buBlip>
            </a:pPr>
            <a:r>
              <a:rPr lang="sv-SE" sz="1200" dirty="0">
                <a:solidFill>
                  <a:schemeClr val="tx1"/>
                </a:solidFill>
              </a:rPr>
              <a:t>[</a:t>
            </a:r>
            <a:r>
              <a:rPr lang="sv-SE" sz="1200" i="1" dirty="0">
                <a:solidFill>
                  <a:schemeClr val="tx1"/>
                </a:solidFill>
              </a:rPr>
              <a:t>namn</a:t>
            </a:r>
            <a:r>
              <a:rPr lang="sv-SE" sz="1200" dirty="0" smtClean="0">
                <a:solidFill>
                  <a:schemeClr val="tx1"/>
                </a:solidFill>
              </a:rPr>
              <a:t>],[</a:t>
            </a:r>
            <a:r>
              <a:rPr lang="sv-SE" sz="1200" i="1" dirty="0">
                <a:solidFill>
                  <a:schemeClr val="tx1"/>
                </a:solidFill>
              </a:rPr>
              <a:t>befattning</a:t>
            </a:r>
            <a:r>
              <a:rPr lang="sv-SE" sz="1200" dirty="0" smtClean="0">
                <a:solidFill>
                  <a:schemeClr val="tx1"/>
                </a:solidFill>
              </a:rPr>
              <a:t>] i</a:t>
            </a:r>
            <a:r>
              <a:rPr lang="sv-SE" sz="1200" dirty="0" smtClean="0"/>
              <a:t>dentifierar </a:t>
            </a:r>
            <a:r>
              <a:rPr lang="sv-SE" sz="1200" dirty="0"/>
              <a:t>orsaken till </a:t>
            </a:r>
            <a:r>
              <a:rPr lang="sv-SE" sz="1200" dirty="0" smtClean="0"/>
              <a:t>strömavbrottet.</a:t>
            </a:r>
            <a:endParaRPr lang="sv-SE" sz="1200" dirty="0"/>
          </a:p>
          <a:p>
            <a:pPr marL="264600" indent="-264600">
              <a:spcBef>
                <a:spcPts val="0"/>
              </a:spcBef>
              <a:spcAft>
                <a:spcPts val="600"/>
              </a:spcAft>
              <a:buSzPct val="170000"/>
              <a:buBlip>
                <a:blip r:embed="rId3"/>
              </a:buBlip>
            </a:pPr>
            <a:r>
              <a:rPr lang="sv-SE" sz="1200" b="1" dirty="0" smtClean="0"/>
              <a:t>Om återställning är möjlig: </a:t>
            </a:r>
            <a:r>
              <a:rPr lang="sv-SE" sz="1200" dirty="0" smtClean="0"/>
              <a:t>arbeta </a:t>
            </a:r>
            <a:r>
              <a:rPr lang="sv-SE" sz="1200" dirty="0"/>
              <a:t>med åtgärder för att avhjälpa orsaken till </a:t>
            </a:r>
            <a:r>
              <a:rPr lang="sv-SE" sz="1200" dirty="0" smtClean="0"/>
              <a:t>bortfallet.</a:t>
            </a:r>
          </a:p>
          <a:p>
            <a:pPr marL="264600" indent="-264600">
              <a:spcBef>
                <a:spcPts val="0"/>
              </a:spcBef>
              <a:spcAft>
                <a:spcPts val="600"/>
              </a:spcAft>
              <a:buSzPct val="170000"/>
              <a:buBlip>
                <a:blip r:embed="rId3"/>
              </a:buBlip>
            </a:pPr>
            <a:r>
              <a:rPr lang="sv-SE" sz="1200" b="1" dirty="0" smtClean="0"/>
              <a:t>Om återställning inte är möjligt: </a:t>
            </a:r>
            <a:r>
              <a:rPr lang="sv-SE" sz="1200" dirty="0">
                <a:solidFill>
                  <a:schemeClr val="tx1"/>
                </a:solidFill>
              </a:rPr>
              <a:t>[</a:t>
            </a:r>
            <a:r>
              <a:rPr lang="sv-SE" sz="1200" i="1" dirty="0">
                <a:solidFill>
                  <a:schemeClr val="tx1"/>
                </a:solidFill>
              </a:rPr>
              <a:t>namn</a:t>
            </a:r>
            <a:r>
              <a:rPr lang="sv-SE" sz="1200" dirty="0">
                <a:solidFill>
                  <a:schemeClr val="tx1"/>
                </a:solidFill>
              </a:rPr>
              <a:t>],[</a:t>
            </a:r>
            <a:r>
              <a:rPr lang="sv-SE" sz="1200" i="1" dirty="0">
                <a:solidFill>
                  <a:schemeClr val="tx1"/>
                </a:solidFill>
              </a:rPr>
              <a:t>befattning</a:t>
            </a:r>
            <a:r>
              <a:rPr lang="sv-SE" sz="1200" dirty="0">
                <a:solidFill>
                  <a:schemeClr val="tx1"/>
                </a:solidFill>
              </a:rPr>
              <a:t>] </a:t>
            </a:r>
            <a:r>
              <a:rPr lang="sv-SE" sz="1200" dirty="0" err="1" smtClean="0">
                <a:solidFill>
                  <a:schemeClr val="tx1"/>
                </a:solidFill>
              </a:rPr>
              <a:t>felanmäler</a:t>
            </a:r>
            <a:r>
              <a:rPr lang="sv-SE" sz="1200" dirty="0" smtClean="0">
                <a:solidFill>
                  <a:schemeClr val="tx1"/>
                </a:solidFill>
              </a:rPr>
              <a:t> problemet till [</a:t>
            </a:r>
            <a:r>
              <a:rPr lang="sv-SE" sz="1200" i="1" dirty="0" smtClean="0">
                <a:solidFill>
                  <a:schemeClr val="tx1"/>
                </a:solidFill>
              </a:rPr>
              <a:t>företag] på </a:t>
            </a:r>
            <a:r>
              <a:rPr lang="sv-SE" sz="1200" dirty="0">
                <a:solidFill>
                  <a:schemeClr val="tx1"/>
                </a:solidFill>
              </a:rPr>
              <a:t>[</a:t>
            </a:r>
            <a:r>
              <a:rPr lang="sv-SE" sz="1200" i="1" dirty="0">
                <a:solidFill>
                  <a:schemeClr val="tx1"/>
                </a:solidFill>
              </a:rPr>
              <a:t>telefonnummer</a:t>
            </a:r>
            <a:r>
              <a:rPr lang="sv-SE" sz="1200" dirty="0">
                <a:solidFill>
                  <a:schemeClr val="tx1"/>
                </a:solidFill>
              </a:rPr>
              <a:t>].</a:t>
            </a:r>
            <a:endParaRPr lang="sv-SE" sz="1200" dirty="0"/>
          </a:p>
        </p:txBody>
      </p:sp>
      <p:sp>
        <p:nvSpPr>
          <p:cNvPr id="31" name="Platshållare för innehåll 14">
            <a:extLst>
              <a:ext uri="{FF2B5EF4-FFF2-40B4-BE49-F238E27FC236}">
                <a16:creationId xmlns:a16="http://schemas.microsoft.com/office/drawing/2014/main" id="{ED877509-B033-F44F-89E4-B5D1BDFA10E8}"/>
              </a:ext>
            </a:extLst>
          </p:cNvPr>
          <p:cNvSpPr txBox="1">
            <a:spLocks/>
          </p:cNvSpPr>
          <p:nvPr/>
        </p:nvSpPr>
        <p:spPr>
          <a:xfrm>
            <a:off x="890740" y="2237002"/>
            <a:ext cx="2520000" cy="4311282"/>
          </a:xfrm>
          <a:prstGeom prst="rect">
            <a:avLst/>
          </a:prstGeom>
          <a:solidFill>
            <a:srgbClr val="E6D4DD"/>
          </a:solidFill>
        </p:spPr>
        <p:txBody>
          <a:bodyPr vert="horz" wrap="square" lIns="144000" tIns="288000" rIns="216000" bIns="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600" indent="-264600">
              <a:spcBef>
                <a:spcPts val="0"/>
              </a:spcBef>
              <a:spcAft>
                <a:spcPts val="600"/>
              </a:spcAft>
              <a:buSzPct val="170000"/>
              <a:buBlip>
                <a:blip r:embed="rId3"/>
              </a:buBlip>
            </a:pPr>
            <a:r>
              <a:rPr lang="sv-SE" sz="1200" dirty="0">
                <a:solidFill>
                  <a:schemeClr val="tx1"/>
                </a:solidFill>
              </a:rPr>
              <a:t>[</a:t>
            </a:r>
            <a:r>
              <a:rPr lang="sv-SE" sz="1200" i="1" dirty="0">
                <a:solidFill>
                  <a:schemeClr val="tx1"/>
                </a:solidFill>
              </a:rPr>
              <a:t>namn</a:t>
            </a:r>
            <a:r>
              <a:rPr lang="sv-SE" sz="1200" dirty="0">
                <a:solidFill>
                  <a:schemeClr val="tx1"/>
                </a:solidFill>
              </a:rPr>
              <a:t>],[</a:t>
            </a:r>
            <a:r>
              <a:rPr lang="sv-SE" sz="1200" i="1" dirty="0">
                <a:solidFill>
                  <a:schemeClr val="tx1"/>
                </a:solidFill>
              </a:rPr>
              <a:t>befattning</a:t>
            </a:r>
            <a:r>
              <a:rPr lang="sv-SE" sz="1200" dirty="0">
                <a:solidFill>
                  <a:schemeClr val="tx1"/>
                </a:solidFill>
              </a:rPr>
              <a:t>] </a:t>
            </a:r>
            <a:r>
              <a:rPr lang="sv-SE" sz="1200" dirty="0" smtClean="0">
                <a:solidFill>
                  <a:schemeClr val="tx1"/>
                </a:solidFill>
              </a:rPr>
              <a:t>k</a:t>
            </a:r>
            <a:r>
              <a:rPr lang="sv-SE" sz="1200" dirty="0" smtClean="0"/>
              <a:t>ontrollerar att reservkraften är igång. </a:t>
            </a:r>
            <a:endParaRPr lang="sv-SE" sz="1200" dirty="0"/>
          </a:p>
          <a:p>
            <a:pPr marL="264600" indent="-264600">
              <a:spcBef>
                <a:spcPts val="0"/>
              </a:spcBef>
              <a:spcAft>
                <a:spcPts val="600"/>
              </a:spcAft>
              <a:buSzPct val="170000"/>
              <a:buBlip>
                <a:blip r:embed="rId3"/>
              </a:buBlip>
            </a:pPr>
            <a:r>
              <a:rPr lang="sv-SE" sz="1200" b="1" dirty="0" smtClean="0"/>
              <a:t>Om reservkraften är igång: </a:t>
            </a:r>
            <a:r>
              <a:rPr lang="sv-SE" sz="1200" dirty="0" smtClean="0"/>
              <a:t>arbeta enligt ordinarie rutiner.</a:t>
            </a:r>
          </a:p>
          <a:p>
            <a:pPr marL="264600" indent="-264600">
              <a:spcBef>
                <a:spcPts val="0"/>
              </a:spcBef>
              <a:spcAft>
                <a:spcPts val="600"/>
              </a:spcAft>
              <a:buSzPct val="170000"/>
              <a:buBlip>
                <a:blip r:embed="rId3"/>
              </a:buBlip>
            </a:pPr>
            <a:r>
              <a:rPr lang="sv-SE" sz="1200" b="1" dirty="0" smtClean="0"/>
              <a:t>Om reservkraften inte fungerar:</a:t>
            </a:r>
            <a:endParaRPr lang="sv-SE" sz="1200" dirty="0" smtClean="0"/>
          </a:p>
          <a:p>
            <a:pPr marL="721800" lvl="1" indent="-264600">
              <a:spcBef>
                <a:spcPts val="0"/>
              </a:spcBef>
              <a:spcAft>
                <a:spcPts val="600"/>
              </a:spcAft>
              <a:buSzPct val="170000"/>
              <a:buBlip>
                <a:blip r:embed="rId3"/>
              </a:buBlip>
            </a:pPr>
            <a:r>
              <a:rPr lang="sv-SE" sz="1050" dirty="0" smtClean="0"/>
              <a:t>Försök avhjälpa felet, om det inte fungerar kontakta </a:t>
            </a:r>
            <a:r>
              <a:rPr lang="sv-SE" sz="1050" dirty="0">
                <a:solidFill>
                  <a:schemeClr val="tx1"/>
                </a:solidFill>
              </a:rPr>
              <a:t>[</a:t>
            </a:r>
            <a:r>
              <a:rPr lang="sv-SE" sz="1050" i="1" dirty="0">
                <a:solidFill>
                  <a:schemeClr val="tx1"/>
                </a:solidFill>
              </a:rPr>
              <a:t>namn</a:t>
            </a:r>
            <a:r>
              <a:rPr lang="sv-SE" sz="1050" dirty="0">
                <a:solidFill>
                  <a:schemeClr val="tx1"/>
                </a:solidFill>
              </a:rPr>
              <a:t>],[</a:t>
            </a:r>
            <a:r>
              <a:rPr lang="sv-SE" sz="1050" i="1" dirty="0">
                <a:solidFill>
                  <a:schemeClr val="tx1"/>
                </a:solidFill>
              </a:rPr>
              <a:t>befattning</a:t>
            </a:r>
            <a:r>
              <a:rPr lang="sv-SE" sz="1050" dirty="0">
                <a:solidFill>
                  <a:schemeClr val="tx1"/>
                </a:solidFill>
              </a:rPr>
              <a:t>] </a:t>
            </a:r>
            <a:r>
              <a:rPr lang="sv-SE" sz="1050" dirty="0" smtClean="0">
                <a:solidFill>
                  <a:schemeClr val="tx1"/>
                </a:solidFill>
              </a:rPr>
              <a:t>på [</a:t>
            </a:r>
            <a:r>
              <a:rPr lang="sv-SE" sz="1050" i="1" dirty="0" smtClean="0">
                <a:solidFill>
                  <a:schemeClr val="tx1"/>
                </a:solidFill>
              </a:rPr>
              <a:t>telefonnummer</a:t>
            </a:r>
            <a:r>
              <a:rPr lang="sv-SE" sz="1050" dirty="0" smtClean="0">
                <a:solidFill>
                  <a:schemeClr val="tx1"/>
                </a:solidFill>
              </a:rPr>
              <a:t>].</a:t>
            </a:r>
          </a:p>
          <a:p>
            <a:pPr marL="721800" lvl="1" indent="-264600">
              <a:spcBef>
                <a:spcPts val="0"/>
              </a:spcBef>
              <a:spcAft>
                <a:spcPts val="600"/>
              </a:spcAft>
              <a:buSzPct val="170000"/>
              <a:buBlip>
                <a:blip r:embed="rId3"/>
              </a:buBlip>
            </a:pPr>
            <a:r>
              <a:rPr lang="sv-SE" sz="1050" dirty="0">
                <a:solidFill>
                  <a:schemeClr val="tx1"/>
                </a:solidFill>
              </a:rPr>
              <a:t>[</a:t>
            </a:r>
            <a:r>
              <a:rPr lang="sv-SE" sz="1050" i="1" dirty="0">
                <a:solidFill>
                  <a:schemeClr val="tx1"/>
                </a:solidFill>
              </a:rPr>
              <a:t>namn</a:t>
            </a:r>
            <a:r>
              <a:rPr lang="sv-SE" sz="1050" dirty="0">
                <a:solidFill>
                  <a:schemeClr val="tx1"/>
                </a:solidFill>
              </a:rPr>
              <a:t>],[</a:t>
            </a:r>
            <a:r>
              <a:rPr lang="sv-SE" sz="1050" i="1" dirty="0">
                <a:solidFill>
                  <a:schemeClr val="tx1"/>
                </a:solidFill>
              </a:rPr>
              <a:t>befattning</a:t>
            </a:r>
            <a:r>
              <a:rPr lang="sv-SE" sz="1050" dirty="0">
                <a:solidFill>
                  <a:schemeClr val="tx1"/>
                </a:solidFill>
              </a:rPr>
              <a:t>] informerar [</a:t>
            </a:r>
            <a:r>
              <a:rPr lang="sv-SE" sz="1050" i="1" dirty="0">
                <a:solidFill>
                  <a:schemeClr val="tx1"/>
                </a:solidFill>
              </a:rPr>
              <a:t>namn</a:t>
            </a:r>
            <a:r>
              <a:rPr lang="sv-SE" sz="1050" dirty="0">
                <a:solidFill>
                  <a:schemeClr val="tx1"/>
                </a:solidFill>
              </a:rPr>
              <a:t>],[</a:t>
            </a:r>
            <a:r>
              <a:rPr lang="sv-SE" sz="1050" i="1" dirty="0">
                <a:solidFill>
                  <a:schemeClr val="tx1"/>
                </a:solidFill>
              </a:rPr>
              <a:t>befattning</a:t>
            </a:r>
            <a:r>
              <a:rPr lang="sv-SE" sz="1050" dirty="0">
                <a:solidFill>
                  <a:schemeClr val="tx1"/>
                </a:solidFill>
              </a:rPr>
              <a:t>]</a:t>
            </a:r>
            <a:r>
              <a:rPr lang="sv-SE" sz="1050" dirty="0" smtClean="0">
                <a:solidFill>
                  <a:srgbClr val="FF0000"/>
                </a:solidFill>
              </a:rPr>
              <a:t> </a:t>
            </a:r>
            <a:r>
              <a:rPr lang="sv-SE" sz="1050" dirty="0" smtClean="0">
                <a:solidFill>
                  <a:schemeClr val="tx1"/>
                </a:solidFill>
              </a:rPr>
              <a:t>på</a:t>
            </a:r>
            <a:r>
              <a:rPr lang="sv-SE" sz="1050" dirty="0" smtClean="0">
                <a:solidFill>
                  <a:srgbClr val="FF0000"/>
                </a:solidFill>
              </a:rPr>
              <a:t> </a:t>
            </a:r>
            <a:r>
              <a:rPr lang="sv-SE" sz="1050" dirty="0">
                <a:solidFill>
                  <a:schemeClr val="tx1"/>
                </a:solidFill>
              </a:rPr>
              <a:t>[</a:t>
            </a:r>
            <a:r>
              <a:rPr lang="sv-SE" sz="1050" i="1" dirty="0">
                <a:solidFill>
                  <a:schemeClr val="tx1"/>
                </a:solidFill>
              </a:rPr>
              <a:t>telefonnummer</a:t>
            </a:r>
            <a:r>
              <a:rPr lang="sv-SE" sz="1050" dirty="0" smtClean="0">
                <a:solidFill>
                  <a:schemeClr val="tx1"/>
                </a:solidFill>
              </a:rPr>
              <a:t>]</a:t>
            </a:r>
            <a:r>
              <a:rPr lang="sv-SE" sz="1050" dirty="0" smtClean="0">
                <a:solidFill>
                  <a:srgbClr val="FF0000"/>
                </a:solidFill>
              </a:rPr>
              <a:t> </a:t>
            </a:r>
            <a:r>
              <a:rPr lang="sv-SE" sz="1050" dirty="0" smtClean="0">
                <a:solidFill>
                  <a:schemeClr val="tx1"/>
                </a:solidFill>
              </a:rPr>
              <a:t>om </a:t>
            </a:r>
            <a:r>
              <a:rPr lang="sv-SE" sz="1050" dirty="0">
                <a:solidFill>
                  <a:schemeClr val="tx1"/>
                </a:solidFill>
              </a:rPr>
              <a:t>läget. </a:t>
            </a:r>
            <a:endParaRPr lang="sv-SE" sz="1050" dirty="0" smtClean="0">
              <a:solidFill>
                <a:schemeClr val="tx1"/>
              </a:solidFill>
            </a:endParaRPr>
          </a:p>
          <a:p>
            <a:pPr marL="721800" lvl="1" indent="-264600">
              <a:spcBef>
                <a:spcPts val="0"/>
              </a:spcBef>
              <a:spcAft>
                <a:spcPts val="600"/>
              </a:spcAft>
              <a:buSzPct val="170000"/>
              <a:buBlip>
                <a:blip r:embed="rId3"/>
              </a:buBlip>
            </a:pPr>
            <a:r>
              <a:rPr lang="sv-SE" sz="1050" dirty="0" smtClean="0">
                <a:solidFill>
                  <a:schemeClr val="tx1"/>
                </a:solidFill>
              </a:rPr>
              <a:t>Se rutiner för </a:t>
            </a:r>
            <a:r>
              <a:rPr lang="sv-SE" sz="1050" b="1" dirty="0" err="1" smtClean="0">
                <a:solidFill>
                  <a:schemeClr val="tx1"/>
                </a:solidFill>
              </a:rPr>
              <a:t>utlarmning</a:t>
            </a:r>
            <a:r>
              <a:rPr lang="sv-SE" sz="1050" b="1" dirty="0" smtClean="0">
                <a:solidFill>
                  <a:schemeClr val="tx1"/>
                </a:solidFill>
              </a:rPr>
              <a:t> </a:t>
            </a:r>
            <a:r>
              <a:rPr lang="sv-SE" sz="1050" dirty="0" smtClean="0">
                <a:solidFill>
                  <a:schemeClr val="tx1"/>
                </a:solidFill>
              </a:rPr>
              <a:t>och</a:t>
            </a:r>
            <a:r>
              <a:rPr lang="sv-SE" sz="1050" b="1" dirty="0" smtClean="0">
                <a:solidFill>
                  <a:schemeClr val="tx1"/>
                </a:solidFill>
              </a:rPr>
              <a:t> tillträde.</a:t>
            </a:r>
            <a:endParaRPr lang="sv-SE" sz="1400" dirty="0"/>
          </a:p>
          <a:p>
            <a:pPr marL="0" indent="0">
              <a:spcBef>
                <a:spcPts val="0"/>
              </a:spcBef>
              <a:spcAft>
                <a:spcPts val="600"/>
              </a:spcAft>
              <a:buSzPct val="170000"/>
              <a:buNone/>
            </a:pPr>
            <a:endParaRPr lang="sv-SE" sz="1200" dirty="0" smtClean="0"/>
          </a:p>
        </p:txBody>
      </p:sp>
      <p:sp>
        <p:nvSpPr>
          <p:cNvPr id="34" name="Platshållare för innehåll 14">
            <a:extLst>
              <a:ext uri="{FF2B5EF4-FFF2-40B4-BE49-F238E27FC236}">
                <a16:creationId xmlns:a16="http://schemas.microsoft.com/office/drawing/2014/main" id="{2D2D5996-47D7-4144-9835-D6EE45D46E4C}"/>
              </a:ext>
            </a:extLst>
          </p:cNvPr>
          <p:cNvSpPr txBox="1">
            <a:spLocks/>
          </p:cNvSpPr>
          <p:nvPr/>
        </p:nvSpPr>
        <p:spPr>
          <a:xfrm>
            <a:off x="9007977" y="2237003"/>
            <a:ext cx="2520000" cy="2295668"/>
          </a:xfrm>
          <a:prstGeom prst="rect">
            <a:avLst/>
          </a:prstGeom>
          <a:solidFill>
            <a:srgbClr val="CDA9BC"/>
          </a:solidFill>
        </p:spPr>
        <p:txBody>
          <a:bodyPr vert="horz" wrap="square" lIns="216000" tIns="288000" rIns="216000" bIns="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sv-SE" sz="1200" dirty="0" smtClean="0">
                <a:solidFill>
                  <a:schemeClr val="tx1"/>
                </a:solidFill>
              </a:rPr>
              <a:t>Vid strömavbrott behöver </a:t>
            </a:r>
            <a:r>
              <a:rPr lang="sv-SE" sz="1200" dirty="0">
                <a:solidFill>
                  <a:schemeClr val="tx1"/>
                </a:solidFill>
              </a:rPr>
              <a:t>[</a:t>
            </a:r>
            <a:r>
              <a:rPr lang="sv-SE" sz="1200" i="1" dirty="0">
                <a:solidFill>
                  <a:schemeClr val="tx1"/>
                </a:solidFill>
              </a:rPr>
              <a:t>namn</a:t>
            </a:r>
            <a:r>
              <a:rPr lang="sv-SE" sz="1200" dirty="0">
                <a:solidFill>
                  <a:schemeClr val="tx1"/>
                </a:solidFill>
              </a:rPr>
              <a:t>] eller [</a:t>
            </a:r>
            <a:r>
              <a:rPr lang="sv-SE" sz="1200" i="1" dirty="0">
                <a:solidFill>
                  <a:schemeClr val="tx1"/>
                </a:solidFill>
              </a:rPr>
              <a:t>befattning</a:t>
            </a:r>
            <a:r>
              <a:rPr lang="sv-SE" sz="1200" dirty="0">
                <a:solidFill>
                  <a:schemeClr val="tx1"/>
                </a:solidFill>
              </a:rPr>
              <a:t>] kontaktas på [telefonnummer] för </a:t>
            </a:r>
            <a:r>
              <a:rPr lang="sv-SE" sz="1200" dirty="0" smtClean="0">
                <a:solidFill>
                  <a:schemeClr val="tx1"/>
                </a:solidFill>
              </a:rPr>
              <a:t>lägesrapportering. </a:t>
            </a:r>
            <a:endParaRPr lang="sv-SE" sz="1200" dirty="0">
              <a:solidFill>
                <a:schemeClr val="tx1"/>
              </a:solidFill>
            </a:endParaRPr>
          </a:p>
          <a:p>
            <a:pPr marL="0" indent="0">
              <a:spcBef>
                <a:spcPts val="0"/>
              </a:spcBef>
              <a:spcAft>
                <a:spcPts val="600"/>
              </a:spcAft>
              <a:buNone/>
            </a:pPr>
            <a:r>
              <a:rPr lang="sv-SE" sz="1200" b="1" dirty="0" smtClean="0">
                <a:solidFill>
                  <a:schemeClr val="tx1"/>
                </a:solidFill>
              </a:rPr>
              <a:t>Ansvarig </a:t>
            </a:r>
            <a:r>
              <a:rPr lang="sv-SE" sz="1200" b="1" dirty="0">
                <a:solidFill>
                  <a:schemeClr val="tx1"/>
                </a:solidFill>
              </a:rPr>
              <a:t>för innehållet i kontinuitetsplanen:</a:t>
            </a:r>
          </a:p>
          <a:p>
            <a:pPr marL="0" indent="0">
              <a:spcBef>
                <a:spcPts val="0"/>
              </a:spcBef>
              <a:spcAft>
                <a:spcPts val="600"/>
              </a:spcAft>
              <a:buNone/>
            </a:pPr>
            <a:r>
              <a:rPr lang="sv-SE" sz="1200" dirty="0">
                <a:solidFill>
                  <a:schemeClr val="tx1"/>
                </a:solidFill>
              </a:rPr>
              <a:t>[</a:t>
            </a:r>
            <a:r>
              <a:rPr lang="sv-SE" sz="1200" i="1" dirty="0">
                <a:solidFill>
                  <a:schemeClr val="tx1"/>
                </a:solidFill>
              </a:rPr>
              <a:t>namn</a:t>
            </a:r>
            <a:r>
              <a:rPr lang="sv-SE" sz="1200" dirty="0">
                <a:solidFill>
                  <a:schemeClr val="tx1"/>
                </a:solidFill>
              </a:rPr>
              <a:t>], [</a:t>
            </a:r>
            <a:r>
              <a:rPr lang="sv-SE" sz="1200" i="1" dirty="0">
                <a:solidFill>
                  <a:schemeClr val="tx1"/>
                </a:solidFill>
              </a:rPr>
              <a:t>befattning</a:t>
            </a:r>
            <a:r>
              <a:rPr lang="sv-SE" sz="1200" dirty="0">
                <a:solidFill>
                  <a:schemeClr val="tx1"/>
                </a:solidFill>
              </a:rPr>
              <a:t>], [</a:t>
            </a:r>
            <a:r>
              <a:rPr lang="sv-SE" sz="1200" i="1" dirty="0">
                <a:solidFill>
                  <a:schemeClr val="tx1"/>
                </a:solidFill>
              </a:rPr>
              <a:t>telefonnummer</a:t>
            </a:r>
            <a:r>
              <a:rPr lang="sv-SE" sz="1200" dirty="0">
                <a:solidFill>
                  <a:schemeClr val="tx1"/>
                </a:solidFill>
              </a:rPr>
              <a:t>]:</a:t>
            </a:r>
          </a:p>
          <a:p>
            <a:pPr marL="0" indent="0">
              <a:spcBef>
                <a:spcPts val="0"/>
              </a:spcBef>
              <a:spcAft>
                <a:spcPts val="600"/>
              </a:spcAft>
              <a:buNone/>
            </a:pPr>
            <a:endParaRPr lang="sv-SE" sz="1200" dirty="0"/>
          </a:p>
        </p:txBody>
      </p:sp>
      <p:sp>
        <p:nvSpPr>
          <p:cNvPr id="26" name="Platshållare för innehåll 14">
            <a:extLst>
              <a:ext uri="{FF2B5EF4-FFF2-40B4-BE49-F238E27FC236}">
                <a16:creationId xmlns:a16="http://schemas.microsoft.com/office/drawing/2014/main" id="{1BEF0559-6180-E34D-B9D0-9D80738953F3}"/>
              </a:ext>
            </a:extLst>
          </p:cNvPr>
          <p:cNvSpPr txBox="1">
            <a:spLocks/>
          </p:cNvSpPr>
          <p:nvPr/>
        </p:nvSpPr>
        <p:spPr>
          <a:xfrm>
            <a:off x="890740" y="1843783"/>
            <a:ext cx="2520000" cy="246221"/>
          </a:xfrm>
          <a:prstGeom prst="rect">
            <a:avLst/>
          </a:prstGeom>
          <a:noFill/>
        </p:spPr>
        <p:txBody>
          <a:bodyPr vert="horz" wrap="square" lIns="0" tIns="0" rIns="180000" bIns="0" rtlCol="0" anchor="b"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sv-SE" sz="1600" b="1" dirty="0">
                <a:latin typeface="+mj-lt"/>
              </a:rPr>
              <a:t>Reservrutin</a:t>
            </a:r>
            <a:endParaRPr lang="sv-SE" sz="1600" dirty="0">
              <a:latin typeface="+mj-lt"/>
            </a:endParaRPr>
          </a:p>
        </p:txBody>
      </p:sp>
      <p:sp>
        <p:nvSpPr>
          <p:cNvPr id="28" name="Platshållare för innehåll 14">
            <a:extLst>
              <a:ext uri="{FF2B5EF4-FFF2-40B4-BE49-F238E27FC236}">
                <a16:creationId xmlns:a16="http://schemas.microsoft.com/office/drawing/2014/main" id="{6BDF2219-864B-1448-BE58-4D52165F6082}"/>
              </a:ext>
            </a:extLst>
          </p:cNvPr>
          <p:cNvSpPr txBox="1">
            <a:spLocks/>
          </p:cNvSpPr>
          <p:nvPr/>
        </p:nvSpPr>
        <p:spPr>
          <a:xfrm>
            <a:off x="3596486" y="1844564"/>
            <a:ext cx="2520000" cy="246221"/>
          </a:xfrm>
          <a:prstGeom prst="rect">
            <a:avLst/>
          </a:prstGeom>
          <a:noFill/>
        </p:spPr>
        <p:txBody>
          <a:bodyPr vert="horz" wrap="square" lIns="0" tIns="0" rIns="180000" bIns="0" rtlCol="0" anchor="b"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sv-SE" sz="1600" b="1" dirty="0" err="1">
                <a:latin typeface="+mj-lt"/>
              </a:rPr>
              <a:t>Återställningsrutin</a:t>
            </a:r>
            <a:endParaRPr lang="sv-SE" sz="1600" dirty="0">
              <a:latin typeface="+mj-lt"/>
            </a:endParaRPr>
          </a:p>
        </p:txBody>
      </p:sp>
      <p:sp>
        <p:nvSpPr>
          <p:cNvPr id="29" name="Platshållare för innehåll 14">
            <a:extLst>
              <a:ext uri="{FF2B5EF4-FFF2-40B4-BE49-F238E27FC236}">
                <a16:creationId xmlns:a16="http://schemas.microsoft.com/office/drawing/2014/main" id="{73FA8876-C402-0F45-B8BC-88C2EB57ABCC}"/>
              </a:ext>
            </a:extLst>
          </p:cNvPr>
          <p:cNvSpPr txBox="1">
            <a:spLocks/>
          </p:cNvSpPr>
          <p:nvPr/>
        </p:nvSpPr>
        <p:spPr>
          <a:xfrm>
            <a:off x="6302232" y="1843783"/>
            <a:ext cx="2520000" cy="246221"/>
          </a:xfrm>
          <a:prstGeom prst="rect">
            <a:avLst/>
          </a:prstGeom>
          <a:noFill/>
        </p:spPr>
        <p:txBody>
          <a:bodyPr vert="horz" wrap="square" lIns="0" tIns="0" rIns="180000" bIns="0" rtlCol="0" anchor="b"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sv-SE" sz="1600" b="1" dirty="0">
                <a:latin typeface="+mj-lt"/>
              </a:rPr>
              <a:t>Återgångsrutin</a:t>
            </a:r>
            <a:endParaRPr lang="sv-SE" sz="1600" dirty="0">
              <a:latin typeface="+mj-lt"/>
            </a:endParaRPr>
          </a:p>
        </p:txBody>
      </p:sp>
      <p:sp>
        <p:nvSpPr>
          <p:cNvPr id="30" name="Platshållare för innehåll 14">
            <a:extLst>
              <a:ext uri="{FF2B5EF4-FFF2-40B4-BE49-F238E27FC236}">
                <a16:creationId xmlns:a16="http://schemas.microsoft.com/office/drawing/2014/main" id="{8C338856-E17C-0B40-BC78-A484A385EA67}"/>
              </a:ext>
            </a:extLst>
          </p:cNvPr>
          <p:cNvSpPr txBox="1">
            <a:spLocks/>
          </p:cNvSpPr>
          <p:nvPr/>
        </p:nvSpPr>
        <p:spPr>
          <a:xfrm>
            <a:off x="9007977" y="1843783"/>
            <a:ext cx="2594088" cy="246221"/>
          </a:xfrm>
          <a:prstGeom prst="rect">
            <a:avLst/>
          </a:prstGeom>
          <a:noFill/>
        </p:spPr>
        <p:txBody>
          <a:bodyPr vert="horz" wrap="square" lIns="0" tIns="0" rIns="180000" bIns="0" rtlCol="0" anchor="b"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sv-SE" sz="1600" b="1" dirty="0" smtClean="0">
                <a:latin typeface="+mj-lt"/>
              </a:rPr>
              <a:t>Övriga kontaktuppgifter</a:t>
            </a:r>
            <a:endParaRPr lang="sv-SE" sz="1600" dirty="0">
              <a:latin typeface="+mj-lt"/>
            </a:endParaRPr>
          </a:p>
        </p:txBody>
      </p:sp>
      <p:cxnSp>
        <p:nvCxnSpPr>
          <p:cNvPr id="3" name="Rak 2">
            <a:extLst>
              <a:ext uri="{FF2B5EF4-FFF2-40B4-BE49-F238E27FC236}">
                <a16:creationId xmlns:a16="http://schemas.microsoft.com/office/drawing/2014/main" id="{3DB20D7E-DA22-6049-AAD4-05BC920AC283}"/>
              </a:ext>
            </a:extLst>
          </p:cNvPr>
          <p:cNvCxnSpPr/>
          <p:nvPr/>
        </p:nvCxnSpPr>
        <p:spPr>
          <a:xfrm>
            <a:off x="890740" y="2237004"/>
            <a:ext cx="252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37">
            <a:extLst>
              <a:ext uri="{FF2B5EF4-FFF2-40B4-BE49-F238E27FC236}">
                <a16:creationId xmlns:a16="http://schemas.microsoft.com/office/drawing/2014/main" id="{A3AC5DB5-4570-4D4F-9885-20817ECE8A32}"/>
              </a:ext>
            </a:extLst>
          </p:cNvPr>
          <p:cNvCxnSpPr/>
          <p:nvPr/>
        </p:nvCxnSpPr>
        <p:spPr>
          <a:xfrm>
            <a:off x="3596486" y="2237004"/>
            <a:ext cx="252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38">
            <a:extLst>
              <a:ext uri="{FF2B5EF4-FFF2-40B4-BE49-F238E27FC236}">
                <a16:creationId xmlns:a16="http://schemas.microsoft.com/office/drawing/2014/main" id="{D9237430-96C5-EE4E-A2F5-F9014E00B62A}"/>
              </a:ext>
            </a:extLst>
          </p:cNvPr>
          <p:cNvCxnSpPr/>
          <p:nvPr/>
        </p:nvCxnSpPr>
        <p:spPr>
          <a:xfrm>
            <a:off x="6302232" y="2237004"/>
            <a:ext cx="252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39">
            <a:extLst>
              <a:ext uri="{FF2B5EF4-FFF2-40B4-BE49-F238E27FC236}">
                <a16:creationId xmlns:a16="http://schemas.microsoft.com/office/drawing/2014/main" id="{D350BC8D-7918-324F-9CFE-5C7ADCA28FFA}"/>
              </a:ext>
            </a:extLst>
          </p:cNvPr>
          <p:cNvCxnSpPr/>
          <p:nvPr/>
        </p:nvCxnSpPr>
        <p:spPr>
          <a:xfrm>
            <a:off x="9007977" y="2237004"/>
            <a:ext cx="252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Rubrik 5">
            <a:extLst>
              <a:ext uri="{FF2B5EF4-FFF2-40B4-BE49-F238E27FC236}">
                <a16:creationId xmlns:a16="http://schemas.microsoft.com/office/drawing/2014/main" id="{078D1A36-5643-6246-A1AD-5BC41F6DF192}"/>
              </a:ext>
            </a:extLst>
          </p:cNvPr>
          <p:cNvSpPr txBox="1">
            <a:spLocks/>
          </p:cNvSpPr>
          <p:nvPr/>
        </p:nvSpPr>
        <p:spPr>
          <a:xfrm>
            <a:off x="1708710" y="465759"/>
            <a:ext cx="8848454" cy="7017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sz="2400" dirty="0" smtClean="0"/>
              <a:t>Genomför åtgärder</a:t>
            </a:r>
            <a:br>
              <a:rPr lang="sv-SE" sz="2400" dirty="0" smtClean="0"/>
            </a:br>
            <a:r>
              <a:rPr lang="sv-SE" sz="2000" b="0" dirty="0" smtClean="0">
                <a:solidFill>
                  <a:prstClr val="black"/>
                </a:solidFill>
              </a:rPr>
              <a:t>Exempel </a:t>
            </a:r>
            <a:r>
              <a:rPr lang="sv-SE" sz="2000" b="0" dirty="0" smtClean="0">
                <a:solidFill>
                  <a:schemeClr val="tx1"/>
                </a:solidFill>
              </a:rPr>
              <a:t>på innehåll i en kontinuitetsplan för strömbortfall</a:t>
            </a:r>
            <a:endParaRPr lang="sv-SE" sz="2200" b="0" dirty="0">
              <a:solidFill>
                <a:schemeClr val="tx1"/>
              </a:solidFill>
            </a:endParaRPr>
          </a:p>
        </p:txBody>
      </p:sp>
      <p:cxnSp>
        <p:nvCxnSpPr>
          <p:cNvPr id="43" name="Rak 36">
            <a:extLst>
              <a:ext uri="{FF2B5EF4-FFF2-40B4-BE49-F238E27FC236}">
                <a16:creationId xmlns:a16="http://schemas.microsoft.com/office/drawing/2014/main" id="{6BE008E9-6099-5A43-8734-5ED06F24CDD2}"/>
              </a:ext>
            </a:extLst>
          </p:cNvPr>
          <p:cNvCxnSpPr>
            <a:cxnSpLocks/>
          </p:cNvCxnSpPr>
          <p:nvPr/>
        </p:nvCxnSpPr>
        <p:spPr>
          <a:xfrm>
            <a:off x="1637604" y="427099"/>
            <a:ext cx="0" cy="79200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4" name="Bildobjekt 43">
            <a:extLst>
              <a:ext uri="{FF2B5EF4-FFF2-40B4-BE49-F238E27FC236}">
                <a16:creationId xmlns:a16="http://schemas.microsoft.com/office/drawing/2014/main" id="{DE16BD0F-DDD9-3243-8752-3B8538F5C79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395882" y="272030"/>
            <a:ext cx="998225" cy="998225"/>
          </a:xfrm>
          <a:prstGeom prst="ellipse">
            <a:avLst/>
          </a:prstGeom>
          <a:solidFill>
            <a:schemeClr val="bg1"/>
          </a:solidFill>
          <a:ln w="25400">
            <a:solidFill>
              <a:schemeClr val="accent2"/>
            </a:solidFill>
          </a:ln>
        </p:spPr>
      </p:pic>
    </p:spTree>
    <p:extLst>
      <p:ext uri="{BB962C8B-B14F-4D97-AF65-F5344CB8AC3E}">
        <p14:creationId xmlns:p14="http://schemas.microsoft.com/office/powerpoint/2010/main" val="21580566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t hörn 3">
            <a:extLst>
              <a:ext uri="{FF2B5EF4-FFF2-40B4-BE49-F238E27FC236}">
                <a16:creationId xmlns:a16="http://schemas.microsoft.com/office/drawing/2014/main" id="{5CB4BF79-2FAD-6840-8D84-EED361FD011A}"/>
              </a:ext>
            </a:extLst>
          </p:cNvPr>
          <p:cNvSpPr/>
          <p:nvPr/>
        </p:nvSpPr>
        <p:spPr>
          <a:xfrm rot="16200000">
            <a:off x="7480417" y="1586494"/>
            <a:ext cx="3096814" cy="5024807"/>
          </a:xfrm>
          <a:prstGeom prst="round1Rect">
            <a:avLst>
              <a:gd name="adj" fmla="val 23025"/>
            </a:avLst>
          </a:prstGeom>
          <a:solidFill>
            <a:srgbClr val="F8D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ktangel 43">
            <a:extLst>
              <a:ext uri="{FF2B5EF4-FFF2-40B4-BE49-F238E27FC236}">
                <a16:creationId xmlns:a16="http://schemas.microsoft.com/office/drawing/2014/main" id="{6CC8C63A-2C08-EA47-98D9-3829E5B61855}"/>
              </a:ext>
            </a:extLst>
          </p:cNvPr>
          <p:cNvSpPr/>
          <p:nvPr/>
        </p:nvSpPr>
        <p:spPr>
          <a:xfrm>
            <a:off x="8626587" y="3199979"/>
            <a:ext cx="2914640" cy="175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Förbered arbetet</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Konsekvensanalys</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Riskbedömning</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Genomför åtgärder</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smtClean="0">
                <a:ln>
                  <a:noFill/>
                </a:ln>
                <a:solidFill>
                  <a:prstClr val="black"/>
                </a:solidFill>
                <a:effectLst/>
                <a:uLnTx/>
                <a:uFillTx/>
                <a:latin typeface="Century Gothic"/>
                <a:ea typeface="+mn-ea"/>
                <a:cs typeface="+mn-cs"/>
              </a:rPr>
              <a:t>Kommunicera, </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testa </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och öva</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Vidareutveckla arbetet</a:t>
            </a:r>
          </a:p>
        </p:txBody>
      </p:sp>
      <p:pic>
        <p:nvPicPr>
          <p:cNvPr id="42" name="Bildobjekt 41">
            <a:extLst>
              <a:ext uri="{FF2B5EF4-FFF2-40B4-BE49-F238E27FC236}">
                <a16:creationId xmlns:a16="http://schemas.microsoft.com/office/drawing/2014/main" id="{62045020-CFB8-9C44-ADB5-BEF248AB8D0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880416" y="3594560"/>
            <a:ext cx="1594416" cy="1594416"/>
          </a:xfrm>
          <a:prstGeom prst="ellipse">
            <a:avLst/>
          </a:prstGeom>
          <a:ln w="25400">
            <a:solidFill>
              <a:schemeClr val="accent1"/>
            </a:solidFill>
          </a:ln>
        </p:spPr>
      </p:pic>
      <p:sp>
        <p:nvSpPr>
          <p:cNvPr id="46" name="textruta 45">
            <a:extLst>
              <a:ext uri="{FF2B5EF4-FFF2-40B4-BE49-F238E27FC236}">
                <a16:creationId xmlns:a16="http://schemas.microsoft.com/office/drawing/2014/main" id="{D2D6373C-F82B-9743-ACEE-61E55C8FF8BD}"/>
              </a:ext>
            </a:extLst>
          </p:cNvPr>
          <p:cNvSpPr txBox="1"/>
          <p:nvPr/>
        </p:nvSpPr>
        <p:spPr>
          <a:xfrm>
            <a:off x="7813682" y="2839963"/>
            <a:ext cx="3303941" cy="286232"/>
          </a:xfrm>
          <a:prstGeom prst="rect">
            <a:avLst/>
          </a:prstGeom>
          <a:noFill/>
        </p:spPr>
        <p:txBody>
          <a:bodyPr wrap="square" rtlCol="0">
            <a:spAutoFit/>
          </a:bodyPr>
          <a:lstStyle/>
          <a:p>
            <a:pPr marL="0" marR="0" lvl="0" indent="0" algn="l" defTabSz="933450" rtl="0" eaLnBrk="1" fontAlgn="auto" latinLnBrk="0" hangingPunct="1">
              <a:lnSpc>
                <a:spcPct val="90000"/>
              </a:lnSpc>
              <a:spcBef>
                <a:spcPct val="0"/>
              </a:spcBef>
              <a:spcAft>
                <a:spcPts val="1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Samhällsviktig verksamhet</a:t>
            </a:r>
          </a:p>
        </p:txBody>
      </p:sp>
      <p:sp>
        <p:nvSpPr>
          <p:cNvPr id="38" name="Platshållare för innehåll 14">
            <a:extLst>
              <a:ext uri="{FF2B5EF4-FFF2-40B4-BE49-F238E27FC236}">
                <a16:creationId xmlns:a16="http://schemas.microsoft.com/office/drawing/2014/main" id="{6A18FE57-EE8A-8E42-ACD1-A601592304AD}"/>
              </a:ext>
            </a:extLst>
          </p:cNvPr>
          <p:cNvSpPr txBox="1">
            <a:spLocks/>
          </p:cNvSpPr>
          <p:nvPr/>
        </p:nvSpPr>
        <p:spPr>
          <a:xfrm>
            <a:off x="886763" y="1736961"/>
            <a:ext cx="4277582" cy="3662541"/>
          </a:xfrm>
          <a:prstGeom prst="rect">
            <a:avLst/>
          </a:prstGeom>
          <a:noFill/>
        </p:spPr>
        <p:txBody>
          <a:bodyPr vert="horz" wrap="square" lIns="91440" tIns="45720" rIns="91440" bIns="45720" rtlCol="0">
            <a:spAutoFit/>
          </a:bodyPr>
          <a:lst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Detta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exempel har guidat dig genom momenten </a:t>
            </a:r>
            <a:r>
              <a:rPr kumimoji="0" lang="sv-SE" sz="1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konsekvensanalys, riskbedömning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och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a:r>
            <a:b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b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vissa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delar inom</a:t>
            </a:r>
            <a:r>
              <a:rPr kumimoji="0" lang="sv-SE" sz="1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momentet </a:t>
            </a:r>
            <a:r>
              <a:rPr kumimoji="0" lang="sv-SE" sz="14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genomför åtgärder.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För stöd i övriga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moment,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 hänvisning till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lathund på bild 2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och övrigt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stödmaterial som finns på webben.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Kontinuitetshantering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bör vara ett systematiskt och återkommande arbete i er organisation för att ni ska kunna upprätthålla funktionalitet i er samhällsviktiga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verksamhet oavsett störning. </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 name="Rubrik 1">
            <a:extLst>
              <a:ext uri="{FF2B5EF4-FFF2-40B4-BE49-F238E27FC236}">
                <a16:creationId xmlns:a16="http://schemas.microsoft.com/office/drawing/2014/main" id="{444A609F-A0E3-EE48-BCD8-2892F6457D6A}"/>
              </a:ext>
            </a:extLst>
          </p:cNvPr>
          <p:cNvSpPr>
            <a:spLocks noGrp="1"/>
          </p:cNvSpPr>
          <p:nvPr>
            <p:ph type="title"/>
          </p:nvPr>
        </p:nvSpPr>
        <p:spPr>
          <a:xfrm>
            <a:off x="890211" y="999362"/>
            <a:ext cx="5107818" cy="424732"/>
          </a:xfrm>
        </p:spPr>
        <p:txBody>
          <a:bodyPr>
            <a:spAutoFit/>
          </a:bodyPr>
          <a:lstStyle/>
          <a:p>
            <a:r>
              <a:rPr lang="sv-SE" sz="2400" dirty="0"/>
              <a:t>Vad kommer härnäst?</a:t>
            </a:r>
          </a:p>
        </p:txBody>
      </p:sp>
      <p:grpSp>
        <p:nvGrpSpPr>
          <p:cNvPr id="102" name="Grupp 101">
            <a:extLst>
              <a:ext uri="{FF2B5EF4-FFF2-40B4-BE49-F238E27FC236}">
                <a16:creationId xmlns:a16="http://schemas.microsoft.com/office/drawing/2014/main" id="{D66CEC5D-F6B4-924D-8105-905CCA090D83}"/>
              </a:ext>
            </a:extLst>
          </p:cNvPr>
          <p:cNvGrpSpPr/>
          <p:nvPr/>
        </p:nvGrpSpPr>
        <p:grpSpPr>
          <a:xfrm>
            <a:off x="5198022" y="1241719"/>
            <a:ext cx="2543762" cy="2543762"/>
            <a:chOff x="4310587" y="1643587"/>
            <a:chExt cx="3570826" cy="3570826"/>
          </a:xfrm>
        </p:grpSpPr>
        <p:sp>
          <p:nvSpPr>
            <p:cNvPr id="103" name="Frihandsfigur 102">
              <a:extLst>
                <a:ext uri="{FF2B5EF4-FFF2-40B4-BE49-F238E27FC236}">
                  <a16:creationId xmlns:a16="http://schemas.microsoft.com/office/drawing/2014/main" id="{B62EAED8-FB0C-2940-AEC2-94834CD9DFBE}"/>
                </a:ext>
              </a:extLst>
            </p:cNvPr>
            <p:cNvSpPr/>
            <p:nvPr/>
          </p:nvSpPr>
          <p:spPr>
            <a:xfrm>
              <a:off x="4501580" y="1834580"/>
              <a:ext cx="1542633" cy="1542633"/>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FEE8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104" name="Frihandsfigur 103">
              <a:extLst>
                <a:ext uri="{FF2B5EF4-FFF2-40B4-BE49-F238E27FC236}">
                  <a16:creationId xmlns:a16="http://schemas.microsoft.com/office/drawing/2014/main" id="{9B13A0AA-8A08-DC44-BC73-6643541A3332}"/>
                </a:ext>
              </a:extLst>
            </p:cNvPr>
            <p:cNvSpPr/>
            <p:nvPr/>
          </p:nvSpPr>
          <p:spPr>
            <a:xfrm>
              <a:off x="4501580" y="3480788"/>
              <a:ext cx="1542633" cy="1542633"/>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92E6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105" name="Frihandsfigur 104">
              <a:extLst>
                <a:ext uri="{FF2B5EF4-FFF2-40B4-BE49-F238E27FC236}">
                  <a16:creationId xmlns:a16="http://schemas.microsoft.com/office/drawing/2014/main" id="{5ACEDBBC-3716-DF4A-9480-B6DA06FCBD59}"/>
                </a:ext>
              </a:extLst>
            </p:cNvPr>
            <p:cNvSpPr>
              <a:spLocks noChangeAspect="1"/>
            </p:cNvSpPr>
            <p:nvPr/>
          </p:nvSpPr>
          <p:spPr>
            <a:xfrm>
              <a:off x="6147788" y="1834580"/>
              <a:ext cx="1542633" cy="1542633"/>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CDA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Frihandsfigur 105">
              <a:extLst>
                <a:ext uri="{FF2B5EF4-FFF2-40B4-BE49-F238E27FC236}">
                  <a16:creationId xmlns:a16="http://schemas.microsoft.com/office/drawing/2014/main" id="{37BBDE3C-2D72-A747-9080-5F235D6E8609}"/>
                </a:ext>
              </a:extLst>
            </p:cNvPr>
            <p:cNvSpPr>
              <a:spLocks noChangeAspect="1"/>
            </p:cNvSpPr>
            <p:nvPr/>
          </p:nvSpPr>
          <p:spPr>
            <a:xfrm>
              <a:off x="6147788" y="3480789"/>
              <a:ext cx="1542633" cy="1542633"/>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Cirkelformad pil 14">
              <a:extLst>
                <a:ext uri="{FF2B5EF4-FFF2-40B4-BE49-F238E27FC236}">
                  <a16:creationId xmlns:a16="http://schemas.microsoft.com/office/drawing/2014/main" id="{39A33E7E-EA3B-2548-AD06-ED7CF33198EF}"/>
                </a:ext>
              </a:extLst>
            </p:cNvPr>
            <p:cNvSpPr/>
            <p:nvPr/>
          </p:nvSpPr>
          <p:spPr>
            <a:xfrm>
              <a:off x="4414163" y="1643587"/>
              <a:ext cx="3467250" cy="3467250"/>
            </a:xfrm>
            <a:prstGeom prst="circularArrow">
              <a:avLst>
                <a:gd name="adj1" fmla="val 5085"/>
                <a:gd name="adj2" fmla="val 327528"/>
                <a:gd name="adj3" fmla="val 21272472"/>
                <a:gd name="adj4" fmla="val 16200000"/>
                <a:gd name="adj5" fmla="val 5932"/>
              </a:avLst>
            </a:prstGeom>
            <a:solidFill>
              <a:srgbClr val="822757"/>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8" name="Cirkelformad pil 15">
              <a:extLst>
                <a:ext uri="{FF2B5EF4-FFF2-40B4-BE49-F238E27FC236}">
                  <a16:creationId xmlns:a16="http://schemas.microsoft.com/office/drawing/2014/main" id="{0839C03C-79CF-7F41-9722-5737AF503A3D}"/>
                </a:ext>
              </a:extLst>
            </p:cNvPr>
            <p:cNvSpPr/>
            <p:nvPr/>
          </p:nvSpPr>
          <p:spPr>
            <a:xfrm>
              <a:off x="4414163" y="1747163"/>
              <a:ext cx="3467250" cy="346725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9" name="Cirkelformad pil 16">
              <a:extLst>
                <a:ext uri="{FF2B5EF4-FFF2-40B4-BE49-F238E27FC236}">
                  <a16:creationId xmlns:a16="http://schemas.microsoft.com/office/drawing/2014/main" id="{A49AAD7B-F539-F843-A0E6-CAB7F56F8D16}"/>
                </a:ext>
              </a:extLst>
            </p:cNvPr>
            <p:cNvSpPr/>
            <p:nvPr/>
          </p:nvSpPr>
          <p:spPr>
            <a:xfrm>
              <a:off x="4310587" y="1747163"/>
              <a:ext cx="3467250" cy="3467250"/>
            </a:xfrm>
            <a:prstGeom prst="circularArrow">
              <a:avLst>
                <a:gd name="adj1" fmla="val 5085"/>
                <a:gd name="adj2" fmla="val 327528"/>
                <a:gd name="adj3" fmla="val 10472472"/>
                <a:gd name="adj4" fmla="val 5400000"/>
                <a:gd name="adj5" fmla="val 5932"/>
              </a:avLst>
            </a:prstGeom>
            <a:solidFill>
              <a:srgbClr val="41B49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0" name="Cirkelformad pil 17">
              <a:extLst>
                <a:ext uri="{FF2B5EF4-FFF2-40B4-BE49-F238E27FC236}">
                  <a16:creationId xmlns:a16="http://schemas.microsoft.com/office/drawing/2014/main" id="{43A52B47-2138-BB4C-8066-8C3895625340}"/>
                </a:ext>
              </a:extLst>
            </p:cNvPr>
            <p:cNvSpPr/>
            <p:nvPr/>
          </p:nvSpPr>
          <p:spPr>
            <a:xfrm>
              <a:off x="4310587" y="1643587"/>
              <a:ext cx="3467250" cy="3467250"/>
            </a:xfrm>
            <a:prstGeom prst="circularArrow">
              <a:avLst>
                <a:gd name="adj1" fmla="val 5085"/>
                <a:gd name="adj2" fmla="val 327528"/>
                <a:gd name="adj3" fmla="val 15872472"/>
                <a:gd name="adj4" fmla="val 10800000"/>
                <a:gd name="adj5" fmla="val 5932"/>
              </a:avLst>
            </a:prstGeom>
            <a:solidFill>
              <a:srgbClr val="FFC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1" name="textruta 110">
              <a:extLst>
                <a:ext uri="{FF2B5EF4-FFF2-40B4-BE49-F238E27FC236}">
                  <a16:creationId xmlns:a16="http://schemas.microsoft.com/office/drawing/2014/main" id="{B15C9B44-6A70-864D-A8BA-93D587E4158D}"/>
                </a:ext>
              </a:extLst>
            </p:cNvPr>
            <p:cNvSpPr txBox="1"/>
            <p:nvPr/>
          </p:nvSpPr>
          <p:spPr>
            <a:xfrm>
              <a:off x="4889477" y="2631897"/>
              <a:ext cx="104230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a:t>
              </a:r>
              <a:r>
                <a:rPr kumimoji="0" lang="sv-SE" sz="1000" b="0" i="1" u="none" strike="noStrike" kern="1200" cap="none" spc="0" normalizeH="0" baseline="0" noProof="0" dirty="0" err="1">
                  <a:ln>
                    <a:noFill/>
                  </a:ln>
                  <a:solidFill>
                    <a:prstClr val="black"/>
                  </a:solidFill>
                  <a:effectLst/>
                  <a:uLnTx/>
                  <a:uFillTx/>
                  <a:latin typeface="Century Gothic"/>
                  <a:ea typeface="+mn-ea"/>
                  <a:cs typeface="+mn-cs"/>
                </a:rPr>
                <a:t>act</a:t>
              </a:r>
              <a:r>
                <a:rPr kumimoji="0" lang="sv-SE" sz="1000" b="0" i="1" u="none" strike="noStrike" kern="1200" cap="none" spc="0" normalizeH="0" baseline="0" noProof="0" dirty="0">
                  <a:ln>
                    <a:noFill/>
                  </a:ln>
                  <a:solidFill>
                    <a:prstClr val="black"/>
                  </a:solidFill>
                  <a:effectLst/>
                  <a:uLnTx/>
                  <a:uFillTx/>
                  <a:latin typeface="Century Gothic"/>
                  <a:ea typeface="+mn-ea"/>
                  <a:cs typeface="+mn-cs"/>
                </a:rPr>
                <a:t>)</a:t>
              </a:r>
            </a:p>
          </p:txBody>
        </p:sp>
        <p:sp>
          <p:nvSpPr>
            <p:cNvPr id="112" name="textruta 111">
              <a:extLst>
                <a:ext uri="{FF2B5EF4-FFF2-40B4-BE49-F238E27FC236}">
                  <a16:creationId xmlns:a16="http://schemas.microsoft.com/office/drawing/2014/main" id="{9055ABBF-3AA8-7641-9581-8C3B13450FEE}"/>
                </a:ext>
              </a:extLst>
            </p:cNvPr>
            <p:cNvSpPr txBox="1"/>
            <p:nvPr/>
          </p:nvSpPr>
          <p:spPr>
            <a:xfrm>
              <a:off x="4877504" y="3752481"/>
              <a:ext cx="1064809"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(check)</a:t>
              </a:r>
            </a:p>
          </p:txBody>
        </p:sp>
        <p:sp>
          <p:nvSpPr>
            <p:cNvPr id="113" name="textruta 112">
              <a:extLst>
                <a:ext uri="{FF2B5EF4-FFF2-40B4-BE49-F238E27FC236}">
                  <a16:creationId xmlns:a16="http://schemas.microsoft.com/office/drawing/2014/main" id="{4A10B43D-AD47-EC4F-9BFE-C6C3A9A344DA}"/>
                </a:ext>
              </a:extLst>
            </p:cNvPr>
            <p:cNvSpPr txBox="1"/>
            <p:nvPr/>
          </p:nvSpPr>
          <p:spPr>
            <a:xfrm>
              <a:off x="6180314" y="3752481"/>
              <a:ext cx="125832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114" name="textruta 113">
              <a:extLst>
                <a:ext uri="{FF2B5EF4-FFF2-40B4-BE49-F238E27FC236}">
                  <a16:creationId xmlns:a16="http://schemas.microsoft.com/office/drawing/2014/main" id="{C4C73141-F54B-D640-BB2C-5B21DECEE99E}"/>
                </a:ext>
              </a:extLst>
            </p:cNvPr>
            <p:cNvSpPr txBox="1"/>
            <p:nvPr/>
          </p:nvSpPr>
          <p:spPr>
            <a:xfrm>
              <a:off x="6286629" y="2631897"/>
              <a:ext cx="923044"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(plan)</a:t>
              </a:r>
            </a:p>
          </p:txBody>
        </p:sp>
      </p:grpSp>
      <p:grpSp>
        <p:nvGrpSpPr>
          <p:cNvPr id="24" name="Grupp 23">
            <a:extLst>
              <a:ext uri="{FF2B5EF4-FFF2-40B4-BE49-F238E27FC236}">
                <a16:creationId xmlns:a16="http://schemas.microsoft.com/office/drawing/2014/main" id="{C8BCC1B8-0366-A249-8A4D-F5D26E61C9C6}"/>
              </a:ext>
            </a:extLst>
          </p:cNvPr>
          <p:cNvGrpSpPr/>
          <p:nvPr/>
        </p:nvGrpSpPr>
        <p:grpSpPr>
          <a:xfrm>
            <a:off x="747252" y="2973273"/>
            <a:ext cx="4534180" cy="540000"/>
            <a:chOff x="886762" y="4874035"/>
            <a:chExt cx="3916732" cy="540000"/>
          </a:xfrm>
        </p:grpSpPr>
        <p:sp>
          <p:nvSpPr>
            <p:cNvPr id="25" name="Rektangel 24">
              <a:extLst>
                <a:ext uri="{FF2B5EF4-FFF2-40B4-BE49-F238E27FC236}">
                  <a16:creationId xmlns:a16="http://schemas.microsoft.com/office/drawing/2014/main" id="{5F594308-B3C8-7C4C-81D4-94DCDE159D8D}"/>
                </a:ext>
              </a:extLst>
            </p:cNvPr>
            <p:cNvSpPr/>
            <p:nvPr/>
          </p:nvSpPr>
          <p:spPr>
            <a:xfrm>
              <a:off x="886762" y="4874035"/>
              <a:ext cx="3916732" cy="540000"/>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72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Läs mer på </a:t>
              </a: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hlinkClick r:id="rId4"/>
                </a:rPr>
                <a:t>www.msb.se/kontinuitetshantering</a:t>
              </a: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9" name="Bildobjekt 28">
              <a:extLst>
                <a:ext uri="{FF2B5EF4-FFF2-40B4-BE49-F238E27FC236}">
                  <a16:creationId xmlns:a16="http://schemas.microsoft.com/office/drawing/2014/main" id="{062617C0-913E-CC44-B4C7-DF1AABCF0FA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993625" y="4984467"/>
              <a:ext cx="223037" cy="324000"/>
            </a:xfrm>
            <a:prstGeom prst="rect">
              <a:avLst/>
            </a:prstGeom>
          </p:spPr>
        </p:pic>
      </p:grpSp>
    </p:spTree>
    <p:extLst>
      <p:ext uri="{BB962C8B-B14F-4D97-AF65-F5344CB8AC3E}">
        <p14:creationId xmlns:p14="http://schemas.microsoft.com/office/powerpoint/2010/main" val="17610601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99133D17-5B92-471C-B095-18D5C8528881}"/>
              </a:ext>
            </a:extLst>
          </p:cNvPr>
          <p:cNvSpPr/>
          <p:nvPr/>
        </p:nvSpPr>
        <p:spPr>
          <a:xfrm>
            <a:off x="888154" y="1787031"/>
            <a:ext cx="4606379" cy="2677656"/>
          </a:xfrm>
          <a:prstGeom prst="rect">
            <a:avLst/>
          </a:prstGeom>
        </p:spPr>
        <p:txBody>
          <a:bodyPr wrap="square">
            <a:spAutoFit/>
          </a:bodyPr>
          <a:lstStyle/>
          <a:p>
            <a:r>
              <a:rPr lang="sv-SE" sz="1400" dirty="0"/>
              <a:t>En kommunal räddningstjänst arbetar med många </a:t>
            </a:r>
            <a:r>
              <a:rPr lang="sv-SE" sz="1400" dirty="0" smtClean="0"/>
              <a:t>viktiga uppdrag, </a:t>
            </a:r>
            <a:r>
              <a:rPr lang="sv-SE" sz="1400" dirty="0"/>
              <a:t>bland annat brand- och olycksförebyggande arbete och räddningsinsatser. </a:t>
            </a:r>
            <a:endParaRPr lang="sv-SE" sz="1400" b="1" dirty="0"/>
          </a:p>
          <a:p>
            <a:endParaRPr lang="sv-SE" sz="1400" dirty="0" smtClean="0"/>
          </a:p>
          <a:p>
            <a:r>
              <a:rPr lang="sv-SE" sz="1400" b="1" dirty="0" smtClean="0"/>
              <a:t>Detta </a:t>
            </a:r>
            <a:r>
              <a:rPr lang="sv-SE" sz="1400" b="1" dirty="0"/>
              <a:t>exempel fokuserar på den kritiska processen </a:t>
            </a:r>
            <a:r>
              <a:rPr lang="sv-SE" sz="1400" b="1" i="1" dirty="0"/>
              <a:t>räddningsinsats</a:t>
            </a:r>
            <a:r>
              <a:rPr lang="sv-SE" sz="1400" b="1" dirty="0"/>
              <a:t> vid en heltidsstation. </a:t>
            </a:r>
            <a:r>
              <a:rPr lang="sv-SE" sz="1400" dirty="0"/>
              <a:t>Processen startar </a:t>
            </a:r>
            <a:r>
              <a:rPr lang="sv-SE" sz="1400" dirty="0" smtClean="0"/>
              <a:t>vid </a:t>
            </a:r>
            <a:r>
              <a:rPr lang="sv-SE" sz="1400" dirty="0"/>
              <a:t>ett inkommande larm via alarmeringstjänsten och </a:t>
            </a:r>
            <a:r>
              <a:rPr lang="sv-SE" sz="1400" dirty="0" smtClean="0"/>
              <a:t>slutar </a:t>
            </a:r>
            <a:r>
              <a:rPr lang="sv-SE" sz="1400" dirty="0"/>
              <a:t>vid avslutad räddningsinsats, efter återställning </a:t>
            </a:r>
            <a:r>
              <a:rPr lang="sv-SE" sz="1400" dirty="0" smtClean="0"/>
              <a:t>av </a:t>
            </a:r>
            <a:r>
              <a:rPr lang="sv-SE" sz="1400" dirty="0"/>
              <a:t>fordon och materiel.</a:t>
            </a:r>
          </a:p>
          <a:p>
            <a:endParaRPr lang="sv-SE" sz="1400" dirty="0"/>
          </a:p>
          <a:p>
            <a:endParaRPr lang="sv-SE" sz="1400" b="1" dirty="0"/>
          </a:p>
          <a:p>
            <a:endParaRPr lang="sv-SE" sz="1400" dirty="0"/>
          </a:p>
        </p:txBody>
      </p:sp>
      <p:sp>
        <p:nvSpPr>
          <p:cNvPr id="2" name="Rubrik 1">
            <a:extLst>
              <a:ext uri="{FF2B5EF4-FFF2-40B4-BE49-F238E27FC236}">
                <a16:creationId xmlns:a16="http://schemas.microsoft.com/office/drawing/2014/main" id="{D050406D-CC43-AD4F-A540-782D2AF3AE5C}"/>
              </a:ext>
            </a:extLst>
          </p:cNvPr>
          <p:cNvSpPr>
            <a:spLocks noGrp="1"/>
          </p:cNvSpPr>
          <p:nvPr>
            <p:ph type="title"/>
          </p:nvPr>
        </p:nvSpPr>
        <p:spPr>
          <a:xfrm>
            <a:off x="890211" y="980588"/>
            <a:ext cx="5036439" cy="516224"/>
          </a:xfrm>
        </p:spPr>
        <p:txBody>
          <a:bodyPr/>
          <a:lstStyle/>
          <a:p>
            <a:r>
              <a:rPr lang="sv-SE" sz="2600" dirty="0"/>
              <a:t>Kommunal </a:t>
            </a:r>
            <a:r>
              <a:rPr lang="sv-SE" sz="2600" dirty="0" smtClean="0"/>
              <a:t>räddningstjänst – en samhällsviktig verksamhet</a:t>
            </a:r>
            <a:endParaRPr lang="sv-SE" sz="2600" dirty="0"/>
          </a:p>
        </p:txBody>
      </p:sp>
      <p:sp>
        <p:nvSpPr>
          <p:cNvPr id="16" name="Rektangel 15">
            <a:extLst>
              <a:ext uri="{FF2B5EF4-FFF2-40B4-BE49-F238E27FC236}">
                <a16:creationId xmlns:a16="http://schemas.microsoft.com/office/drawing/2014/main" id="{84A5DA74-36F2-C944-A46E-874702C04509}"/>
              </a:ext>
            </a:extLst>
          </p:cNvPr>
          <p:cNvSpPr/>
          <p:nvPr/>
        </p:nvSpPr>
        <p:spPr>
          <a:xfrm>
            <a:off x="6071855" y="0"/>
            <a:ext cx="3060000" cy="6858000"/>
          </a:xfrm>
          <a:prstGeom prst="rect">
            <a:avLst/>
          </a:prstGeom>
          <a:solidFill>
            <a:srgbClr val="E6D4DD"/>
          </a:solidFill>
          <a:ln w="635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B403B9-077C-564B-B652-E12C12B9BAF9}"/>
              </a:ext>
            </a:extLst>
          </p:cNvPr>
          <p:cNvSpPr/>
          <p:nvPr/>
        </p:nvSpPr>
        <p:spPr>
          <a:xfrm>
            <a:off x="9132000" y="0"/>
            <a:ext cx="3060000" cy="6858000"/>
          </a:xfrm>
          <a:prstGeom prst="rect">
            <a:avLst/>
          </a:prstGeom>
          <a:solidFill>
            <a:srgbClr val="E2E2E1"/>
          </a:solidFill>
          <a:ln w="635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69557AF2-1E1C-AA49-B633-6C8AE540CCC3}"/>
              </a:ext>
            </a:extLst>
          </p:cNvPr>
          <p:cNvSpPr txBox="1"/>
          <p:nvPr/>
        </p:nvSpPr>
        <p:spPr>
          <a:xfrm>
            <a:off x="6071710" y="1426273"/>
            <a:ext cx="3060141" cy="338554"/>
          </a:xfrm>
          <a:prstGeom prst="rect">
            <a:avLst/>
          </a:prstGeom>
          <a:noFill/>
        </p:spPr>
        <p:txBody>
          <a:bodyPr wrap="square" rtlCol="0">
            <a:spAutoFit/>
          </a:bodyPr>
          <a:lstStyle/>
          <a:p>
            <a:pPr algn="ctr"/>
            <a:r>
              <a:rPr lang="sv-SE" sz="1600" b="1" dirty="0">
                <a:latin typeface="+mj-lt"/>
              </a:rPr>
              <a:t>Heltidsstation</a:t>
            </a:r>
          </a:p>
        </p:txBody>
      </p:sp>
      <p:sp>
        <p:nvSpPr>
          <p:cNvPr id="22" name="textruta 21">
            <a:extLst>
              <a:ext uri="{FF2B5EF4-FFF2-40B4-BE49-F238E27FC236}">
                <a16:creationId xmlns:a16="http://schemas.microsoft.com/office/drawing/2014/main" id="{CEC8D848-1987-2A4D-ACD8-1D109C403853}"/>
              </a:ext>
            </a:extLst>
          </p:cNvPr>
          <p:cNvSpPr txBox="1"/>
          <p:nvPr/>
        </p:nvSpPr>
        <p:spPr>
          <a:xfrm>
            <a:off x="9131851" y="1426273"/>
            <a:ext cx="3060149" cy="338554"/>
          </a:xfrm>
          <a:prstGeom prst="rect">
            <a:avLst/>
          </a:prstGeom>
          <a:noFill/>
        </p:spPr>
        <p:txBody>
          <a:bodyPr wrap="square" rtlCol="0">
            <a:spAutoFit/>
          </a:bodyPr>
          <a:lstStyle/>
          <a:p>
            <a:pPr algn="ctr"/>
            <a:r>
              <a:rPr lang="sv-SE" sz="1600" b="1" dirty="0">
                <a:latin typeface="+mj-lt"/>
              </a:rPr>
              <a:t>Deltidsstation</a:t>
            </a:r>
          </a:p>
        </p:txBody>
      </p:sp>
      <p:pic>
        <p:nvPicPr>
          <p:cNvPr id="25" name="Bildobjekt 24">
            <a:extLst>
              <a:ext uri="{FF2B5EF4-FFF2-40B4-BE49-F238E27FC236}">
                <a16:creationId xmlns:a16="http://schemas.microsoft.com/office/drawing/2014/main" id="{D493B935-03DE-4F4C-91AB-42BC64393D3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494368" y="2520270"/>
            <a:ext cx="5163327" cy="2850660"/>
          </a:xfrm>
          <a:prstGeom prst="rect">
            <a:avLst/>
          </a:prstGeom>
        </p:spPr>
      </p:pic>
      <p:cxnSp>
        <p:nvCxnSpPr>
          <p:cNvPr id="29" name="Rak 28">
            <a:extLst>
              <a:ext uri="{FF2B5EF4-FFF2-40B4-BE49-F238E27FC236}">
                <a16:creationId xmlns:a16="http://schemas.microsoft.com/office/drawing/2014/main" id="{8BD9C61D-F534-4A48-ACA2-F67084B3E225}"/>
              </a:ext>
            </a:extLst>
          </p:cNvPr>
          <p:cNvCxnSpPr>
            <a:cxnSpLocks/>
          </p:cNvCxnSpPr>
          <p:nvPr/>
        </p:nvCxnSpPr>
        <p:spPr>
          <a:xfrm>
            <a:off x="9132000" y="0"/>
            <a:ext cx="0" cy="6858000"/>
          </a:xfrm>
          <a:prstGeom prst="line">
            <a:avLst/>
          </a:prstGeom>
          <a:ln w="635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1" name="Rak 58">
            <a:extLst>
              <a:ext uri="{FF2B5EF4-FFF2-40B4-BE49-F238E27FC236}">
                <a16:creationId xmlns:a16="http://schemas.microsoft.com/office/drawing/2014/main" id="{D1D754F0-B8AB-9841-AC3B-01D43D550E80}"/>
              </a:ext>
            </a:extLst>
          </p:cNvPr>
          <p:cNvCxnSpPr/>
          <p:nvPr/>
        </p:nvCxnSpPr>
        <p:spPr>
          <a:xfrm>
            <a:off x="6089144"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455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latshållare för innehåll 14">
            <a:extLst>
              <a:ext uri="{FF2B5EF4-FFF2-40B4-BE49-F238E27FC236}">
                <a16:creationId xmlns:a16="http://schemas.microsoft.com/office/drawing/2014/main" id="{6A18FE57-EE8A-8E42-ACD1-A601592304AD}"/>
              </a:ext>
            </a:extLst>
          </p:cNvPr>
          <p:cNvSpPr txBox="1">
            <a:spLocks/>
          </p:cNvSpPr>
          <p:nvPr/>
        </p:nvSpPr>
        <p:spPr>
          <a:xfrm>
            <a:off x="886762" y="1736961"/>
            <a:ext cx="4390799" cy="2718693"/>
          </a:xfrm>
          <a:prstGeom prst="rect">
            <a:avLst/>
          </a:prstGeom>
          <a:noFill/>
        </p:spPr>
        <p:txBody>
          <a:bodyPr vert="horz" wrap="square" lIns="91440" tIns="45720" rIns="91440" bIns="45720" rtlCol="0">
            <a:spAutoFit/>
          </a:bodyPr>
          <a:lst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Kontinuitetshantering handlar om att planera </a:t>
            </a:r>
            <a:b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b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för att upprätthålla sin verksamhet på en tolerabel nivå, oavsett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vilken störning den utsätts för. </a:t>
            </a:r>
          </a:p>
          <a:p>
            <a:pPr marL="0" lvl="0" indent="0">
              <a:lnSpc>
                <a:spcPct val="100000"/>
              </a:lnSpc>
              <a:buNone/>
            </a:pP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På bilderna till höger ser ni hur verksamheten skulle kunna påverkas av </a:t>
            </a:r>
            <a:r>
              <a:rPr lang="sv-SE" sz="1400" dirty="0" smtClean="0"/>
              <a:t>ett strömavbrott?</a:t>
            </a:r>
            <a:endPar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I den övre bilden har verksamheten arbetat med kontinuitetshantering och har en plan B för störningen. Den undre bilden illustrerar hur det kan se ut om verksamheten inte har arbetat med kontinuitetshantering.</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27" name="Rubrik 1">
            <a:extLst>
              <a:ext uri="{FF2B5EF4-FFF2-40B4-BE49-F238E27FC236}">
                <a16:creationId xmlns:a16="http://schemas.microsoft.com/office/drawing/2014/main" id="{444A609F-A0E3-EE48-BCD8-2892F6457D6A}"/>
              </a:ext>
            </a:extLst>
          </p:cNvPr>
          <p:cNvSpPr>
            <a:spLocks noGrp="1"/>
          </p:cNvSpPr>
          <p:nvPr>
            <p:ph type="title"/>
          </p:nvPr>
        </p:nvSpPr>
        <p:spPr>
          <a:xfrm>
            <a:off x="890211" y="677416"/>
            <a:ext cx="5310564" cy="889119"/>
          </a:xfrm>
        </p:spPr>
        <p:txBody>
          <a:bodyPr/>
          <a:lstStyle/>
          <a:p>
            <a:r>
              <a:rPr lang="sv-SE" sz="2800" dirty="0" smtClean="0"/>
              <a:t>Varför kontinuitetshantering?</a:t>
            </a:r>
            <a:endParaRPr lang="sv-SE" sz="2800" dirty="0"/>
          </a:p>
        </p:txBody>
      </p:sp>
      <p:sp>
        <p:nvSpPr>
          <p:cNvPr id="26" name="Rektangel 25">
            <a:extLst>
              <a:ext uri="{FF2B5EF4-FFF2-40B4-BE49-F238E27FC236}">
                <a16:creationId xmlns:a16="http://schemas.microsoft.com/office/drawing/2014/main" id="{33A17F7D-F05D-804C-8132-FD5E226B303C}"/>
              </a:ext>
            </a:extLst>
          </p:cNvPr>
          <p:cNvSpPr/>
          <p:nvPr/>
        </p:nvSpPr>
        <p:spPr>
          <a:xfrm>
            <a:off x="886762" y="5708931"/>
            <a:ext cx="4754480" cy="705664"/>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lIns="503999"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 </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generellt metodstöd </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om kontinuitetshantering läs mer på </a:t>
            </a: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hlinkClick r:id="rId3"/>
              </a:rPr>
              <a:t>www.msb.se/kontinuitetshantering</a:t>
            </a: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8" name="Bildobjekt 27">
            <a:extLst>
              <a:ext uri="{FF2B5EF4-FFF2-40B4-BE49-F238E27FC236}">
                <a16:creationId xmlns:a16="http://schemas.microsoft.com/office/drawing/2014/main" id="{B3D68D8E-49FA-D448-85B7-973FAA4C3AC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36090" y="5899763"/>
            <a:ext cx="223037" cy="324000"/>
          </a:xfrm>
          <a:prstGeom prst="rect">
            <a:avLst/>
          </a:prstGeom>
        </p:spPr>
      </p:pic>
      <p:sp>
        <p:nvSpPr>
          <p:cNvPr id="2" name="textruta 1"/>
          <p:cNvSpPr txBox="1"/>
          <p:nvPr/>
        </p:nvSpPr>
        <p:spPr>
          <a:xfrm>
            <a:off x="6200775" y="1404071"/>
            <a:ext cx="23322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mj-lt"/>
                <a:ea typeface="+mn-ea"/>
                <a:cs typeface="+mn-cs"/>
              </a:rPr>
              <a:t>Med </a:t>
            </a:r>
            <a:r>
              <a:rPr kumimoji="0" lang="sv-SE" sz="1400" b="0" i="0" u="none" strike="noStrike" kern="1200" cap="none" spc="0" normalizeH="0" baseline="0" noProof="0" dirty="0" smtClean="0">
                <a:ln>
                  <a:noFill/>
                </a:ln>
                <a:solidFill>
                  <a:prstClr val="black"/>
                </a:solidFill>
                <a:effectLst/>
                <a:uLnTx/>
                <a:uFillTx/>
                <a:latin typeface="+mj-lt"/>
                <a:ea typeface="+mn-ea"/>
                <a:cs typeface="+mn-cs"/>
              </a:rPr>
              <a:t>plan B</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ruta 9"/>
          <p:cNvSpPr txBox="1"/>
          <p:nvPr/>
        </p:nvSpPr>
        <p:spPr>
          <a:xfrm>
            <a:off x="6200774" y="3838267"/>
            <a:ext cx="23322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mj-lt"/>
                <a:ea typeface="+mn-ea"/>
                <a:cs typeface="+mn-cs"/>
              </a:rPr>
              <a:t>Utan </a:t>
            </a:r>
            <a:r>
              <a:rPr kumimoji="0" lang="sv-SE" sz="1400" b="0" i="0" u="none" strike="noStrike" kern="1200" cap="none" spc="0" normalizeH="0" baseline="0" noProof="0" dirty="0" smtClean="0">
                <a:ln>
                  <a:noFill/>
                </a:ln>
                <a:solidFill>
                  <a:prstClr val="black"/>
                </a:solidFill>
                <a:effectLst/>
                <a:uLnTx/>
                <a:uFillTx/>
                <a:latin typeface="+mj-lt"/>
                <a:ea typeface="+mn-ea"/>
                <a:cs typeface="+mn-cs"/>
              </a:rPr>
              <a:t>plan B</a:t>
            </a:r>
            <a:endParaRPr kumimoji="0" lang="sv-SE" sz="1400" b="0" i="0" u="none" strike="noStrike" kern="1200" cap="none" spc="0" normalizeH="0" baseline="0" noProof="0" dirty="0">
              <a:ln>
                <a:noFill/>
              </a:ln>
              <a:solidFill>
                <a:prstClr val="black"/>
              </a:solidFill>
              <a:effectLst/>
              <a:uLnTx/>
              <a:uFillTx/>
              <a:latin typeface="+mj-lt"/>
              <a:ea typeface="+mn-ea"/>
              <a:cs typeface="+mn-cs"/>
            </a:endParaRPr>
          </a:p>
        </p:txBody>
      </p:sp>
      <p:pic>
        <p:nvPicPr>
          <p:cNvPr id="12" name="Bildobjekt 11">
            <a:extLst>
              <a:ext uri="{FF2B5EF4-FFF2-40B4-BE49-F238E27FC236}">
                <a16:creationId xmlns:a16="http://schemas.microsoft.com/office/drawing/2014/main" id="{BA78C346-CEFA-3840-B128-43153309D62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774"/>
          <a:stretch/>
        </p:blipFill>
        <p:spPr>
          <a:xfrm>
            <a:off x="6306938" y="1717801"/>
            <a:ext cx="5063458" cy="1969200"/>
          </a:xfrm>
          <a:prstGeom prst="rect">
            <a:avLst/>
          </a:prstGeom>
        </p:spPr>
      </p:pic>
      <p:pic>
        <p:nvPicPr>
          <p:cNvPr id="13" name="Bildobjekt 12">
            <a:extLst>
              <a:ext uri="{FF2B5EF4-FFF2-40B4-BE49-F238E27FC236}">
                <a16:creationId xmlns:a16="http://schemas.microsoft.com/office/drawing/2014/main" id="{1F9EA448-B138-3047-AD00-4F4BB615FF7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2774"/>
          <a:stretch/>
        </p:blipFill>
        <p:spPr>
          <a:xfrm>
            <a:off x="6306938" y="4170096"/>
            <a:ext cx="5063458" cy="1969200"/>
          </a:xfrm>
          <a:prstGeom prst="rect">
            <a:avLst/>
          </a:prstGeom>
        </p:spPr>
      </p:pic>
    </p:spTree>
    <p:extLst>
      <p:ext uri="{BB962C8B-B14F-4D97-AF65-F5344CB8AC3E}">
        <p14:creationId xmlns:p14="http://schemas.microsoft.com/office/powerpoint/2010/main" val="33847838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t hörn 3">
            <a:extLst>
              <a:ext uri="{FF2B5EF4-FFF2-40B4-BE49-F238E27FC236}">
                <a16:creationId xmlns:a16="http://schemas.microsoft.com/office/drawing/2014/main" id="{5CB4BF79-2FAD-6840-8D84-EED361FD011A}"/>
              </a:ext>
            </a:extLst>
          </p:cNvPr>
          <p:cNvSpPr/>
          <p:nvPr/>
        </p:nvSpPr>
        <p:spPr>
          <a:xfrm rot="16200000">
            <a:off x="7480417" y="1586494"/>
            <a:ext cx="3096814" cy="5024807"/>
          </a:xfrm>
          <a:prstGeom prst="round1Rect">
            <a:avLst>
              <a:gd name="adj" fmla="val 23025"/>
            </a:avLst>
          </a:prstGeom>
          <a:solidFill>
            <a:srgbClr val="F8D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ktangel 43">
            <a:extLst>
              <a:ext uri="{FF2B5EF4-FFF2-40B4-BE49-F238E27FC236}">
                <a16:creationId xmlns:a16="http://schemas.microsoft.com/office/drawing/2014/main" id="{6CC8C63A-2C08-EA47-98D9-3829E5B61855}"/>
              </a:ext>
            </a:extLst>
          </p:cNvPr>
          <p:cNvSpPr/>
          <p:nvPr/>
        </p:nvSpPr>
        <p:spPr>
          <a:xfrm>
            <a:off x="8626587" y="3199979"/>
            <a:ext cx="2914640" cy="175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Förbered arbetet</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Konsekvensanalys</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Riskbedömning</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G</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enomför </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åtgärder</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lang="sv-SE" sz="1200" dirty="0" smtClean="0">
                <a:solidFill>
                  <a:prstClr val="black"/>
                </a:solidFill>
                <a:latin typeface="Century Gothic"/>
              </a:rPr>
              <a:t>Kommunicera</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 testa </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och öva</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Vidareutveckla arbetet</a:t>
            </a:r>
          </a:p>
        </p:txBody>
      </p:sp>
      <p:pic>
        <p:nvPicPr>
          <p:cNvPr id="42" name="Bildobjekt 41">
            <a:extLst>
              <a:ext uri="{FF2B5EF4-FFF2-40B4-BE49-F238E27FC236}">
                <a16:creationId xmlns:a16="http://schemas.microsoft.com/office/drawing/2014/main" id="{62045020-CFB8-9C44-ADB5-BEF248AB8D0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880416" y="3594560"/>
            <a:ext cx="1594416" cy="1594416"/>
          </a:xfrm>
          <a:prstGeom prst="ellipse">
            <a:avLst/>
          </a:prstGeom>
          <a:ln w="25400">
            <a:solidFill>
              <a:schemeClr val="accent1"/>
            </a:solidFill>
          </a:ln>
        </p:spPr>
      </p:pic>
      <p:sp>
        <p:nvSpPr>
          <p:cNvPr id="38" name="Platshållare för innehåll 14">
            <a:extLst>
              <a:ext uri="{FF2B5EF4-FFF2-40B4-BE49-F238E27FC236}">
                <a16:creationId xmlns:a16="http://schemas.microsoft.com/office/drawing/2014/main" id="{6A18FE57-EE8A-8E42-ACD1-A601592304AD}"/>
              </a:ext>
            </a:extLst>
          </p:cNvPr>
          <p:cNvSpPr txBox="1">
            <a:spLocks/>
          </p:cNvSpPr>
          <p:nvPr/>
        </p:nvSpPr>
        <p:spPr>
          <a:xfrm>
            <a:off x="886762" y="1736961"/>
            <a:ext cx="4390799" cy="3939540"/>
          </a:xfrm>
          <a:prstGeom prst="rect">
            <a:avLst/>
          </a:prstGeom>
          <a:noFill/>
        </p:spPr>
        <p:txBody>
          <a:bodyPr vert="horz" wrap="square" lIns="91440" tIns="45720" rIns="91440" bIns="45720" rtlCol="0">
            <a:spAutoFit/>
          </a:bodyPr>
          <a:lst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sv-SE" sz="1400" dirty="0" smtClean="0">
                <a:solidFill>
                  <a:prstClr val="black"/>
                </a:solidFill>
                <a:latin typeface="Arial"/>
              </a:rPr>
              <a:t>K</a:t>
            </a:r>
            <a:r>
              <a:rPr kumimoji="0" lang="sv-SE" sz="1400" b="0" i="0" u="none" strike="noStrike" kern="1200" cap="none" spc="0" normalizeH="0" baseline="0" noProof="0" dirty="0" err="1" smtClean="0">
                <a:ln>
                  <a:noFill/>
                </a:ln>
                <a:solidFill>
                  <a:prstClr val="black"/>
                </a:solidFill>
                <a:effectLst/>
                <a:uLnTx/>
                <a:uFillTx/>
                <a:latin typeface="Arial"/>
                <a:ea typeface="+mn-ea"/>
                <a:cs typeface="Arial" panose="020B0604020202020204" pitchFamily="34" charset="0"/>
              </a:rPr>
              <a:t>ontinuitetshantering</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bör alltid genomföras i nära samarbete med personal från den aktuella verksamheten, såväl beslutsfattare som operativ personal. </a:t>
            </a:r>
          </a:p>
          <a:p>
            <a:pPr marL="0" indent="0">
              <a:lnSpc>
                <a:spcPct val="100000"/>
              </a:lnSpc>
              <a:spcBef>
                <a:spcPts val="0"/>
              </a:spcBef>
              <a:spcAft>
                <a:spcPts val="1200"/>
              </a:spcAft>
              <a:buNone/>
              <a:defRPr/>
            </a:pP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Arbetet är med fördel förankrat i ledningen och </a:t>
            </a:r>
            <a:b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b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det finns </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styrande </a:t>
            </a: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dokument med bland annat </a:t>
            </a:r>
            <a:b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br>
            <a:r>
              <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mål för arbetet</a:t>
            </a:r>
            <a:r>
              <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a:t>
            </a:r>
            <a:r>
              <a:rPr lang="sv-SE" sz="1400" dirty="0" smtClean="0"/>
              <a:t> </a:t>
            </a:r>
          </a:p>
          <a:p>
            <a:pPr marL="0" indent="0">
              <a:lnSpc>
                <a:spcPct val="100000"/>
              </a:lnSpc>
              <a:spcBef>
                <a:spcPts val="0"/>
              </a:spcBef>
              <a:spcAft>
                <a:spcPts val="1200"/>
              </a:spcAft>
              <a:buNone/>
              <a:defRPr/>
            </a:pPr>
            <a:r>
              <a:rPr lang="sv-SE" sz="1400" dirty="0" smtClean="0"/>
              <a:t>Om det behövs kan den samhällsviktiga verksamheten brytas ner i hanterbara delar, exempelvis i kritiska processer, för att underlätta arbetet. </a:t>
            </a:r>
            <a:endParaRPr kumimoji="0" lang="sv-SE" sz="1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endParaRPr>
          </a:p>
          <a:p>
            <a:pPr marL="0" lvl="0" indent="0">
              <a:lnSpc>
                <a:spcPct val="100000"/>
              </a:lnSpc>
              <a:spcBef>
                <a:spcPts val="0"/>
              </a:spcBef>
              <a:spcAft>
                <a:spcPts val="1200"/>
              </a:spcAft>
              <a:buNone/>
              <a:defRPr/>
            </a:pPr>
            <a:r>
              <a:rPr lang="sv-SE" sz="1400" dirty="0"/>
              <a:t>Det är viktigt att ta hänsyn till behovet av att skydda den information som samlas in under hela arbetets </a:t>
            </a:r>
            <a:r>
              <a:rPr lang="sv-SE" sz="1400" dirty="0" smtClean="0"/>
              <a:t>gång, </a:t>
            </a:r>
            <a:r>
              <a:rPr lang="sv-SE" sz="1400" dirty="0"/>
              <a:t>samt behovet av säker informationshantering</a:t>
            </a: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102" name="Grupp 101">
            <a:extLst>
              <a:ext uri="{FF2B5EF4-FFF2-40B4-BE49-F238E27FC236}">
                <a16:creationId xmlns:a16="http://schemas.microsoft.com/office/drawing/2014/main" id="{D66CEC5D-F6B4-924D-8105-905CCA090D83}"/>
              </a:ext>
            </a:extLst>
          </p:cNvPr>
          <p:cNvGrpSpPr/>
          <p:nvPr/>
        </p:nvGrpSpPr>
        <p:grpSpPr>
          <a:xfrm>
            <a:off x="5207647" y="1241719"/>
            <a:ext cx="2543762" cy="2543762"/>
            <a:chOff x="4310587" y="1643587"/>
            <a:chExt cx="3570826" cy="3570826"/>
          </a:xfrm>
        </p:grpSpPr>
        <p:sp>
          <p:nvSpPr>
            <p:cNvPr id="103" name="Frihandsfigur 102">
              <a:extLst>
                <a:ext uri="{FF2B5EF4-FFF2-40B4-BE49-F238E27FC236}">
                  <a16:creationId xmlns:a16="http://schemas.microsoft.com/office/drawing/2014/main" id="{B62EAED8-FB0C-2940-AEC2-94834CD9DFBE}"/>
                </a:ext>
              </a:extLst>
            </p:cNvPr>
            <p:cNvSpPr/>
            <p:nvPr/>
          </p:nvSpPr>
          <p:spPr>
            <a:xfrm>
              <a:off x="4501580" y="1834580"/>
              <a:ext cx="1542633" cy="1542633"/>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104" name="Frihandsfigur 103">
              <a:extLst>
                <a:ext uri="{FF2B5EF4-FFF2-40B4-BE49-F238E27FC236}">
                  <a16:creationId xmlns:a16="http://schemas.microsoft.com/office/drawing/2014/main" id="{9B13A0AA-8A08-DC44-BC73-6643541A3332}"/>
                </a:ext>
              </a:extLst>
            </p:cNvPr>
            <p:cNvSpPr/>
            <p:nvPr/>
          </p:nvSpPr>
          <p:spPr>
            <a:xfrm>
              <a:off x="4501580" y="3480788"/>
              <a:ext cx="1542633" cy="1542633"/>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105" name="Frihandsfigur 104">
              <a:extLst>
                <a:ext uri="{FF2B5EF4-FFF2-40B4-BE49-F238E27FC236}">
                  <a16:creationId xmlns:a16="http://schemas.microsoft.com/office/drawing/2014/main" id="{5ACEDBBC-3716-DF4A-9480-B6DA06FCBD59}"/>
                </a:ext>
              </a:extLst>
            </p:cNvPr>
            <p:cNvSpPr>
              <a:spLocks noChangeAspect="1"/>
            </p:cNvSpPr>
            <p:nvPr/>
          </p:nvSpPr>
          <p:spPr>
            <a:xfrm>
              <a:off x="6147788" y="1834580"/>
              <a:ext cx="1542633" cy="1542633"/>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Frihandsfigur 105">
              <a:extLst>
                <a:ext uri="{FF2B5EF4-FFF2-40B4-BE49-F238E27FC236}">
                  <a16:creationId xmlns:a16="http://schemas.microsoft.com/office/drawing/2014/main" id="{37BBDE3C-2D72-A747-9080-5F235D6E8609}"/>
                </a:ext>
              </a:extLst>
            </p:cNvPr>
            <p:cNvSpPr>
              <a:spLocks noChangeAspect="1"/>
            </p:cNvSpPr>
            <p:nvPr/>
          </p:nvSpPr>
          <p:spPr>
            <a:xfrm>
              <a:off x="6147788" y="3480789"/>
              <a:ext cx="1542633" cy="1542633"/>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Cirkelformad pil 14">
              <a:extLst>
                <a:ext uri="{FF2B5EF4-FFF2-40B4-BE49-F238E27FC236}">
                  <a16:creationId xmlns:a16="http://schemas.microsoft.com/office/drawing/2014/main" id="{39A33E7E-EA3B-2548-AD06-ED7CF33198EF}"/>
                </a:ext>
              </a:extLst>
            </p:cNvPr>
            <p:cNvSpPr/>
            <p:nvPr/>
          </p:nvSpPr>
          <p:spPr>
            <a:xfrm>
              <a:off x="4414163" y="1643587"/>
              <a:ext cx="3467250" cy="346725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8" name="Cirkelformad pil 15">
              <a:extLst>
                <a:ext uri="{FF2B5EF4-FFF2-40B4-BE49-F238E27FC236}">
                  <a16:creationId xmlns:a16="http://schemas.microsoft.com/office/drawing/2014/main" id="{0839C03C-79CF-7F41-9722-5737AF503A3D}"/>
                </a:ext>
              </a:extLst>
            </p:cNvPr>
            <p:cNvSpPr/>
            <p:nvPr/>
          </p:nvSpPr>
          <p:spPr>
            <a:xfrm>
              <a:off x="4414163" y="1747163"/>
              <a:ext cx="3467250" cy="346725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09" name="Cirkelformad pil 16">
              <a:extLst>
                <a:ext uri="{FF2B5EF4-FFF2-40B4-BE49-F238E27FC236}">
                  <a16:creationId xmlns:a16="http://schemas.microsoft.com/office/drawing/2014/main" id="{A49AAD7B-F539-F843-A0E6-CAB7F56F8D16}"/>
                </a:ext>
              </a:extLst>
            </p:cNvPr>
            <p:cNvSpPr/>
            <p:nvPr/>
          </p:nvSpPr>
          <p:spPr>
            <a:xfrm>
              <a:off x="4310587" y="1747163"/>
              <a:ext cx="3467250" cy="346725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0" name="Cirkelformad pil 17">
              <a:extLst>
                <a:ext uri="{FF2B5EF4-FFF2-40B4-BE49-F238E27FC236}">
                  <a16:creationId xmlns:a16="http://schemas.microsoft.com/office/drawing/2014/main" id="{43A52B47-2138-BB4C-8066-8C3895625340}"/>
                </a:ext>
              </a:extLst>
            </p:cNvPr>
            <p:cNvSpPr/>
            <p:nvPr/>
          </p:nvSpPr>
          <p:spPr>
            <a:xfrm>
              <a:off x="4310587" y="1643587"/>
              <a:ext cx="3467250" cy="346725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1" name="textruta 110">
              <a:extLst>
                <a:ext uri="{FF2B5EF4-FFF2-40B4-BE49-F238E27FC236}">
                  <a16:creationId xmlns:a16="http://schemas.microsoft.com/office/drawing/2014/main" id="{B15C9B44-6A70-864D-A8BA-93D587E4158D}"/>
                </a:ext>
              </a:extLst>
            </p:cNvPr>
            <p:cNvSpPr txBox="1"/>
            <p:nvPr/>
          </p:nvSpPr>
          <p:spPr>
            <a:xfrm>
              <a:off x="4889477" y="2631897"/>
              <a:ext cx="104230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a:t>
              </a:r>
              <a:r>
                <a:rPr kumimoji="0" lang="sv-SE" sz="1000" b="0" i="1" u="none" strike="noStrike" kern="1200" cap="none" spc="0" normalizeH="0" baseline="0" noProof="0" dirty="0" err="1">
                  <a:ln>
                    <a:noFill/>
                  </a:ln>
                  <a:solidFill>
                    <a:srgbClr val="A9A8A4"/>
                  </a:solidFill>
                  <a:effectLst/>
                  <a:uLnTx/>
                  <a:uFillTx/>
                  <a:latin typeface="Century Gothic"/>
                  <a:ea typeface="+mn-ea"/>
                  <a:cs typeface="+mn-cs"/>
                </a:rPr>
                <a:t>act</a:t>
              </a:r>
              <a:r>
                <a:rPr kumimoji="0" lang="sv-SE" sz="1000" b="0" i="1" u="none" strike="noStrike" kern="1200" cap="none" spc="0" normalizeH="0" baseline="0" noProof="0" dirty="0">
                  <a:ln>
                    <a:noFill/>
                  </a:ln>
                  <a:solidFill>
                    <a:srgbClr val="A9A8A4"/>
                  </a:solidFill>
                  <a:effectLst/>
                  <a:uLnTx/>
                  <a:uFillTx/>
                  <a:latin typeface="Century Gothic"/>
                  <a:ea typeface="+mn-ea"/>
                  <a:cs typeface="+mn-cs"/>
                </a:rPr>
                <a:t>)</a:t>
              </a:r>
            </a:p>
          </p:txBody>
        </p:sp>
        <p:sp>
          <p:nvSpPr>
            <p:cNvPr id="112" name="textruta 111">
              <a:extLst>
                <a:ext uri="{FF2B5EF4-FFF2-40B4-BE49-F238E27FC236}">
                  <a16:creationId xmlns:a16="http://schemas.microsoft.com/office/drawing/2014/main" id="{9055ABBF-3AA8-7641-9581-8C3B13450FEE}"/>
                </a:ext>
              </a:extLst>
            </p:cNvPr>
            <p:cNvSpPr txBox="1"/>
            <p:nvPr/>
          </p:nvSpPr>
          <p:spPr>
            <a:xfrm>
              <a:off x="4877504" y="3752481"/>
              <a:ext cx="1064809"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(check)</a:t>
              </a:r>
            </a:p>
          </p:txBody>
        </p:sp>
        <p:sp>
          <p:nvSpPr>
            <p:cNvPr id="113" name="textruta 112">
              <a:extLst>
                <a:ext uri="{FF2B5EF4-FFF2-40B4-BE49-F238E27FC236}">
                  <a16:creationId xmlns:a16="http://schemas.microsoft.com/office/drawing/2014/main" id="{4A10B43D-AD47-EC4F-9BFE-C6C3A9A344DA}"/>
                </a:ext>
              </a:extLst>
            </p:cNvPr>
            <p:cNvSpPr txBox="1"/>
            <p:nvPr/>
          </p:nvSpPr>
          <p:spPr>
            <a:xfrm>
              <a:off x="6180314" y="3752481"/>
              <a:ext cx="125832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114" name="textruta 113">
              <a:extLst>
                <a:ext uri="{FF2B5EF4-FFF2-40B4-BE49-F238E27FC236}">
                  <a16:creationId xmlns:a16="http://schemas.microsoft.com/office/drawing/2014/main" id="{C4C73141-F54B-D640-BB2C-5B21DECEE99E}"/>
                </a:ext>
              </a:extLst>
            </p:cNvPr>
            <p:cNvSpPr txBox="1"/>
            <p:nvPr/>
          </p:nvSpPr>
          <p:spPr>
            <a:xfrm>
              <a:off x="6286629" y="2631897"/>
              <a:ext cx="923044"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(plan)</a:t>
              </a:r>
            </a:p>
          </p:txBody>
        </p:sp>
      </p:grpSp>
      <p:sp>
        <p:nvSpPr>
          <p:cNvPr id="27" name="Rubrik 1">
            <a:extLst>
              <a:ext uri="{FF2B5EF4-FFF2-40B4-BE49-F238E27FC236}">
                <a16:creationId xmlns:a16="http://schemas.microsoft.com/office/drawing/2014/main" id="{444A609F-A0E3-EE48-BCD8-2892F6457D6A}"/>
              </a:ext>
            </a:extLst>
          </p:cNvPr>
          <p:cNvSpPr>
            <a:spLocks noGrp="1"/>
          </p:cNvSpPr>
          <p:nvPr>
            <p:ph type="title"/>
          </p:nvPr>
        </p:nvSpPr>
        <p:spPr>
          <a:xfrm>
            <a:off x="890211" y="677416"/>
            <a:ext cx="5107818" cy="889119"/>
          </a:xfrm>
        </p:spPr>
        <p:txBody>
          <a:bodyPr/>
          <a:lstStyle/>
          <a:p>
            <a:r>
              <a:rPr lang="sv-SE" sz="2800" dirty="0" smtClean="0"/>
              <a:t>Att kontinuitetshantera en </a:t>
            </a:r>
            <a:r>
              <a:rPr lang="sv-SE" sz="2800" dirty="0"/>
              <a:t>samhällsviktig </a:t>
            </a:r>
            <a:r>
              <a:rPr lang="sv-SE" sz="2800" dirty="0" smtClean="0"/>
              <a:t>verksamhet</a:t>
            </a:r>
            <a:endParaRPr lang="sv-SE" sz="2800" dirty="0"/>
          </a:p>
        </p:txBody>
      </p:sp>
      <p:sp>
        <p:nvSpPr>
          <p:cNvPr id="26" name="Rektangel 25">
            <a:extLst>
              <a:ext uri="{FF2B5EF4-FFF2-40B4-BE49-F238E27FC236}">
                <a16:creationId xmlns:a16="http://schemas.microsoft.com/office/drawing/2014/main" id="{33A17F7D-F05D-804C-8132-FD5E226B303C}"/>
              </a:ext>
            </a:extLst>
          </p:cNvPr>
          <p:cNvSpPr/>
          <p:nvPr/>
        </p:nvSpPr>
        <p:spPr>
          <a:xfrm>
            <a:off x="886762" y="5463124"/>
            <a:ext cx="4754480" cy="705664"/>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lIns="503999" rIns="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 </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generellt metodstöd </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om kontinuitetshantering läs mer på </a:t>
            </a: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hlinkClick r:id="rId4"/>
              </a:rPr>
              <a:t>www.msb.se/kontinuitetshantering</a:t>
            </a:r>
            <a:r>
              <a:rPr kumimoji="0" lang="sv-SE" sz="1200" b="1" i="0" u="none" strike="noStrike" kern="1200" cap="none" spc="0" normalizeH="0" baseline="0" noProof="0" dirty="0" smtClean="0">
                <a:ln>
                  <a:noFill/>
                </a:ln>
                <a:solidFill>
                  <a:prstClr val="black"/>
                </a:solidFill>
                <a:effectLst/>
                <a:uLnTx/>
                <a:uFillTx/>
                <a:latin typeface="Century Gothic"/>
                <a:ea typeface="+mn-ea"/>
                <a:cs typeface="+mn-cs"/>
              </a:rPr>
              <a:t>.</a:t>
            </a:r>
            <a:endParaRPr kumimoji="0" lang="sv-SE" sz="1200" b="1"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8" name="Bildobjekt 27">
            <a:extLst>
              <a:ext uri="{FF2B5EF4-FFF2-40B4-BE49-F238E27FC236}">
                <a16:creationId xmlns:a16="http://schemas.microsoft.com/office/drawing/2014/main" id="{B3D68D8E-49FA-D448-85B7-973FAA4C3AC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36090" y="5653956"/>
            <a:ext cx="223037" cy="324000"/>
          </a:xfrm>
          <a:prstGeom prst="rect">
            <a:avLst/>
          </a:prstGeom>
        </p:spPr>
      </p:pic>
      <p:sp>
        <p:nvSpPr>
          <p:cNvPr id="25" name="textruta 24">
            <a:extLst>
              <a:ext uri="{FF2B5EF4-FFF2-40B4-BE49-F238E27FC236}">
                <a16:creationId xmlns:a16="http://schemas.microsoft.com/office/drawing/2014/main" id="{D2D6373C-F82B-9743-ACEE-61E55C8FF8BD}"/>
              </a:ext>
            </a:extLst>
          </p:cNvPr>
          <p:cNvSpPr txBox="1"/>
          <p:nvPr/>
        </p:nvSpPr>
        <p:spPr>
          <a:xfrm>
            <a:off x="7507491" y="2643788"/>
            <a:ext cx="417501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sv-SE" sz="1250" b="1" i="0" u="none" strike="noStrike" kern="1200" cap="none" spc="0" normalizeH="0" baseline="0" noProof="0" dirty="0">
                <a:ln>
                  <a:noFill/>
                </a:ln>
                <a:solidFill>
                  <a:prstClr val="black"/>
                </a:solidFill>
                <a:effectLst/>
                <a:uLnTx/>
                <a:uFillTx/>
                <a:latin typeface="Century Gothic"/>
                <a:ea typeface="+mn-ea"/>
                <a:cs typeface="+mn-cs"/>
              </a:rPr>
              <a:t>Välj ut en samhällsviktig </a:t>
            </a:r>
            <a:r>
              <a:rPr kumimoji="0" lang="sv-SE" sz="1250" b="1" i="0" u="none" strike="noStrike" kern="1200" cap="none" spc="0" normalizeH="0" baseline="0" noProof="0" dirty="0" smtClean="0">
                <a:ln>
                  <a:noFill/>
                </a:ln>
                <a:solidFill>
                  <a:prstClr val="black"/>
                </a:solidFill>
                <a:effectLst/>
                <a:uLnTx/>
                <a:uFillTx/>
                <a:latin typeface="Century Gothic"/>
                <a:ea typeface="+mn-ea"/>
                <a:cs typeface="+mn-cs"/>
              </a:rPr>
              <a:t>verksamhet (eller kritisk process) </a:t>
            </a:r>
            <a:r>
              <a:rPr kumimoji="0" lang="sv-SE" sz="1250" b="1" i="0" u="none" strike="noStrike" kern="1200" cap="none" spc="0" normalizeH="0" baseline="0" noProof="0" dirty="0">
                <a:ln>
                  <a:noFill/>
                </a:ln>
                <a:solidFill>
                  <a:prstClr val="black"/>
                </a:solidFill>
                <a:effectLst/>
                <a:uLnTx/>
                <a:uFillTx/>
                <a:latin typeface="Century Gothic"/>
                <a:ea typeface="+mn-ea"/>
                <a:cs typeface="+mn-cs"/>
              </a:rPr>
              <a:t>och genomför följande </a:t>
            </a:r>
            <a:r>
              <a:rPr kumimoji="0" lang="sv-SE" sz="1250" b="1" i="0" u="none" strike="noStrike" kern="1200" cap="none" spc="0" normalizeH="0" baseline="0" noProof="0" dirty="0" smtClean="0">
                <a:ln>
                  <a:noFill/>
                </a:ln>
                <a:solidFill>
                  <a:prstClr val="black"/>
                </a:solidFill>
                <a:effectLst/>
                <a:uLnTx/>
                <a:uFillTx/>
                <a:latin typeface="Century Gothic"/>
                <a:ea typeface="+mn-ea"/>
                <a:cs typeface="+mn-cs"/>
              </a:rPr>
              <a:t>moment:</a:t>
            </a:r>
            <a:endParaRPr kumimoji="0" lang="sv-SE" sz="125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254771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ubrik 5">
            <a:extLst>
              <a:ext uri="{FF2B5EF4-FFF2-40B4-BE49-F238E27FC236}">
                <a16:creationId xmlns:a16="http://schemas.microsoft.com/office/drawing/2014/main" id="{83617630-1A90-E24E-8523-BC06974530A0}"/>
              </a:ext>
            </a:extLst>
          </p:cNvPr>
          <p:cNvSpPr>
            <a:spLocks noGrp="1"/>
          </p:cNvSpPr>
          <p:nvPr>
            <p:ph type="title"/>
          </p:nvPr>
        </p:nvSpPr>
        <p:spPr>
          <a:xfrm>
            <a:off x="697872" y="958080"/>
            <a:ext cx="5205789" cy="516224"/>
          </a:xfrm>
        </p:spPr>
        <p:txBody>
          <a:bodyPr/>
          <a:lstStyle/>
          <a:p>
            <a:r>
              <a:rPr lang="sv-SE" sz="2800" dirty="0"/>
              <a:t>Hur gör man?</a:t>
            </a:r>
          </a:p>
        </p:txBody>
      </p:sp>
      <p:grpSp>
        <p:nvGrpSpPr>
          <p:cNvPr id="71" name="Grupp 70">
            <a:extLst>
              <a:ext uri="{FF2B5EF4-FFF2-40B4-BE49-F238E27FC236}">
                <a16:creationId xmlns:a16="http://schemas.microsoft.com/office/drawing/2014/main" id="{EFF9E595-4E4C-6C45-AE16-9A58FAA33F82}"/>
              </a:ext>
            </a:extLst>
          </p:cNvPr>
          <p:cNvGrpSpPr/>
          <p:nvPr/>
        </p:nvGrpSpPr>
        <p:grpSpPr>
          <a:xfrm>
            <a:off x="697872" y="4688717"/>
            <a:ext cx="3916732" cy="540000"/>
            <a:chOff x="886762" y="4874035"/>
            <a:chExt cx="3916732" cy="540000"/>
          </a:xfrm>
        </p:grpSpPr>
        <p:sp>
          <p:nvSpPr>
            <p:cNvPr id="72" name="Rektangel 71">
              <a:extLst>
                <a:ext uri="{FF2B5EF4-FFF2-40B4-BE49-F238E27FC236}">
                  <a16:creationId xmlns:a16="http://schemas.microsoft.com/office/drawing/2014/main" id="{3DF544FA-2FBD-9F44-993C-22F6155AA612}"/>
                </a:ext>
              </a:extLst>
            </p:cNvPr>
            <p:cNvSpPr/>
            <p:nvPr/>
          </p:nvSpPr>
          <p:spPr>
            <a:xfrm>
              <a:off x="886762" y="4874035"/>
              <a:ext cx="3916732" cy="540000"/>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lIns="503999" rIns="0" rtlCol="0" anchor="ctr" anchorCtr="0"/>
            <a:lstStyle/>
            <a:p>
              <a:r>
                <a:rPr lang="sv-SE" sz="1200" dirty="0">
                  <a:solidFill>
                    <a:schemeClr val="tx1"/>
                  </a:solidFill>
                  <a:latin typeface="+mj-lt"/>
                </a:rPr>
                <a:t>Läs mer om förslag på workshopupplägg på </a:t>
              </a:r>
              <a:r>
                <a:rPr lang="sv-SE" sz="1200" b="1" dirty="0" smtClean="0">
                  <a:solidFill>
                    <a:schemeClr val="tx1"/>
                  </a:solidFill>
                  <a:latin typeface="+mj-lt"/>
                  <a:hlinkClick r:id="rId3"/>
                </a:rPr>
                <a:t>www.msb.se/kontinuitetshantering</a:t>
              </a:r>
              <a:r>
                <a:rPr lang="sv-SE" sz="1200" b="1" dirty="0" smtClean="0">
                  <a:solidFill>
                    <a:schemeClr val="tx1"/>
                  </a:solidFill>
                  <a:latin typeface="+mj-lt"/>
                </a:rPr>
                <a:t>.</a:t>
              </a:r>
              <a:endParaRPr lang="sv-SE" sz="1200" b="1" dirty="0">
                <a:solidFill>
                  <a:schemeClr val="tx1"/>
                </a:solidFill>
                <a:latin typeface="+mj-lt"/>
              </a:endParaRPr>
            </a:p>
          </p:txBody>
        </p:sp>
        <p:pic>
          <p:nvPicPr>
            <p:cNvPr id="73" name="Bildobjekt 72">
              <a:extLst>
                <a:ext uri="{FF2B5EF4-FFF2-40B4-BE49-F238E27FC236}">
                  <a16:creationId xmlns:a16="http://schemas.microsoft.com/office/drawing/2014/main" id="{BC6D3D5B-8046-7447-AC6A-889C78366CB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36090" y="4984467"/>
              <a:ext cx="223037" cy="324000"/>
            </a:xfrm>
            <a:prstGeom prst="rect">
              <a:avLst/>
            </a:prstGeom>
          </p:spPr>
        </p:pic>
      </p:grpSp>
      <p:sp>
        <p:nvSpPr>
          <p:cNvPr id="14" name="Platshållare för innehåll 14">
            <a:extLst>
              <a:ext uri="{FF2B5EF4-FFF2-40B4-BE49-F238E27FC236}">
                <a16:creationId xmlns:a16="http://schemas.microsoft.com/office/drawing/2014/main" id="{6A18FE57-EE8A-8E42-ACD1-A601592304AD}"/>
              </a:ext>
            </a:extLst>
          </p:cNvPr>
          <p:cNvSpPr txBox="1">
            <a:spLocks/>
          </p:cNvSpPr>
          <p:nvPr/>
        </p:nvSpPr>
        <p:spPr>
          <a:xfrm>
            <a:off x="650569" y="1726980"/>
            <a:ext cx="4202382" cy="2769989"/>
          </a:xfrm>
          <a:prstGeom prst="rect">
            <a:avLst/>
          </a:prstGeom>
          <a:noFill/>
        </p:spPr>
        <p:txBody>
          <a:bodyPr vert="horz" wrap="square" lIns="91440" tIns="45720" rIns="91440" bIns="45720" rtlCol="0">
            <a:spAutoFit/>
          </a:bodyPr>
          <a:lst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sv-SE" sz="1400" dirty="0">
                <a:solidFill>
                  <a:prstClr val="black"/>
                </a:solidFill>
              </a:rPr>
              <a:t>De kommande bilderna visar exempel på hur de </a:t>
            </a:r>
            <a:br>
              <a:rPr lang="sv-SE" sz="1400" dirty="0">
                <a:solidFill>
                  <a:prstClr val="black"/>
                </a:solidFill>
              </a:rPr>
            </a:br>
            <a:r>
              <a:rPr lang="sv-SE" sz="1400" dirty="0">
                <a:solidFill>
                  <a:prstClr val="black"/>
                </a:solidFill>
              </a:rPr>
              <a:t>olika momenten </a:t>
            </a:r>
            <a:r>
              <a:rPr lang="sv-SE" sz="1400" i="1" dirty="0">
                <a:solidFill>
                  <a:prstClr val="black"/>
                </a:solidFill>
              </a:rPr>
              <a:t>k</a:t>
            </a:r>
            <a:r>
              <a:rPr lang="sv-SE" sz="1400" i="1" dirty="0" smtClean="0">
                <a:solidFill>
                  <a:prstClr val="black"/>
                </a:solidFill>
              </a:rPr>
              <a:t>onsekvensanalys</a:t>
            </a:r>
            <a:r>
              <a:rPr lang="sv-SE" sz="1400" i="1" dirty="0">
                <a:solidFill>
                  <a:prstClr val="black"/>
                </a:solidFill>
              </a:rPr>
              <a:t>, </a:t>
            </a:r>
            <a:r>
              <a:rPr lang="sv-SE" sz="1400" i="1" dirty="0" smtClean="0">
                <a:solidFill>
                  <a:prstClr val="black"/>
                </a:solidFill>
              </a:rPr>
              <a:t>riskbedömning </a:t>
            </a:r>
            <a:r>
              <a:rPr lang="sv-SE" sz="1400" dirty="0">
                <a:solidFill>
                  <a:prstClr val="black"/>
                </a:solidFill>
              </a:rPr>
              <a:t>och</a:t>
            </a:r>
            <a:r>
              <a:rPr lang="sv-SE" sz="1400" i="1" dirty="0">
                <a:solidFill>
                  <a:prstClr val="black"/>
                </a:solidFill>
              </a:rPr>
              <a:t> </a:t>
            </a:r>
            <a:r>
              <a:rPr lang="sv-SE" sz="1400" i="1" dirty="0" smtClean="0">
                <a:solidFill>
                  <a:prstClr val="black"/>
                </a:solidFill>
              </a:rPr>
              <a:t>genomför </a:t>
            </a:r>
            <a:r>
              <a:rPr lang="sv-SE" sz="1400" i="1" dirty="0">
                <a:solidFill>
                  <a:prstClr val="black"/>
                </a:solidFill>
              </a:rPr>
              <a:t>åtgärder </a:t>
            </a:r>
            <a:r>
              <a:rPr lang="sv-SE" sz="1400" dirty="0">
                <a:solidFill>
                  <a:prstClr val="black"/>
                </a:solidFill>
              </a:rPr>
              <a:t>kan </a:t>
            </a:r>
            <a:r>
              <a:rPr lang="sv-SE" sz="1400" dirty="0"/>
              <a:t>genomföras samt vilket underlag de kan resultera i.</a:t>
            </a:r>
          </a:p>
          <a:p>
            <a:pPr marL="0" lvl="0" indent="0">
              <a:lnSpc>
                <a:spcPct val="100000"/>
              </a:lnSpc>
              <a:spcBef>
                <a:spcPts val="0"/>
              </a:spcBef>
              <a:spcAft>
                <a:spcPts val="1200"/>
              </a:spcAft>
              <a:buNone/>
              <a:defRPr/>
            </a:pPr>
            <a:r>
              <a:rPr lang="sv-SE" sz="1400" b="1" dirty="0">
                <a:solidFill>
                  <a:prstClr val="black"/>
                </a:solidFill>
              </a:rPr>
              <a:t>Detta exempel</a:t>
            </a:r>
            <a:r>
              <a:rPr lang="sv-SE" sz="1400" dirty="0">
                <a:solidFill>
                  <a:prstClr val="black"/>
                </a:solidFill>
              </a:rPr>
              <a:t> utgår ifrån att två workshops genomförs, en för momentet </a:t>
            </a:r>
            <a:r>
              <a:rPr lang="sv-SE" sz="1400" i="1" dirty="0">
                <a:solidFill>
                  <a:prstClr val="black"/>
                </a:solidFill>
              </a:rPr>
              <a:t>k</a:t>
            </a:r>
            <a:r>
              <a:rPr lang="sv-SE" sz="1400" i="1" dirty="0" smtClean="0">
                <a:solidFill>
                  <a:prstClr val="black"/>
                </a:solidFill>
              </a:rPr>
              <a:t>onsekvensanalys</a:t>
            </a:r>
            <a:r>
              <a:rPr lang="sv-SE" sz="1400" dirty="0" smtClean="0">
                <a:solidFill>
                  <a:prstClr val="black"/>
                </a:solidFill>
              </a:rPr>
              <a:t> </a:t>
            </a:r>
            <a:r>
              <a:rPr lang="sv-SE" sz="1400" dirty="0">
                <a:solidFill>
                  <a:prstClr val="black"/>
                </a:solidFill>
              </a:rPr>
              <a:t>och en för momentet </a:t>
            </a:r>
            <a:r>
              <a:rPr lang="sv-SE" sz="1400" i="1" dirty="0">
                <a:solidFill>
                  <a:prstClr val="black"/>
                </a:solidFill>
              </a:rPr>
              <a:t>r</a:t>
            </a:r>
            <a:r>
              <a:rPr lang="sv-SE" sz="1400" i="1" dirty="0" smtClean="0">
                <a:solidFill>
                  <a:prstClr val="black"/>
                </a:solidFill>
              </a:rPr>
              <a:t>iskbedömning</a:t>
            </a:r>
            <a:r>
              <a:rPr lang="sv-SE" sz="1400" i="1" dirty="0">
                <a:solidFill>
                  <a:prstClr val="black"/>
                </a:solidFill>
              </a:rPr>
              <a:t>. </a:t>
            </a:r>
            <a:r>
              <a:rPr lang="sv-SE" sz="1400" dirty="0">
                <a:solidFill>
                  <a:prstClr val="black"/>
                </a:solidFill>
              </a:rPr>
              <a:t>Workshoparna bör genomföras med representanter från verksamheten. </a:t>
            </a:r>
            <a:endParaRPr lang="sv-SE" sz="1400" dirty="0" smtClean="0">
              <a:solidFill>
                <a:prstClr val="black"/>
              </a:solidFill>
            </a:endParaRPr>
          </a:p>
          <a:p>
            <a:pPr marL="0" lvl="0" indent="0">
              <a:lnSpc>
                <a:spcPct val="100000"/>
              </a:lnSpc>
              <a:spcBef>
                <a:spcPts val="0"/>
              </a:spcBef>
              <a:spcAft>
                <a:spcPts val="1200"/>
              </a:spcAft>
              <a:buNone/>
              <a:defRPr/>
            </a:pPr>
            <a:r>
              <a:rPr lang="sv-SE" sz="1400" dirty="0" smtClean="0"/>
              <a:t>Även momentet </a:t>
            </a:r>
            <a:r>
              <a:rPr lang="sv-SE" sz="1400" i="1" dirty="0"/>
              <a:t>g</a:t>
            </a:r>
            <a:r>
              <a:rPr lang="sv-SE" sz="1400" i="1" dirty="0" smtClean="0"/>
              <a:t>enomför </a:t>
            </a:r>
            <a:r>
              <a:rPr lang="sv-SE" sz="1400" i="1" dirty="0"/>
              <a:t>åtgärder </a:t>
            </a:r>
            <a:r>
              <a:rPr lang="sv-SE" sz="1400" dirty="0"/>
              <a:t>bör </a:t>
            </a:r>
            <a:r>
              <a:rPr lang="sv-SE" sz="1400" dirty="0" smtClean="0"/>
              <a:t>tas </a:t>
            </a:r>
            <a:r>
              <a:rPr lang="sv-SE" sz="1400" dirty="0"/>
              <a:t>fram i nära dialog med verksamheten. </a:t>
            </a:r>
          </a:p>
        </p:txBody>
      </p:sp>
      <p:grpSp>
        <p:nvGrpSpPr>
          <p:cNvPr id="15" name="Grupp 14"/>
          <p:cNvGrpSpPr/>
          <p:nvPr/>
        </p:nvGrpSpPr>
        <p:grpSpPr>
          <a:xfrm>
            <a:off x="5207647" y="-1531176"/>
            <a:ext cx="7510143" cy="6884014"/>
            <a:chOff x="5207647" y="-1531176"/>
            <a:chExt cx="7510143" cy="6884014"/>
          </a:xfrm>
        </p:grpSpPr>
        <p:sp>
          <p:nvSpPr>
            <p:cNvPr id="16" name="Rektangel med rundat hörn 15">
              <a:extLst>
                <a:ext uri="{FF2B5EF4-FFF2-40B4-BE49-F238E27FC236}">
                  <a16:creationId xmlns:a16="http://schemas.microsoft.com/office/drawing/2014/main" id="{5CB4BF79-2FAD-6840-8D84-EED361FD011A}"/>
                </a:ext>
              </a:extLst>
            </p:cNvPr>
            <p:cNvSpPr/>
            <p:nvPr/>
          </p:nvSpPr>
          <p:spPr>
            <a:xfrm rot="16200000">
              <a:off x="6789672" y="2268410"/>
              <a:ext cx="2799671" cy="3369186"/>
            </a:xfrm>
            <a:prstGeom prst="round1Rect">
              <a:avLst>
                <a:gd name="adj" fmla="val 23025"/>
              </a:avLst>
            </a:prstGeom>
            <a:solidFill>
              <a:srgbClr val="F8D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74E2D571-5FFE-A248-AEDC-0B6DA42C17D0}"/>
                </a:ext>
              </a:extLst>
            </p:cNvPr>
            <p:cNvSpPr/>
            <p:nvPr/>
          </p:nvSpPr>
          <p:spPr>
            <a:xfrm>
              <a:off x="6999988" y="3152683"/>
              <a:ext cx="2874111" cy="1939538"/>
            </a:xfrm>
            <a:prstGeom prst="rect">
              <a:avLst/>
            </a:prstGeom>
            <a:solidFill>
              <a:srgbClr val="F8D6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252000" rIns="0" bIns="0" rtlCol="0" anchor="t" anchorCtr="0">
              <a:spAutoFit/>
            </a:bodyPr>
            <a:lstStyle/>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smtClean="0">
                  <a:ln>
                    <a:noFill/>
                  </a:ln>
                  <a:solidFill>
                    <a:srgbClr val="6F6E67"/>
                  </a:solidFill>
                  <a:effectLst/>
                  <a:uLnTx/>
                  <a:uFillTx/>
                  <a:latin typeface="Century Gothic"/>
                  <a:ea typeface="+mn-ea"/>
                  <a:cs typeface="+mn-cs"/>
                </a:rPr>
                <a:t>Förbered </a:t>
              </a:r>
              <a:r>
                <a:rPr kumimoji="0" lang="sv-SE" sz="1200" b="0" i="0" u="none" strike="noStrike" kern="1200" cap="none" spc="0" normalizeH="0" baseline="0" noProof="0" dirty="0">
                  <a:ln>
                    <a:noFill/>
                  </a:ln>
                  <a:solidFill>
                    <a:srgbClr val="6F6E67"/>
                  </a:solidFill>
                  <a:effectLst/>
                  <a:uLnTx/>
                  <a:uFillTx/>
                  <a:latin typeface="Century Gothic"/>
                  <a:ea typeface="+mn-ea"/>
                  <a:cs typeface="+mn-cs"/>
                </a:rPr>
                <a:t>arbetet</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1" i="0" u="none" strike="noStrike" kern="1200" cap="none" spc="0" normalizeH="0" baseline="0" noProof="0" dirty="0">
                  <a:ln>
                    <a:noFill/>
                  </a:ln>
                  <a:solidFill>
                    <a:prstClr val="black"/>
                  </a:solidFill>
                  <a:effectLst/>
                  <a:uLnTx/>
                  <a:uFillTx/>
                  <a:latin typeface="Century Gothic"/>
                  <a:ea typeface="+mn-ea"/>
                  <a:cs typeface="+mn-cs"/>
                </a:rPr>
                <a:t>Konsekvensanalys</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1" i="0" u="none" strike="noStrike" kern="1000" cap="none" spc="40" normalizeH="0" baseline="0" noProof="0" dirty="0">
                  <a:ln>
                    <a:noFill/>
                  </a:ln>
                  <a:solidFill>
                    <a:prstClr val="black"/>
                  </a:solidFill>
                  <a:effectLst/>
                  <a:uLnTx/>
                  <a:uFillTx/>
                  <a:latin typeface="Century Gothic"/>
                  <a:ea typeface="+mn-ea"/>
                  <a:cs typeface="+mn-cs"/>
                </a:rPr>
                <a:t>Riskbedömning</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1" i="0" u="none" strike="noStrike" kern="1200" cap="none" spc="0" normalizeH="0" baseline="0" noProof="0" dirty="0">
                  <a:ln>
                    <a:noFill/>
                  </a:ln>
                  <a:solidFill>
                    <a:prstClr val="black"/>
                  </a:solidFill>
                  <a:effectLst/>
                  <a:uLnTx/>
                  <a:uFillTx/>
                  <a:latin typeface="Century Gothic"/>
                  <a:ea typeface="+mn-ea"/>
                  <a:cs typeface="+mn-cs"/>
                </a:rPr>
                <a:t>Genomför åtgärder</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smtClean="0">
                  <a:ln>
                    <a:noFill/>
                  </a:ln>
                  <a:solidFill>
                    <a:srgbClr val="6F6E67"/>
                  </a:solidFill>
                  <a:effectLst/>
                  <a:uLnTx/>
                  <a:uFillTx/>
                  <a:latin typeface="Century Gothic"/>
                  <a:ea typeface="+mn-ea"/>
                  <a:cs typeface="+mn-cs"/>
                </a:rPr>
                <a:t>Kommunicera, testa </a:t>
              </a:r>
              <a:r>
                <a:rPr kumimoji="0" lang="sv-SE" sz="1200" b="0" i="0" u="none" strike="noStrike" kern="1200" cap="none" spc="0" normalizeH="0" baseline="0" noProof="0" dirty="0">
                  <a:ln>
                    <a:noFill/>
                  </a:ln>
                  <a:solidFill>
                    <a:srgbClr val="6F6E67"/>
                  </a:solidFill>
                  <a:effectLst/>
                  <a:uLnTx/>
                  <a:uFillTx/>
                  <a:latin typeface="Century Gothic"/>
                  <a:ea typeface="+mn-ea"/>
                  <a:cs typeface="+mn-cs"/>
                </a:rPr>
                <a:t>och öva</a:t>
              </a:r>
            </a:p>
            <a:p>
              <a:pPr marL="144000" marR="0" lvl="0" indent="-144000" algn="l" defTabSz="914400" rtl="0" eaLnBrk="1" fontAlgn="auto" latinLnBrk="0" hangingPunct="1">
                <a:lnSpc>
                  <a:spcPct val="100000"/>
                </a:lnSpc>
                <a:spcBef>
                  <a:spcPts val="0"/>
                </a:spcBef>
                <a:spcAft>
                  <a:spcPts val="900"/>
                </a:spcAft>
                <a:buClr>
                  <a:srgbClr val="CC0000"/>
                </a:buClr>
                <a:buSzPct val="120000"/>
                <a:buFont typeface="Apple Symbols" panose="02000000000000000000" pitchFamily="2" charset="-79"/>
                <a:buChar char="⎮"/>
                <a:tabLst/>
                <a:defRPr/>
              </a:pPr>
              <a:r>
                <a:rPr kumimoji="0" lang="sv-SE" sz="1200" b="0" i="0" u="none" strike="noStrike" kern="1200" cap="none" spc="0" normalizeH="0" baseline="0" noProof="0" dirty="0">
                  <a:ln>
                    <a:noFill/>
                  </a:ln>
                  <a:solidFill>
                    <a:srgbClr val="6F6E67"/>
                  </a:solidFill>
                  <a:effectLst/>
                  <a:uLnTx/>
                  <a:uFillTx/>
                  <a:latin typeface="Century Gothic"/>
                  <a:ea typeface="+mn-ea"/>
                  <a:cs typeface="+mn-cs"/>
                </a:rPr>
                <a:t>Vidareutveckla arbetet</a:t>
              </a:r>
            </a:p>
          </p:txBody>
        </p:sp>
        <p:pic>
          <p:nvPicPr>
            <p:cNvPr id="18" name="Bildobjekt 17">
              <a:extLst>
                <a:ext uri="{FF2B5EF4-FFF2-40B4-BE49-F238E27FC236}">
                  <a16:creationId xmlns:a16="http://schemas.microsoft.com/office/drawing/2014/main" id="{96F21EB2-B9F1-BA4C-8269-BC564138393A}"/>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9206940" y="182729"/>
              <a:ext cx="2450539" cy="2348760"/>
            </a:xfrm>
            <a:prstGeom prst="rect">
              <a:avLst/>
            </a:prstGeom>
          </p:spPr>
        </p:pic>
        <p:sp>
          <p:nvSpPr>
            <p:cNvPr id="19" name="textruta 18">
              <a:extLst>
                <a:ext uri="{FF2B5EF4-FFF2-40B4-BE49-F238E27FC236}">
                  <a16:creationId xmlns:a16="http://schemas.microsoft.com/office/drawing/2014/main" id="{012B5417-D94F-E148-9A7F-6022F0D5050D}"/>
                </a:ext>
              </a:extLst>
            </p:cNvPr>
            <p:cNvSpPr txBox="1"/>
            <p:nvPr/>
          </p:nvSpPr>
          <p:spPr>
            <a:xfrm>
              <a:off x="9206940" y="213551"/>
              <a:ext cx="17867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Workshop</a:t>
              </a:r>
            </a:p>
          </p:txBody>
        </p:sp>
        <p:sp>
          <p:nvSpPr>
            <p:cNvPr id="20" name="Båge 19">
              <a:extLst>
                <a:ext uri="{FF2B5EF4-FFF2-40B4-BE49-F238E27FC236}">
                  <a16:creationId xmlns:a16="http://schemas.microsoft.com/office/drawing/2014/main" id="{A6EE5383-11F4-8849-860C-2B1F22B9CE58}"/>
                </a:ext>
              </a:extLst>
            </p:cNvPr>
            <p:cNvSpPr/>
            <p:nvPr/>
          </p:nvSpPr>
          <p:spPr>
            <a:xfrm>
              <a:off x="8514997" y="-1531176"/>
              <a:ext cx="4202793" cy="4202793"/>
            </a:xfrm>
            <a:prstGeom prst="arc">
              <a:avLst>
                <a:gd name="adj1" fmla="val 3451346"/>
                <a:gd name="adj2" fmla="val 9631079"/>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1" name="Rak 30">
              <a:extLst>
                <a:ext uri="{FF2B5EF4-FFF2-40B4-BE49-F238E27FC236}">
                  <a16:creationId xmlns:a16="http://schemas.microsoft.com/office/drawing/2014/main" id="{A9432775-F470-A14F-A40F-073B2BA0B543}"/>
                </a:ext>
              </a:extLst>
            </p:cNvPr>
            <p:cNvCxnSpPr>
              <a:cxnSpLocks/>
            </p:cNvCxnSpPr>
            <p:nvPr/>
          </p:nvCxnSpPr>
          <p:spPr>
            <a:xfrm flipV="1">
              <a:off x="8979613" y="2531489"/>
              <a:ext cx="894486" cy="1180208"/>
            </a:xfrm>
            <a:prstGeom prst="line">
              <a:avLst/>
            </a:prstGeom>
            <a:ln w="2540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2" name="Rak 32">
              <a:extLst>
                <a:ext uri="{FF2B5EF4-FFF2-40B4-BE49-F238E27FC236}">
                  <a16:creationId xmlns:a16="http://schemas.microsoft.com/office/drawing/2014/main" id="{DCB7E33E-DF39-E841-B03D-CFE4EC8570E7}"/>
                </a:ext>
              </a:extLst>
            </p:cNvPr>
            <p:cNvCxnSpPr>
              <a:cxnSpLocks/>
            </p:cNvCxnSpPr>
            <p:nvPr/>
          </p:nvCxnSpPr>
          <p:spPr>
            <a:xfrm flipV="1">
              <a:off x="8836396" y="2531489"/>
              <a:ext cx="1037703" cy="1551056"/>
            </a:xfrm>
            <a:prstGeom prst="line">
              <a:avLst/>
            </a:prstGeom>
            <a:ln w="2540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23" name="Grupp 22">
              <a:extLst>
                <a:ext uri="{FF2B5EF4-FFF2-40B4-BE49-F238E27FC236}">
                  <a16:creationId xmlns:a16="http://schemas.microsoft.com/office/drawing/2014/main" id="{D66CEC5D-F6B4-924D-8105-905CCA090D83}"/>
                </a:ext>
              </a:extLst>
            </p:cNvPr>
            <p:cNvGrpSpPr/>
            <p:nvPr/>
          </p:nvGrpSpPr>
          <p:grpSpPr>
            <a:xfrm>
              <a:off x="5207647" y="1241719"/>
              <a:ext cx="2543762" cy="2543762"/>
              <a:chOff x="4310587" y="1643587"/>
              <a:chExt cx="3570826" cy="3570826"/>
            </a:xfrm>
          </p:grpSpPr>
          <p:sp>
            <p:nvSpPr>
              <p:cNvPr id="24" name="Frihandsfigur 23">
                <a:extLst>
                  <a:ext uri="{FF2B5EF4-FFF2-40B4-BE49-F238E27FC236}">
                    <a16:creationId xmlns:a16="http://schemas.microsoft.com/office/drawing/2014/main" id="{B62EAED8-FB0C-2940-AEC2-94834CD9DFBE}"/>
                  </a:ext>
                </a:extLst>
              </p:cNvPr>
              <p:cNvSpPr/>
              <p:nvPr/>
            </p:nvSpPr>
            <p:spPr>
              <a:xfrm>
                <a:off x="4501580" y="1834580"/>
                <a:ext cx="1542633" cy="1542633"/>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25" name="Frihandsfigur 24">
                <a:extLst>
                  <a:ext uri="{FF2B5EF4-FFF2-40B4-BE49-F238E27FC236}">
                    <a16:creationId xmlns:a16="http://schemas.microsoft.com/office/drawing/2014/main" id="{9B13A0AA-8A08-DC44-BC73-6643541A3332}"/>
                  </a:ext>
                </a:extLst>
              </p:cNvPr>
              <p:cNvSpPr/>
              <p:nvPr/>
            </p:nvSpPr>
            <p:spPr>
              <a:xfrm>
                <a:off x="4501580" y="3480788"/>
                <a:ext cx="1542633" cy="1542633"/>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26" name="Frihandsfigur 25">
                <a:extLst>
                  <a:ext uri="{FF2B5EF4-FFF2-40B4-BE49-F238E27FC236}">
                    <a16:creationId xmlns:a16="http://schemas.microsoft.com/office/drawing/2014/main" id="{5ACEDBBC-3716-DF4A-9480-B6DA06FCBD59}"/>
                  </a:ext>
                </a:extLst>
              </p:cNvPr>
              <p:cNvSpPr>
                <a:spLocks noChangeAspect="1"/>
              </p:cNvSpPr>
              <p:nvPr/>
            </p:nvSpPr>
            <p:spPr>
              <a:xfrm>
                <a:off x="6147788" y="1834580"/>
                <a:ext cx="1542633" cy="1542633"/>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Frihandsfigur 26">
                <a:extLst>
                  <a:ext uri="{FF2B5EF4-FFF2-40B4-BE49-F238E27FC236}">
                    <a16:creationId xmlns:a16="http://schemas.microsoft.com/office/drawing/2014/main" id="{37BBDE3C-2D72-A747-9080-5F235D6E8609}"/>
                  </a:ext>
                </a:extLst>
              </p:cNvPr>
              <p:cNvSpPr>
                <a:spLocks noChangeAspect="1"/>
              </p:cNvSpPr>
              <p:nvPr/>
            </p:nvSpPr>
            <p:spPr>
              <a:xfrm>
                <a:off x="6147788" y="3480789"/>
                <a:ext cx="1542633" cy="1542633"/>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Cirkelformad pil 14">
                <a:extLst>
                  <a:ext uri="{FF2B5EF4-FFF2-40B4-BE49-F238E27FC236}">
                    <a16:creationId xmlns:a16="http://schemas.microsoft.com/office/drawing/2014/main" id="{39A33E7E-EA3B-2548-AD06-ED7CF33198EF}"/>
                  </a:ext>
                </a:extLst>
              </p:cNvPr>
              <p:cNvSpPr/>
              <p:nvPr/>
            </p:nvSpPr>
            <p:spPr>
              <a:xfrm>
                <a:off x="4414163" y="1643587"/>
                <a:ext cx="3467250" cy="346725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0" name="Cirkelformad pil 15">
                <a:extLst>
                  <a:ext uri="{FF2B5EF4-FFF2-40B4-BE49-F238E27FC236}">
                    <a16:creationId xmlns:a16="http://schemas.microsoft.com/office/drawing/2014/main" id="{0839C03C-79CF-7F41-9722-5737AF503A3D}"/>
                  </a:ext>
                </a:extLst>
              </p:cNvPr>
              <p:cNvSpPr/>
              <p:nvPr/>
            </p:nvSpPr>
            <p:spPr>
              <a:xfrm>
                <a:off x="4414163" y="1747163"/>
                <a:ext cx="3467250" cy="346725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2" name="Cirkelformad pil 16">
                <a:extLst>
                  <a:ext uri="{FF2B5EF4-FFF2-40B4-BE49-F238E27FC236}">
                    <a16:creationId xmlns:a16="http://schemas.microsoft.com/office/drawing/2014/main" id="{A49AAD7B-F539-F843-A0E6-CAB7F56F8D16}"/>
                  </a:ext>
                </a:extLst>
              </p:cNvPr>
              <p:cNvSpPr/>
              <p:nvPr/>
            </p:nvSpPr>
            <p:spPr>
              <a:xfrm>
                <a:off x="4310587" y="1747163"/>
                <a:ext cx="3467250" cy="346725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4" name="Cirkelformad pil 17">
                <a:extLst>
                  <a:ext uri="{FF2B5EF4-FFF2-40B4-BE49-F238E27FC236}">
                    <a16:creationId xmlns:a16="http://schemas.microsoft.com/office/drawing/2014/main" id="{43A52B47-2138-BB4C-8066-8C3895625340}"/>
                  </a:ext>
                </a:extLst>
              </p:cNvPr>
              <p:cNvSpPr/>
              <p:nvPr/>
            </p:nvSpPr>
            <p:spPr>
              <a:xfrm>
                <a:off x="4310587" y="1643587"/>
                <a:ext cx="3467250" cy="346725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5" name="textruta 34">
                <a:extLst>
                  <a:ext uri="{FF2B5EF4-FFF2-40B4-BE49-F238E27FC236}">
                    <a16:creationId xmlns:a16="http://schemas.microsoft.com/office/drawing/2014/main" id="{B15C9B44-6A70-864D-A8BA-93D587E4158D}"/>
                  </a:ext>
                </a:extLst>
              </p:cNvPr>
              <p:cNvSpPr txBox="1"/>
              <p:nvPr/>
            </p:nvSpPr>
            <p:spPr>
              <a:xfrm>
                <a:off x="4889477" y="2631897"/>
                <a:ext cx="104230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a:t>
                </a:r>
                <a:r>
                  <a:rPr kumimoji="0" lang="sv-SE" sz="1000" b="0" i="1" u="none" strike="noStrike" kern="1200" cap="none" spc="0" normalizeH="0" baseline="0" noProof="0" dirty="0" err="1">
                    <a:ln>
                      <a:noFill/>
                    </a:ln>
                    <a:solidFill>
                      <a:srgbClr val="A9A8A4"/>
                    </a:solidFill>
                    <a:effectLst/>
                    <a:uLnTx/>
                    <a:uFillTx/>
                    <a:latin typeface="Century Gothic"/>
                    <a:ea typeface="+mn-ea"/>
                    <a:cs typeface="+mn-cs"/>
                  </a:rPr>
                  <a:t>act</a:t>
                </a:r>
                <a:r>
                  <a:rPr kumimoji="0" lang="sv-SE" sz="1000" b="0" i="1" u="none" strike="noStrike" kern="1200" cap="none" spc="0" normalizeH="0" baseline="0" noProof="0" dirty="0">
                    <a:ln>
                      <a:noFill/>
                    </a:ln>
                    <a:solidFill>
                      <a:srgbClr val="A9A8A4"/>
                    </a:solidFill>
                    <a:effectLst/>
                    <a:uLnTx/>
                    <a:uFillTx/>
                    <a:latin typeface="Century Gothic"/>
                    <a:ea typeface="+mn-ea"/>
                    <a:cs typeface="+mn-cs"/>
                  </a:rPr>
                  <a:t>)</a:t>
                </a:r>
              </a:p>
            </p:txBody>
          </p:sp>
          <p:sp>
            <p:nvSpPr>
              <p:cNvPr id="37" name="textruta 36">
                <a:extLst>
                  <a:ext uri="{FF2B5EF4-FFF2-40B4-BE49-F238E27FC236}">
                    <a16:creationId xmlns:a16="http://schemas.microsoft.com/office/drawing/2014/main" id="{9055ABBF-3AA8-7641-9581-8C3B13450FEE}"/>
                  </a:ext>
                </a:extLst>
              </p:cNvPr>
              <p:cNvSpPr txBox="1"/>
              <p:nvPr/>
            </p:nvSpPr>
            <p:spPr>
              <a:xfrm>
                <a:off x="4877504" y="3752481"/>
                <a:ext cx="1064809"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(check)</a:t>
                </a:r>
              </a:p>
            </p:txBody>
          </p:sp>
          <p:sp>
            <p:nvSpPr>
              <p:cNvPr id="38" name="textruta 37">
                <a:extLst>
                  <a:ext uri="{FF2B5EF4-FFF2-40B4-BE49-F238E27FC236}">
                    <a16:creationId xmlns:a16="http://schemas.microsoft.com/office/drawing/2014/main" id="{4A10B43D-AD47-EC4F-9BFE-C6C3A9A344DA}"/>
                  </a:ext>
                </a:extLst>
              </p:cNvPr>
              <p:cNvSpPr txBox="1"/>
              <p:nvPr/>
            </p:nvSpPr>
            <p:spPr>
              <a:xfrm>
                <a:off x="6180314" y="3752481"/>
                <a:ext cx="1258327"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39" name="textruta 38">
                <a:extLst>
                  <a:ext uri="{FF2B5EF4-FFF2-40B4-BE49-F238E27FC236}">
                    <a16:creationId xmlns:a16="http://schemas.microsoft.com/office/drawing/2014/main" id="{C4C73141-F54B-D640-BB2C-5B21DECEE99E}"/>
                  </a:ext>
                </a:extLst>
              </p:cNvPr>
              <p:cNvSpPr txBox="1"/>
              <p:nvPr/>
            </p:nvSpPr>
            <p:spPr>
              <a:xfrm>
                <a:off x="6286629" y="2631897"/>
                <a:ext cx="923044" cy="536455"/>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1" i="0" u="none" strike="noStrike" kern="1200" cap="none" spc="0" normalizeH="0" baseline="0" noProof="0" dirty="0">
                    <a:ln>
                      <a:noFill/>
                    </a:ln>
                    <a:solidFill>
                      <a:srgbClr val="A9A8A4"/>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1000" b="0" i="1" u="none" strike="noStrike" kern="1200" cap="none" spc="0" normalizeH="0" baseline="0" noProof="0" dirty="0">
                    <a:ln>
                      <a:noFill/>
                    </a:ln>
                    <a:solidFill>
                      <a:srgbClr val="A9A8A4"/>
                    </a:solidFill>
                    <a:effectLst/>
                    <a:uLnTx/>
                    <a:uFillTx/>
                    <a:latin typeface="Century Gothic"/>
                    <a:ea typeface="+mn-ea"/>
                    <a:cs typeface="+mn-cs"/>
                  </a:rPr>
                  <a:t>(plan)</a:t>
                </a:r>
              </a:p>
            </p:txBody>
          </p:sp>
        </p:grpSp>
      </p:grpSp>
    </p:spTree>
    <p:extLst>
      <p:ext uri="{BB962C8B-B14F-4D97-AF65-F5344CB8AC3E}">
        <p14:creationId xmlns:p14="http://schemas.microsoft.com/office/powerpoint/2010/main" val="31998822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AB83E-F9A4-934C-AB7A-C32985490F93}"/>
              </a:ext>
            </a:extLst>
          </p:cNvPr>
          <p:cNvSpPr>
            <a:spLocks noGrp="1"/>
          </p:cNvSpPr>
          <p:nvPr>
            <p:ph type="title"/>
          </p:nvPr>
        </p:nvSpPr>
        <p:spPr>
          <a:xfrm>
            <a:off x="3004886" y="1211122"/>
            <a:ext cx="6356829" cy="998225"/>
          </a:xfrm>
        </p:spPr>
        <p:txBody>
          <a:bodyPr/>
          <a:lstStyle/>
          <a:p>
            <a:r>
              <a:rPr lang="sv-SE" dirty="0"/>
              <a:t>Konsekvensanalys</a:t>
            </a:r>
          </a:p>
        </p:txBody>
      </p:sp>
      <p:sp>
        <p:nvSpPr>
          <p:cNvPr id="3" name="Platshållare för text 2">
            <a:extLst>
              <a:ext uri="{FF2B5EF4-FFF2-40B4-BE49-F238E27FC236}">
                <a16:creationId xmlns:a16="http://schemas.microsoft.com/office/drawing/2014/main" id="{30D020E6-8531-6D4B-A1CD-F44245455F44}"/>
              </a:ext>
            </a:extLst>
          </p:cNvPr>
          <p:cNvSpPr>
            <a:spLocks noGrp="1"/>
          </p:cNvSpPr>
          <p:nvPr>
            <p:ph type="body" idx="1"/>
          </p:nvPr>
        </p:nvSpPr>
        <p:spPr>
          <a:xfrm>
            <a:off x="3004886" y="2208497"/>
            <a:ext cx="7594288" cy="4385816"/>
          </a:xfrm>
        </p:spPr>
        <p:txBody>
          <a:bodyPr wrap="square">
            <a:spAutoFit/>
          </a:bodyPr>
          <a:lstStyle/>
          <a:p>
            <a:pPr lvl="0">
              <a:spcBef>
                <a:spcPts val="0"/>
              </a:spcBef>
              <a:spcAft>
                <a:spcPts val="1200"/>
              </a:spcAft>
            </a:pPr>
            <a:r>
              <a:rPr lang="sv-SE" sz="1800" dirty="0">
                <a:solidFill>
                  <a:prstClr val="black"/>
                </a:solidFill>
              </a:rPr>
              <a:t>Momentet innebär att ni :</a:t>
            </a: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identifierar aktiviteter</a:t>
            </a: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beskriver konsekvenser vid störningar</a:t>
            </a: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fastställer acceptabla </a:t>
            </a:r>
            <a:r>
              <a:rPr lang="sv-SE" sz="1800" dirty="0" smtClean="0">
                <a:solidFill>
                  <a:schemeClr val="tx1"/>
                </a:solidFill>
                <a:latin typeface="Arial"/>
              </a:rPr>
              <a:t>avbrottstider</a:t>
            </a:r>
            <a:endParaRPr lang="sv-SE" sz="1800" dirty="0">
              <a:solidFill>
                <a:schemeClr val="tx1"/>
              </a:solidFill>
              <a:latin typeface="Arial"/>
            </a:endParaRP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prioriterar vilka aktiviteter som är kritiska</a:t>
            </a: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kartlägger resurser</a:t>
            </a:r>
          </a:p>
          <a:p>
            <a:pPr marL="213750" lvl="0" indent="-213750">
              <a:spcBef>
                <a:spcPts val="0"/>
              </a:spcBef>
              <a:spcAft>
                <a:spcPts val="600"/>
              </a:spcAft>
              <a:buClr>
                <a:srgbClr val="822757"/>
              </a:buClr>
              <a:buSzPct val="120000"/>
              <a:buFont typeface="Arial" panose="020B0604020202020204" pitchFamily="34" charset="0"/>
              <a:buChar char="•"/>
            </a:pPr>
            <a:r>
              <a:rPr lang="sv-SE" sz="1800" dirty="0">
                <a:latin typeface="Arial"/>
              </a:rPr>
              <a:t>fastställer återställningstider för identifierade resurser. </a:t>
            </a:r>
          </a:p>
          <a:p>
            <a:pPr>
              <a:spcBef>
                <a:spcPts val="0"/>
              </a:spcBef>
              <a:spcAft>
                <a:spcPts val="600"/>
              </a:spcAft>
              <a:buClr>
                <a:schemeClr val="accent2"/>
              </a:buClr>
              <a:buSzPct val="120000"/>
            </a:pPr>
            <a:r>
              <a:rPr lang="sv-SE" sz="1800" dirty="0" smtClean="0">
                <a:solidFill>
                  <a:schemeClr val="tx1"/>
                </a:solidFill>
              </a:rPr>
              <a:t>Konsekvensanalysen </a:t>
            </a:r>
            <a:r>
              <a:rPr lang="sv-SE" sz="1800" dirty="0">
                <a:solidFill>
                  <a:schemeClr val="tx1"/>
                </a:solidFill>
              </a:rPr>
              <a:t>resulterar i en kartläggning över hur </a:t>
            </a:r>
            <a:r>
              <a:rPr lang="sv-SE" sz="1800" dirty="0" smtClean="0">
                <a:solidFill>
                  <a:schemeClr val="tx1"/>
                </a:solidFill>
              </a:rPr>
              <a:t>verksamheten </a:t>
            </a:r>
            <a:r>
              <a:rPr lang="sv-SE" sz="1800" dirty="0">
                <a:solidFill>
                  <a:schemeClr val="tx1"/>
                </a:solidFill>
              </a:rPr>
              <a:t>ser ut, vilka aktiviteter som är kritiska och vilka </a:t>
            </a:r>
            <a:r>
              <a:rPr lang="sv-SE" sz="1800" dirty="0" smtClean="0">
                <a:solidFill>
                  <a:schemeClr val="tx1"/>
                </a:solidFill>
              </a:rPr>
              <a:t>resurser </a:t>
            </a:r>
            <a:r>
              <a:rPr lang="sv-SE" sz="1800" dirty="0">
                <a:solidFill>
                  <a:schemeClr val="tx1"/>
                </a:solidFill>
              </a:rPr>
              <a:t>som behövs för att upprätthålla verksamheten. Momentet </a:t>
            </a:r>
            <a:r>
              <a:rPr lang="sv-SE" sz="1800" dirty="0" smtClean="0">
                <a:solidFill>
                  <a:schemeClr val="tx1"/>
                </a:solidFill>
              </a:rPr>
              <a:t>ger </a:t>
            </a:r>
            <a:r>
              <a:rPr lang="sv-SE" sz="1800" dirty="0">
                <a:solidFill>
                  <a:schemeClr val="tx1"/>
                </a:solidFill>
              </a:rPr>
              <a:t>er också en bild över hur länge er verksamhet kan tolerera en </a:t>
            </a:r>
            <a:r>
              <a:rPr lang="sv-SE" sz="1800" dirty="0" smtClean="0">
                <a:solidFill>
                  <a:schemeClr val="tx1"/>
                </a:solidFill>
              </a:rPr>
              <a:t>störning </a:t>
            </a:r>
            <a:r>
              <a:rPr lang="sv-SE" sz="1800" dirty="0">
                <a:solidFill>
                  <a:schemeClr val="tx1"/>
                </a:solidFill>
              </a:rPr>
              <a:t>innan det orsakar oacceptabla konsekvenser. </a:t>
            </a:r>
          </a:p>
          <a:p>
            <a:pPr marL="213750" indent="-213750">
              <a:spcBef>
                <a:spcPts val="0"/>
              </a:spcBef>
              <a:spcAft>
                <a:spcPts val="600"/>
              </a:spcAft>
              <a:buClr>
                <a:schemeClr val="accent2"/>
              </a:buClr>
              <a:buSzPct val="120000"/>
              <a:buFont typeface="Arial" panose="020B0604020202020204" pitchFamily="34" charset="0"/>
              <a:buChar char="•"/>
            </a:pPr>
            <a:endParaRPr lang="sv-SE" sz="1800" dirty="0">
              <a:solidFill>
                <a:schemeClr val="tx1"/>
              </a:solidFill>
            </a:endParaRPr>
          </a:p>
        </p:txBody>
      </p:sp>
      <p:cxnSp>
        <p:nvCxnSpPr>
          <p:cNvPr id="5" name="Rak 4">
            <a:extLst>
              <a:ext uri="{FF2B5EF4-FFF2-40B4-BE49-F238E27FC236}">
                <a16:creationId xmlns:a16="http://schemas.microsoft.com/office/drawing/2014/main" id="{E00EAAFE-8687-F64F-B963-B594ACE51470}"/>
              </a:ext>
            </a:extLst>
          </p:cNvPr>
          <p:cNvCxnSpPr>
            <a:cxnSpLocks/>
          </p:cNvCxnSpPr>
          <p:nvPr/>
        </p:nvCxnSpPr>
        <p:spPr>
          <a:xfrm>
            <a:off x="3004886" y="6370452"/>
            <a:ext cx="557348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DE16BD0F-DDD9-3243-8752-3B8538F5C79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938" t="-12020" r="-12367" b="-15585"/>
          <a:stretch/>
        </p:blipFill>
        <p:spPr>
          <a:xfrm>
            <a:off x="1698171" y="444978"/>
            <a:ext cx="1152257" cy="1152257"/>
          </a:xfrm>
          <a:prstGeom prst="ellipse">
            <a:avLst/>
          </a:prstGeom>
          <a:solidFill>
            <a:schemeClr val="bg1"/>
          </a:solidFill>
          <a:ln w="25400">
            <a:solidFill>
              <a:schemeClr val="accent2"/>
            </a:solidFill>
          </a:ln>
        </p:spPr>
      </p:pic>
      <p:sp>
        <p:nvSpPr>
          <p:cNvPr id="4" name="Rektangel 3">
            <a:extLst>
              <a:ext uri="{FF2B5EF4-FFF2-40B4-BE49-F238E27FC236}">
                <a16:creationId xmlns:a16="http://schemas.microsoft.com/office/drawing/2014/main" id="{271959D4-6739-B347-BA71-2C65047D75CD}"/>
              </a:ext>
            </a:extLst>
          </p:cNvPr>
          <p:cNvSpPr/>
          <p:nvPr/>
        </p:nvSpPr>
        <p:spPr>
          <a:xfrm>
            <a:off x="3004886" y="759496"/>
            <a:ext cx="23887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entury Gothic"/>
                <a:ea typeface="+mn-ea"/>
                <a:cs typeface="+mn-cs"/>
              </a:rPr>
              <a:t>Workshop 1  </a:t>
            </a:r>
          </a:p>
        </p:txBody>
      </p:sp>
    </p:spTree>
    <p:extLst>
      <p:ext uri="{BB962C8B-B14F-4D97-AF65-F5344CB8AC3E}">
        <p14:creationId xmlns:p14="http://schemas.microsoft.com/office/powerpoint/2010/main" val="36339172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5" y="1"/>
            <a:ext cx="5375275"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Konsekvensanalys</a:t>
            </a:r>
            <a:br>
              <a:rPr lang="sv-SE" sz="2400" dirty="0"/>
            </a:br>
            <a:r>
              <a:rPr lang="sv-SE" sz="2200" b="0" dirty="0"/>
              <a:t>Aktiviteter</a:t>
            </a: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40" y="1947713"/>
            <a:ext cx="4606373" cy="153888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dirty="0">
                <a:solidFill>
                  <a:schemeClr val="tx1"/>
                </a:solidFill>
              </a:rPr>
              <a:t>Den första delen i en konsekvensanalys handlar om </a:t>
            </a:r>
            <a:br>
              <a:rPr lang="sv-SE" sz="1400" dirty="0">
                <a:solidFill>
                  <a:schemeClr val="tx1"/>
                </a:solidFill>
              </a:rPr>
            </a:br>
            <a:r>
              <a:rPr lang="sv-SE" sz="1400" dirty="0">
                <a:solidFill>
                  <a:schemeClr val="tx1"/>
                </a:solidFill>
              </a:rPr>
              <a:t>att identifiera </a:t>
            </a:r>
            <a:r>
              <a:rPr lang="sv-SE" sz="1400" u="sng" dirty="0">
                <a:solidFill>
                  <a:schemeClr val="tx1"/>
                </a:solidFill>
              </a:rPr>
              <a:t>vilka</a:t>
            </a:r>
            <a:r>
              <a:rPr lang="sv-SE" sz="1400" dirty="0">
                <a:solidFill>
                  <a:schemeClr val="tx1"/>
                </a:solidFill>
              </a:rPr>
              <a:t> aktiviteter som upprätthåller den kritiska </a:t>
            </a:r>
            <a:r>
              <a:rPr lang="sv-SE" sz="1400" dirty="0" smtClean="0">
                <a:solidFill>
                  <a:schemeClr val="tx1"/>
                </a:solidFill>
              </a:rPr>
              <a:t>processen, i detta exempel räddningsinsats.  </a:t>
            </a:r>
            <a:endParaRPr lang="sv-SE" sz="1400" dirty="0">
              <a:solidFill>
                <a:schemeClr val="tx1"/>
              </a:solidFill>
            </a:endParaRPr>
          </a:p>
          <a:p>
            <a:pPr marL="0" indent="0">
              <a:spcBef>
                <a:spcPts val="0"/>
              </a:spcBef>
              <a:spcAft>
                <a:spcPts val="1200"/>
              </a:spcAft>
              <a:buNone/>
            </a:pPr>
            <a:r>
              <a:rPr lang="sv-SE" sz="1400" dirty="0">
                <a:solidFill>
                  <a:schemeClr val="tx1"/>
                </a:solidFill>
              </a:rPr>
              <a:t>Det underlättar om ni tänker på att varje aktivitet </a:t>
            </a:r>
            <a:r>
              <a:rPr lang="sv-SE" sz="1400" smtClean="0">
                <a:solidFill>
                  <a:schemeClr val="tx1"/>
                </a:solidFill>
              </a:rPr>
              <a:t>i grunden utgörs </a:t>
            </a:r>
            <a:r>
              <a:rPr lang="sv-SE" sz="1400" dirty="0">
                <a:solidFill>
                  <a:schemeClr val="tx1"/>
                </a:solidFill>
              </a:rPr>
              <a:t>av ett </a:t>
            </a:r>
            <a:r>
              <a:rPr lang="sv-SE" sz="1400" dirty="0" smtClean="0">
                <a:solidFill>
                  <a:schemeClr val="tx1"/>
                </a:solidFill>
              </a:rPr>
              <a:t>verb, t.ex</a:t>
            </a:r>
            <a:r>
              <a:rPr lang="sv-SE" sz="1400" dirty="0">
                <a:solidFill>
                  <a:schemeClr val="tx1"/>
                </a:solidFill>
              </a:rPr>
              <a:t>. </a:t>
            </a:r>
            <a:r>
              <a:rPr lang="sv-SE" sz="1400" i="1" dirty="0" err="1">
                <a:solidFill>
                  <a:schemeClr val="tx1"/>
                </a:solidFill>
              </a:rPr>
              <a:t>u</a:t>
            </a:r>
            <a:r>
              <a:rPr lang="sv-SE" sz="1400" i="1" dirty="0" err="1" smtClean="0">
                <a:solidFill>
                  <a:schemeClr val="tx1"/>
                </a:solidFill>
              </a:rPr>
              <a:t>tlarmning</a:t>
            </a:r>
            <a:r>
              <a:rPr lang="sv-SE" sz="1400" i="1" dirty="0" smtClean="0">
                <a:solidFill>
                  <a:schemeClr val="tx1"/>
                </a:solidFill>
              </a:rPr>
              <a:t> </a:t>
            </a:r>
            <a:r>
              <a:rPr lang="sv-SE" sz="1400" i="1" dirty="0">
                <a:solidFill>
                  <a:schemeClr val="tx1"/>
                </a:solidFill>
              </a:rPr>
              <a:t>av </a:t>
            </a:r>
            <a:r>
              <a:rPr lang="sv-SE" sz="1400" i="1" dirty="0" smtClean="0">
                <a:solidFill>
                  <a:schemeClr val="tx1"/>
                </a:solidFill>
              </a:rPr>
              <a:t>räddningsstyrka, framkörning </a:t>
            </a:r>
            <a:r>
              <a:rPr lang="sv-SE" sz="1400" dirty="0" smtClean="0">
                <a:solidFill>
                  <a:schemeClr val="tx1"/>
                </a:solidFill>
              </a:rPr>
              <a:t>och</a:t>
            </a:r>
            <a:r>
              <a:rPr lang="sv-SE" sz="1400" i="1" dirty="0" smtClean="0">
                <a:solidFill>
                  <a:schemeClr val="tx1"/>
                </a:solidFill>
              </a:rPr>
              <a:t> insats</a:t>
            </a:r>
            <a:r>
              <a:rPr lang="sv-SE" sz="1400" dirty="0" smtClean="0">
                <a:solidFill>
                  <a:schemeClr val="tx1"/>
                </a:solidFill>
              </a:rPr>
              <a:t>.</a:t>
            </a:r>
            <a:endParaRPr lang="sv-SE" sz="1400" dirty="0">
              <a:solidFill>
                <a:schemeClr val="tx1"/>
              </a:solidFill>
            </a:endParaRPr>
          </a:p>
        </p:txBody>
      </p:sp>
      <p:sp>
        <p:nvSpPr>
          <p:cNvPr id="91" name="Rektangel 90">
            <a:extLst>
              <a:ext uri="{FF2B5EF4-FFF2-40B4-BE49-F238E27FC236}">
                <a16:creationId xmlns:a16="http://schemas.microsoft.com/office/drawing/2014/main" id="{4B507311-302C-384D-8FC9-EAFABF79D1D0}"/>
              </a:ext>
            </a:extLst>
          </p:cNvPr>
          <p:cNvSpPr/>
          <p:nvPr/>
        </p:nvSpPr>
        <p:spPr>
          <a:xfrm>
            <a:off x="237506" y="4230424"/>
            <a:ext cx="6579219" cy="2627576"/>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indent="-171450">
              <a:spcAft>
                <a:spcPts val="900"/>
              </a:spcAft>
              <a:buClr>
                <a:schemeClr val="accent2"/>
              </a:buClr>
              <a:buSzPct val="120000"/>
              <a:buFont typeface="Courier New" panose="02070309020205020404" pitchFamily="49" charset="0"/>
              <a:buChar char="o"/>
            </a:pPr>
            <a:endParaRPr lang="sv-SE" sz="1200" dirty="0">
              <a:solidFill>
                <a:schemeClr val="tx1"/>
              </a:solidFill>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4390851"/>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4469657"/>
            <a:ext cx="3741730" cy="307777"/>
          </a:xfrm>
          <a:prstGeom prst="rect">
            <a:avLst/>
          </a:prstGeom>
          <a:noFill/>
        </p:spPr>
        <p:txBody>
          <a:bodyPr wrap="none" rtlCol="0">
            <a:spAutoFit/>
          </a:bodyPr>
          <a:lstStyle/>
          <a:p>
            <a:r>
              <a:rPr lang="sv-SE" sz="1400" b="1" dirty="0">
                <a:latin typeface="+mj-lt"/>
              </a:rPr>
              <a:t>Exempel på frågor att </a:t>
            </a:r>
            <a:r>
              <a:rPr lang="sv-SE" sz="1400" b="1" dirty="0" smtClean="0">
                <a:solidFill>
                  <a:prstClr val="black"/>
                </a:solidFill>
                <a:latin typeface="Century Gothic"/>
              </a:rPr>
              <a:t>under </a:t>
            </a:r>
            <a:r>
              <a:rPr lang="sv-SE" sz="1400" b="1" dirty="0">
                <a:solidFill>
                  <a:prstClr val="black"/>
                </a:solidFill>
                <a:latin typeface="Century Gothic"/>
              </a:rPr>
              <a:t>workshopen</a:t>
            </a:r>
            <a:endParaRPr lang="sv-SE" sz="1400" b="1" dirty="0">
              <a:latin typeface="+mj-lt"/>
            </a:endParaRPr>
          </a:p>
        </p:txBody>
      </p:sp>
      <p:sp>
        <p:nvSpPr>
          <p:cNvPr id="11" name="textruta 10">
            <a:extLst>
              <a:ext uri="{FF2B5EF4-FFF2-40B4-BE49-F238E27FC236}">
                <a16:creationId xmlns:a16="http://schemas.microsoft.com/office/drawing/2014/main" id="{C8E3D118-69C2-E44D-883C-2F0488CC725A}"/>
              </a:ext>
            </a:extLst>
          </p:cNvPr>
          <p:cNvSpPr txBox="1"/>
          <p:nvPr/>
        </p:nvSpPr>
        <p:spPr>
          <a:xfrm>
            <a:off x="913731" y="4866371"/>
            <a:ext cx="5006778" cy="1177245"/>
          </a:xfrm>
          <a:prstGeom prst="rect">
            <a:avLst/>
          </a:prstGeom>
          <a:noFill/>
        </p:spPr>
        <p:txBody>
          <a:bodyPr wrap="square" rtlCol="0">
            <a:spAutoFit/>
          </a:bodyPr>
          <a:lstStyle/>
          <a:p>
            <a:pPr marL="171450" indent="-171450">
              <a:spcAft>
                <a:spcPts val="900"/>
              </a:spcAft>
              <a:buClr>
                <a:schemeClr val="accent2"/>
              </a:buClr>
              <a:buSzPct val="120000"/>
              <a:buFont typeface="Courier New" panose="02070309020205020404" pitchFamily="49" charset="0"/>
              <a:buChar char="o"/>
            </a:pPr>
            <a:r>
              <a:rPr lang="sv-SE" sz="1200" dirty="0"/>
              <a:t>Vad beskriver verksamheten?</a:t>
            </a:r>
          </a:p>
          <a:p>
            <a:pPr marL="171450" indent="-171450">
              <a:spcAft>
                <a:spcPts val="900"/>
              </a:spcAft>
              <a:buClr>
                <a:schemeClr val="accent2"/>
              </a:buClr>
              <a:buSzPct val="120000"/>
              <a:buFont typeface="Courier New" panose="02070309020205020404" pitchFamily="49" charset="0"/>
              <a:buChar char="o"/>
            </a:pPr>
            <a:r>
              <a:rPr lang="sv-SE" sz="1200" dirty="0"/>
              <a:t>Vad är dess syfte och omfattning?</a:t>
            </a:r>
          </a:p>
          <a:p>
            <a:pPr marL="171450" indent="-171450">
              <a:spcAft>
                <a:spcPts val="900"/>
              </a:spcAft>
              <a:buClr>
                <a:schemeClr val="accent2"/>
              </a:buClr>
              <a:buSzPct val="120000"/>
              <a:buFont typeface="Courier New" panose="02070309020205020404" pitchFamily="49" charset="0"/>
              <a:buChar char="o"/>
            </a:pPr>
            <a:r>
              <a:rPr lang="sv-SE" sz="1200" dirty="0"/>
              <a:t>Vilka aktiviteter utför vi i verksamheten?</a:t>
            </a:r>
          </a:p>
          <a:p>
            <a:pPr marL="171450" indent="-171450">
              <a:spcAft>
                <a:spcPts val="900"/>
              </a:spcAft>
              <a:buClr>
                <a:schemeClr val="accent2"/>
              </a:buClr>
              <a:buSzPct val="120000"/>
              <a:buFont typeface="Courier New" panose="02070309020205020404" pitchFamily="49" charset="0"/>
              <a:buChar char="o"/>
            </a:pPr>
            <a:r>
              <a:rPr lang="sv-SE" sz="1200" dirty="0"/>
              <a:t>Finns det tidpunkter eller tidsramar som är viktiga för verksamheten?</a:t>
            </a:r>
          </a:p>
        </p:txBody>
      </p:sp>
      <p:cxnSp>
        <p:nvCxnSpPr>
          <p:cNvPr id="59" name="Rak 58">
            <a:extLst>
              <a:ext uri="{FF2B5EF4-FFF2-40B4-BE49-F238E27FC236}">
                <a16:creationId xmlns:a16="http://schemas.microsoft.com/office/drawing/2014/main" id="{D1D754F0-B8AB-9841-AC3B-01D43D550E80}"/>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Rak 59">
            <a:extLst>
              <a:ext uri="{FF2B5EF4-FFF2-40B4-BE49-F238E27FC236}">
                <a16:creationId xmlns:a16="http://schemas.microsoft.com/office/drawing/2014/main" id="{735F5537-AA10-C447-8C6E-8C9793B42723}"/>
              </a:ext>
            </a:extLst>
          </p:cNvPr>
          <p:cNvCxnSpPr>
            <a:cxnSpLocks/>
          </p:cNvCxnSpPr>
          <p:nvPr/>
        </p:nvCxnSpPr>
        <p:spPr>
          <a:xfrm>
            <a:off x="237506" y="4225846"/>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Platshållare för innehåll 14">
            <a:extLst>
              <a:ext uri="{FF2B5EF4-FFF2-40B4-BE49-F238E27FC236}">
                <a16:creationId xmlns:a16="http://schemas.microsoft.com/office/drawing/2014/main" id="{15E7067E-C93F-9F4C-8E9B-E21CCE02D6ED}"/>
              </a:ext>
            </a:extLst>
          </p:cNvPr>
          <p:cNvSpPr txBox="1">
            <a:spLocks/>
          </p:cNvSpPr>
          <p:nvPr/>
        </p:nvSpPr>
        <p:spPr>
          <a:xfrm>
            <a:off x="7726432" y="2240100"/>
            <a:ext cx="4568223" cy="27699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200" i="1" dirty="0"/>
              <a:t>Använd gärna post it-lappar för att lista aktiviteterna. </a:t>
            </a:r>
          </a:p>
        </p:txBody>
      </p:sp>
      <p:sp>
        <p:nvSpPr>
          <p:cNvPr id="62" name="Platshållare för innehåll 14">
            <a:extLst>
              <a:ext uri="{FF2B5EF4-FFF2-40B4-BE49-F238E27FC236}">
                <a16:creationId xmlns:a16="http://schemas.microsoft.com/office/drawing/2014/main" id="{6337800E-1E19-9F48-AD8A-140A4B7BF8FF}"/>
              </a:ext>
            </a:extLst>
          </p:cNvPr>
          <p:cNvSpPr txBox="1">
            <a:spLocks/>
          </p:cNvSpPr>
          <p:nvPr/>
        </p:nvSpPr>
        <p:spPr>
          <a:xfrm>
            <a:off x="7439482" y="1850197"/>
            <a:ext cx="4406737" cy="3385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600" b="1" dirty="0">
                <a:latin typeface="+mj-lt"/>
              </a:rPr>
              <a:t>Aktiviteter som upprätthåller processen</a:t>
            </a:r>
          </a:p>
        </p:txBody>
      </p:sp>
      <p:pic>
        <p:nvPicPr>
          <p:cNvPr id="63" name="Bildobjekt 62">
            <a:extLst>
              <a:ext uri="{FF2B5EF4-FFF2-40B4-BE49-F238E27FC236}">
                <a16:creationId xmlns:a16="http://schemas.microsoft.com/office/drawing/2014/main" id="{E3B066FB-4994-744C-BBB7-C5317DDC07D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29" name="Platshållare för innehåll 14">
            <a:extLst>
              <a:ext uri="{FF2B5EF4-FFF2-40B4-BE49-F238E27FC236}">
                <a16:creationId xmlns:a16="http://schemas.microsoft.com/office/drawing/2014/main" id="{BCE4B94F-5DD1-D549-9E11-7A9072C6F901}"/>
              </a:ext>
            </a:extLst>
          </p:cNvPr>
          <p:cNvSpPr txBox="1">
            <a:spLocks/>
          </p:cNvSpPr>
          <p:nvPr/>
        </p:nvSpPr>
        <p:spPr>
          <a:xfrm>
            <a:off x="7435228" y="265254"/>
            <a:ext cx="363228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v-SE" sz="1400" b="1" dirty="0">
                <a:latin typeface="+mj-lt"/>
              </a:rPr>
              <a:t>Samhällsviktig verksamhet: </a:t>
            </a:r>
            <a:br>
              <a:rPr lang="sv-SE" sz="1400" b="1" dirty="0">
                <a:latin typeface="+mj-lt"/>
              </a:rPr>
            </a:br>
            <a:r>
              <a:rPr lang="sv-SE" sz="1400" dirty="0">
                <a:latin typeface="+mj-lt"/>
              </a:rPr>
              <a:t>Kommunal räddningstjänst </a:t>
            </a:r>
            <a:br>
              <a:rPr lang="sv-SE" sz="1400" dirty="0">
                <a:latin typeface="+mj-lt"/>
              </a:rPr>
            </a:br>
            <a:r>
              <a:rPr lang="sv-SE" sz="1400" b="1" dirty="0">
                <a:latin typeface="+mj-lt"/>
              </a:rPr>
              <a:t>Kritisk process: </a:t>
            </a:r>
            <a:r>
              <a:rPr lang="sv-SE" sz="1400" dirty="0">
                <a:latin typeface="+mj-lt"/>
              </a:rPr>
              <a:t>Räddningsinsats</a:t>
            </a:r>
          </a:p>
        </p:txBody>
      </p:sp>
      <p:sp>
        <p:nvSpPr>
          <p:cNvPr id="3" name="Ellips 2">
            <a:extLst>
              <a:ext uri="{FF2B5EF4-FFF2-40B4-BE49-F238E27FC236}">
                <a16:creationId xmlns:a16="http://schemas.microsoft.com/office/drawing/2014/main" id="{10B6ADD7-7F28-D241-BD69-32BF66E25E03}"/>
              </a:ext>
            </a:extLst>
          </p:cNvPr>
          <p:cNvSpPr>
            <a:spLocks noChangeAspect="1"/>
          </p:cNvSpPr>
          <p:nvPr/>
        </p:nvSpPr>
        <p:spPr>
          <a:xfrm>
            <a:off x="7366432" y="2190560"/>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b="1" dirty="0">
                <a:solidFill>
                  <a:schemeClr val="bg2"/>
                </a:solidFill>
              </a:rPr>
              <a:t>!</a:t>
            </a:r>
            <a:endParaRPr lang="sv-SE" dirty="0">
              <a:solidFill>
                <a:schemeClr val="bg2"/>
              </a:solidFill>
            </a:endParaRPr>
          </a:p>
        </p:txBody>
      </p:sp>
      <p:grpSp>
        <p:nvGrpSpPr>
          <p:cNvPr id="30" name="Grupp 29">
            <a:extLst>
              <a:ext uri="{FF2B5EF4-FFF2-40B4-BE49-F238E27FC236}">
                <a16:creationId xmlns:a16="http://schemas.microsoft.com/office/drawing/2014/main" id="{F30C0825-BDCF-D740-828D-6748AC0390F2}"/>
              </a:ext>
            </a:extLst>
          </p:cNvPr>
          <p:cNvGrpSpPr/>
          <p:nvPr/>
        </p:nvGrpSpPr>
        <p:grpSpPr>
          <a:xfrm>
            <a:off x="8572903" y="3300798"/>
            <a:ext cx="801375" cy="788485"/>
            <a:chOff x="8761376" y="2670723"/>
            <a:chExt cx="772082" cy="759662"/>
          </a:xfrm>
        </p:grpSpPr>
        <p:sp>
          <p:nvSpPr>
            <p:cNvPr id="31" name="Rektangel 64">
              <a:extLst>
                <a:ext uri="{FF2B5EF4-FFF2-40B4-BE49-F238E27FC236}">
                  <a16:creationId xmlns:a16="http://schemas.microsoft.com/office/drawing/2014/main" id="{4BAF97E2-2F2B-BC4C-A115-51FA16E314C8}"/>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2" name="Rektangel 31">
              <a:extLst>
                <a:ext uri="{FF2B5EF4-FFF2-40B4-BE49-F238E27FC236}">
                  <a16:creationId xmlns:a16="http://schemas.microsoft.com/office/drawing/2014/main" id="{0819A71D-4A43-AE48-A81A-0BE31847FD76}"/>
                </a:ext>
              </a:extLst>
            </p:cNvPr>
            <p:cNvSpPr>
              <a:spLocks noChangeAspect="1"/>
            </p:cNvSpPr>
            <p:nvPr/>
          </p:nvSpPr>
          <p:spPr>
            <a:xfrm rot="180000">
              <a:off x="8761376"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400" b="1" dirty="0" smtClean="0">
                  <a:solidFill>
                    <a:prstClr val="black"/>
                  </a:solidFill>
                  <a:latin typeface="Century Gothic"/>
                </a:rPr>
                <a:t>Akt. 2</a:t>
              </a:r>
              <a:endParaRPr lang="sv-SE" sz="1400" b="1" dirty="0">
                <a:solidFill>
                  <a:prstClr val="black"/>
                </a:solidFill>
                <a:latin typeface="Century Gothic"/>
              </a:endParaRPr>
            </a:p>
          </p:txBody>
        </p:sp>
      </p:grpSp>
      <p:grpSp>
        <p:nvGrpSpPr>
          <p:cNvPr id="33" name="Grupp 32">
            <a:extLst>
              <a:ext uri="{FF2B5EF4-FFF2-40B4-BE49-F238E27FC236}">
                <a16:creationId xmlns:a16="http://schemas.microsoft.com/office/drawing/2014/main" id="{726307EE-8F78-F543-9EE4-74CEB3A2C458}"/>
              </a:ext>
            </a:extLst>
          </p:cNvPr>
          <p:cNvGrpSpPr/>
          <p:nvPr/>
        </p:nvGrpSpPr>
        <p:grpSpPr>
          <a:xfrm>
            <a:off x="9847334" y="3225249"/>
            <a:ext cx="801377" cy="784679"/>
            <a:chOff x="9744377" y="2574480"/>
            <a:chExt cx="772082" cy="755995"/>
          </a:xfrm>
        </p:grpSpPr>
        <p:sp>
          <p:nvSpPr>
            <p:cNvPr id="34" name="Rektangel 64">
              <a:extLst>
                <a:ext uri="{FF2B5EF4-FFF2-40B4-BE49-F238E27FC236}">
                  <a16:creationId xmlns:a16="http://schemas.microsoft.com/office/drawing/2014/main" id="{35747798-54AC-984C-9D1A-D2019CB11F43}"/>
                </a:ext>
              </a:extLst>
            </p:cNvPr>
            <p:cNvSpPr>
              <a:spLocks noChangeAspect="1"/>
            </p:cNvSpPr>
            <p:nvPr/>
          </p:nvSpPr>
          <p:spPr>
            <a:xfrm rot="60000">
              <a:off x="9796459" y="261047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5" name="Rektangel 34">
              <a:extLst>
                <a:ext uri="{FF2B5EF4-FFF2-40B4-BE49-F238E27FC236}">
                  <a16:creationId xmlns:a16="http://schemas.microsoft.com/office/drawing/2014/main" id="{97BF6A77-3586-FD4E-90DA-212C736C45F0}"/>
                </a:ext>
              </a:extLst>
            </p:cNvPr>
            <p:cNvSpPr>
              <a:spLocks noChangeAspect="1"/>
            </p:cNvSpPr>
            <p:nvPr/>
          </p:nvSpPr>
          <p:spPr>
            <a:xfrm rot="60000">
              <a:off x="9744377" y="2574480"/>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3</a:t>
              </a:r>
            </a:p>
          </p:txBody>
        </p:sp>
      </p:grpSp>
      <p:grpSp>
        <p:nvGrpSpPr>
          <p:cNvPr id="36" name="Grupp 35">
            <a:extLst>
              <a:ext uri="{FF2B5EF4-FFF2-40B4-BE49-F238E27FC236}">
                <a16:creationId xmlns:a16="http://schemas.microsoft.com/office/drawing/2014/main" id="{82FD5514-8CE1-2448-B8CD-F7197F88B03E}"/>
              </a:ext>
            </a:extLst>
          </p:cNvPr>
          <p:cNvGrpSpPr/>
          <p:nvPr/>
        </p:nvGrpSpPr>
        <p:grpSpPr>
          <a:xfrm>
            <a:off x="11095927" y="3302573"/>
            <a:ext cx="806366" cy="783857"/>
            <a:chOff x="10727379" y="2670723"/>
            <a:chExt cx="776889" cy="755203"/>
          </a:xfrm>
        </p:grpSpPr>
        <p:sp>
          <p:nvSpPr>
            <p:cNvPr id="37" name="Rektangel 64">
              <a:extLst>
                <a:ext uri="{FF2B5EF4-FFF2-40B4-BE49-F238E27FC236}">
                  <a16:creationId xmlns:a16="http://schemas.microsoft.com/office/drawing/2014/main" id="{28096F3D-5B4C-5444-B7FA-26CFE2DDF555}"/>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8" name="Rektangel 37">
              <a:extLst>
                <a:ext uri="{FF2B5EF4-FFF2-40B4-BE49-F238E27FC236}">
                  <a16:creationId xmlns:a16="http://schemas.microsoft.com/office/drawing/2014/main" id="{3C15894A-3514-F44D-9EBA-F873BA1235A4}"/>
                </a:ext>
              </a:extLst>
            </p:cNvPr>
            <p:cNvSpPr>
              <a:spLocks noChangeAspect="1"/>
            </p:cNvSpPr>
            <p:nvPr/>
          </p:nvSpPr>
          <p:spPr>
            <a:xfrm rot="21480000">
              <a:off x="10727379"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4</a:t>
              </a:r>
            </a:p>
          </p:txBody>
        </p:sp>
      </p:grpSp>
      <p:grpSp>
        <p:nvGrpSpPr>
          <p:cNvPr id="39" name="Grupp 38">
            <a:extLst>
              <a:ext uri="{FF2B5EF4-FFF2-40B4-BE49-F238E27FC236}">
                <a16:creationId xmlns:a16="http://schemas.microsoft.com/office/drawing/2014/main" id="{89262D17-8687-8E4A-B1D9-263489300466}"/>
              </a:ext>
            </a:extLst>
          </p:cNvPr>
          <p:cNvGrpSpPr/>
          <p:nvPr/>
        </p:nvGrpSpPr>
        <p:grpSpPr>
          <a:xfrm>
            <a:off x="7325385" y="3256488"/>
            <a:ext cx="807843" cy="789677"/>
            <a:chOff x="7778375" y="2610105"/>
            <a:chExt cx="778312" cy="760810"/>
          </a:xfrm>
        </p:grpSpPr>
        <p:sp>
          <p:nvSpPr>
            <p:cNvPr id="40" name="Rektangel 64">
              <a:extLst>
                <a:ext uri="{FF2B5EF4-FFF2-40B4-BE49-F238E27FC236}">
                  <a16:creationId xmlns:a16="http://schemas.microsoft.com/office/drawing/2014/main" id="{CC17496F-8921-774E-90BD-EB768F7039E3}"/>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2" name="Rektangel 41">
              <a:extLst>
                <a:ext uri="{FF2B5EF4-FFF2-40B4-BE49-F238E27FC236}">
                  <a16:creationId xmlns:a16="http://schemas.microsoft.com/office/drawing/2014/main" id="{EFC85775-549E-274F-9A9E-62B6396D0F4E}"/>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1</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43" name="Grupp 42">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44" name="Frihandsfigur 43">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45" name="Frihandsfigur 44">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lvl="0" algn="ctr" defTabSz="933450">
                <a:lnSpc>
                  <a:spcPct val="90000"/>
                </a:lnSpc>
                <a:spcBef>
                  <a:spcPct val="0"/>
                </a:spcBef>
                <a:spcAft>
                  <a:spcPts val="600"/>
                </a:spcAft>
              </a:pPr>
              <a:endParaRPr lang="sv-SE" sz="1200" i="1" kern="1200" dirty="0">
                <a:solidFill>
                  <a:schemeClr val="tx1"/>
                </a:solidFill>
                <a:latin typeface="+mj-lt"/>
              </a:endParaRPr>
            </a:p>
          </p:txBody>
        </p:sp>
        <p:sp>
          <p:nvSpPr>
            <p:cNvPr id="46" name="Frihandsfigur 45">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Frihandsfigur 46">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49"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50"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51"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spcAft>
                  <a:spcPts val="600"/>
                </a:spcAft>
              </a:pPr>
              <a:endParaRPr lang="sv-SE" sz="1400" b="1" dirty="0">
                <a:latin typeface="+mj-lt"/>
              </a:endParaRPr>
            </a:p>
          </p:txBody>
        </p:sp>
        <p:sp>
          <p:nvSpPr>
            <p:cNvPr id="52" name="textruta 51">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Förbättra</a:t>
              </a:r>
            </a:p>
            <a:p>
              <a:pPr lvl="0" algn="ctr" defTabSz="933450">
                <a:lnSpc>
                  <a:spcPct val="90000"/>
                </a:lnSpc>
                <a:spcBef>
                  <a:spcPct val="0"/>
                </a:spcBef>
                <a:spcAft>
                  <a:spcPts val="100"/>
                </a:spcAft>
                <a:defRPr/>
              </a:pPr>
              <a:r>
                <a:rPr lang="sv-SE" sz="700" i="1" dirty="0">
                  <a:solidFill>
                    <a:srgbClr val="A9A8A4"/>
                  </a:solidFill>
                  <a:latin typeface="Century Gothic"/>
                </a:rPr>
                <a:t>(</a:t>
              </a:r>
              <a:r>
                <a:rPr lang="sv-SE" sz="700" i="1" dirty="0" err="1">
                  <a:solidFill>
                    <a:srgbClr val="A9A8A4"/>
                  </a:solidFill>
                  <a:latin typeface="Century Gothic"/>
                </a:rPr>
                <a:t>act</a:t>
              </a:r>
              <a:r>
                <a:rPr lang="sv-SE" sz="700" i="1" dirty="0">
                  <a:solidFill>
                    <a:srgbClr val="A9A8A4"/>
                  </a:solidFill>
                  <a:latin typeface="Century Gothic"/>
                </a:rPr>
                <a:t>)</a:t>
              </a:r>
            </a:p>
          </p:txBody>
        </p:sp>
        <p:sp>
          <p:nvSpPr>
            <p:cNvPr id="53" name="textruta 52">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solidFill>
                    <a:srgbClr val="A9A8A4"/>
                  </a:solidFill>
                  <a:latin typeface="Century Gothic"/>
                </a:rPr>
                <a:t>Följa upp</a:t>
              </a:r>
            </a:p>
            <a:p>
              <a:pPr lvl="0" algn="ctr" defTabSz="933450">
                <a:lnSpc>
                  <a:spcPct val="90000"/>
                </a:lnSpc>
                <a:spcBef>
                  <a:spcPct val="0"/>
                </a:spcBef>
                <a:spcAft>
                  <a:spcPts val="100"/>
                </a:spcAft>
                <a:defRPr/>
              </a:pPr>
              <a:r>
                <a:rPr lang="sv-SE" sz="700" i="1" dirty="0">
                  <a:solidFill>
                    <a:srgbClr val="A9A8A4"/>
                  </a:solidFill>
                  <a:latin typeface="Century Gothic"/>
                </a:rPr>
                <a:t>(check)</a:t>
              </a:r>
            </a:p>
          </p:txBody>
        </p:sp>
        <p:sp>
          <p:nvSpPr>
            <p:cNvPr id="54" name="textruta 53">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lvl="0" algn="ctr" defTabSz="933450">
                <a:lnSpc>
                  <a:spcPct val="90000"/>
                </a:lnSpc>
                <a:spcBef>
                  <a:spcPct val="0"/>
                </a:spcBef>
                <a:spcAft>
                  <a:spcPts val="100"/>
                </a:spcAft>
                <a:defRPr/>
              </a:pPr>
              <a:r>
                <a:rPr lang="sv-SE" sz="700" b="1" dirty="0">
                  <a:latin typeface="Century Gothic"/>
                </a:rPr>
                <a:t>Genomföra</a:t>
              </a:r>
            </a:p>
            <a:p>
              <a:pPr lvl="0" algn="ctr" defTabSz="933450">
                <a:lnSpc>
                  <a:spcPct val="90000"/>
                </a:lnSpc>
                <a:spcBef>
                  <a:spcPct val="0"/>
                </a:spcBef>
                <a:spcAft>
                  <a:spcPts val="100"/>
                </a:spcAft>
                <a:defRPr/>
              </a:pPr>
              <a:r>
                <a:rPr lang="sv-SE" sz="700" i="1" dirty="0">
                  <a:latin typeface="Century Gothic"/>
                </a:rPr>
                <a:t>(do)</a:t>
              </a:r>
            </a:p>
          </p:txBody>
        </p:sp>
        <p:sp>
          <p:nvSpPr>
            <p:cNvPr id="55" name="textruta 54">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lvl="0" algn="ctr" defTabSz="933450">
                <a:lnSpc>
                  <a:spcPct val="90000"/>
                </a:lnSpc>
                <a:spcBef>
                  <a:spcPct val="0"/>
                </a:spcBef>
                <a:spcAft>
                  <a:spcPts val="100"/>
                </a:spcAft>
                <a:defRPr/>
              </a:pPr>
              <a:r>
                <a:rPr lang="sv-SE" sz="700" b="1" dirty="0">
                  <a:solidFill>
                    <a:srgbClr val="8C8B85"/>
                  </a:solidFill>
                  <a:latin typeface="Century Gothic"/>
                </a:rPr>
                <a:t>Planera</a:t>
              </a:r>
            </a:p>
            <a:p>
              <a:pPr lvl="0" algn="ctr" defTabSz="933450">
                <a:lnSpc>
                  <a:spcPct val="90000"/>
                </a:lnSpc>
                <a:spcBef>
                  <a:spcPct val="0"/>
                </a:spcBef>
                <a:spcAft>
                  <a:spcPts val="100"/>
                </a:spcAft>
                <a:defRPr/>
              </a:pPr>
              <a:r>
                <a:rPr lang="sv-SE" sz="700" i="1" dirty="0">
                  <a:solidFill>
                    <a:srgbClr val="8C8B85"/>
                  </a:solidFill>
                  <a:latin typeface="Century Gothic"/>
                </a:rPr>
                <a:t>(plan)</a:t>
              </a:r>
            </a:p>
          </p:txBody>
        </p:sp>
      </p:grpSp>
    </p:spTree>
    <p:extLst>
      <p:ext uri="{BB962C8B-B14F-4D97-AF65-F5344CB8AC3E}">
        <p14:creationId xmlns:p14="http://schemas.microsoft.com/office/powerpoint/2010/main" val="12008071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76C3253-994C-154C-8692-E7C17B625A33}"/>
              </a:ext>
            </a:extLst>
          </p:cNvPr>
          <p:cNvSpPr/>
          <p:nvPr/>
        </p:nvSpPr>
        <p:spPr>
          <a:xfrm>
            <a:off x="6816725" y="1"/>
            <a:ext cx="5375275" cy="6858000"/>
          </a:xfrm>
          <a:prstGeom prst="rect">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ubrik 5">
            <a:extLst>
              <a:ext uri="{FF2B5EF4-FFF2-40B4-BE49-F238E27FC236}">
                <a16:creationId xmlns:a16="http://schemas.microsoft.com/office/drawing/2014/main" id="{078D1A36-5643-6246-A1AD-5BC41F6DF192}"/>
              </a:ext>
            </a:extLst>
          </p:cNvPr>
          <p:cNvSpPr>
            <a:spLocks noGrp="1"/>
          </p:cNvSpPr>
          <p:nvPr>
            <p:ph type="title"/>
          </p:nvPr>
        </p:nvSpPr>
        <p:spPr>
          <a:xfrm>
            <a:off x="2216711" y="569607"/>
            <a:ext cx="3870311" cy="757130"/>
          </a:xfrm>
        </p:spPr>
        <p:txBody>
          <a:bodyPr wrap="square">
            <a:spAutoFit/>
          </a:bodyPr>
          <a:lstStyle/>
          <a:p>
            <a:r>
              <a:rPr lang="sv-SE" sz="2400" dirty="0"/>
              <a:t>Konsekvensanalys</a:t>
            </a:r>
            <a:br>
              <a:rPr lang="sv-SE" sz="2400" dirty="0"/>
            </a:br>
            <a:r>
              <a:rPr lang="sv-SE" sz="2200" b="0" dirty="0"/>
              <a:t>Konsekvenser</a:t>
            </a:r>
          </a:p>
        </p:txBody>
      </p:sp>
      <p:cxnSp>
        <p:nvCxnSpPr>
          <p:cNvPr id="8" name="Rak 7">
            <a:extLst>
              <a:ext uri="{FF2B5EF4-FFF2-40B4-BE49-F238E27FC236}">
                <a16:creationId xmlns:a16="http://schemas.microsoft.com/office/drawing/2014/main" id="{2889C311-DE3C-AA40-B40E-39FE87A992A7}"/>
              </a:ext>
            </a:extLst>
          </p:cNvPr>
          <p:cNvCxnSpPr>
            <a:cxnSpLocks/>
          </p:cNvCxnSpPr>
          <p:nvPr/>
        </p:nvCxnSpPr>
        <p:spPr>
          <a:xfrm>
            <a:off x="2145604" y="537931"/>
            <a:ext cx="0" cy="72967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4" name="Platshållare för innehåll 14">
            <a:extLst>
              <a:ext uri="{FF2B5EF4-FFF2-40B4-BE49-F238E27FC236}">
                <a16:creationId xmlns:a16="http://schemas.microsoft.com/office/drawing/2014/main" id="{82F50FE8-F8A7-2A48-BE17-A307927682FA}"/>
              </a:ext>
            </a:extLst>
          </p:cNvPr>
          <p:cNvSpPr txBox="1">
            <a:spLocks/>
          </p:cNvSpPr>
          <p:nvPr/>
        </p:nvSpPr>
        <p:spPr>
          <a:xfrm>
            <a:off x="890739" y="1947713"/>
            <a:ext cx="5747671" cy="218521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Nästa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del är att titta på vilka konsekvenser en störning i respektive aktivitet får </a:t>
            </a: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kopplat,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till de kriterier som anges i verksamhetens/organisationens kriteriemodell</a:t>
            </a: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 läs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mer om kriteriemodell på bild 10 i En lathund för kontinuitetshantering (MSB1406 – </a:t>
            </a: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reviderad september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2020</a:t>
            </a: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Exempel på sådana kriterier är:</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människors </a:t>
            </a: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liv och hälsa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samhällets funktionalitet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miljö och ekonomiska värden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rPr>
              <a:t>f</a:t>
            </a:r>
            <a:r>
              <a:rPr kumimoji="0" lang="sv-SE" sz="1200" b="0" i="0" u="none" strike="noStrike" kern="1200" cap="none" spc="0" normalizeH="0" baseline="0" noProof="0" dirty="0" err="1" smtClean="0">
                <a:ln>
                  <a:noFill/>
                </a:ln>
                <a:solidFill>
                  <a:schemeClr val="tx1"/>
                </a:solidFill>
                <a:effectLst/>
                <a:uLnTx/>
                <a:uFillTx/>
                <a:latin typeface="Arial"/>
                <a:ea typeface="+mn-ea"/>
                <a:cs typeface="Arial" panose="020B0604020202020204" pitchFamily="34" charset="0"/>
              </a:rPr>
              <a:t>örtroende</a:t>
            </a:r>
            <a:r>
              <a:rPr kumimoji="0" lang="sv-SE" sz="1200" b="0" i="0" u="none" strike="noStrike" kern="1200" cap="none" spc="0" normalizeH="0" baseline="0" noProof="0" dirty="0" smtClean="0">
                <a:ln>
                  <a:noFill/>
                </a:ln>
                <a:solidFill>
                  <a:schemeClr val="tx1"/>
                </a:solidFill>
                <a:effectLst/>
                <a:uLnTx/>
                <a:uFillTx/>
                <a:latin typeface="Arial"/>
                <a:ea typeface="+mn-ea"/>
                <a:cs typeface="Arial" panose="020B0604020202020204" pitchFamily="34" charset="0"/>
              </a:rPr>
              <a:t> för verksamheten.</a:t>
            </a:r>
            <a:endParaRPr kumimoji="0" lang="sv-SE" sz="12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91" name="Rektangel 90">
            <a:extLst>
              <a:ext uri="{FF2B5EF4-FFF2-40B4-BE49-F238E27FC236}">
                <a16:creationId xmlns:a16="http://schemas.microsoft.com/office/drawing/2014/main" id="{4B507311-302C-384D-8FC9-EAFABF79D1D0}"/>
              </a:ext>
            </a:extLst>
          </p:cNvPr>
          <p:cNvSpPr/>
          <p:nvPr/>
        </p:nvSpPr>
        <p:spPr>
          <a:xfrm>
            <a:off x="237506" y="4230424"/>
            <a:ext cx="6579219" cy="2627576"/>
          </a:xfrm>
          <a:prstGeom prst="rect">
            <a:avLst/>
          </a:prstGeom>
          <a:solidFill>
            <a:srgbClr val="E6D4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12000" tIns="756000" rIns="360000" bIns="720000" rtlCol="0" anchor="t" anchorCtr="0">
            <a:noAutofit/>
          </a:bodyPr>
          <a:lstStyle/>
          <a:p>
            <a:pPr marL="171450" marR="0" lvl="0" indent="-171450" algn="l" defTabSz="914400" rtl="0" eaLnBrk="1" fontAlgn="auto" latinLnBrk="0" hangingPunct="1">
              <a:lnSpc>
                <a:spcPct val="100000"/>
              </a:lnSpc>
              <a:spcBef>
                <a:spcPts val="0"/>
              </a:spcBef>
              <a:spcAft>
                <a:spcPts val="900"/>
              </a:spcAft>
              <a:buClr>
                <a:srgbClr val="822757"/>
              </a:buClr>
              <a:buSzPct val="120000"/>
              <a:buFont typeface="Courier New" panose="02070309020205020404" pitchFamily="49" charset="0"/>
              <a:buChar char="o"/>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52C81A05-86C7-5D4C-9608-E82CCA1113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2855" y="4270780"/>
            <a:ext cx="465771" cy="465771"/>
          </a:xfrm>
          <a:prstGeom prst="rect">
            <a:avLst/>
          </a:prstGeom>
        </p:spPr>
      </p:pic>
      <p:sp>
        <p:nvSpPr>
          <p:cNvPr id="10" name="textruta 9">
            <a:extLst>
              <a:ext uri="{FF2B5EF4-FFF2-40B4-BE49-F238E27FC236}">
                <a16:creationId xmlns:a16="http://schemas.microsoft.com/office/drawing/2014/main" id="{BC98C352-3E5A-CC4D-A3B2-2174143EDD0F}"/>
              </a:ext>
            </a:extLst>
          </p:cNvPr>
          <p:cNvSpPr txBox="1"/>
          <p:nvPr/>
        </p:nvSpPr>
        <p:spPr>
          <a:xfrm>
            <a:off x="913731" y="4349586"/>
            <a:ext cx="39292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Exempel på frågor att ställa i det här steget</a:t>
            </a:r>
          </a:p>
        </p:txBody>
      </p:sp>
      <p:cxnSp>
        <p:nvCxnSpPr>
          <p:cNvPr id="59" name="Rak 58">
            <a:extLst>
              <a:ext uri="{FF2B5EF4-FFF2-40B4-BE49-F238E27FC236}">
                <a16:creationId xmlns:a16="http://schemas.microsoft.com/office/drawing/2014/main" id="{D1D754F0-B8AB-9841-AC3B-01D43D550E80}"/>
              </a:ext>
            </a:extLst>
          </p:cNvPr>
          <p:cNvCxnSpPr/>
          <p:nvPr/>
        </p:nvCxnSpPr>
        <p:spPr>
          <a:xfrm>
            <a:off x="6816728" y="0"/>
            <a:ext cx="0" cy="68580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Rak 59">
            <a:extLst>
              <a:ext uri="{FF2B5EF4-FFF2-40B4-BE49-F238E27FC236}">
                <a16:creationId xmlns:a16="http://schemas.microsoft.com/office/drawing/2014/main" id="{735F5537-AA10-C447-8C6E-8C9793B42723}"/>
              </a:ext>
            </a:extLst>
          </p:cNvPr>
          <p:cNvCxnSpPr>
            <a:cxnSpLocks/>
          </p:cNvCxnSpPr>
          <p:nvPr/>
        </p:nvCxnSpPr>
        <p:spPr>
          <a:xfrm>
            <a:off x="237506" y="4225846"/>
            <a:ext cx="657922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Platshållare för innehåll 14">
            <a:extLst>
              <a:ext uri="{FF2B5EF4-FFF2-40B4-BE49-F238E27FC236}">
                <a16:creationId xmlns:a16="http://schemas.microsoft.com/office/drawing/2014/main" id="{ED8C3F87-9CE4-2349-B270-DF5E268D332E}"/>
              </a:ext>
            </a:extLst>
          </p:cNvPr>
          <p:cNvSpPr txBox="1">
            <a:spLocks/>
          </p:cNvSpPr>
          <p:nvPr/>
        </p:nvSpPr>
        <p:spPr>
          <a:xfrm>
            <a:off x="7439483" y="1852989"/>
            <a:ext cx="4024496" cy="58477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Vilka konsekvenser ger en störning </a:t>
            </a:r>
            <a:r>
              <a:rPr kumimoji="0" lang="sv-SE" sz="1600" b="1" i="0" u="none" strike="noStrike" kern="1200" cap="none" spc="0" normalizeH="0" baseline="0" noProof="0" dirty="0" smtClean="0">
                <a:ln>
                  <a:noFill/>
                </a:ln>
                <a:solidFill>
                  <a:srgbClr val="000000"/>
                </a:solidFill>
                <a:effectLst/>
                <a:uLnTx/>
                <a:uFillTx/>
                <a:latin typeface="Century Gothic"/>
                <a:ea typeface="+mn-ea"/>
                <a:cs typeface="Arial" panose="020B0604020202020204" pitchFamily="34" charset="0"/>
              </a:rPr>
              <a:t>i </a:t>
            </a:r>
            <a:r>
              <a:rPr kumimoji="0" lang="sv-SE" sz="16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respektive aktivitet?</a:t>
            </a:r>
          </a:p>
        </p:txBody>
      </p:sp>
      <p:pic>
        <p:nvPicPr>
          <p:cNvPr id="31" name="Bildobjekt 30">
            <a:extLst>
              <a:ext uri="{FF2B5EF4-FFF2-40B4-BE49-F238E27FC236}">
                <a16:creationId xmlns:a16="http://schemas.microsoft.com/office/drawing/2014/main" id="{6B572472-2F87-A64C-A852-D3E0C87B73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9938" t="-12020" r="-12367" b="-15585"/>
          <a:stretch/>
        </p:blipFill>
        <p:spPr>
          <a:xfrm>
            <a:off x="11067513" y="161331"/>
            <a:ext cx="935949" cy="935949"/>
          </a:xfrm>
          <a:prstGeom prst="ellipse">
            <a:avLst/>
          </a:prstGeom>
          <a:solidFill>
            <a:schemeClr val="bg1"/>
          </a:solidFill>
          <a:ln w="25400">
            <a:solidFill>
              <a:schemeClr val="accent2"/>
            </a:solidFill>
          </a:ln>
        </p:spPr>
      </p:pic>
      <p:sp>
        <p:nvSpPr>
          <p:cNvPr id="79" name="Platshållare för innehåll 14">
            <a:extLst>
              <a:ext uri="{FF2B5EF4-FFF2-40B4-BE49-F238E27FC236}">
                <a16:creationId xmlns:a16="http://schemas.microsoft.com/office/drawing/2014/main" id="{2D3A503B-186B-DB46-A9D2-FC3AC8C1EF13}"/>
              </a:ext>
            </a:extLst>
          </p:cNvPr>
          <p:cNvSpPr txBox="1">
            <a:spLocks/>
          </p:cNvSpPr>
          <p:nvPr/>
        </p:nvSpPr>
        <p:spPr>
          <a:xfrm>
            <a:off x="7726432" y="2474168"/>
            <a:ext cx="4568223" cy="27699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200" b="0" i="1"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Använd gärna post it-lappar för att lista </a:t>
            </a:r>
            <a:r>
              <a:rPr kumimoji="0" lang="sv-SE" sz="1200" b="0" i="1"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konsekvenserna. </a:t>
            </a:r>
            <a:endParaRPr kumimoji="0" lang="sv-SE" sz="12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61" name="Ellips 60">
            <a:extLst>
              <a:ext uri="{FF2B5EF4-FFF2-40B4-BE49-F238E27FC236}">
                <a16:creationId xmlns:a16="http://schemas.microsoft.com/office/drawing/2014/main" id="{A8EAAA06-A9D8-CB4C-BC07-93E13FDDAAAA}"/>
              </a:ext>
            </a:extLst>
          </p:cNvPr>
          <p:cNvSpPr>
            <a:spLocks noChangeAspect="1"/>
          </p:cNvSpPr>
          <p:nvPr/>
        </p:nvSpPr>
        <p:spPr>
          <a:xfrm>
            <a:off x="7366432" y="243418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7E6E6"/>
                </a:solidFill>
                <a:effectLst/>
                <a:uLnTx/>
                <a:uFillTx/>
                <a:latin typeface="Arial"/>
                <a:ea typeface="+mn-ea"/>
                <a:cs typeface="+mn-cs"/>
              </a:rPr>
              <a:t>!</a:t>
            </a:r>
            <a:endParaRPr kumimoji="0" lang="sv-SE" sz="1800" b="0" i="0" u="none" strike="noStrike" kern="1200" cap="none" spc="0" normalizeH="0" baseline="0" noProof="0" dirty="0">
              <a:ln>
                <a:noFill/>
              </a:ln>
              <a:solidFill>
                <a:srgbClr val="E7E6E6"/>
              </a:solidFill>
              <a:effectLst/>
              <a:uLnTx/>
              <a:uFillTx/>
              <a:latin typeface="Arial"/>
              <a:ea typeface="+mn-ea"/>
              <a:cs typeface="+mn-cs"/>
            </a:endParaRPr>
          </a:p>
        </p:txBody>
      </p:sp>
      <p:grpSp>
        <p:nvGrpSpPr>
          <p:cNvPr id="64" name="Grupp 63">
            <a:extLst>
              <a:ext uri="{FF2B5EF4-FFF2-40B4-BE49-F238E27FC236}">
                <a16:creationId xmlns:a16="http://schemas.microsoft.com/office/drawing/2014/main" id="{FB131EF8-77B7-4341-8F3B-1723F73114B6}"/>
              </a:ext>
            </a:extLst>
          </p:cNvPr>
          <p:cNvGrpSpPr/>
          <p:nvPr/>
        </p:nvGrpSpPr>
        <p:grpSpPr>
          <a:xfrm rot="21420000">
            <a:off x="7326490" y="4261166"/>
            <a:ext cx="802416" cy="782165"/>
            <a:chOff x="7265530" y="3300565"/>
            <a:chExt cx="631769" cy="615825"/>
          </a:xfrm>
        </p:grpSpPr>
        <p:sp>
          <p:nvSpPr>
            <p:cNvPr id="65" name="Rektangel 64">
              <a:extLst>
                <a:ext uri="{FF2B5EF4-FFF2-40B4-BE49-F238E27FC236}">
                  <a16:creationId xmlns:a16="http://schemas.microsoft.com/office/drawing/2014/main" id="{B0C18ACE-C7E0-0F4F-A1AD-976247340C09}"/>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5" name="Rektangel 84">
              <a:extLst>
                <a:ext uri="{FF2B5EF4-FFF2-40B4-BE49-F238E27FC236}">
                  <a16:creationId xmlns:a16="http://schemas.microsoft.com/office/drawing/2014/main" id="{AE51D2D6-B0FA-234B-A88B-5D6835014303}"/>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92" name="Grupp 91">
            <a:extLst>
              <a:ext uri="{FF2B5EF4-FFF2-40B4-BE49-F238E27FC236}">
                <a16:creationId xmlns:a16="http://schemas.microsoft.com/office/drawing/2014/main" id="{CE035FD2-C4B2-4E48-BA7D-5724C9F96457}"/>
              </a:ext>
            </a:extLst>
          </p:cNvPr>
          <p:cNvGrpSpPr/>
          <p:nvPr/>
        </p:nvGrpSpPr>
        <p:grpSpPr>
          <a:xfrm>
            <a:off x="7279108" y="5061897"/>
            <a:ext cx="802416" cy="782165"/>
            <a:chOff x="7265530" y="3300565"/>
            <a:chExt cx="631769" cy="615825"/>
          </a:xfrm>
        </p:grpSpPr>
        <p:sp>
          <p:nvSpPr>
            <p:cNvPr id="93" name="Rektangel 64">
              <a:extLst>
                <a:ext uri="{FF2B5EF4-FFF2-40B4-BE49-F238E27FC236}">
                  <a16:creationId xmlns:a16="http://schemas.microsoft.com/office/drawing/2014/main" id="{4F146FB2-2DDC-4C40-A655-2F6025019AE2}"/>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94" name="Rektangel 93">
              <a:extLst>
                <a:ext uri="{FF2B5EF4-FFF2-40B4-BE49-F238E27FC236}">
                  <a16:creationId xmlns:a16="http://schemas.microsoft.com/office/drawing/2014/main" id="{40E068CB-1FC3-6C47-A419-BFD9D173B5AD}"/>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smtClean="0">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smtClean="0">
                  <a:ln>
                    <a:noFill/>
                  </a:ln>
                  <a:solidFill>
                    <a:prstClr val="black"/>
                  </a:solidFill>
                  <a:effectLst/>
                  <a:uLnTx/>
                  <a:uFillTx/>
                  <a:latin typeface="Century Gothic"/>
                  <a:ea typeface="+mn-ea"/>
                  <a:cs typeface="+mn-cs"/>
                </a:rPr>
                <a:t>-</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98" name="Grupp 97">
            <a:extLst>
              <a:ext uri="{FF2B5EF4-FFF2-40B4-BE49-F238E27FC236}">
                <a16:creationId xmlns:a16="http://schemas.microsoft.com/office/drawing/2014/main" id="{073FC53B-807C-F64F-82FE-441BFA6FFEFA}"/>
              </a:ext>
            </a:extLst>
          </p:cNvPr>
          <p:cNvGrpSpPr/>
          <p:nvPr/>
        </p:nvGrpSpPr>
        <p:grpSpPr>
          <a:xfrm rot="21420000">
            <a:off x="9896835" y="4171518"/>
            <a:ext cx="802416" cy="782165"/>
            <a:chOff x="7265530" y="3300565"/>
            <a:chExt cx="631769" cy="615825"/>
          </a:xfrm>
        </p:grpSpPr>
        <p:sp>
          <p:nvSpPr>
            <p:cNvPr id="99" name="Rektangel 64">
              <a:extLst>
                <a:ext uri="{FF2B5EF4-FFF2-40B4-BE49-F238E27FC236}">
                  <a16:creationId xmlns:a16="http://schemas.microsoft.com/office/drawing/2014/main" id="{18108FF8-931B-0549-B460-44DC56DC7F89}"/>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0" name="Rektangel 99">
              <a:extLst>
                <a:ext uri="{FF2B5EF4-FFF2-40B4-BE49-F238E27FC236}">
                  <a16:creationId xmlns:a16="http://schemas.microsoft.com/office/drawing/2014/main" id="{CA983373-1E3D-ED43-905C-A7BCD61F1274}"/>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04" name="Grupp 103">
            <a:extLst>
              <a:ext uri="{FF2B5EF4-FFF2-40B4-BE49-F238E27FC236}">
                <a16:creationId xmlns:a16="http://schemas.microsoft.com/office/drawing/2014/main" id="{7B820C0D-8FFF-0F48-9E57-911EE8C51F33}"/>
              </a:ext>
            </a:extLst>
          </p:cNvPr>
          <p:cNvGrpSpPr/>
          <p:nvPr/>
        </p:nvGrpSpPr>
        <p:grpSpPr>
          <a:xfrm>
            <a:off x="9556361" y="5041176"/>
            <a:ext cx="802416" cy="782165"/>
            <a:chOff x="7265530" y="3300565"/>
            <a:chExt cx="631769" cy="615825"/>
          </a:xfrm>
        </p:grpSpPr>
        <p:sp>
          <p:nvSpPr>
            <p:cNvPr id="105" name="Rektangel 64">
              <a:extLst>
                <a:ext uri="{FF2B5EF4-FFF2-40B4-BE49-F238E27FC236}">
                  <a16:creationId xmlns:a16="http://schemas.microsoft.com/office/drawing/2014/main" id="{13EAB8F1-98E2-7F4B-AADA-F43B0509B453}"/>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06" name="Rektangel 105">
              <a:extLst>
                <a:ext uri="{FF2B5EF4-FFF2-40B4-BE49-F238E27FC236}">
                  <a16:creationId xmlns:a16="http://schemas.microsoft.com/office/drawing/2014/main" id="{76977B4F-DF7A-5149-8E6B-7FB19D529137}"/>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10" name="Grupp 109">
            <a:extLst>
              <a:ext uri="{FF2B5EF4-FFF2-40B4-BE49-F238E27FC236}">
                <a16:creationId xmlns:a16="http://schemas.microsoft.com/office/drawing/2014/main" id="{16A63989-2A11-E249-8AE4-5E27496D5759}"/>
              </a:ext>
            </a:extLst>
          </p:cNvPr>
          <p:cNvGrpSpPr/>
          <p:nvPr/>
        </p:nvGrpSpPr>
        <p:grpSpPr>
          <a:xfrm rot="21420000">
            <a:off x="10339310" y="5035745"/>
            <a:ext cx="802416" cy="782165"/>
            <a:chOff x="7265530" y="3300565"/>
            <a:chExt cx="631769" cy="615825"/>
          </a:xfrm>
        </p:grpSpPr>
        <p:sp>
          <p:nvSpPr>
            <p:cNvPr id="111" name="Rektangel 64">
              <a:extLst>
                <a:ext uri="{FF2B5EF4-FFF2-40B4-BE49-F238E27FC236}">
                  <a16:creationId xmlns:a16="http://schemas.microsoft.com/office/drawing/2014/main" id="{9E64F99B-F147-F647-9731-C73768CB61F0}"/>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12" name="Rektangel 111">
              <a:extLst>
                <a:ext uri="{FF2B5EF4-FFF2-40B4-BE49-F238E27FC236}">
                  <a16:creationId xmlns:a16="http://schemas.microsoft.com/office/drawing/2014/main" id="{B730FBE4-2B23-7548-AD2D-6D5DB7F49B3A}"/>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16" name="Grupp 115">
            <a:extLst>
              <a:ext uri="{FF2B5EF4-FFF2-40B4-BE49-F238E27FC236}">
                <a16:creationId xmlns:a16="http://schemas.microsoft.com/office/drawing/2014/main" id="{FBA29B4B-6221-6642-9302-476149D151F2}"/>
              </a:ext>
            </a:extLst>
          </p:cNvPr>
          <p:cNvGrpSpPr/>
          <p:nvPr/>
        </p:nvGrpSpPr>
        <p:grpSpPr>
          <a:xfrm>
            <a:off x="11190153" y="4266596"/>
            <a:ext cx="802416" cy="782165"/>
            <a:chOff x="7265530" y="3300565"/>
            <a:chExt cx="631769" cy="615825"/>
          </a:xfrm>
        </p:grpSpPr>
        <p:sp>
          <p:nvSpPr>
            <p:cNvPr id="117" name="Rektangel 64">
              <a:extLst>
                <a:ext uri="{FF2B5EF4-FFF2-40B4-BE49-F238E27FC236}">
                  <a16:creationId xmlns:a16="http://schemas.microsoft.com/office/drawing/2014/main" id="{7F5D26ED-D619-BD46-A807-9EDEEB15CDC4}"/>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5" name="Rektangel 124">
              <a:extLst>
                <a:ext uri="{FF2B5EF4-FFF2-40B4-BE49-F238E27FC236}">
                  <a16:creationId xmlns:a16="http://schemas.microsoft.com/office/drawing/2014/main" id="{DFF6A41C-0BD1-4946-8497-F2628829CCFB}"/>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27" name="Grupp 126">
            <a:extLst>
              <a:ext uri="{FF2B5EF4-FFF2-40B4-BE49-F238E27FC236}">
                <a16:creationId xmlns:a16="http://schemas.microsoft.com/office/drawing/2014/main" id="{A48DC9C4-36B3-2142-AFD7-27A9FD797227}"/>
              </a:ext>
            </a:extLst>
          </p:cNvPr>
          <p:cNvGrpSpPr/>
          <p:nvPr/>
        </p:nvGrpSpPr>
        <p:grpSpPr>
          <a:xfrm rot="21420000">
            <a:off x="11237352" y="5053906"/>
            <a:ext cx="802416" cy="782165"/>
            <a:chOff x="7265530" y="3300565"/>
            <a:chExt cx="631769" cy="615825"/>
          </a:xfrm>
        </p:grpSpPr>
        <p:sp>
          <p:nvSpPr>
            <p:cNvPr id="128" name="Rektangel 64">
              <a:extLst>
                <a:ext uri="{FF2B5EF4-FFF2-40B4-BE49-F238E27FC236}">
                  <a16:creationId xmlns:a16="http://schemas.microsoft.com/office/drawing/2014/main" id="{B97D1E0F-859E-2B4E-9DC1-74FF2BDF6B75}"/>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9" name="Rektangel 128">
              <a:extLst>
                <a:ext uri="{FF2B5EF4-FFF2-40B4-BE49-F238E27FC236}">
                  <a16:creationId xmlns:a16="http://schemas.microsoft.com/office/drawing/2014/main" id="{0E191269-DDF0-FD42-85E8-3DA8E559EDE2}"/>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Konse</a:t>
              </a:r>
              <a:r>
                <a:rPr kumimoji="0" lang="sv-SE" sz="1200" b="0" i="0" u="none" strike="noStrike" kern="1200" cap="none" spc="0" normalizeH="0" baseline="0" noProof="0" dirty="0">
                  <a:ln>
                    <a:noFill/>
                  </a:ln>
                  <a:solidFill>
                    <a:prstClr val="black"/>
                  </a:solidFill>
                  <a:effectLst/>
                  <a:uLnTx/>
                  <a:uFillTx/>
                  <a:latin typeface="Century Gothic"/>
                  <a:ea typeface="+mn-ea"/>
                  <a:cs typeface="+mn-cs"/>
                </a:rPr>
                <a:t>-</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err="1">
                  <a:ln>
                    <a:noFill/>
                  </a:ln>
                  <a:solidFill>
                    <a:prstClr val="black"/>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30" name="Grupp 129">
            <a:extLst>
              <a:ext uri="{FF2B5EF4-FFF2-40B4-BE49-F238E27FC236}">
                <a16:creationId xmlns:a16="http://schemas.microsoft.com/office/drawing/2014/main" id="{726307EE-8F78-F543-9EE4-74CEB3A2C458}"/>
              </a:ext>
            </a:extLst>
          </p:cNvPr>
          <p:cNvGrpSpPr/>
          <p:nvPr/>
        </p:nvGrpSpPr>
        <p:grpSpPr>
          <a:xfrm>
            <a:off x="9847334" y="3225249"/>
            <a:ext cx="801377" cy="784679"/>
            <a:chOff x="9744377" y="2574480"/>
            <a:chExt cx="772082" cy="755995"/>
          </a:xfrm>
        </p:grpSpPr>
        <p:sp>
          <p:nvSpPr>
            <p:cNvPr id="131" name="Rektangel 64">
              <a:extLst>
                <a:ext uri="{FF2B5EF4-FFF2-40B4-BE49-F238E27FC236}">
                  <a16:creationId xmlns:a16="http://schemas.microsoft.com/office/drawing/2014/main" id="{35747798-54AC-984C-9D1A-D2019CB11F43}"/>
                </a:ext>
              </a:extLst>
            </p:cNvPr>
            <p:cNvSpPr>
              <a:spLocks noChangeAspect="1"/>
            </p:cNvSpPr>
            <p:nvPr/>
          </p:nvSpPr>
          <p:spPr>
            <a:xfrm rot="60000">
              <a:off x="9796459" y="261047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2" name="Rektangel 131">
              <a:extLst>
                <a:ext uri="{FF2B5EF4-FFF2-40B4-BE49-F238E27FC236}">
                  <a16:creationId xmlns:a16="http://schemas.microsoft.com/office/drawing/2014/main" id="{97BF6A77-3586-FD4E-90DA-212C736C45F0}"/>
                </a:ext>
              </a:extLst>
            </p:cNvPr>
            <p:cNvSpPr>
              <a:spLocks noChangeAspect="1"/>
            </p:cNvSpPr>
            <p:nvPr/>
          </p:nvSpPr>
          <p:spPr>
            <a:xfrm rot="60000">
              <a:off x="9744377" y="2574480"/>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3</a:t>
              </a:r>
            </a:p>
          </p:txBody>
        </p:sp>
      </p:grpSp>
      <p:grpSp>
        <p:nvGrpSpPr>
          <p:cNvPr id="133" name="Grupp 132">
            <a:extLst>
              <a:ext uri="{FF2B5EF4-FFF2-40B4-BE49-F238E27FC236}">
                <a16:creationId xmlns:a16="http://schemas.microsoft.com/office/drawing/2014/main" id="{82FD5514-8CE1-2448-B8CD-F7197F88B03E}"/>
              </a:ext>
            </a:extLst>
          </p:cNvPr>
          <p:cNvGrpSpPr/>
          <p:nvPr/>
        </p:nvGrpSpPr>
        <p:grpSpPr>
          <a:xfrm>
            <a:off x="11095927" y="3302573"/>
            <a:ext cx="806366" cy="783857"/>
            <a:chOff x="10727379" y="2670723"/>
            <a:chExt cx="776889" cy="755203"/>
          </a:xfrm>
        </p:grpSpPr>
        <p:sp>
          <p:nvSpPr>
            <p:cNvPr id="134" name="Rektangel 64">
              <a:extLst>
                <a:ext uri="{FF2B5EF4-FFF2-40B4-BE49-F238E27FC236}">
                  <a16:creationId xmlns:a16="http://schemas.microsoft.com/office/drawing/2014/main" id="{28096F3D-5B4C-5444-B7FA-26CFE2DDF555}"/>
                </a:ext>
              </a:extLst>
            </p:cNvPr>
            <p:cNvSpPr>
              <a:spLocks noChangeAspect="1"/>
            </p:cNvSpPr>
            <p:nvPr/>
          </p:nvSpPr>
          <p:spPr>
            <a:xfrm rot="21480000">
              <a:off x="10784268" y="2705926"/>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5" name="Rektangel 134">
              <a:extLst>
                <a:ext uri="{FF2B5EF4-FFF2-40B4-BE49-F238E27FC236}">
                  <a16:creationId xmlns:a16="http://schemas.microsoft.com/office/drawing/2014/main" id="{3C15894A-3514-F44D-9EBA-F873BA1235A4}"/>
                </a:ext>
              </a:extLst>
            </p:cNvPr>
            <p:cNvSpPr>
              <a:spLocks noChangeAspect="1"/>
            </p:cNvSpPr>
            <p:nvPr/>
          </p:nvSpPr>
          <p:spPr>
            <a:xfrm rot="21480000">
              <a:off x="10727379"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Akt. 4</a:t>
              </a:r>
            </a:p>
          </p:txBody>
        </p:sp>
      </p:grpSp>
      <p:grpSp>
        <p:nvGrpSpPr>
          <p:cNvPr id="136" name="Grupp 135">
            <a:extLst>
              <a:ext uri="{FF2B5EF4-FFF2-40B4-BE49-F238E27FC236}">
                <a16:creationId xmlns:a16="http://schemas.microsoft.com/office/drawing/2014/main" id="{F30C0825-BDCF-D740-828D-6748AC0390F2}"/>
              </a:ext>
            </a:extLst>
          </p:cNvPr>
          <p:cNvGrpSpPr/>
          <p:nvPr/>
        </p:nvGrpSpPr>
        <p:grpSpPr>
          <a:xfrm>
            <a:off x="8572903" y="3300798"/>
            <a:ext cx="801375" cy="788485"/>
            <a:chOff x="8761376" y="2670723"/>
            <a:chExt cx="772082" cy="759662"/>
          </a:xfrm>
        </p:grpSpPr>
        <p:sp>
          <p:nvSpPr>
            <p:cNvPr id="137" name="Rektangel 64">
              <a:extLst>
                <a:ext uri="{FF2B5EF4-FFF2-40B4-BE49-F238E27FC236}">
                  <a16:creationId xmlns:a16="http://schemas.microsoft.com/office/drawing/2014/main" id="{4BAF97E2-2F2B-BC4C-A115-51FA16E314C8}"/>
                </a:ext>
              </a:extLst>
            </p:cNvPr>
            <p:cNvSpPr>
              <a:spLocks noChangeAspect="1"/>
            </p:cNvSpPr>
            <p:nvPr/>
          </p:nvSpPr>
          <p:spPr>
            <a:xfrm rot="180000">
              <a:off x="8813458" y="271038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38" name="Rektangel 137">
              <a:extLst>
                <a:ext uri="{FF2B5EF4-FFF2-40B4-BE49-F238E27FC236}">
                  <a16:creationId xmlns:a16="http://schemas.microsoft.com/office/drawing/2014/main" id="{0819A71D-4A43-AE48-A81A-0BE31847FD76}"/>
                </a:ext>
              </a:extLst>
            </p:cNvPr>
            <p:cNvSpPr>
              <a:spLocks noChangeAspect="1"/>
            </p:cNvSpPr>
            <p:nvPr/>
          </p:nvSpPr>
          <p:spPr>
            <a:xfrm rot="180000">
              <a:off x="8761376" y="2670723"/>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2</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39" name="Grupp 138">
            <a:extLst>
              <a:ext uri="{FF2B5EF4-FFF2-40B4-BE49-F238E27FC236}">
                <a16:creationId xmlns:a16="http://schemas.microsoft.com/office/drawing/2014/main" id="{89262D17-8687-8E4A-B1D9-263489300466}"/>
              </a:ext>
            </a:extLst>
          </p:cNvPr>
          <p:cNvGrpSpPr/>
          <p:nvPr/>
        </p:nvGrpSpPr>
        <p:grpSpPr>
          <a:xfrm>
            <a:off x="7325385" y="3256488"/>
            <a:ext cx="807843" cy="789677"/>
            <a:chOff x="7778375" y="2610105"/>
            <a:chExt cx="778312" cy="760810"/>
          </a:xfrm>
        </p:grpSpPr>
        <p:sp>
          <p:nvSpPr>
            <p:cNvPr id="140" name="Rektangel 64">
              <a:extLst>
                <a:ext uri="{FF2B5EF4-FFF2-40B4-BE49-F238E27FC236}">
                  <a16:creationId xmlns:a16="http://schemas.microsoft.com/office/drawing/2014/main" id="{CC17496F-8921-774E-90BD-EB768F7039E3}"/>
                </a:ext>
              </a:extLst>
            </p:cNvPr>
            <p:cNvSpPr>
              <a:spLocks noChangeAspect="1"/>
            </p:cNvSpPr>
            <p:nvPr/>
          </p:nvSpPr>
          <p:spPr>
            <a:xfrm>
              <a:off x="7836687" y="2650915"/>
              <a:ext cx="720000" cy="720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1" name="Rektangel 140">
              <a:extLst>
                <a:ext uri="{FF2B5EF4-FFF2-40B4-BE49-F238E27FC236}">
                  <a16:creationId xmlns:a16="http://schemas.microsoft.com/office/drawing/2014/main" id="{EFC85775-549E-274F-9A9E-62B6396D0F4E}"/>
                </a:ext>
              </a:extLst>
            </p:cNvPr>
            <p:cNvSpPr>
              <a:spLocks noChangeAspect="1"/>
            </p:cNvSpPr>
            <p:nvPr/>
          </p:nvSpPr>
          <p:spPr>
            <a:xfrm>
              <a:off x="7778375" y="2610105"/>
              <a:ext cx="720000" cy="720000"/>
            </a:xfrm>
            <a:prstGeom prst="rect">
              <a:avLst/>
            </a:prstGeom>
            <a:solidFill>
              <a:srgbClr val="CDA9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Century Gothic"/>
                  <a:ea typeface="+mn-ea"/>
                  <a:cs typeface="+mn-cs"/>
                </a:rPr>
                <a:t>Akt. 1</a:t>
              </a:r>
              <a:endParaRPr kumimoji="0" lang="sv-SE" sz="1400" b="1"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2" name="Grupp 141">
            <a:extLst>
              <a:ext uri="{FF2B5EF4-FFF2-40B4-BE49-F238E27FC236}">
                <a16:creationId xmlns:a16="http://schemas.microsoft.com/office/drawing/2014/main" id="{9CA5AEF4-1543-EF41-A09E-BF1C940950F0}"/>
              </a:ext>
            </a:extLst>
          </p:cNvPr>
          <p:cNvGrpSpPr/>
          <p:nvPr/>
        </p:nvGrpSpPr>
        <p:grpSpPr>
          <a:xfrm>
            <a:off x="8157730" y="4166377"/>
            <a:ext cx="802416" cy="782165"/>
            <a:chOff x="7265530" y="3300565"/>
            <a:chExt cx="631769" cy="615825"/>
          </a:xfrm>
        </p:grpSpPr>
        <p:sp>
          <p:nvSpPr>
            <p:cNvPr id="143" name="Rektangel 64">
              <a:extLst>
                <a:ext uri="{FF2B5EF4-FFF2-40B4-BE49-F238E27FC236}">
                  <a16:creationId xmlns:a16="http://schemas.microsoft.com/office/drawing/2014/main" id="{99CDDEFF-A8E7-E94D-9C03-D51A272320B0}"/>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4" name="Rektangel 143">
              <a:extLst>
                <a:ext uri="{FF2B5EF4-FFF2-40B4-BE49-F238E27FC236}">
                  <a16:creationId xmlns:a16="http://schemas.microsoft.com/office/drawing/2014/main" id="{53FA6B4A-2318-AE47-926E-2793E9B16F8A}"/>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smtClean="0">
                  <a:ln>
                    <a:noFill/>
                  </a:ln>
                  <a:solidFill>
                    <a:srgbClr val="000000"/>
                  </a:solidFill>
                  <a:effectLst/>
                  <a:uLnTx/>
                  <a:uFillTx/>
                  <a:latin typeface="Century Gothic"/>
                  <a:ea typeface="+mn-ea"/>
                  <a:cs typeface="+mn-cs"/>
                </a:rPr>
                <a:t>Konse</a:t>
              </a:r>
              <a:r>
                <a:rPr kumimoji="0" lang="sv-SE" sz="1200" b="0" i="0" u="none" strike="noStrike" kern="1200" cap="none" spc="0" normalizeH="0" baseline="0" noProof="0" dirty="0" smtClean="0">
                  <a:ln>
                    <a:noFill/>
                  </a:ln>
                  <a:solidFill>
                    <a:srgbClr val="000000"/>
                  </a:solidFill>
                  <a:effectLst/>
                  <a:uLnTx/>
                  <a:uFillTx/>
                  <a:latin typeface="Century Gothic"/>
                  <a:ea typeface="+mn-ea"/>
                  <a:cs typeface="+mn-cs"/>
                </a:rPr>
                <a:t>- </a:t>
              </a:r>
              <a:r>
                <a:rPr kumimoji="0" lang="sv-SE" sz="1200" b="0" i="0" u="none" strike="noStrike" kern="1200" cap="none" spc="0" normalizeH="0" baseline="0" noProof="0" dirty="0" err="1" smtClean="0">
                  <a:ln>
                    <a:noFill/>
                  </a:ln>
                  <a:solidFill>
                    <a:srgbClr val="000000"/>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5" name="Grupp 144">
            <a:extLst>
              <a:ext uri="{FF2B5EF4-FFF2-40B4-BE49-F238E27FC236}">
                <a16:creationId xmlns:a16="http://schemas.microsoft.com/office/drawing/2014/main" id="{A544A40E-BAFA-CA4E-90BC-257CADE8C34A}"/>
              </a:ext>
            </a:extLst>
          </p:cNvPr>
          <p:cNvGrpSpPr/>
          <p:nvPr/>
        </p:nvGrpSpPr>
        <p:grpSpPr>
          <a:xfrm rot="21420000">
            <a:off x="8936435" y="4158801"/>
            <a:ext cx="802416" cy="782165"/>
            <a:chOff x="7265530" y="3300565"/>
            <a:chExt cx="631769" cy="615825"/>
          </a:xfrm>
        </p:grpSpPr>
        <p:sp>
          <p:nvSpPr>
            <p:cNvPr id="146" name="Rektangel 64">
              <a:extLst>
                <a:ext uri="{FF2B5EF4-FFF2-40B4-BE49-F238E27FC236}">
                  <a16:creationId xmlns:a16="http://schemas.microsoft.com/office/drawing/2014/main" id="{F78D3EB8-AF8C-E842-B492-8C05B98C02F8}"/>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7" name="Rektangel 146">
              <a:extLst>
                <a:ext uri="{FF2B5EF4-FFF2-40B4-BE49-F238E27FC236}">
                  <a16:creationId xmlns:a16="http://schemas.microsoft.com/office/drawing/2014/main" id="{2B03FCB9-C01F-BA4B-80F1-A5D55C5E57B0}"/>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Konse</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a:t>
              </a: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8" name="Grupp 147">
            <a:extLst>
              <a:ext uri="{FF2B5EF4-FFF2-40B4-BE49-F238E27FC236}">
                <a16:creationId xmlns:a16="http://schemas.microsoft.com/office/drawing/2014/main" id="{D77545F1-3980-F441-82AC-92B2BF76855C}"/>
              </a:ext>
            </a:extLst>
          </p:cNvPr>
          <p:cNvGrpSpPr/>
          <p:nvPr/>
        </p:nvGrpSpPr>
        <p:grpSpPr>
          <a:xfrm rot="21420000">
            <a:off x="8525741" y="4969696"/>
            <a:ext cx="802416" cy="782165"/>
            <a:chOff x="7265530" y="3300565"/>
            <a:chExt cx="631769" cy="615825"/>
          </a:xfrm>
        </p:grpSpPr>
        <p:sp>
          <p:nvSpPr>
            <p:cNvPr id="149" name="Rektangel 64">
              <a:extLst>
                <a:ext uri="{FF2B5EF4-FFF2-40B4-BE49-F238E27FC236}">
                  <a16:creationId xmlns:a16="http://schemas.microsoft.com/office/drawing/2014/main" id="{01F8785A-628E-0948-AC03-B5B50376DA6F}"/>
                </a:ext>
              </a:extLst>
            </p:cNvPr>
            <p:cNvSpPr>
              <a:spLocks noChangeAspect="1"/>
            </p:cNvSpPr>
            <p:nvPr/>
          </p:nvSpPr>
          <p:spPr>
            <a:xfrm rot="60000">
              <a:off x="7308910" y="3328001"/>
              <a:ext cx="588389" cy="588389"/>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50" name="Rektangel 149">
              <a:extLst>
                <a:ext uri="{FF2B5EF4-FFF2-40B4-BE49-F238E27FC236}">
                  <a16:creationId xmlns:a16="http://schemas.microsoft.com/office/drawing/2014/main" id="{16BB61BB-DFFE-8341-B9CA-D84E18F75B04}"/>
                </a:ext>
              </a:extLst>
            </p:cNvPr>
            <p:cNvSpPr>
              <a:spLocks noChangeAspect="1"/>
            </p:cNvSpPr>
            <p:nvPr/>
          </p:nvSpPr>
          <p:spPr>
            <a:xfrm rot="60000">
              <a:off x="7265530" y="3300565"/>
              <a:ext cx="586478" cy="586478"/>
            </a:xfrm>
            <a:prstGeom prst="rect">
              <a:avLst/>
            </a:prstGeom>
            <a:solidFill>
              <a:srgbClr val="FEE8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Konse</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a:t>
              </a: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kvens</a:t>
              </a: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grpSp>
      <p:sp>
        <p:nvSpPr>
          <p:cNvPr id="62" name="textruta 61">
            <a:extLst>
              <a:ext uri="{FF2B5EF4-FFF2-40B4-BE49-F238E27FC236}">
                <a16:creationId xmlns:a16="http://schemas.microsoft.com/office/drawing/2014/main" id="{C8E3D118-69C2-E44D-883C-2F0488CC725A}"/>
              </a:ext>
            </a:extLst>
          </p:cNvPr>
          <p:cNvSpPr txBox="1"/>
          <p:nvPr/>
        </p:nvSpPr>
        <p:spPr>
          <a:xfrm>
            <a:off x="913730" y="4650148"/>
            <a:ext cx="5741527" cy="203132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Garamond" panose="02020404030301010803" pitchFamily="18" charset="0"/>
                <a:cs typeface="Times New Roman" panose="02020603050405020304" pitchFamily="18" charset="0"/>
              </a:rPr>
              <a:t>Vad blir konsekvenserna av en störning i respektive aktivitet? </a:t>
            </a: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Garamond" panose="02020404030301010803" pitchFamily="18" charset="0"/>
                <a:cs typeface="Times New Roman" panose="02020603050405020304" pitchFamily="18" charset="0"/>
              </a:rPr>
              <a:t>Hur påverkas konsekvenserna över tid? Dvs. om störningen blir långvarig, hur påverkas konsekvenserna? (Störningar i vissa aktiviteter kanske inte ger några större konsekvenser på kort sikt, men blir på lång sikt oacceptabla. </a:t>
            </a: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Garamond" panose="02020404030301010803" pitchFamily="18" charset="0"/>
                <a:cs typeface="Times New Roman" panose="02020603050405020304" pitchFamily="18" charset="0"/>
              </a:rPr>
              <a:t>Hur påverkas t.ex. människors liv och hälsa eller samhällets funktionalitet?</a:t>
            </a: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
                <a:srgbClr val="822757"/>
              </a:buClr>
              <a:buSzPct val="120000"/>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Garamond" panose="02020404030301010803" pitchFamily="18" charset="0"/>
                <a:cs typeface="Times New Roman" panose="02020603050405020304" pitchFamily="18" charset="0"/>
              </a:rPr>
              <a:t>Vilken/vilka aktivitet/-er ger mest allvarliga konsekvenser för verksamheten, organisationen och samhället om den störs ut?</a:t>
            </a: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Garamond" panose="02020404030301010803" pitchFamily="18" charset="0"/>
              <a:cs typeface="Times New Roman" panose="02020603050405020304" pitchFamily="18" charset="0"/>
            </a:endParaRPr>
          </a:p>
        </p:txBody>
      </p:sp>
      <p:grpSp>
        <p:nvGrpSpPr>
          <p:cNvPr id="66" name="Grupp 65">
            <a:extLst>
              <a:ext uri="{FF2B5EF4-FFF2-40B4-BE49-F238E27FC236}">
                <a16:creationId xmlns:a16="http://schemas.microsoft.com/office/drawing/2014/main" id="{63D8C242-C833-C443-9883-4A4C548E5990}"/>
              </a:ext>
            </a:extLst>
          </p:cNvPr>
          <p:cNvGrpSpPr/>
          <p:nvPr/>
        </p:nvGrpSpPr>
        <p:grpSpPr>
          <a:xfrm>
            <a:off x="318094" y="85852"/>
            <a:ext cx="1546919" cy="1546919"/>
            <a:chOff x="1732491" y="1234237"/>
            <a:chExt cx="4363509" cy="4363509"/>
          </a:xfrm>
        </p:grpSpPr>
        <p:sp>
          <p:nvSpPr>
            <p:cNvPr id="67" name="Frihandsfigur 66">
              <a:extLst>
                <a:ext uri="{FF2B5EF4-FFF2-40B4-BE49-F238E27FC236}">
                  <a16:creationId xmlns:a16="http://schemas.microsoft.com/office/drawing/2014/main" id="{4C2545D0-A20B-1D43-9A88-1C00FB4E1312}"/>
                </a:ext>
              </a:extLst>
            </p:cNvPr>
            <p:cNvSpPr/>
            <p:nvPr/>
          </p:nvSpPr>
          <p:spPr>
            <a:xfrm>
              <a:off x="1965882" y="1467628"/>
              <a:ext cx="1885080" cy="1885080"/>
            </a:xfrm>
            <a:custGeom>
              <a:avLst/>
              <a:gdLst>
                <a:gd name="connsiteX0" fmla="*/ 1542633 w 1542633"/>
                <a:gd name="connsiteY0" fmla="*/ 0 h 1542633"/>
                <a:gd name="connsiteX1" fmla="*/ 1542633 w 1542633"/>
                <a:gd name="connsiteY1" fmla="*/ 1271612 h 1542633"/>
                <a:gd name="connsiteX2" fmla="*/ 1525463 w 1542633"/>
                <a:gd name="connsiteY2" fmla="*/ 1273343 h 1542633"/>
                <a:gd name="connsiteX3" fmla="*/ 1273343 w 1542633"/>
                <a:gd name="connsiteY3" fmla="*/ 1525463 h 1542633"/>
                <a:gd name="connsiteX4" fmla="*/ 1271612 w 1542633"/>
                <a:gd name="connsiteY4" fmla="*/ 1542633 h 1542633"/>
                <a:gd name="connsiteX5" fmla="*/ 0 w 1542633"/>
                <a:gd name="connsiteY5" fmla="*/ 1542633 h 1542633"/>
                <a:gd name="connsiteX6" fmla="*/ 1542633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1542633" y="0"/>
                  </a:moveTo>
                  <a:lnTo>
                    <a:pt x="1542633" y="1271612"/>
                  </a:lnTo>
                  <a:lnTo>
                    <a:pt x="1525463" y="1273343"/>
                  </a:lnTo>
                  <a:cubicBezTo>
                    <a:pt x="1398913" y="1299239"/>
                    <a:pt x="1299239" y="1398913"/>
                    <a:pt x="1273343" y="1525463"/>
                  </a:cubicBezTo>
                  <a:lnTo>
                    <a:pt x="1271612" y="1542633"/>
                  </a:lnTo>
                  <a:lnTo>
                    <a:pt x="0" y="1542633"/>
                  </a:lnTo>
                  <a:cubicBezTo>
                    <a:pt x="0" y="690661"/>
                    <a:pt x="690661" y="0"/>
                    <a:pt x="1542633"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68" name="Frihandsfigur 67">
              <a:extLst>
                <a:ext uri="{FF2B5EF4-FFF2-40B4-BE49-F238E27FC236}">
                  <a16:creationId xmlns:a16="http://schemas.microsoft.com/office/drawing/2014/main" id="{72828179-C730-2D45-AF7D-F543870D95A5}"/>
                </a:ext>
              </a:extLst>
            </p:cNvPr>
            <p:cNvSpPr/>
            <p:nvPr/>
          </p:nvSpPr>
          <p:spPr>
            <a:xfrm>
              <a:off x="1965882" y="3479276"/>
              <a:ext cx="1885080" cy="1885080"/>
            </a:xfrm>
            <a:custGeom>
              <a:avLst/>
              <a:gdLst>
                <a:gd name="connsiteX0" fmla="*/ 0 w 1542633"/>
                <a:gd name="connsiteY0" fmla="*/ 0 h 1542633"/>
                <a:gd name="connsiteX1" fmla="*/ 1272350 w 1542633"/>
                <a:gd name="connsiteY1" fmla="*/ 1 h 1542633"/>
                <a:gd name="connsiteX2" fmla="*/ 1273343 w 1542633"/>
                <a:gd name="connsiteY2" fmla="*/ 9849 h 1542633"/>
                <a:gd name="connsiteX3" fmla="*/ 1525463 w 1542633"/>
                <a:gd name="connsiteY3" fmla="*/ 261969 h 1542633"/>
                <a:gd name="connsiteX4" fmla="*/ 1542633 w 1542633"/>
                <a:gd name="connsiteY4" fmla="*/ 263700 h 1542633"/>
                <a:gd name="connsiteX5" fmla="*/ 1542633 w 1542633"/>
                <a:gd name="connsiteY5" fmla="*/ 1542633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lnTo>
                    <a:pt x="1272350" y="1"/>
                  </a:lnTo>
                  <a:lnTo>
                    <a:pt x="1273343" y="9849"/>
                  </a:lnTo>
                  <a:cubicBezTo>
                    <a:pt x="1299239" y="136399"/>
                    <a:pt x="1398913" y="236074"/>
                    <a:pt x="1525463" y="261969"/>
                  </a:cubicBezTo>
                  <a:lnTo>
                    <a:pt x="1542633" y="263700"/>
                  </a:lnTo>
                  <a:lnTo>
                    <a:pt x="1542633" y="1542633"/>
                  </a:lnTo>
                  <a:cubicBezTo>
                    <a:pt x="690661" y="1542633"/>
                    <a:pt x="0" y="851973"/>
                    <a:pt x="0" y="0"/>
                  </a:cubicBezTo>
                  <a:close/>
                </a:path>
              </a:pathLst>
            </a:custGeom>
            <a:solidFill>
              <a:srgbClr val="E2E2E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3367" tIns="0" rIns="1811848" bIns="1260000" numCol="1" spcCol="1270" anchor="ctr" anchorCtr="0">
              <a:noAutofit/>
            </a:bodyPr>
            <a:lstStyle/>
            <a:p>
              <a:pPr marL="0" marR="0" lvl="0" indent="0" algn="ctr" defTabSz="933450" rtl="0" eaLnBrk="1" fontAlgn="auto" latinLnBrk="0" hangingPunct="1">
                <a:lnSpc>
                  <a:spcPct val="90000"/>
                </a:lnSpc>
                <a:spcBef>
                  <a:spcPct val="0"/>
                </a:spcBef>
                <a:spcAft>
                  <a:spcPts val="60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Century Gothic"/>
                <a:ea typeface="+mn-ea"/>
                <a:cs typeface="+mn-cs"/>
              </a:endParaRPr>
            </a:p>
          </p:txBody>
        </p:sp>
        <p:sp>
          <p:nvSpPr>
            <p:cNvPr id="69" name="Frihandsfigur 68">
              <a:extLst>
                <a:ext uri="{FF2B5EF4-FFF2-40B4-BE49-F238E27FC236}">
                  <a16:creationId xmlns:a16="http://schemas.microsoft.com/office/drawing/2014/main" id="{590C64B7-BEE6-BE4E-9BD8-C2E732564A35}"/>
                </a:ext>
              </a:extLst>
            </p:cNvPr>
            <p:cNvSpPr>
              <a:spLocks noChangeAspect="1"/>
            </p:cNvSpPr>
            <p:nvPr/>
          </p:nvSpPr>
          <p:spPr>
            <a:xfrm>
              <a:off x="3977530" y="1467628"/>
              <a:ext cx="1885080" cy="1885080"/>
            </a:xfrm>
            <a:custGeom>
              <a:avLst/>
              <a:gdLst>
                <a:gd name="connsiteX0" fmla="*/ 0 w 1542633"/>
                <a:gd name="connsiteY0" fmla="*/ 0 h 1542633"/>
                <a:gd name="connsiteX1" fmla="*/ 1542633 w 1542633"/>
                <a:gd name="connsiteY1" fmla="*/ 1542633 h 1542633"/>
                <a:gd name="connsiteX2" fmla="*/ 263700 w 1542633"/>
                <a:gd name="connsiteY2" fmla="*/ 1542633 h 1542633"/>
                <a:gd name="connsiteX3" fmla="*/ 261969 w 1542633"/>
                <a:gd name="connsiteY3" fmla="*/ 1525463 h 1542633"/>
                <a:gd name="connsiteX4" fmla="*/ 9849 w 1542633"/>
                <a:gd name="connsiteY4" fmla="*/ 1273343 h 1542633"/>
                <a:gd name="connsiteX5" fmla="*/ 1 w 1542633"/>
                <a:gd name="connsiteY5" fmla="*/ 1272350 h 1542633"/>
                <a:gd name="connsiteX6" fmla="*/ 0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0" y="0"/>
                  </a:moveTo>
                  <a:cubicBezTo>
                    <a:pt x="851973" y="0"/>
                    <a:pt x="1542633" y="690661"/>
                    <a:pt x="1542633" y="1542633"/>
                  </a:cubicBezTo>
                  <a:lnTo>
                    <a:pt x="263700" y="1542633"/>
                  </a:lnTo>
                  <a:lnTo>
                    <a:pt x="261969" y="1525463"/>
                  </a:lnTo>
                  <a:cubicBezTo>
                    <a:pt x="236074" y="1398913"/>
                    <a:pt x="136399" y="1299239"/>
                    <a:pt x="9849" y="1273343"/>
                  </a:cubicBezTo>
                  <a:lnTo>
                    <a:pt x="1" y="1272350"/>
                  </a:lnTo>
                  <a:lnTo>
                    <a:pt x="0" y="0"/>
                  </a:lnTo>
                  <a:close/>
                </a:path>
              </a:pathLst>
            </a:cu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Frihandsfigur 69">
              <a:extLst>
                <a:ext uri="{FF2B5EF4-FFF2-40B4-BE49-F238E27FC236}">
                  <a16:creationId xmlns:a16="http://schemas.microsoft.com/office/drawing/2014/main" id="{B10F8F61-DD3C-C74F-B40F-F24D515EAB45}"/>
                </a:ext>
              </a:extLst>
            </p:cNvPr>
            <p:cNvSpPr>
              <a:spLocks noChangeAspect="1"/>
            </p:cNvSpPr>
            <p:nvPr/>
          </p:nvSpPr>
          <p:spPr>
            <a:xfrm>
              <a:off x="3977530" y="3479277"/>
              <a:ext cx="1885080" cy="1885080"/>
            </a:xfrm>
            <a:custGeom>
              <a:avLst/>
              <a:gdLst>
                <a:gd name="connsiteX0" fmla="*/ 262962 w 1542633"/>
                <a:gd name="connsiteY0" fmla="*/ 0 h 1542633"/>
                <a:gd name="connsiteX1" fmla="*/ 1542633 w 1542633"/>
                <a:gd name="connsiteY1" fmla="*/ 0 h 1542633"/>
                <a:gd name="connsiteX2" fmla="*/ 0 w 1542633"/>
                <a:gd name="connsiteY2" fmla="*/ 1542633 h 1542633"/>
                <a:gd name="connsiteX3" fmla="*/ 1 w 1542633"/>
                <a:gd name="connsiteY3" fmla="*/ 262961 h 1542633"/>
                <a:gd name="connsiteX4" fmla="*/ 9849 w 1542633"/>
                <a:gd name="connsiteY4" fmla="*/ 261968 h 1542633"/>
                <a:gd name="connsiteX5" fmla="*/ 261969 w 1542633"/>
                <a:gd name="connsiteY5" fmla="*/ 9848 h 1542633"/>
                <a:gd name="connsiteX6" fmla="*/ 262962 w 1542633"/>
                <a:gd name="connsiteY6" fmla="*/ 0 h 15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633" h="1542633">
                  <a:moveTo>
                    <a:pt x="262962" y="0"/>
                  </a:moveTo>
                  <a:lnTo>
                    <a:pt x="1542633" y="0"/>
                  </a:lnTo>
                  <a:cubicBezTo>
                    <a:pt x="1542633" y="851973"/>
                    <a:pt x="851973" y="1542633"/>
                    <a:pt x="0" y="1542633"/>
                  </a:cubicBezTo>
                  <a:lnTo>
                    <a:pt x="1" y="262961"/>
                  </a:lnTo>
                  <a:lnTo>
                    <a:pt x="9849" y="261968"/>
                  </a:lnTo>
                  <a:cubicBezTo>
                    <a:pt x="136399" y="236073"/>
                    <a:pt x="236074" y="136398"/>
                    <a:pt x="261969" y="9848"/>
                  </a:cubicBezTo>
                  <a:lnTo>
                    <a:pt x="262962" y="0"/>
                  </a:lnTo>
                  <a:close/>
                </a:path>
              </a:pathLst>
            </a:cu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Cirkelformad pil 14">
              <a:extLst>
                <a:ext uri="{FF2B5EF4-FFF2-40B4-BE49-F238E27FC236}">
                  <a16:creationId xmlns:a16="http://schemas.microsoft.com/office/drawing/2014/main" id="{34F6A08A-B3C0-2943-A035-15828166D351}"/>
                </a:ext>
              </a:extLst>
            </p:cNvPr>
            <p:cNvSpPr/>
            <p:nvPr/>
          </p:nvSpPr>
          <p:spPr>
            <a:xfrm>
              <a:off x="1859060" y="1234237"/>
              <a:ext cx="4236940" cy="4236940"/>
            </a:xfrm>
            <a:prstGeom prst="circularArrow">
              <a:avLst>
                <a:gd name="adj1" fmla="val 5085"/>
                <a:gd name="adj2" fmla="val 327528"/>
                <a:gd name="adj3" fmla="val 21272472"/>
                <a:gd name="adj4" fmla="val 162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2" name="Cirkelformad pil 15">
              <a:extLst>
                <a:ext uri="{FF2B5EF4-FFF2-40B4-BE49-F238E27FC236}">
                  <a16:creationId xmlns:a16="http://schemas.microsoft.com/office/drawing/2014/main" id="{74BB7170-5744-8641-AA39-16DA2854D5E0}"/>
                </a:ext>
              </a:extLst>
            </p:cNvPr>
            <p:cNvSpPr/>
            <p:nvPr/>
          </p:nvSpPr>
          <p:spPr>
            <a:xfrm>
              <a:off x="1859060" y="1360806"/>
              <a:ext cx="4236940" cy="4236940"/>
            </a:xfrm>
            <a:prstGeom prst="circularArrow">
              <a:avLst>
                <a:gd name="adj1" fmla="val 5085"/>
                <a:gd name="adj2" fmla="val 327528"/>
                <a:gd name="adj3" fmla="val 5072472"/>
                <a:gd name="adj4" fmla="val 0"/>
                <a:gd name="adj5" fmla="val 5932"/>
              </a:avLst>
            </a:prstGeom>
            <a:solidFill>
              <a:srgbClr val="CC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3" name="Cirkelformad pil 16">
              <a:extLst>
                <a:ext uri="{FF2B5EF4-FFF2-40B4-BE49-F238E27FC236}">
                  <a16:creationId xmlns:a16="http://schemas.microsoft.com/office/drawing/2014/main" id="{3F252D07-BF45-6840-AE44-914FF2F076C7}"/>
                </a:ext>
              </a:extLst>
            </p:cNvPr>
            <p:cNvSpPr/>
            <p:nvPr/>
          </p:nvSpPr>
          <p:spPr>
            <a:xfrm>
              <a:off x="1732491" y="1360806"/>
              <a:ext cx="4236940" cy="4236940"/>
            </a:xfrm>
            <a:prstGeom prst="circularArrow">
              <a:avLst>
                <a:gd name="adj1" fmla="val 5085"/>
                <a:gd name="adj2" fmla="val 327528"/>
                <a:gd name="adj3" fmla="val 10472472"/>
                <a:gd name="adj4" fmla="val 54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4" name="Cirkelformad pil 17">
              <a:extLst>
                <a:ext uri="{FF2B5EF4-FFF2-40B4-BE49-F238E27FC236}">
                  <a16:creationId xmlns:a16="http://schemas.microsoft.com/office/drawing/2014/main" id="{6025AF6B-3A85-174A-A6BA-7D34DD0F3C89}"/>
                </a:ext>
              </a:extLst>
            </p:cNvPr>
            <p:cNvSpPr/>
            <p:nvPr/>
          </p:nvSpPr>
          <p:spPr>
            <a:xfrm>
              <a:off x="1732491" y="1234237"/>
              <a:ext cx="4236940" cy="4236940"/>
            </a:xfrm>
            <a:prstGeom prst="circularArrow">
              <a:avLst>
                <a:gd name="adj1" fmla="val 5085"/>
                <a:gd name="adj2" fmla="val 327528"/>
                <a:gd name="adj3" fmla="val 15872472"/>
                <a:gd name="adj4" fmla="val 10800000"/>
                <a:gd name="adj5" fmla="val 5932"/>
              </a:avLst>
            </a:prstGeom>
            <a:solidFill>
              <a:srgbClr val="C5C5C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4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5" name="textruta 74">
              <a:extLst>
                <a:ext uri="{FF2B5EF4-FFF2-40B4-BE49-F238E27FC236}">
                  <a16:creationId xmlns:a16="http://schemas.microsoft.com/office/drawing/2014/main" id="{7A8CAF4A-9121-9345-B742-6064BB16C3A1}"/>
                </a:ext>
              </a:extLst>
            </p:cNvPr>
            <p:cNvSpPr txBox="1"/>
            <p:nvPr/>
          </p:nvSpPr>
          <p:spPr>
            <a:xfrm>
              <a:off x="2264063" y="2233677"/>
              <a:ext cx="1624199"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Förbättra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r>
                <a:rPr kumimoji="0" lang="sv-SE" sz="700" b="0" i="1" u="none" strike="noStrike" kern="1200" cap="none" spc="0" normalizeH="0" baseline="0" noProof="0" dirty="0" err="1">
                  <a:ln>
                    <a:noFill/>
                  </a:ln>
                  <a:solidFill>
                    <a:srgbClr val="A9A8A4"/>
                  </a:solidFill>
                  <a:effectLst/>
                  <a:uLnTx/>
                  <a:uFillTx/>
                  <a:latin typeface="Century Gothic"/>
                  <a:ea typeface="+mn-ea"/>
                  <a:cs typeface="+mn-cs"/>
                </a:rPr>
                <a:t>act</a:t>
              </a:r>
              <a:r>
                <a:rPr kumimoji="0" lang="sv-SE" sz="700" b="0" i="1" u="none" strike="noStrike" kern="1200" cap="none" spc="0" normalizeH="0" baseline="0" noProof="0" dirty="0">
                  <a:ln>
                    <a:noFill/>
                  </a:ln>
                  <a:solidFill>
                    <a:srgbClr val="A9A8A4"/>
                  </a:solidFill>
                  <a:effectLst/>
                  <a:uLnTx/>
                  <a:uFillTx/>
                  <a:latin typeface="Century Gothic"/>
                  <a:ea typeface="+mn-ea"/>
                  <a:cs typeface="+mn-cs"/>
                </a:rPr>
                <a:t>)</a:t>
              </a:r>
            </a:p>
          </p:txBody>
        </p:sp>
        <p:sp>
          <p:nvSpPr>
            <p:cNvPr id="76" name="textruta 75">
              <a:extLst>
                <a:ext uri="{FF2B5EF4-FFF2-40B4-BE49-F238E27FC236}">
                  <a16:creationId xmlns:a16="http://schemas.microsoft.com/office/drawing/2014/main" id="{0C6981B2-5703-8245-81D3-EA8C7716BD62}"/>
                </a:ext>
              </a:extLst>
            </p:cNvPr>
            <p:cNvSpPr txBox="1"/>
            <p:nvPr/>
          </p:nvSpPr>
          <p:spPr>
            <a:xfrm>
              <a:off x="2157277" y="3710733"/>
              <a:ext cx="1660372"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A9A8A4"/>
                  </a:solidFill>
                  <a:effectLst/>
                  <a:uLnTx/>
                  <a:uFillTx/>
                  <a:latin typeface="Century Gothic"/>
                  <a:ea typeface="+mn-ea"/>
                  <a:cs typeface="+mn-cs"/>
                </a:rPr>
                <a:t>Följa upp</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A9A8A4"/>
                  </a:solidFill>
                  <a:effectLst/>
                  <a:uLnTx/>
                  <a:uFillTx/>
                  <a:latin typeface="Century Gothic"/>
                  <a:ea typeface="+mn-ea"/>
                  <a:cs typeface="+mn-cs"/>
                </a:rPr>
                <a:t>(check)</a:t>
              </a:r>
            </a:p>
          </p:txBody>
        </p:sp>
        <p:sp>
          <p:nvSpPr>
            <p:cNvPr id="77" name="textruta 76">
              <a:extLst>
                <a:ext uri="{FF2B5EF4-FFF2-40B4-BE49-F238E27FC236}">
                  <a16:creationId xmlns:a16="http://schemas.microsoft.com/office/drawing/2014/main" id="{CA928BA4-EEAA-C04F-9334-5FD825CD1D85}"/>
                </a:ext>
              </a:extLst>
            </p:cNvPr>
            <p:cNvSpPr txBox="1"/>
            <p:nvPr/>
          </p:nvSpPr>
          <p:spPr>
            <a:xfrm>
              <a:off x="3868144" y="3710733"/>
              <a:ext cx="1936193" cy="843569"/>
            </a:xfrm>
            <a:prstGeom prst="rect">
              <a:avLst/>
            </a:prstGeom>
            <a:noFill/>
          </p:spPr>
          <p:txBody>
            <a:bodyPr wrap="non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prstClr val="black"/>
                  </a:solidFill>
                  <a:effectLst/>
                  <a:uLnTx/>
                  <a:uFillTx/>
                  <a:latin typeface="Century Gothic"/>
                  <a:ea typeface="+mn-ea"/>
                  <a:cs typeface="+mn-cs"/>
                </a:rPr>
                <a:t>Genomföra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prstClr val="black"/>
                  </a:solidFill>
                  <a:effectLst/>
                  <a:uLnTx/>
                  <a:uFillTx/>
                  <a:latin typeface="Century Gothic"/>
                  <a:ea typeface="+mn-ea"/>
                  <a:cs typeface="+mn-cs"/>
                </a:rPr>
                <a:t>(do)</a:t>
              </a:r>
            </a:p>
          </p:txBody>
        </p:sp>
        <p:sp>
          <p:nvSpPr>
            <p:cNvPr id="78" name="textruta 77">
              <a:extLst>
                <a:ext uri="{FF2B5EF4-FFF2-40B4-BE49-F238E27FC236}">
                  <a16:creationId xmlns:a16="http://schemas.microsoft.com/office/drawing/2014/main" id="{F8238682-9485-D948-BAD2-C0DED575CEA9}"/>
                </a:ext>
              </a:extLst>
            </p:cNvPr>
            <p:cNvSpPr txBox="1"/>
            <p:nvPr/>
          </p:nvSpPr>
          <p:spPr>
            <a:xfrm>
              <a:off x="3797520" y="2233680"/>
              <a:ext cx="1885081" cy="843569"/>
            </a:xfrm>
            <a:prstGeom prst="rect">
              <a:avLst/>
            </a:prstGeom>
            <a:noFill/>
          </p:spPr>
          <p:txBody>
            <a:bodyPr wrap="square" rtlCol="0">
              <a:spAutoFit/>
            </a:bodyPr>
            <a:lstStyle/>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1" i="0" u="none" strike="noStrike" kern="1200" cap="none" spc="0" normalizeH="0" baseline="0" noProof="0" dirty="0">
                  <a:ln>
                    <a:noFill/>
                  </a:ln>
                  <a:solidFill>
                    <a:srgbClr val="8C8B85"/>
                  </a:solidFill>
                  <a:effectLst/>
                  <a:uLnTx/>
                  <a:uFillTx/>
                  <a:latin typeface="Century Gothic"/>
                  <a:ea typeface="+mn-ea"/>
                  <a:cs typeface="+mn-cs"/>
                </a:rPr>
                <a:t>Planera</a:t>
              </a:r>
            </a:p>
            <a:p>
              <a:pPr marL="0" marR="0" lvl="0" indent="0" algn="ctr" defTabSz="933450" rtl="0" eaLnBrk="1" fontAlgn="auto" latinLnBrk="0" hangingPunct="1">
                <a:lnSpc>
                  <a:spcPct val="90000"/>
                </a:lnSpc>
                <a:spcBef>
                  <a:spcPct val="0"/>
                </a:spcBef>
                <a:spcAft>
                  <a:spcPts val="100"/>
                </a:spcAft>
                <a:buClrTx/>
                <a:buSzTx/>
                <a:buFontTx/>
                <a:buNone/>
                <a:tabLst/>
                <a:defRPr/>
              </a:pPr>
              <a:r>
                <a:rPr kumimoji="0" lang="sv-SE" sz="700" b="0" i="1" u="none" strike="noStrike" kern="1200" cap="none" spc="0" normalizeH="0" baseline="0" noProof="0" dirty="0">
                  <a:ln>
                    <a:noFill/>
                  </a:ln>
                  <a:solidFill>
                    <a:srgbClr val="8C8B85"/>
                  </a:solidFill>
                  <a:effectLst/>
                  <a:uLnTx/>
                  <a:uFillTx/>
                  <a:latin typeface="Century Gothic"/>
                  <a:ea typeface="+mn-ea"/>
                  <a:cs typeface="+mn-cs"/>
                </a:rPr>
                <a:t>(plan)</a:t>
              </a:r>
            </a:p>
          </p:txBody>
        </p:sp>
      </p:grpSp>
      <p:sp>
        <p:nvSpPr>
          <p:cNvPr id="80" name="Platshållare för innehåll 14">
            <a:extLst>
              <a:ext uri="{FF2B5EF4-FFF2-40B4-BE49-F238E27FC236}">
                <a16:creationId xmlns:a16="http://schemas.microsoft.com/office/drawing/2014/main" id="{0251A077-17D2-D142-B1FD-968AEA9B3B7A}"/>
              </a:ext>
            </a:extLst>
          </p:cNvPr>
          <p:cNvSpPr txBox="1">
            <a:spLocks/>
          </p:cNvSpPr>
          <p:nvPr/>
        </p:nvSpPr>
        <p:spPr>
          <a:xfrm>
            <a:off x="7435228" y="265254"/>
            <a:ext cx="3632282" cy="7386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Samhällsviktig verksamhet: </a:t>
            </a:r>
            <a:b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Kommunal räddningstjänst </a:t>
            </a:r>
            <a:b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Kritisk process: </a:t>
            </a:r>
            <a:r>
              <a:rPr kumimoji="0" lang="sv-SE" sz="1400" b="0" i="0" u="none" strike="noStrike" kern="1200" cap="none" spc="0" normalizeH="0" baseline="0" noProof="0" dirty="0">
                <a:ln>
                  <a:noFill/>
                </a:ln>
                <a:solidFill>
                  <a:srgbClr val="000000"/>
                </a:solidFill>
                <a:effectLst/>
                <a:uLnTx/>
                <a:uFillTx/>
                <a:latin typeface="Century Gothic"/>
                <a:ea typeface="+mn-ea"/>
                <a:cs typeface="Arial" panose="020B0604020202020204" pitchFamily="34" charset="0"/>
              </a:rPr>
              <a:t>Räddningsinsats</a:t>
            </a:r>
          </a:p>
        </p:txBody>
      </p:sp>
    </p:spTree>
    <p:extLst>
      <p:ext uri="{BB962C8B-B14F-4D97-AF65-F5344CB8AC3E}">
        <p14:creationId xmlns:p14="http://schemas.microsoft.com/office/powerpoint/2010/main" val="132241958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658D6BCDEE2324F9E8D7E730A347927" ma:contentTypeVersion="6" ma:contentTypeDescription="Skapa ett nytt dokument." ma:contentTypeScope="" ma:versionID="70e0d9ad65f15c7e4446e8702c522845">
  <xsd:schema xmlns:xsd="http://www.w3.org/2001/XMLSchema" xmlns:xs="http://www.w3.org/2001/XMLSchema" xmlns:p="http://schemas.microsoft.com/office/2006/metadata/properties" xmlns:ns2="09080109-f6cd-4eba-a2ee-73217fe696ed" xmlns:ns3="24cfc045-c5a1-49b9-9948-fe59e82f39e0" targetNamespace="http://schemas.microsoft.com/office/2006/metadata/properties" ma:root="true" ma:fieldsID="bc557ddd87210af3e1dcd406c81de311" ns2:_="" ns3:_="">
    <xsd:import namespace="09080109-f6cd-4eba-a2ee-73217fe696ed"/>
    <xsd:import namespace="24cfc045-c5a1-49b9-9948-fe59e82f39e0"/>
    <xsd:element name="properties">
      <xsd:complexType>
        <xsd:sequence>
          <xsd:element name="documentManagement">
            <xsd:complexType>
              <xsd:all>
                <xsd:element ref="ns2:msbLabel" minOccurs="0"/>
                <xsd:element ref="ns3:me2188190c4743278d5e2496f7571cdb" minOccurs="0"/>
                <xsd:element ref="ns3:TaxCatchAll" minOccurs="0"/>
                <xsd:element ref="ns3:TaxCatchAllLabel" minOccurs="0"/>
                <xsd:element ref="ns3:pce63744e68d442685f882c419dee97e"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8dc633b5-3e57-4612-ac26-e73598a8604b}"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cfc045-c5a1-49b9-9948-fe59e82f39e0" elementFormDefault="qualified">
    <xsd:import namespace="http://schemas.microsoft.com/office/2006/documentManagement/types"/>
    <xsd:import namespace="http://schemas.microsoft.com/office/infopath/2007/PartnerControls"/>
    <xsd:element name="me2188190c4743278d5e2496f7571cdb" ma:index="9" nillable="true" ma:taxonomy="true" ma:internalName="me2188190c4743278d5e2496f7571cdb" ma:taxonomyFieldName="MSB_SiteBusinessProcess" ma:displayName="Handlingsslag" ma:default="1;#Standard|42db7290-f92b-446b-999c-1bee6d848af0" ma:fieldId="{6e218819-0c47-4327-8d5e-2496f7571cdb}"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f7b2145f-c4ba-4122-8d2b-09752664fc90}" ma:internalName="TaxCatchAll" ma:showField="CatchAllData" ma:web="24cfc045-c5a1-49b9-9948-fe59e82f39e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f7b2145f-c4ba-4122-8d2b-09752664fc90}" ma:internalName="TaxCatchAllLabel" ma:readOnly="true" ma:showField="CatchAllDataLabel" ma:web="24cfc045-c5a1-49b9-9948-fe59e82f39e0">
      <xsd:complexType>
        <xsd:complexContent>
          <xsd:extension base="dms:MultiChoiceLookup">
            <xsd:sequence>
              <xsd:element name="Value" type="dms:Lookup" maxOccurs="unbounded" minOccurs="0" nillable="true"/>
            </xsd:sequence>
          </xsd:extension>
        </xsd:complexContent>
      </xsd:complexType>
    </xsd:element>
    <xsd:element name="pce63744e68d442685f882c419dee97e" ma:index="13" nillable="true" ma:taxonomy="true" ma:internalName="pce63744e68d442685f882c419dee97e" ma:taxonomyFieldName="MSB_DocumentType" ma:displayName="Handlingstyp" ma:fieldId="{9ce63744-e68d-4426-85f8-82c419dee97e}"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sbLabel xmlns="09080109-f6cd-4eba-a2ee-73217fe696ed"/>
    <TaxCatchAll xmlns="24cfc045-c5a1-49b9-9948-fe59e82f39e0">
      <Value>1</Value>
    </TaxCatchAll>
    <MSB_RecordId xmlns="24cfc045-c5a1-49b9-9948-fe59e82f39e0" xsi:nil="true"/>
    <pce63744e68d442685f882c419dee97e xmlns="24cfc045-c5a1-49b9-9948-fe59e82f39e0">
      <Terms xmlns="http://schemas.microsoft.com/office/infopath/2007/PartnerControls"/>
    </pce63744e68d442685f882c419dee97e>
    <me2188190c4743278d5e2496f7571cdb xmlns="24cfc045-c5a1-49b9-9948-fe59e82f39e0">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me2188190c4743278d5e2496f7571cd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FBE9A-996F-45D6-BD27-ECC7072CE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24cfc045-c5a1-49b9-9948-fe59e82f3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8F3AF4-9F40-4109-987E-338602C8267C}">
  <ds:schemaRefs>
    <ds:schemaRef ds:uri="http://purl.org/dc/terms/"/>
    <ds:schemaRef ds:uri="09080109-f6cd-4eba-a2ee-73217fe69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4cfc045-c5a1-49b9-9948-fe59e82f39e0"/>
    <ds:schemaRef ds:uri="http://www.w3.org/XML/1998/namespace"/>
    <ds:schemaRef ds:uri="http://purl.org/dc/dcmitype/"/>
  </ds:schemaRefs>
</ds:datastoreItem>
</file>

<file path=customXml/itemProps3.xml><?xml version="1.0" encoding="utf-8"?>
<ds:datastoreItem xmlns:ds="http://schemas.openxmlformats.org/officeDocument/2006/customXml" ds:itemID="{CAAF69EF-E31F-46D4-B444-DF5BEB2ED0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TotalTime>
  <Words>3937</Words>
  <Application>Microsoft Office PowerPoint</Application>
  <PresentationFormat>Bredbild</PresentationFormat>
  <Paragraphs>565</Paragraphs>
  <Slides>23</Slides>
  <Notes>16</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23</vt:i4>
      </vt:variant>
    </vt:vector>
  </HeadingPairs>
  <TitlesOfParts>
    <vt:vector size="32" baseType="lpstr">
      <vt:lpstr>Apple Symbols</vt:lpstr>
      <vt:lpstr>Arial</vt:lpstr>
      <vt:lpstr>Calibri</vt:lpstr>
      <vt:lpstr>Century Gothic</vt:lpstr>
      <vt:lpstr>Courier New</vt:lpstr>
      <vt:lpstr>Garamond</vt:lpstr>
      <vt:lpstr>Times New Roman</vt:lpstr>
      <vt:lpstr>MSB PPT Egna</vt:lpstr>
      <vt:lpstr>1_MSB PPT Egna</vt:lpstr>
      <vt:lpstr>Kontinuitetshantering – kommunal räddningstjänst</vt:lpstr>
      <vt:lpstr>Om materialet</vt:lpstr>
      <vt:lpstr>Kommunal räddningstjänst – en samhällsviktig verksamhet</vt:lpstr>
      <vt:lpstr>Varför kontinuitetshantering?</vt:lpstr>
      <vt:lpstr>Att kontinuitetshantera en samhällsviktig verksamhet</vt:lpstr>
      <vt:lpstr>Hur gör man?</vt:lpstr>
      <vt:lpstr>Konsekvensanalys</vt:lpstr>
      <vt:lpstr>Konsekvensanalys Aktiviteter</vt:lpstr>
      <vt:lpstr>Konsekvensanalys Konsekvenser</vt:lpstr>
      <vt:lpstr>Konsekvensanalys Acceptabel avbrottstid</vt:lpstr>
      <vt:lpstr>Konsekvensanalys  Exempel på delresultat efter workshop 1- Prioriteringsunderlag</vt:lpstr>
      <vt:lpstr>Konsekvensanalys Resurser</vt:lpstr>
      <vt:lpstr>Konsekvensanalys Återställningstid</vt:lpstr>
      <vt:lpstr>PowerPoint-presentation</vt:lpstr>
      <vt:lpstr>Riskbedömning</vt:lpstr>
      <vt:lpstr>Riskbedömning Risker och befintlig redundans</vt:lpstr>
      <vt:lpstr>Riskbedömning  Exempel på resultat efter workshop 2 - Riskbild</vt:lpstr>
      <vt:lpstr>Riskbedömning Åtgärdsförslag</vt:lpstr>
      <vt:lpstr>Riskbedömning  Exempel på resultat efter workshop 2 - Åtgärdsplan</vt:lpstr>
      <vt:lpstr>Genomför åtgärder</vt:lpstr>
      <vt:lpstr>Genomför åtgärder Kontinuitetsplan</vt:lpstr>
      <vt:lpstr>PowerPoint-presentation</vt:lpstr>
      <vt:lpstr>Vad kommer härnäst?</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Hedqvist Ida</dc:creator>
  <cp:lastModifiedBy>Bornström Mats</cp:lastModifiedBy>
  <cp:revision>496</cp:revision>
  <dcterms:created xsi:type="dcterms:W3CDTF">2019-09-26T14:09:47Z</dcterms:created>
  <dcterms:modified xsi:type="dcterms:W3CDTF">2020-09-18T11:19:27Z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0x0101008239AB5D3D2647B580F011DA2F3561110100F658D6BCDEE2324F9E8D7E730A347927</vt:lpwstr>
  </property>
  <property fmtid="{D5CDD505-2E9C-101B-9397-08002B2CF9AE}" pid="4" name="MSB_SiteBusinessProcess">
    <vt:lpwstr>1;#Standard|42db7290-f92b-446b-999c-1bee6d848af0</vt:lpwstr>
  </property>
  <property fmtid="{D5CDD505-2E9C-101B-9397-08002B2CF9AE}" pid="5" name="MSB_DocumentType">
    <vt:lpwstr/>
  </property>
</Properties>
</file>