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B496"/>
    <a:srgbClr val="92E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image" Target="../media/image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3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8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image" Target="../media/image3.png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image" Target="../media/image3.png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0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0.xml"/><Relationship Id="rId4" Type="http://schemas.openxmlformats.org/officeDocument/2006/relationships/tags" Target="../tags/tag139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3.png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C31ADF9-861B-45D2-8503-265750D849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799155"/>
            <a:ext cx="7802235" cy="306804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185077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774800" y="2627491"/>
            <a:ext cx="8582400" cy="76064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 descr="MSB Logotyp">
            <a:extLst>
              <a:ext uri="{FF2B5EF4-FFF2-40B4-BE49-F238E27FC236}">
                <a16:creationId xmlns:a16="http://schemas.microsoft.com/office/drawing/2014/main" id="{C994DFFA-DF5D-4F3A-BF33-218A48784C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652D206-1067-47B6-8FFE-1C2342F8F1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E8CE1D95-F632-4AF3-8B7F-A875F814B83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7E4A293-52A1-4578-AC06-C2932B1885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1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D6F2A64-194C-49DE-98E8-41A62AD1FAC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EF1AA8D3-BD3E-4A66-8C0B-3325F522D10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2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Mörkgrå, avsnitts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D7D29E5B-685D-482F-8494-A354F6A1AF6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8" name="Bildobjekt 7" descr="MSB Logotyp vit">
            <a:extLst>
              <a:ext uri="{FF2B5EF4-FFF2-40B4-BE49-F238E27FC236}">
                <a16:creationId xmlns:a16="http://schemas.microsoft.com/office/drawing/2014/main" id="{16E107E1-7AC3-43CF-A6CA-177B1B812FE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35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Rektangel 5" descr="TagShapePrint">
            <a:extLst>
              <a:ext uri="{FF2B5EF4-FFF2-40B4-BE49-F238E27FC236}">
                <a16:creationId xmlns:a16="http://schemas.microsoft.com/office/drawing/2014/main" id="{0D4D6CCC-51E3-41D8-8653-0477B694ECC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7" name="Bildobjekt 6" descr="MSB Logotyp vit">
            <a:extLst>
              <a:ext uri="{FF2B5EF4-FFF2-40B4-BE49-F238E27FC236}">
                <a16:creationId xmlns:a16="http://schemas.microsoft.com/office/drawing/2014/main" id="{12C87B01-826C-48CD-AAC7-25A0765D79E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Rektangel 7" descr="TagShapePrint">
            <a:extLst>
              <a:ext uri="{FF2B5EF4-FFF2-40B4-BE49-F238E27FC236}">
                <a16:creationId xmlns:a16="http://schemas.microsoft.com/office/drawing/2014/main" id="{E3053303-1555-4614-897F-4B3D25DF4C9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9" name="Bildobjekt 8" descr="MSB Logotyp vit">
            <a:extLst>
              <a:ext uri="{FF2B5EF4-FFF2-40B4-BE49-F238E27FC236}">
                <a16:creationId xmlns:a16="http://schemas.microsoft.com/office/drawing/2014/main" id="{FEB3FE70-94B2-46E9-B618-19EE7B8667E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32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lut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FDEBDE7-F704-4303-803A-AFE52A2CA7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8344"/>
            <a:ext cx="12192000" cy="6357866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019298" y="1362077"/>
            <a:ext cx="8582400" cy="633743"/>
          </a:xfrm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A9531-F5BA-4E5C-BE21-C657CBE8E529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019299" y="2046494"/>
            <a:ext cx="6608653" cy="138250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MSB Logotyp">
            <a:extLst>
              <a:ext uri="{FF2B5EF4-FFF2-40B4-BE49-F238E27FC236}">
                <a16:creationId xmlns:a16="http://schemas.microsoft.com/office/drawing/2014/main" id="{95DD5985-A25E-4117-9500-0C11FF49A1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024" y="6123904"/>
            <a:ext cx="1287889" cy="571294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BDDE36C-32A0-4EC1-BAB2-21D6BA9EC60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vä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 flipH="1">
            <a:off x="-1524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D6D0EBF-3891-481A-A740-9B73D4E39495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50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foto linjer hö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32D2BC56-E5BB-4706-884F-E550DFE216E3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-1" y="-1"/>
            <a:ext cx="12192001" cy="5992837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BE1865B-0552-40AF-8E28-A27FB0A9BD3F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700000" y="3181641"/>
            <a:ext cx="6552933" cy="1147167"/>
          </a:xfrm>
          <a:noFill/>
        </p:spPr>
        <p:txBody>
          <a:bodyPr anchor="b">
            <a:noAutofit/>
          </a:bodyPr>
          <a:lstStyle>
            <a:lvl1pPr algn="l"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76A06C7-2F99-435E-AEB4-A8BD2FF2811C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7504510" y="-9053"/>
            <a:ext cx="4690800" cy="18756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1CD9792-B3DA-483F-864B-624F57AED9E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837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me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C4CC64D-0556-4EE6-8C65-19C67B09D47C}"/>
              </a:ext>
            </a:extLst>
          </p:cNvPr>
          <p:cNvSpPr>
            <a:spLocks noGrp="1"/>
          </p:cNvSpPr>
          <p:nvPr>
            <p:ph type="pic" sz="quarter" idx="10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700652" y="1368000"/>
            <a:ext cx="6552000" cy="1273968"/>
          </a:xfrm>
        </p:spPr>
        <p:txBody>
          <a:bodyPr anchor="t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A15B28B4-2D13-4E26-ADD9-0E1AA3CC18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56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32D0FF3B-541A-4046-ADC9-AA4ECAEB50A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2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rö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1" y="1252147"/>
            <a:ext cx="4557978" cy="2652665"/>
          </a:xfrm>
          <a:gradFill>
            <a:gsLst>
              <a:gs pos="100000">
                <a:schemeClr val="bg1"/>
              </a:gs>
              <a:gs pos="3000">
                <a:schemeClr val="accent1"/>
              </a:gs>
              <a:gs pos="0">
                <a:schemeClr val="bg1"/>
              </a:gs>
              <a:gs pos="0">
                <a:schemeClr val="accent1"/>
              </a:gs>
              <a:gs pos="3000">
                <a:schemeClr val="accent1"/>
              </a:gs>
              <a:gs pos="4000">
                <a:schemeClr val="accent1"/>
              </a:gs>
              <a:gs pos="0">
                <a:schemeClr val="accent1"/>
              </a:gs>
              <a:gs pos="4000">
                <a:schemeClr val="bg1"/>
              </a:gs>
            </a:gsLst>
            <a:lin ang="0" scaled="1"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lnSpc>
                <a:spcPct val="170000"/>
              </a:lnSpc>
              <a:spcBef>
                <a:spcPts val="0"/>
              </a:spcBef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C73F3707-EE23-4555-81ED-EFCFC740D44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063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 med foto och textruta lil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8C8263F2-B4B2-49CB-80FF-B28F3C05F0F4}"/>
              </a:ext>
            </a:extLst>
          </p:cNvPr>
          <p:cNvSpPr>
            <a:spLocks noGrp="1"/>
          </p:cNvSpPr>
          <p:nvPr>
            <p:ph type="pic" sz="quarter" idx="11"/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EC4278E-C033-4F73-BA2E-69DCE0AB0022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>
          <a:xfrm>
            <a:off x="7633831" y="1287034"/>
            <a:ext cx="4558169" cy="2652665"/>
          </a:xfrm>
          <a:gradFill flip="none" rotWithShape="1">
            <a:gsLst>
              <a:gs pos="100000">
                <a:schemeClr val="accent2"/>
              </a:gs>
              <a:gs pos="99000">
                <a:schemeClr val="accent2"/>
              </a:gs>
              <a:gs pos="0">
                <a:schemeClr val="bg1"/>
              </a:gs>
              <a:gs pos="100000">
                <a:schemeClr val="accent2"/>
              </a:gs>
              <a:gs pos="96000">
                <a:schemeClr val="bg1"/>
              </a:gs>
              <a:gs pos="100000">
                <a:schemeClr val="accent2"/>
              </a:gs>
              <a:gs pos="100000">
                <a:schemeClr val="accent2"/>
              </a:gs>
              <a:gs pos="96000">
                <a:schemeClr val="accent2"/>
              </a:gs>
            </a:gsLst>
            <a:lin ang="0" scaled="1"/>
            <a:tileRect/>
          </a:gradFill>
        </p:spPr>
        <p:txBody>
          <a:bodyPr lIns="504000" tIns="396000" rIns="504000" bIns="396000">
            <a:no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B148343D-9557-4981-AFCA-B7C27BDB8EC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8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1474FF95-72CE-4F15-A907-790A9405D51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nj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E6DFBAEC-38E5-4D97-A612-5262025ED7F7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29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04498F7-0638-4AA2-AE84-6B87E650F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4308DC1-56E8-4359-819D-8BB65DF4D55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7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njer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819B8F01-128B-4BA1-A84C-B56BAFCFE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" y="5586311"/>
            <a:ext cx="3229200" cy="1269807"/>
          </a:xfrm>
          <a:prstGeom prst="rect">
            <a:avLst/>
          </a:prstGeom>
        </p:spPr>
      </p:pic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52965331-77AE-4EFA-821D-2E502D8BBE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591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6CDF3D6E-D108-415E-8D5A-BD46F9E0757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401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F5304C78-2B55-4DEC-9EA7-F3D8D674318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28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rött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3AA8698-4192-4498-8F9A-9812855A80C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86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B2533FB9-D3CB-4513-AF01-6865DE324090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A1CEAEA-19DE-4D04-BA56-BDA29032A8C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723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189061F8-55E7-49B6-9AEF-E1D14A4DD19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064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rött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32E03C5E-1186-4165-9246-C2BDBD802763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662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rubrik och innehåll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F7952798-40F2-43AF-ADCB-0F92798101F8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1" name="Bildobjekt 10" descr="MSB Logotyp vit">
            <a:extLst>
              <a:ext uri="{FF2B5EF4-FFF2-40B4-BE49-F238E27FC236}">
                <a16:creationId xmlns:a16="http://schemas.microsoft.com/office/drawing/2014/main" id="{F1B410AC-55C0-4955-B070-81E9EC8004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07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örkgrå, endast rubrik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3EB786C1-5062-47EE-A182-4CBD58D4B38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0" name="Bildobjekt 9" descr="MSB Logotyp vit">
            <a:extLst>
              <a:ext uri="{FF2B5EF4-FFF2-40B4-BE49-F238E27FC236}">
                <a16:creationId xmlns:a16="http://schemas.microsoft.com/office/drawing/2014/main" id="{F530D0E8-4E0D-4D85-AB67-CEE8E5C02C8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636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rött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59DDE75-2A1E-40D1-85C6-BD52C5491099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262E663B-7D0C-449C-81ED-E14E74EED1A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E357044C-DA38-49F5-A8E4-753F9E350B46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06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C1671A04-B694-4E06-9704-066D21C9B34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851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 lila str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51D0A648-C3B8-4A8C-9681-92309A44D8A6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638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6B669AE-DB11-48D9-AF4B-A358921646C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007C7AC3-BC49-4601-A7B2-0EF800DF7D49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564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Grå, endast rubrik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42699372-AE26-4104-A617-190897B6B5E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6BD33255-FFA5-49B8-A9EF-FB42094D81C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5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D984-7330-426D-813B-46AAE15059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A5FEE3-4F44-4EF8-BB58-7C6B9EE46DC0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773387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E75873-11EA-475C-9688-F58B035842BF}"/>
              </a:ext>
            </a:extLst>
          </p:cNvPr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22316" y="2265118"/>
            <a:ext cx="4131654" cy="3834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C44C2790-902A-4C19-85E0-C370F3EBD17A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08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foto med text lila strec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84FB7889-B26A-4350-BD52-B5ADE9D4AF11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58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örkgrå, foto med text lila streck">
    <p:bg>
      <p:bgPr>
        <a:solidFill>
          <a:srgbClr val="4A49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38408" y="0"/>
            <a:ext cx="5857592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E91D795D-EC75-4887-AD5B-C2D7BBDFC58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018" y="1"/>
            <a:ext cx="23539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ktangel 4" descr="TagShapePrint">
            <a:extLst>
              <a:ext uri="{FF2B5EF4-FFF2-40B4-BE49-F238E27FC236}">
                <a16:creationId xmlns:a16="http://schemas.microsoft.com/office/drawing/2014/main" id="{73E7AADB-07B4-4113-8BA0-A7187E6E1E12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  <p:pic>
        <p:nvPicPr>
          <p:cNvPr id="13" name="Bildobjekt 12" descr="MSB Logotyp vit">
            <a:extLst>
              <a:ext uri="{FF2B5EF4-FFF2-40B4-BE49-F238E27FC236}">
                <a16:creationId xmlns:a16="http://schemas.microsoft.com/office/drawing/2014/main" id="{994A03BA-DF65-448A-A694-8A0AE9D8BE1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535B1B-6056-4CED-8443-F504A14CA1D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50843" y="479892"/>
            <a:ext cx="10517206" cy="5162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ktangel 2" descr="TagShapePrint">
            <a:extLst>
              <a:ext uri="{FF2B5EF4-FFF2-40B4-BE49-F238E27FC236}">
                <a16:creationId xmlns:a16="http://schemas.microsoft.com/office/drawing/2014/main" id="{4D234E2D-D23F-4A27-A025-571352EBCD4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 descr="TagShapePrint">
            <a:extLst>
              <a:ext uri="{FF2B5EF4-FFF2-40B4-BE49-F238E27FC236}">
                <a16:creationId xmlns:a16="http://schemas.microsoft.com/office/drawing/2014/main" id="{D2624664-E304-43C3-94AF-7C645752748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8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CFCF07-ECDA-4640-B5C3-2D28D1E5348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7293162" y="1140736"/>
            <a:ext cx="4001936" cy="943824"/>
          </a:xfrm>
        </p:spPr>
        <p:txBody>
          <a:bodyPr anchor="b"/>
          <a:lstStyle>
            <a:lvl1pPr>
              <a:defRPr sz="3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82F77A-2646-4218-A4A9-F18D71B677DD}"/>
              </a:ext>
            </a:extLst>
          </p:cNvPr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0" y="0"/>
            <a:ext cx="6096000" cy="6857999"/>
          </a:xfrm>
          <a:solidFill>
            <a:srgbClr val="F7F7F7"/>
          </a:solidFill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5071BAF5-9712-4804-B086-916A4B24192D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7293162" y="2258402"/>
            <a:ext cx="4002087" cy="383381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4D010190-EDD4-48A5-B350-2AB1DBEFAA41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, rubrik och innehåll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960810-8C01-47CE-B39D-C931C2B8EC4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73388" y="1108423"/>
            <a:ext cx="8580582" cy="96639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B2EE45-8107-4DF6-B7D2-B3F80F43CEF7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3388" y="2265119"/>
            <a:ext cx="8580582" cy="360152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0563D0BB-A7F6-4376-899B-98FBF764D8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4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rå, avsnittsrubrik">
    <p:bg>
      <p:bgPr>
        <a:solidFill>
          <a:srgbClr val="E4E4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835B8C-07AB-41CC-9E71-C4867F75404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774800" y="1368000"/>
            <a:ext cx="8582400" cy="1273968"/>
          </a:xfrm>
        </p:spPr>
        <p:txBody>
          <a:bodyPr anchor="b"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714B15-840F-4937-81D0-04D9058592A4}"/>
              </a:ext>
            </a:extLst>
          </p:cNvPr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74800" y="2673745"/>
            <a:ext cx="8582400" cy="633743"/>
          </a:xfrm>
        </p:spPr>
        <p:txBody>
          <a:bodyPr/>
          <a:lstStyle>
            <a:lvl1pPr marL="0" indent="0">
              <a:buNone/>
              <a:defRPr sz="2400">
                <a:solidFill>
                  <a:srgbClr val="0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ktangel 3" descr="TagShapePrint">
            <a:extLst>
              <a:ext uri="{FF2B5EF4-FFF2-40B4-BE49-F238E27FC236}">
                <a16:creationId xmlns:a16="http://schemas.microsoft.com/office/drawing/2014/main" id="{696F1378-E97B-4E02-B8F4-8472610D4EC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6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1.xml"/><Relationship Id="rId48" Type="http://schemas.openxmlformats.org/officeDocument/2006/relationships/tags" Target="../tags/tag6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F1D9020-1940-49A2-BFA3-95584FEA93EC}"/>
              </a:ext>
            </a:extLst>
          </p:cNvPr>
          <p:cNvSpPr>
            <a:spLocks noGrp="1"/>
          </p:cNvSpPr>
          <p:nvPr>
            <p:ph type="title"/>
            <p:custDataLst>
              <p:tags r:id="rId43"/>
            </p:custDataLst>
          </p:nvPr>
        </p:nvSpPr>
        <p:spPr>
          <a:xfrm>
            <a:off x="1773388" y="1108423"/>
            <a:ext cx="8580582" cy="9663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0A15B8-FBB7-4178-991C-E12627728F18}"/>
              </a:ext>
            </a:extLst>
          </p:cNvPr>
          <p:cNvSpPr>
            <a:spLocks noGrp="1"/>
          </p:cNvSpPr>
          <p:nvPr>
            <p:ph type="body" idx="1"/>
            <p:custDataLst>
              <p:tags r:id="rId44"/>
            </p:custDataLst>
          </p:nvPr>
        </p:nvSpPr>
        <p:spPr>
          <a:xfrm>
            <a:off x="1773388" y="2265119"/>
            <a:ext cx="8580582" cy="360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95B3C8-56E1-4799-9EF1-0E2899D19799}"/>
              </a:ext>
            </a:extLst>
          </p:cNvPr>
          <p:cNvSpPr>
            <a:spLocks noGrp="1"/>
          </p:cNvSpPr>
          <p:nvPr>
            <p:ph type="dt" sz="half" idx="2"/>
            <p:custDataLst>
              <p:tags r:id="rId45"/>
            </p:custDataLst>
          </p:nvPr>
        </p:nvSpPr>
        <p:spPr>
          <a:xfrm>
            <a:off x="838200" y="6356350"/>
            <a:ext cx="1418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EBE9B6F4-6F0E-449D-99C3-FA3961AAF713}" type="datetimeFigureOut">
              <a:rPr lang="sv-SE" smtClean="0"/>
              <a:pPr/>
              <a:t>2020-03-05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C6C383-6118-42A0-9B5E-5FFE17808E4C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46"/>
            </p:custDataLst>
          </p:nvPr>
        </p:nvSpPr>
        <p:spPr>
          <a:xfrm>
            <a:off x="4038600" y="6356350"/>
            <a:ext cx="1700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B2F42B-D68C-4430-95CE-B474C2F44049}"/>
              </a:ext>
            </a:extLst>
          </p:cNvPr>
          <p:cNvSpPr>
            <a:spLocks noGrp="1"/>
          </p:cNvSpPr>
          <p:nvPr>
            <p:ph type="sldNum" sz="quarter" idx="4"/>
            <p:custDataLst>
              <p:tags r:id="rId47"/>
            </p:custDataLst>
          </p:nvPr>
        </p:nvSpPr>
        <p:spPr>
          <a:xfrm>
            <a:off x="8182706" y="6356350"/>
            <a:ext cx="387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6B4F8C-CEC5-4B2C-9C29-5300068510B6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MSB Logotyp">
            <a:extLst>
              <a:ext uri="{FF2B5EF4-FFF2-40B4-BE49-F238E27FC236}">
                <a16:creationId xmlns:a16="http://schemas.microsoft.com/office/drawing/2014/main" id="{C61C71E5-2BEA-4EE5-8908-79C24C36576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50" y="6296026"/>
            <a:ext cx="952500" cy="422519"/>
          </a:xfrm>
          <a:prstGeom prst="rect">
            <a:avLst/>
          </a:prstGeom>
        </p:spPr>
      </p:pic>
      <p:sp>
        <p:nvSpPr>
          <p:cNvPr id="7" name="Rektangel 6" descr="TagShapePrint">
            <a:extLst>
              <a:ext uri="{FF2B5EF4-FFF2-40B4-BE49-F238E27FC236}">
                <a16:creationId xmlns:a16="http://schemas.microsoft.com/office/drawing/2014/main" id="{7ACF45BF-8B57-4982-89CE-41EEE824F538}"/>
              </a:ext>
            </a:extLst>
          </p:cNvPr>
          <p:cNvSpPr/>
          <p:nvPr userDrawn="1">
            <p:custDataLst>
              <p:tags r:id="rId4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hyperlink" Target="mailto:kontinuitetshantering@msb.se" TargetMode="External"/><Relationship Id="rId4" Type="http://schemas.openxmlformats.org/officeDocument/2006/relationships/hyperlink" Target="http://www.msb.se/kontinuitetshanteri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CE763-DB27-4F55-93FD-B49ECB6C32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Processbild för konsekvensanalys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3702B55-6E9C-44EA-A4DD-FF528ECDC9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47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materialet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 smtClean="0"/>
              <a:t>I det här materialet finns två mallar som kan användas för att sammanfatta, illustrera och kommunicera de kritiska aktiviteter och beroenden som kartläggs i konsekvensanalysen (se </a:t>
            </a:r>
            <a:r>
              <a:rPr lang="sv-SE" sz="2000" i="1" dirty="0" smtClean="0"/>
              <a:t>En </a:t>
            </a:r>
            <a:r>
              <a:rPr lang="sv-SE" sz="2000" i="1" dirty="0"/>
              <a:t>lathund för arbete med kontinuitetshantering (MSB1406 </a:t>
            </a:r>
            <a:r>
              <a:rPr lang="sv-SE" sz="2000" i="1" smtClean="0"/>
              <a:t>– </a:t>
            </a:r>
            <a:r>
              <a:rPr lang="sv-SE" sz="2000" i="1" smtClean="0"/>
              <a:t>reviderad mars </a:t>
            </a:r>
            <a:r>
              <a:rPr lang="sv-SE" sz="2000" i="1" dirty="0" smtClean="0"/>
              <a:t>2020)</a:t>
            </a:r>
            <a:r>
              <a:rPr lang="sv-SE" sz="2000" dirty="0" smtClean="0"/>
              <a:t>. </a:t>
            </a:r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4" name="textruta 3"/>
          <p:cNvSpPr txBox="1"/>
          <p:nvPr/>
        </p:nvSpPr>
        <p:spPr>
          <a:xfrm>
            <a:off x="448831" y="6129826"/>
            <a:ext cx="4234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Publ.nr: </a:t>
            </a:r>
            <a:r>
              <a:rPr lang="sv-SE" sz="1600" dirty="0" smtClean="0"/>
              <a:t>MSB1508 – mars 2020 </a:t>
            </a:r>
            <a:endParaRPr lang="sv-SE" sz="1600" dirty="0"/>
          </a:p>
        </p:txBody>
      </p:sp>
      <p:cxnSp>
        <p:nvCxnSpPr>
          <p:cNvPr id="12" name="Rak 4">
            <a:extLst>
              <a:ext uri="{FF2B5EF4-FFF2-40B4-BE49-F238E27FC236}">
                <a16:creationId xmlns:a16="http://schemas.microsoft.com/office/drawing/2014/main" id="{E00EAAFE-8687-F64F-B963-B594ACE51470}"/>
              </a:ext>
            </a:extLst>
          </p:cNvPr>
          <p:cNvCxnSpPr>
            <a:cxnSpLocks/>
          </p:cNvCxnSpPr>
          <p:nvPr/>
        </p:nvCxnSpPr>
        <p:spPr>
          <a:xfrm>
            <a:off x="1870930" y="4241791"/>
            <a:ext cx="7632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 12">
            <a:extLst>
              <a:ext uri="{FF2B5EF4-FFF2-40B4-BE49-F238E27FC236}">
                <a16:creationId xmlns:a16="http://schemas.microsoft.com/office/drawing/2014/main" id="{4A9AB1A4-79A5-614F-B1C4-B0C0F85E6A3A}"/>
              </a:ext>
            </a:extLst>
          </p:cNvPr>
          <p:cNvGrpSpPr/>
          <p:nvPr/>
        </p:nvGrpSpPr>
        <p:grpSpPr>
          <a:xfrm>
            <a:off x="1773387" y="4496297"/>
            <a:ext cx="2452232" cy="1525516"/>
            <a:chOff x="7705080" y="1390709"/>
            <a:chExt cx="3731280" cy="2321203"/>
          </a:xfrm>
        </p:grpSpPr>
        <p:pic>
          <p:nvPicPr>
            <p:cNvPr id="14" name="Bildobjekt 13">
              <a:extLst>
                <a:ext uri="{FF2B5EF4-FFF2-40B4-BE49-F238E27FC236}">
                  <a16:creationId xmlns:a16="http://schemas.microsoft.com/office/drawing/2014/main" id="{677D7DCF-9208-4242-9977-680D2F6B5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5080" y="1390709"/>
              <a:ext cx="3731280" cy="2321203"/>
            </a:xfrm>
            <a:prstGeom prst="rect">
              <a:avLst/>
            </a:prstGeom>
          </p:spPr>
        </p:pic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561736AE-C20B-384C-9C54-3CF743FD68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251"/>
            <a:stretch/>
          </p:blipFill>
          <p:spPr>
            <a:xfrm>
              <a:off x="8092419" y="1549400"/>
              <a:ext cx="2956810" cy="1733550"/>
            </a:xfrm>
            <a:prstGeom prst="rect">
              <a:avLst/>
            </a:prstGeom>
            <a:effectLst>
              <a:innerShdw blurRad="50800">
                <a:prstClr val="black">
                  <a:alpha val="20000"/>
                </a:prstClr>
              </a:innerShdw>
            </a:effectLst>
          </p:spPr>
        </p:pic>
      </p:grpSp>
      <p:grpSp>
        <p:nvGrpSpPr>
          <p:cNvPr id="16" name="Grupp 15">
            <a:extLst>
              <a:ext uri="{FF2B5EF4-FFF2-40B4-BE49-F238E27FC236}">
                <a16:creationId xmlns:a16="http://schemas.microsoft.com/office/drawing/2014/main" id="{E8998ED0-D060-F74F-83E9-B385F01D5BA6}"/>
              </a:ext>
            </a:extLst>
          </p:cNvPr>
          <p:cNvGrpSpPr/>
          <p:nvPr/>
        </p:nvGrpSpPr>
        <p:grpSpPr>
          <a:xfrm>
            <a:off x="4190506" y="4487439"/>
            <a:ext cx="5311136" cy="1388993"/>
            <a:chOff x="886762" y="4282624"/>
            <a:chExt cx="5311136" cy="13889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DC37941-FD99-884E-95DC-2C9D29606DBB}"/>
                </a:ext>
              </a:extLst>
            </p:cNvPr>
            <p:cNvSpPr/>
            <p:nvPr/>
          </p:nvSpPr>
          <p:spPr>
            <a:xfrm>
              <a:off x="886762" y="4282624"/>
              <a:ext cx="5311136" cy="138899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503999" tIns="144000" rIns="0" bIns="180000" rtlCol="0" anchor="ctr" anchorCtr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sv-SE" sz="1600" dirty="0">
                  <a:solidFill>
                    <a:schemeClr val="tx1"/>
                  </a:solidFill>
                </a:rPr>
                <a:t>För mer material kring kontinuitetshantering, besök oss </a:t>
              </a:r>
              <a:r>
                <a:rPr lang="sv-SE" sz="1600" dirty="0" smtClean="0">
                  <a:solidFill>
                    <a:schemeClr val="tx1"/>
                  </a:solidFill>
                </a:rPr>
                <a:t>på </a:t>
              </a:r>
              <a:r>
                <a:rPr lang="sv-SE" sz="1600" b="1" dirty="0" smtClean="0">
                  <a:solidFill>
                    <a:schemeClr val="tx1"/>
                  </a:solidFill>
                  <a:hlinkClick r:id="rId4"/>
                </a:rPr>
                <a:t>www.msb.se/kontinuitetshantering</a:t>
              </a:r>
              <a:r>
                <a:rPr lang="sv-SE" sz="1600" b="1" dirty="0" smtClean="0">
                  <a:solidFill>
                    <a:schemeClr val="tx1"/>
                  </a:solidFill>
                </a:rPr>
                <a:t>.</a:t>
              </a:r>
              <a:r>
                <a:rPr lang="sv-SE" sz="1600" dirty="0" smtClean="0">
                  <a:solidFill>
                    <a:schemeClr val="tx1"/>
                  </a:solidFill>
                </a:rPr>
                <a:t> </a:t>
              </a:r>
              <a:endParaRPr lang="sv-SE" sz="1600" dirty="0">
                <a:solidFill>
                  <a:schemeClr val="tx1"/>
                </a:solidFill>
              </a:endParaRPr>
            </a:p>
            <a:p>
              <a:pPr>
                <a:spcAft>
                  <a:spcPts val="600"/>
                </a:spcAft>
              </a:pPr>
              <a:r>
                <a:rPr lang="sv-SE" sz="1600" dirty="0">
                  <a:solidFill>
                    <a:schemeClr val="tx1"/>
                  </a:solidFill>
                </a:rPr>
                <a:t>Har du frågor är du välkommen att kontakta oss på </a:t>
              </a:r>
              <a:br>
                <a:rPr lang="sv-SE" sz="1600" dirty="0">
                  <a:solidFill>
                    <a:schemeClr val="tx1"/>
                  </a:solidFill>
                </a:rPr>
              </a:br>
              <a:r>
                <a:rPr lang="sv-SE" sz="1600" b="1" dirty="0" smtClean="0">
                  <a:solidFill>
                    <a:schemeClr val="tx1"/>
                  </a:solidFill>
                  <a:hlinkClick r:id="rId5"/>
                </a:rPr>
                <a:t>kontinuitetshantering@msb.se</a:t>
              </a:r>
              <a:r>
                <a:rPr lang="sv-SE" sz="1600" b="1" dirty="0" smtClean="0">
                  <a:solidFill>
                    <a:schemeClr val="tx1"/>
                  </a:solidFill>
                </a:rPr>
                <a:t>.</a:t>
              </a:r>
              <a:r>
                <a:rPr lang="sv-SE" sz="1600" dirty="0" smtClean="0">
                  <a:solidFill>
                    <a:schemeClr val="tx1"/>
                  </a:solidFill>
                </a:rPr>
                <a:t> </a:t>
              </a:r>
              <a:endParaRPr lang="sv-SE" sz="1600" dirty="0">
                <a:solidFill>
                  <a:schemeClr val="tx1"/>
                </a:solidFill>
              </a:endParaRPr>
            </a:p>
          </p:txBody>
        </p:sp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2D3E9927-9BE9-D24E-AAB4-2D9195986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36090" y="4506374"/>
              <a:ext cx="223037" cy="32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289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Tabell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659159"/>
              </p:ext>
            </p:extLst>
          </p:nvPr>
        </p:nvGraphicFramePr>
        <p:xfrm>
          <a:off x="156450" y="1857299"/>
          <a:ext cx="11847600" cy="425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4889">
                  <a:extLst>
                    <a:ext uri="{9D8B030D-6E8A-4147-A177-3AD203B41FA5}">
                      <a16:colId xmlns:a16="http://schemas.microsoft.com/office/drawing/2014/main" val="3471620760"/>
                    </a:ext>
                  </a:extLst>
                </a:gridCol>
                <a:gridCol w="10832711">
                  <a:extLst>
                    <a:ext uri="{9D8B030D-6E8A-4147-A177-3AD203B41FA5}">
                      <a16:colId xmlns:a16="http://schemas.microsoft.com/office/drawing/2014/main" val="687916271"/>
                    </a:ext>
                  </a:extLst>
                </a:gridCol>
              </a:tblGrid>
              <a:tr h="1338430">
                <a:tc>
                  <a:txBody>
                    <a:bodyPr/>
                    <a:lstStyle/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Kritiska</a:t>
                      </a:r>
                    </a:p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aktiviteter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5715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407256"/>
                  </a:ext>
                </a:extLst>
              </a:tr>
              <a:tr h="121925">
                <a:tc>
                  <a:txBody>
                    <a:bodyPr/>
                    <a:lstStyle/>
                    <a:p>
                      <a:pPr algn="r"/>
                      <a:endParaRPr lang="sv-SE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8227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5551561"/>
                  </a:ext>
                </a:extLst>
              </a:tr>
              <a:tr h="1338430">
                <a:tc>
                  <a:txBody>
                    <a:bodyPr/>
                    <a:lstStyle/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Interna</a:t>
                      </a:r>
                    </a:p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resurser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5715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914570"/>
                  </a:ext>
                </a:extLst>
              </a:tr>
              <a:tr h="121925">
                <a:tc>
                  <a:txBody>
                    <a:bodyPr/>
                    <a:lstStyle/>
                    <a:p>
                      <a:pPr algn="r"/>
                      <a:endParaRPr lang="sv-SE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sz="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41B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194149"/>
                  </a:ext>
                </a:extLst>
              </a:tr>
              <a:tr h="1338430">
                <a:tc>
                  <a:txBody>
                    <a:bodyPr/>
                    <a:lstStyle/>
                    <a:p>
                      <a:pPr algn="r"/>
                      <a:r>
                        <a:rPr lang="sv-SE" sz="1200" b="1" dirty="0" smtClean="0">
                          <a:latin typeface="+mj-lt"/>
                        </a:rPr>
                        <a:t>Externa resurser</a:t>
                      </a:r>
                      <a:endParaRPr lang="sv-SE" sz="12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070945"/>
                  </a:ext>
                </a:extLst>
              </a:tr>
            </a:tbl>
          </a:graphicData>
        </a:graphic>
      </p:graphicFrame>
      <p:pic>
        <p:nvPicPr>
          <p:cNvPr id="6" name="Bildobjekt 5">
            <a:extLst>
              <a:ext uri="{FF2B5EF4-FFF2-40B4-BE49-F238E27FC236}">
                <a16:creationId xmlns:a16="http://schemas.microsoft.com/office/drawing/2014/main" id="{DE16BD0F-DDD9-3243-8752-3B8538F5C7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38" t="-12020" r="-12367" b="-15585"/>
          <a:stretch/>
        </p:blipFill>
        <p:spPr>
          <a:xfrm>
            <a:off x="395882" y="272030"/>
            <a:ext cx="998225" cy="99822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</p:pic>
      <p:grpSp>
        <p:nvGrpSpPr>
          <p:cNvPr id="62" name="Grupp 61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1465969" y="1930380"/>
            <a:ext cx="1190021" cy="1163261"/>
            <a:chOff x="7778375" y="2610105"/>
            <a:chExt cx="778311" cy="760809"/>
          </a:xfrm>
        </p:grpSpPr>
        <p:sp>
          <p:nvSpPr>
            <p:cNvPr id="63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4" name="Rektangel 63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r>
                <a:rPr kumimoji="0" lang="sv-SE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25" name="Grupp 124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1465969" y="3423201"/>
            <a:ext cx="1190021" cy="1163261"/>
            <a:chOff x="7778375" y="2610105"/>
            <a:chExt cx="778311" cy="760809"/>
          </a:xfrm>
        </p:grpSpPr>
        <p:sp>
          <p:nvSpPr>
            <p:cNvPr id="129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0" name="Rektangel 129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81" name="Grupp 180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1465969" y="4881283"/>
            <a:ext cx="1190021" cy="1163261"/>
            <a:chOff x="7778375" y="2610105"/>
            <a:chExt cx="778311" cy="760809"/>
          </a:xfrm>
        </p:grpSpPr>
        <p:sp>
          <p:nvSpPr>
            <p:cNvPr id="182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83" name="Rektangel 182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sp>
        <p:nvSpPr>
          <p:cNvPr id="77" name="Rubrik 5">
            <a:extLst>
              <a:ext uri="{FF2B5EF4-FFF2-40B4-BE49-F238E27FC236}">
                <a16:creationId xmlns:a16="http://schemas.microsoft.com/office/drawing/2014/main" id="{DACF6D3B-5E7D-1746-8EA2-651730E46425}"/>
              </a:ext>
            </a:extLst>
          </p:cNvPr>
          <p:cNvSpPr txBox="1">
            <a:spLocks/>
          </p:cNvSpPr>
          <p:nvPr/>
        </p:nvSpPr>
        <p:spPr>
          <a:xfrm>
            <a:off x="1686310" y="428386"/>
            <a:ext cx="10240908" cy="4308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Konsekvensanalys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Samhällsviktig verksamhet:</a:t>
            </a: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grpSp>
        <p:nvGrpSpPr>
          <p:cNvPr id="105" name="Grupp 104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2795708" y="1932178"/>
            <a:ext cx="1190021" cy="1163261"/>
            <a:chOff x="7778375" y="2610105"/>
            <a:chExt cx="778311" cy="760809"/>
          </a:xfrm>
        </p:grpSpPr>
        <p:sp>
          <p:nvSpPr>
            <p:cNvPr id="106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07" name="Rektangel 106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08" name="Grupp 107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2795708" y="3424999"/>
            <a:ext cx="1190021" cy="1163261"/>
            <a:chOff x="7778375" y="2610105"/>
            <a:chExt cx="778311" cy="760809"/>
          </a:xfrm>
        </p:grpSpPr>
        <p:sp>
          <p:nvSpPr>
            <p:cNvPr id="109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0" name="Rektangel 109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11" name="Grupp 110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2795708" y="4883081"/>
            <a:ext cx="1190021" cy="1163261"/>
            <a:chOff x="7778375" y="2610105"/>
            <a:chExt cx="778311" cy="760809"/>
          </a:xfrm>
        </p:grpSpPr>
        <p:sp>
          <p:nvSpPr>
            <p:cNvPr id="112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3" name="Rektangel 112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14" name="Grupp 113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4121959" y="1930380"/>
            <a:ext cx="1190021" cy="1163261"/>
            <a:chOff x="7778375" y="2610105"/>
            <a:chExt cx="778311" cy="760809"/>
          </a:xfrm>
        </p:grpSpPr>
        <p:sp>
          <p:nvSpPr>
            <p:cNvPr id="115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6" name="Rektangel 115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17" name="Grupp 116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4121959" y="3423201"/>
            <a:ext cx="1190021" cy="1163261"/>
            <a:chOff x="7778375" y="2610105"/>
            <a:chExt cx="778311" cy="760809"/>
          </a:xfrm>
        </p:grpSpPr>
        <p:sp>
          <p:nvSpPr>
            <p:cNvPr id="118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19" name="Rektangel 118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20" name="Grupp 119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4121959" y="4881283"/>
            <a:ext cx="1190021" cy="1163261"/>
            <a:chOff x="7778375" y="2610105"/>
            <a:chExt cx="778311" cy="760809"/>
          </a:xfrm>
        </p:grpSpPr>
        <p:sp>
          <p:nvSpPr>
            <p:cNvPr id="121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2" name="Rektangel 121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23" name="Grupp 122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5454724" y="1930380"/>
            <a:ext cx="1190021" cy="1163261"/>
            <a:chOff x="7778375" y="2610105"/>
            <a:chExt cx="778311" cy="760809"/>
          </a:xfrm>
        </p:grpSpPr>
        <p:sp>
          <p:nvSpPr>
            <p:cNvPr id="124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26" name="Rektangel 125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27" name="Grupp 126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5454724" y="3423201"/>
            <a:ext cx="1190021" cy="1163261"/>
            <a:chOff x="7778375" y="2610105"/>
            <a:chExt cx="778311" cy="760809"/>
          </a:xfrm>
        </p:grpSpPr>
        <p:sp>
          <p:nvSpPr>
            <p:cNvPr id="128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1" name="Rektangel 130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33" name="Grupp 132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5454724" y="4881283"/>
            <a:ext cx="1190021" cy="1163261"/>
            <a:chOff x="7778375" y="2610105"/>
            <a:chExt cx="778311" cy="760809"/>
          </a:xfrm>
        </p:grpSpPr>
        <p:sp>
          <p:nvSpPr>
            <p:cNvPr id="134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5" name="Rektangel 134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38" name="Grupp 137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6784463" y="1932178"/>
            <a:ext cx="1190021" cy="1163261"/>
            <a:chOff x="7778375" y="2610105"/>
            <a:chExt cx="778311" cy="760809"/>
          </a:xfrm>
        </p:grpSpPr>
        <p:sp>
          <p:nvSpPr>
            <p:cNvPr id="140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1" name="Rektangel 140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42" name="Grupp 141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6784463" y="3424999"/>
            <a:ext cx="1190021" cy="1163261"/>
            <a:chOff x="7778375" y="2610105"/>
            <a:chExt cx="778311" cy="760809"/>
          </a:xfrm>
        </p:grpSpPr>
        <p:sp>
          <p:nvSpPr>
            <p:cNvPr id="145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47" name="Rektangel 146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48" name="Grupp 147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6784463" y="4883081"/>
            <a:ext cx="1190021" cy="1163261"/>
            <a:chOff x="7778375" y="2610105"/>
            <a:chExt cx="778311" cy="760809"/>
          </a:xfrm>
        </p:grpSpPr>
        <p:sp>
          <p:nvSpPr>
            <p:cNvPr id="149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2" name="Rektangel 151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54" name="Grupp 153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8110714" y="1930380"/>
            <a:ext cx="1190021" cy="1163261"/>
            <a:chOff x="7778375" y="2610105"/>
            <a:chExt cx="778311" cy="760809"/>
          </a:xfrm>
        </p:grpSpPr>
        <p:sp>
          <p:nvSpPr>
            <p:cNvPr id="155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56" name="Rektangel 155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59" name="Grupp 158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8110714" y="3423201"/>
            <a:ext cx="1190021" cy="1163261"/>
            <a:chOff x="7778375" y="2610105"/>
            <a:chExt cx="778311" cy="760809"/>
          </a:xfrm>
        </p:grpSpPr>
        <p:sp>
          <p:nvSpPr>
            <p:cNvPr id="161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2" name="Rektangel 161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63" name="Grupp 162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8110714" y="4881283"/>
            <a:ext cx="1190021" cy="1163261"/>
            <a:chOff x="7778375" y="2610105"/>
            <a:chExt cx="778311" cy="760809"/>
          </a:xfrm>
        </p:grpSpPr>
        <p:sp>
          <p:nvSpPr>
            <p:cNvPr id="166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68" name="Rektangel 167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169" name="Grupp 168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9436965" y="1930380"/>
            <a:ext cx="1190021" cy="1163261"/>
            <a:chOff x="7778375" y="2610105"/>
            <a:chExt cx="778311" cy="760809"/>
          </a:xfrm>
        </p:grpSpPr>
        <p:sp>
          <p:nvSpPr>
            <p:cNvPr id="170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3" name="Rektangel 172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74" name="Grupp 173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9436965" y="3423201"/>
            <a:ext cx="1190021" cy="1163261"/>
            <a:chOff x="7778375" y="2610105"/>
            <a:chExt cx="778311" cy="760809"/>
          </a:xfrm>
        </p:grpSpPr>
        <p:sp>
          <p:nvSpPr>
            <p:cNvPr id="175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6" name="Rektangel 175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177" name="Grupp 176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9436965" y="4881283"/>
            <a:ext cx="1190021" cy="1163261"/>
            <a:chOff x="7778375" y="2610105"/>
            <a:chExt cx="778311" cy="760809"/>
          </a:xfrm>
        </p:grpSpPr>
        <p:sp>
          <p:nvSpPr>
            <p:cNvPr id="178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79" name="Rektangel 178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cxnSp>
        <p:nvCxnSpPr>
          <p:cNvPr id="70" name="Rak 8">
            <a:extLst>
              <a:ext uri="{FF2B5EF4-FFF2-40B4-BE49-F238E27FC236}">
                <a16:creationId xmlns:a16="http://schemas.microsoft.com/office/drawing/2014/main" id="{92AAB94A-9B7C-F144-8327-BAFBBCACBF0D}"/>
              </a:ext>
            </a:extLst>
          </p:cNvPr>
          <p:cNvCxnSpPr>
            <a:cxnSpLocks/>
          </p:cNvCxnSpPr>
          <p:nvPr/>
        </p:nvCxnSpPr>
        <p:spPr>
          <a:xfrm>
            <a:off x="1615203" y="386924"/>
            <a:ext cx="0" cy="8640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1794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DE16BD0F-DDD9-3243-8752-3B8538F5C79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38" t="-12020" r="-12367" b="-15585"/>
          <a:stretch/>
        </p:blipFill>
        <p:spPr>
          <a:xfrm>
            <a:off x="395882" y="272030"/>
            <a:ext cx="998225" cy="998225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DACF6D3B-5E7D-1746-8EA2-651730E46425}"/>
              </a:ext>
            </a:extLst>
          </p:cNvPr>
          <p:cNvSpPr txBox="1">
            <a:spLocks/>
          </p:cNvSpPr>
          <p:nvPr/>
        </p:nvSpPr>
        <p:spPr>
          <a:xfrm>
            <a:off x="1686310" y="428386"/>
            <a:ext cx="10240908" cy="43088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Konsekvensanalys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Samhällsviktig verksamhet:</a:t>
            </a: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cxnSp>
        <p:nvCxnSpPr>
          <p:cNvPr id="7" name="Rak 8">
            <a:extLst>
              <a:ext uri="{FF2B5EF4-FFF2-40B4-BE49-F238E27FC236}">
                <a16:creationId xmlns:a16="http://schemas.microsoft.com/office/drawing/2014/main" id="{92AAB94A-9B7C-F144-8327-BAFBBCACBF0D}"/>
              </a:ext>
            </a:extLst>
          </p:cNvPr>
          <p:cNvCxnSpPr>
            <a:cxnSpLocks/>
          </p:cNvCxnSpPr>
          <p:nvPr/>
        </p:nvCxnSpPr>
        <p:spPr>
          <a:xfrm>
            <a:off x="1615203" y="386924"/>
            <a:ext cx="0" cy="8640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 10"/>
          <p:cNvGrpSpPr/>
          <p:nvPr/>
        </p:nvGrpSpPr>
        <p:grpSpPr>
          <a:xfrm>
            <a:off x="623246" y="1783336"/>
            <a:ext cx="1622822" cy="1440000"/>
            <a:chOff x="623246" y="1783336"/>
            <a:chExt cx="1622822" cy="1440000"/>
          </a:xfrm>
        </p:grpSpPr>
        <p:sp>
          <p:nvSpPr>
            <p:cNvPr id="8" name="textruta 7"/>
            <p:cNvSpPr txBox="1"/>
            <p:nvPr/>
          </p:nvSpPr>
          <p:spPr>
            <a:xfrm>
              <a:off x="623246" y="2180170"/>
              <a:ext cx="15417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v-SE" b="1" dirty="0" smtClean="0">
                  <a:latin typeface="+mj-lt"/>
                </a:rPr>
                <a:t>Kritiska aktiviteter</a:t>
              </a:r>
              <a:endParaRPr lang="sv-SE" b="1" dirty="0">
                <a:latin typeface="+mj-lt"/>
              </a:endParaRPr>
            </a:p>
          </p:txBody>
        </p:sp>
        <p:cxnSp>
          <p:nvCxnSpPr>
            <p:cNvPr id="9" name="Rak 8">
              <a:extLst>
                <a:ext uri="{FF2B5EF4-FFF2-40B4-BE49-F238E27FC236}">
                  <a16:creationId xmlns:a16="http://schemas.microsoft.com/office/drawing/2014/main" id="{92AAB94A-9B7C-F144-8327-BAFBBCACBF0D}"/>
                </a:ext>
              </a:extLst>
            </p:cNvPr>
            <p:cNvCxnSpPr>
              <a:cxnSpLocks/>
            </p:cNvCxnSpPr>
            <p:nvPr/>
          </p:nvCxnSpPr>
          <p:spPr>
            <a:xfrm>
              <a:off x="2246068" y="1783336"/>
              <a:ext cx="0" cy="1440000"/>
            </a:xfrm>
            <a:prstGeom prst="line">
              <a:avLst/>
            </a:prstGeom>
            <a:ln w="63500">
              <a:solidFill>
                <a:srgbClr val="8227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 11"/>
          <p:cNvGrpSpPr/>
          <p:nvPr/>
        </p:nvGrpSpPr>
        <p:grpSpPr>
          <a:xfrm>
            <a:off x="623246" y="3427398"/>
            <a:ext cx="1622822" cy="1440000"/>
            <a:chOff x="623246" y="1783336"/>
            <a:chExt cx="1622822" cy="1440000"/>
          </a:xfrm>
        </p:grpSpPr>
        <p:sp>
          <p:nvSpPr>
            <p:cNvPr id="13" name="textruta 12"/>
            <p:cNvSpPr txBox="1"/>
            <p:nvPr/>
          </p:nvSpPr>
          <p:spPr>
            <a:xfrm>
              <a:off x="623246" y="2180170"/>
              <a:ext cx="15417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v-SE" b="1" dirty="0" smtClean="0">
                  <a:latin typeface="+mj-lt"/>
                </a:rPr>
                <a:t>Interna</a:t>
              </a:r>
            </a:p>
            <a:p>
              <a:pPr algn="r"/>
              <a:r>
                <a:rPr lang="sv-SE" b="1" dirty="0" smtClean="0">
                  <a:latin typeface="+mj-lt"/>
                </a:rPr>
                <a:t>resurser</a:t>
              </a:r>
              <a:endParaRPr lang="sv-SE" b="1" dirty="0">
                <a:latin typeface="+mj-lt"/>
              </a:endParaRPr>
            </a:p>
          </p:txBody>
        </p:sp>
        <p:cxnSp>
          <p:nvCxnSpPr>
            <p:cNvPr id="14" name="Rak 8">
              <a:extLst>
                <a:ext uri="{FF2B5EF4-FFF2-40B4-BE49-F238E27FC236}">
                  <a16:creationId xmlns:a16="http://schemas.microsoft.com/office/drawing/2014/main" id="{92AAB94A-9B7C-F144-8327-BAFBBCACBF0D}"/>
                </a:ext>
              </a:extLst>
            </p:cNvPr>
            <p:cNvCxnSpPr>
              <a:cxnSpLocks/>
            </p:cNvCxnSpPr>
            <p:nvPr/>
          </p:nvCxnSpPr>
          <p:spPr>
            <a:xfrm>
              <a:off x="2246068" y="1783336"/>
              <a:ext cx="0" cy="1440000"/>
            </a:xfrm>
            <a:prstGeom prst="line">
              <a:avLst/>
            </a:prstGeom>
            <a:ln w="63500">
              <a:solidFill>
                <a:srgbClr val="41B4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 14"/>
          <p:cNvGrpSpPr/>
          <p:nvPr/>
        </p:nvGrpSpPr>
        <p:grpSpPr>
          <a:xfrm>
            <a:off x="623246" y="5057313"/>
            <a:ext cx="1622822" cy="1440000"/>
            <a:chOff x="623246" y="1783336"/>
            <a:chExt cx="1622822" cy="1440000"/>
          </a:xfrm>
        </p:grpSpPr>
        <p:sp>
          <p:nvSpPr>
            <p:cNvPr id="16" name="textruta 15"/>
            <p:cNvSpPr txBox="1"/>
            <p:nvPr/>
          </p:nvSpPr>
          <p:spPr>
            <a:xfrm>
              <a:off x="623246" y="2180170"/>
              <a:ext cx="15417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v-SE" b="1" dirty="0" smtClean="0">
                  <a:latin typeface="+mj-lt"/>
                </a:rPr>
                <a:t>Externa</a:t>
              </a:r>
            </a:p>
            <a:p>
              <a:pPr algn="r"/>
              <a:r>
                <a:rPr lang="sv-SE" b="1" dirty="0" smtClean="0">
                  <a:latin typeface="+mj-lt"/>
                </a:rPr>
                <a:t>resurser</a:t>
              </a:r>
              <a:endParaRPr lang="sv-SE" b="1" dirty="0">
                <a:latin typeface="+mj-lt"/>
              </a:endParaRPr>
            </a:p>
          </p:txBody>
        </p:sp>
        <p:cxnSp>
          <p:nvCxnSpPr>
            <p:cNvPr id="17" name="Rak 8">
              <a:extLst>
                <a:ext uri="{FF2B5EF4-FFF2-40B4-BE49-F238E27FC236}">
                  <a16:creationId xmlns:a16="http://schemas.microsoft.com/office/drawing/2014/main" id="{92AAB94A-9B7C-F144-8327-BAFBBCACBF0D}"/>
                </a:ext>
              </a:extLst>
            </p:cNvPr>
            <p:cNvCxnSpPr>
              <a:cxnSpLocks/>
            </p:cNvCxnSpPr>
            <p:nvPr/>
          </p:nvCxnSpPr>
          <p:spPr>
            <a:xfrm>
              <a:off x="2246068" y="1783336"/>
              <a:ext cx="0" cy="144000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 17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2529225" y="1964378"/>
            <a:ext cx="1190021" cy="1163261"/>
            <a:chOff x="7778375" y="2610105"/>
            <a:chExt cx="778311" cy="760809"/>
          </a:xfrm>
        </p:grpSpPr>
        <p:sp>
          <p:nvSpPr>
            <p:cNvPr id="19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r>
                <a:rPr kumimoji="0" lang="sv-SE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21" name="Grupp 20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2529225" y="3552896"/>
            <a:ext cx="1190021" cy="1163261"/>
            <a:chOff x="7778375" y="2610105"/>
            <a:chExt cx="778311" cy="760809"/>
          </a:xfrm>
        </p:grpSpPr>
        <p:sp>
          <p:nvSpPr>
            <p:cNvPr id="22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24" name="Grupp 23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2529225" y="5159840"/>
            <a:ext cx="1190021" cy="1163261"/>
            <a:chOff x="7778375" y="2610105"/>
            <a:chExt cx="778311" cy="760809"/>
          </a:xfrm>
        </p:grpSpPr>
        <p:sp>
          <p:nvSpPr>
            <p:cNvPr id="25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3858964" y="1966176"/>
            <a:ext cx="1190021" cy="1163261"/>
            <a:chOff x="7778375" y="2610105"/>
            <a:chExt cx="778311" cy="760809"/>
          </a:xfrm>
        </p:grpSpPr>
        <p:sp>
          <p:nvSpPr>
            <p:cNvPr id="28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30" name="Grupp 29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3858964" y="3554694"/>
            <a:ext cx="1190021" cy="1163261"/>
            <a:chOff x="7778375" y="2610105"/>
            <a:chExt cx="778311" cy="760809"/>
          </a:xfrm>
        </p:grpSpPr>
        <p:sp>
          <p:nvSpPr>
            <p:cNvPr id="31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33" name="Grupp 32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3858964" y="5161638"/>
            <a:ext cx="1190021" cy="1163261"/>
            <a:chOff x="7778375" y="2610105"/>
            <a:chExt cx="778311" cy="760809"/>
          </a:xfrm>
        </p:grpSpPr>
        <p:sp>
          <p:nvSpPr>
            <p:cNvPr id="34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5185215" y="1964378"/>
            <a:ext cx="1190021" cy="1163261"/>
            <a:chOff x="7778375" y="2610105"/>
            <a:chExt cx="778311" cy="760809"/>
          </a:xfrm>
        </p:grpSpPr>
        <p:sp>
          <p:nvSpPr>
            <p:cNvPr id="37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39" name="Grupp 38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5185215" y="3552896"/>
            <a:ext cx="1190021" cy="1163261"/>
            <a:chOff x="7778375" y="2610105"/>
            <a:chExt cx="778311" cy="760809"/>
          </a:xfrm>
        </p:grpSpPr>
        <p:sp>
          <p:nvSpPr>
            <p:cNvPr id="40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5185215" y="5159840"/>
            <a:ext cx="1190021" cy="1163261"/>
            <a:chOff x="7778375" y="2610105"/>
            <a:chExt cx="778311" cy="760809"/>
          </a:xfrm>
        </p:grpSpPr>
        <p:sp>
          <p:nvSpPr>
            <p:cNvPr id="43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45" name="Grupp 44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6517980" y="1964378"/>
            <a:ext cx="1190021" cy="1163261"/>
            <a:chOff x="7778375" y="2610105"/>
            <a:chExt cx="778311" cy="760809"/>
          </a:xfrm>
        </p:grpSpPr>
        <p:sp>
          <p:nvSpPr>
            <p:cNvPr id="46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48" name="Grupp 47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6517980" y="3552896"/>
            <a:ext cx="1190021" cy="1163261"/>
            <a:chOff x="7778375" y="2610105"/>
            <a:chExt cx="778311" cy="760809"/>
          </a:xfrm>
        </p:grpSpPr>
        <p:sp>
          <p:nvSpPr>
            <p:cNvPr id="49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51" name="Grupp 50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6517980" y="5159840"/>
            <a:ext cx="1190021" cy="1163261"/>
            <a:chOff x="7778375" y="2610105"/>
            <a:chExt cx="778311" cy="760809"/>
          </a:xfrm>
        </p:grpSpPr>
        <p:sp>
          <p:nvSpPr>
            <p:cNvPr id="52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54" name="Grupp 53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7847719" y="1966176"/>
            <a:ext cx="1190021" cy="1163261"/>
            <a:chOff x="7778375" y="2610105"/>
            <a:chExt cx="778311" cy="760809"/>
          </a:xfrm>
        </p:grpSpPr>
        <p:sp>
          <p:nvSpPr>
            <p:cNvPr id="55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6" name="Rektangel 55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57" name="Grupp 56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7847719" y="3554694"/>
            <a:ext cx="1190021" cy="1163261"/>
            <a:chOff x="7778375" y="2610105"/>
            <a:chExt cx="778311" cy="760809"/>
          </a:xfrm>
        </p:grpSpPr>
        <p:sp>
          <p:nvSpPr>
            <p:cNvPr id="58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60" name="Grupp 59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7847719" y="5161638"/>
            <a:ext cx="1190021" cy="1163261"/>
            <a:chOff x="7778375" y="2610105"/>
            <a:chExt cx="778311" cy="760809"/>
          </a:xfrm>
        </p:grpSpPr>
        <p:sp>
          <p:nvSpPr>
            <p:cNvPr id="61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2" name="Rektangel 61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grpSp>
        <p:nvGrpSpPr>
          <p:cNvPr id="63" name="Grupp 62">
            <a:extLst>
              <a:ext uri="{FF2B5EF4-FFF2-40B4-BE49-F238E27FC236}">
                <a16:creationId xmlns:a16="http://schemas.microsoft.com/office/drawing/2014/main" id="{99D5BC37-8CB9-BC43-89BF-CC3BA8DE8654}"/>
              </a:ext>
            </a:extLst>
          </p:cNvPr>
          <p:cNvGrpSpPr/>
          <p:nvPr/>
        </p:nvGrpSpPr>
        <p:grpSpPr>
          <a:xfrm>
            <a:off x="9173970" y="1964378"/>
            <a:ext cx="1190021" cy="1163261"/>
            <a:chOff x="7778375" y="2610105"/>
            <a:chExt cx="778311" cy="760809"/>
          </a:xfrm>
        </p:grpSpPr>
        <p:sp>
          <p:nvSpPr>
            <p:cNvPr id="64" name="Rektangel 64">
              <a:extLst>
                <a:ext uri="{FF2B5EF4-FFF2-40B4-BE49-F238E27FC236}">
                  <a16:creationId xmlns:a16="http://schemas.microsoft.com/office/drawing/2014/main" id="{0CDFC2A4-9B47-6545-8BB4-E4A0285D5E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5" name="Rektangel 64">
              <a:extLst>
                <a:ext uri="{FF2B5EF4-FFF2-40B4-BE49-F238E27FC236}">
                  <a16:creationId xmlns:a16="http://schemas.microsoft.com/office/drawing/2014/main" id="{8C5B1101-6A22-5442-9B37-BDEB627F1B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CDA9B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dirty="0" smtClean="0">
                  <a:solidFill>
                    <a:prstClr val="black"/>
                  </a:solidFill>
                  <a:latin typeface="Century Gothic"/>
                </a:rPr>
                <a:t>Kritisk a</a:t>
              </a:r>
              <a:r>
                <a:rPr kumimoji="0" lang="sv-SE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ktivitet</a:t>
              </a:r>
              <a:endParaRPr kumimoji="0" lang="sv-SE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b="1" noProof="0" dirty="0" smtClean="0">
                  <a:solidFill>
                    <a:prstClr val="black"/>
                  </a:solidFill>
                  <a:latin typeface="Century Gothic"/>
                </a:rPr>
                <a:t>(tid)</a:t>
              </a:r>
              <a:endPara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66" name="Grupp 65">
            <a:extLst>
              <a:ext uri="{FF2B5EF4-FFF2-40B4-BE49-F238E27FC236}">
                <a16:creationId xmlns:a16="http://schemas.microsoft.com/office/drawing/2014/main" id="{85117CE4-5F82-7348-8694-75951A2C0F3C}"/>
              </a:ext>
            </a:extLst>
          </p:cNvPr>
          <p:cNvGrpSpPr/>
          <p:nvPr/>
        </p:nvGrpSpPr>
        <p:grpSpPr>
          <a:xfrm>
            <a:off x="9173970" y="3552896"/>
            <a:ext cx="1190021" cy="1163261"/>
            <a:chOff x="7778375" y="2610105"/>
            <a:chExt cx="778311" cy="760809"/>
          </a:xfrm>
        </p:grpSpPr>
        <p:sp>
          <p:nvSpPr>
            <p:cNvPr id="67" name="Rektangel 64">
              <a:extLst>
                <a:ext uri="{FF2B5EF4-FFF2-40B4-BE49-F238E27FC236}">
                  <a16:creationId xmlns:a16="http://schemas.microsoft.com/office/drawing/2014/main" id="{E775F12F-40D7-404E-9ECE-EEEE36BA5C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68" name="Rektangel 67">
              <a:extLst>
                <a:ext uri="{FF2B5EF4-FFF2-40B4-BE49-F238E27FC236}">
                  <a16:creationId xmlns:a16="http://schemas.microsoft.com/office/drawing/2014/main" id="{CDF38AD6-6986-744F-B3C3-5DF799429B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92E6D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/>
                </a:rPr>
                <a:t>Resurs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(koppling till aktivitet och tid)</a:t>
              </a:r>
              <a:endParaRPr kumimoji="0" lang="sv-S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</a:endParaRPr>
            </a:p>
          </p:txBody>
        </p:sp>
      </p:grpSp>
      <p:grpSp>
        <p:nvGrpSpPr>
          <p:cNvPr id="69" name="Grupp 68">
            <a:extLst>
              <a:ext uri="{FF2B5EF4-FFF2-40B4-BE49-F238E27FC236}">
                <a16:creationId xmlns:a16="http://schemas.microsoft.com/office/drawing/2014/main" id="{BED3DEC1-12B9-4941-9F5A-8395B50D71CB}"/>
              </a:ext>
            </a:extLst>
          </p:cNvPr>
          <p:cNvGrpSpPr/>
          <p:nvPr/>
        </p:nvGrpSpPr>
        <p:grpSpPr>
          <a:xfrm>
            <a:off x="9173970" y="5159840"/>
            <a:ext cx="1190021" cy="1163261"/>
            <a:chOff x="7778375" y="2610105"/>
            <a:chExt cx="778311" cy="760809"/>
          </a:xfrm>
        </p:grpSpPr>
        <p:sp>
          <p:nvSpPr>
            <p:cNvPr id="70" name="Rektangel 64">
              <a:extLst>
                <a:ext uri="{FF2B5EF4-FFF2-40B4-BE49-F238E27FC236}">
                  <a16:creationId xmlns:a16="http://schemas.microsoft.com/office/drawing/2014/main" id="{DEC8D642-74BD-DB45-A0DB-01367A96E1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36686" y="2650914"/>
              <a:ext cx="720000" cy="720000"/>
            </a:xfrm>
            <a:custGeom>
              <a:avLst/>
              <a:gdLst>
                <a:gd name="connsiteX0" fmla="*/ 0 w 720000"/>
                <a:gd name="connsiteY0" fmla="*/ 0 h 720000"/>
                <a:gd name="connsiteX1" fmla="*/ 720000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  <a:gd name="connsiteX0" fmla="*/ 0 w 720000"/>
                <a:gd name="connsiteY0" fmla="*/ 0 h 720000"/>
                <a:gd name="connsiteX1" fmla="*/ 664301 w 720000"/>
                <a:gd name="connsiteY1" fmla="*/ 0 h 720000"/>
                <a:gd name="connsiteX2" fmla="*/ 720000 w 720000"/>
                <a:gd name="connsiteY2" fmla="*/ 720000 h 720000"/>
                <a:gd name="connsiteX3" fmla="*/ 0 w 720000"/>
                <a:gd name="connsiteY3" fmla="*/ 720000 h 720000"/>
                <a:gd name="connsiteX4" fmla="*/ 0 w 72000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720000">
                  <a:moveTo>
                    <a:pt x="0" y="0"/>
                  </a:moveTo>
                  <a:lnTo>
                    <a:pt x="664301" y="0"/>
                  </a:lnTo>
                  <a:lnTo>
                    <a:pt x="72000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9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1" name="Rektangel 70">
              <a:extLst>
                <a:ext uri="{FF2B5EF4-FFF2-40B4-BE49-F238E27FC236}">
                  <a16:creationId xmlns:a16="http://schemas.microsoft.com/office/drawing/2014/main" id="{43D39A8B-791A-3C44-808A-98BD5A7E83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8375" y="2610105"/>
              <a:ext cx="720000" cy="720000"/>
            </a:xfrm>
            <a:prstGeom prst="rect">
              <a:avLst/>
            </a:prstGeom>
            <a:solidFill>
              <a:srgbClr val="E67C5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0" rtlCol="0" anchor="ctr"/>
            <a:lstStyle/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Resurs</a:t>
              </a:r>
            </a:p>
            <a:p>
              <a:pPr lvl="0" algn="ctr">
                <a:defRPr/>
              </a:pPr>
              <a:r>
                <a:rPr lang="sv-SE" sz="1200" dirty="0">
                  <a:solidFill>
                    <a:prstClr val="black"/>
                  </a:solidFill>
                  <a:latin typeface="Century Gothic"/>
                </a:rPr>
                <a:t>(koppling till aktivitet och tid</a:t>
              </a:r>
              <a:r>
                <a:rPr lang="sv-SE" sz="1200" dirty="0" smtClean="0">
                  <a:solidFill>
                    <a:prstClr val="black"/>
                  </a:solidFill>
                  <a:latin typeface="Century Gothic"/>
                </a:rPr>
                <a:t>)</a:t>
              </a:r>
              <a:endParaRPr lang="sv-SE" sz="1200" dirty="0">
                <a:solidFill>
                  <a:prstClr val="black"/>
                </a:solidFill>
                <a:latin typeface="Century Gothic"/>
              </a:endParaRPr>
            </a:p>
          </p:txBody>
        </p:sp>
      </p:grpSp>
      <p:cxnSp>
        <p:nvCxnSpPr>
          <p:cNvPr id="81" name="Rak 8">
            <a:extLst>
              <a:ext uri="{FF2B5EF4-FFF2-40B4-BE49-F238E27FC236}">
                <a16:creationId xmlns:a16="http://schemas.microsoft.com/office/drawing/2014/main" id="{92AAB94A-9B7C-F144-8327-BAFBBCACBF0D}"/>
              </a:ext>
            </a:extLst>
          </p:cNvPr>
          <p:cNvCxnSpPr>
            <a:cxnSpLocks/>
          </p:cNvCxnSpPr>
          <p:nvPr/>
        </p:nvCxnSpPr>
        <p:spPr>
          <a:xfrm flipV="1">
            <a:off x="1222744" y="3306243"/>
            <a:ext cx="9739423" cy="36000"/>
          </a:xfrm>
          <a:prstGeom prst="line">
            <a:avLst/>
          </a:prstGeom>
          <a:ln w="28575">
            <a:solidFill>
              <a:srgbClr val="E2E2E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Rak 8">
            <a:extLst>
              <a:ext uri="{FF2B5EF4-FFF2-40B4-BE49-F238E27FC236}">
                <a16:creationId xmlns:a16="http://schemas.microsoft.com/office/drawing/2014/main" id="{92AAB94A-9B7C-F144-8327-BAFBBCACBF0D}"/>
              </a:ext>
            </a:extLst>
          </p:cNvPr>
          <p:cNvCxnSpPr>
            <a:cxnSpLocks/>
          </p:cNvCxnSpPr>
          <p:nvPr/>
        </p:nvCxnSpPr>
        <p:spPr>
          <a:xfrm flipV="1">
            <a:off x="1222743" y="4944355"/>
            <a:ext cx="9739423" cy="36000"/>
          </a:xfrm>
          <a:prstGeom prst="line">
            <a:avLst/>
          </a:prstGeom>
          <a:ln w="28575">
            <a:solidFill>
              <a:srgbClr val="E2E2E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57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06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901364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4475210"/>
  <p:tag name="TEXTCOLOR" val="167772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  <p:tag name="LAYOUT" val="Scre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6777215"/>
  <p:tag name="TEXTCOLOR" val="167772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167772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GROUNDCOLOR" val="14804196"/>
  <p:tag name="TEXTCOLOR" val="16777215"/>
</p:tagLst>
</file>

<file path=ppt/theme/theme1.xml><?xml version="1.0" encoding="utf-8"?>
<a:theme xmlns:a="http://schemas.openxmlformats.org/drawingml/2006/main" name="MSB PPT Egna">
  <a:themeElements>
    <a:clrScheme name="MS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C0000"/>
      </a:accent1>
      <a:accent2>
        <a:srgbClr val="822757"/>
      </a:accent2>
      <a:accent3>
        <a:srgbClr val="6F6E67"/>
      </a:accent3>
      <a:accent4>
        <a:srgbClr val="E67C5E"/>
      </a:accent4>
      <a:accent5>
        <a:srgbClr val="B47D9A"/>
      </a:accent5>
      <a:accent6>
        <a:srgbClr val="A9A8A4"/>
      </a:accent6>
      <a:hlink>
        <a:srgbClr val="0563C1"/>
      </a:hlink>
      <a:folHlink>
        <a:srgbClr val="954F72"/>
      </a:folHlink>
    </a:clrScheme>
    <a:fontScheme name="MSB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MSB Röd 100%">
      <a:srgbClr val="CC0000"/>
    </a:custClr>
    <a:custClr name="MSB Röd 80%">
      <a:srgbClr val="DB4B32"/>
    </a:custClr>
    <a:custClr name="MSB Röd 60%">
      <a:srgbClr val="E67C5E"/>
    </a:custClr>
    <a:custClr name="MSB Röd 40%">
      <a:srgbClr val="F0AB92"/>
    </a:custClr>
    <a:custClr name="MSB Röd 20%">
      <a:srgbClr val="F8D6C7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Lila 100%">
      <a:srgbClr val="822757"/>
    </a:custClr>
    <a:custClr name="MSB Lila 80%">
      <a:srgbClr val="9B5279"/>
    </a:custClr>
    <a:custClr name="MSB Lila 60%">
      <a:srgbClr val="B47D9A"/>
    </a:custClr>
    <a:custClr name="MSB Lila 40%">
      <a:srgbClr val="CDA9BC"/>
    </a:custClr>
    <a:custClr name="MSB Lila 20%">
      <a:srgbClr val="E6D4DD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MSB Grå 100%">
      <a:srgbClr val="6F6E67"/>
    </a:custClr>
    <a:custClr name="MSB Grå 80%">
      <a:srgbClr val="8C8B85"/>
    </a:custClr>
    <a:custClr name="MSB Grå 60%">
      <a:srgbClr val="A9A8A4"/>
    </a:custClr>
    <a:custClr name="MSB Grå 40%">
      <a:srgbClr val="C5C5C2"/>
    </a:custClr>
    <a:custClr name="MSB Grå 20%">
      <a:srgbClr val="E2E2E1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  <a:custClr name=" ">
      <a:srgbClr val="FFFFFF"/>
    </a:custClr>
  </a:custClrLst>
  <a:extLst>
    <a:ext uri="{05A4C25C-085E-4340-85A3-A5531E510DB2}">
      <thm15:themeFamily xmlns:thm15="http://schemas.microsoft.com/office/thememl/2012/main" name="MSB sv.potx" id="{AEA58E0F-F7B8-476F-898C-C869FAD00B00}" vid="{F5E8F45D-1BAD-4605-B7EE-D434F65F831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370</Words>
  <Application>Microsoft Office PowerPoint</Application>
  <PresentationFormat>Bredbild</PresentationFormat>
  <Paragraphs>99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MSB PPT Egna</vt:lpstr>
      <vt:lpstr>Processbild för konsekvensanalys</vt:lpstr>
      <vt:lpstr>Om materialet</vt:lpstr>
      <vt:lpstr>PowerPoint-presentation</vt:lpstr>
      <vt:lpstr>PowerPoint-presentation</vt:lpstr>
      <vt:lpstr>PowerPoint-presentation</vt:lpstr>
    </vt:vector>
  </TitlesOfParts>
  <Company>MSB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Workshopmaterial</dc:title>
  <dc:creator>Grundel Alexandra</dc:creator>
  <cp:lastModifiedBy>Grundel Alexandra</cp:lastModifiedBy>
  <cp:revision>19</cp:revision>
  <dcterms:created xsi:type="dcterms:W3CDTF">2020-02-03T10:29:41Z</dcterms:created>
  <dcterms:modified xsi:type="dcterms:W3CDTF">2020-03-05T09:55:40Z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Logomenu">
    <vt:bool>true</vt:bool>
  </property>
</Properties>
</file>