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4"/>
    <p:sldMasterId id="2147483700" r:id="rId5"/>
    <p:sldMasterId id="2147483684" r:id="rId6"/>
    <p:sldMasterId id="2147483676" r:id="rId7"/>
    <p:sldMasterId id="2147483668" r:id="rId8"/>
    <p:sldMasterId id="2147483708" r:id="rId9"/>
  </p:sldMasterIdLst>
  <p:notesMasterIdLst>
    <p:notesMasterId r:id="rId27"/>
  </p:notesMasterIdLst>
  <p:sldIdLst>
    <p:sldId id="274" r:id="rId10"/>
    <p:sldId id="267" r:id="rId11"/>
    <p:sldId id="328" r:id="rId12"/>
    <p:sldId id="297" r:id="rId13"/>
    <p:sldId id="308" r:id="rId14"/>
    <p:sldId id="309" r:id="rId15"/>
    <p:sldId id="300" r:id="rId16"/>
    <p:sldId id="310" r:id="rId17"/>
    <p:sldId id="312" r:id="rId18"/>
    <p:sldId id="314" r:id="rId19"/>
    <p:sldId id="315" r:id="rId20"/>
    <p:sldId id="316" r:id="rId21"/>
    <p:sldId id="317" r:id="rId22"/>
    <p:sldId id="318" r:id="rId23"/>
    <p:sldId id="311" r:id="rId24"/>
    <p:sldId id="313" r:id="rId25"/>
    <p:sldId id="283" r:id="rId2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ktion" id="{93B84E70-85C0-4E03-9DD0-A58722586901}">
          <p14:sldIdLst>
            <p14:sldId id="274"/>
            <p14:sldId id="267"/>
            <p14:sldId id="328"/>
            <p14:sldId id="297"/>
            <p14:sldId id="308"/>
          </p14:sldIdLst>
        </p14:section>
        <p14:section name="Organisering och roller" id="{E81851D5-4559-4B61-AA6F-B5745877038C}">
          <p14:sldIdLst>
            <p14:sldId id="309"/>
          </p14:sldIdLst>
        </p14:section>
        <p14:section name="Organisering" id="{F2B420C1-5329-489B-A7E2-29E7773866B0}">
          <p14:sldIdLst>
            <p14:sldId id="300"/>
            <p14:sldId id="310"/>
            <p14:sldId id="312"/>
          </p14:sldIdLst>
        </p14:section>
        <p14:section name="Roller" id="{295EDA19-038C-456C-9CCA-D88C0236028B}">
          <p14:sldIdLst>
            <p14:sldId id="314"/>
            <p14:sldId id="315"/>
            <p14:sldId id="316"/>
            <p14:sldId id="317"/>
            <p14:sldId id="318"/>
            <p14:sldId id="311"/>
            <p14:sldId id="313"/>
          </p14:sldIdLst>
        </p14:section>
        <p14:section name="Vill du veta mer?" id="{8D415D03-2A74-4976-9A52-F9F39923C5F3}">
          <p14:sldIdLst>
            <p14:sldId id="28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FE6A6B-A52E-1549-52D4-F1829FAA701D}" name="Sara Clevensjö Lind" initials="SC" userId="439dcab90249de2d"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ortelius Anna" initials="SA" lastIdx="2" clrIdx="0">
    <p:extLst>
      <p:ext uri="{19B8F6BF-5375-455C-9EA6-DF929625EA0E}">
        <p15:presenceInfo xmlns:p15="http://schemas.microsoft.com/office/powerpoint/2012/main" userId="S-1-5-21-466509168-1772936955-2901788264-336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835A"/>
    <a:srgbClr val="4A4944"/>
    <a:srgbClr val="CECECE"/>
    <a:srgbClr val="E3D2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77" autoAdjust="0"/>
    <p:restoredTop sz="86025" autoAdjust="0"/>
  </p:normalViewPr>
  <p:slideViewPr>
    <p:cSldViewPr snapToGrid="0" showGuides="1">
      <p:cViewPr varScale="1">
        <p:scale>
          <a:sx n="100" d="100"/>
          <a:sy n="100" d="100"/>
        </p:scale>
        <p:origin x="62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Clevensjö Lind" userId="439dcab90249de2d" providerId="LiveId" clId="{CA838445-619F-4FEB-A37E-340A6137DE65}"/>
    <pc:docChg chg="modSld">
      <pc:chgData name="Sara Clevensjö Lind" userId="439dcab90249de2d" providerId="LiveId" clId="{CA838445-619F-4FEB-A37E-340A6137DE65}" dt="2024-11-11T15:07:47.797" v="5"/>
      <pc:docMkLst>
        <pc:docMk/>
      </pc:docMkLst>
      <pc:sldChg chg="modSp mod">
        <pc:chgData name="Sara Clevensjö Lind" userId="439dcab90249de2d" providerId="LiveId" clId="{CA838445-619F-4FEB-A37E-340A6137DE65}" dt="2024-11-11T15:07:47.797" v="5"/>
        <pc:sldMkLst>
          <pc:docMk/>
          <pc:sldMk cId="2088458970" sldId="274"/>
        </pc:sldMkLst>
        <pc:spChg chg="mod">
          <ac:chgData name="Sara Clevensjö Lind" userId="439dcab90249de2d" providerId="LiveId" clId="{CA838445-619F-4FEB-A37E-340A6137DE65}" dt="2024-11-11T15:07:47.797" v="5"/>
          <ac:spMkLst>
            <pc:docMk/>
            <pc:sldMk cId="2088458970" sldId="274"/>
            <ac:spMk id="3" creationId="{443215F5-561C-CCA9-CEFB-E44B7A025C53}"/>
          </ac:spMkLst>
        </pc:spChg>
        <pc:spChg chg="mod">
          <ac:chgData name="Sara Clevensjö Lind" userId="439dcab90249de2d" providerId="LiveId" clId="{CA838445-619F-4FEB-A37E-340A6137DE65}" dt="2024-11-11T15:07:44.474" v="4" actId="6549"/>
          <ac:spMkLst>
            <pc:docMk/>
            <pc:sldMk cId="2088458970" sldId="274"/>
            <ac:spMk id="4" creationId="{E87BF689-94BC-8454-986E-754E57F310B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A97CF-7B66-564E-8D37-0AF7A822DEF0}" type="datetimeFigureOut">
              <a:rPr lang="sv-SE" smtClean="0"/>
              <a:t>2024-11-11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FEE9DA-8B3F-B346-B53F-C77B96E74553}" type="slidenum">
              <a:rPr lang="sv-SE" smtClean="0"/>
              <a:t>‹#›</a:t>
            </a:fld>
            <a:endParaRPr lang="sv-SE"/>
          </a:p>
        </p:txBody>
      </p:sp>
    </p:spTree>
    <p:extLst>
      <p:ext uri="{BB962C8B-B14F-4D97-AF65-F5344CB8AC3E}">
        <p14:creationId xmlns:p14="http://schemas.microsoft.com/office/powerpoint/2010/main" val="1817222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4576A31-D765-4C36-8695-045A1465731A}" type="slidenum">
              <a:rPr lang="sv-SE" smtClean="0"/>
              <a:t>2</a:t>
            </a:fld>
            <a:endParaRPr lang="sv-SE"/>
          </a:p>
        </p:txBody>
      </p:sp>
    </p:spTree>
    <p:extLst>
      <p:ext uri="{BB962C8B-B14F-4D97-AF65-F5344CB8AC3E}">
        <p14:creationId xmlns:p14="http://schemas.microsoft.com/office/powerpoint/2010/main" val="3890386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a:effectLst/>
                <a:latin typeface="Garamond" panose="02020404030301010803" pitchFamily="18" charset="0"/>
                <a:ea typeface="Garamond" panose="02020404030301010803" pitchFamily="18" charset="0"/>
                <a:cs typeface="Times New Roman" panose="02020603050405020304" pitchFamily="18" charset="0"/>
              </a:rPr>
              <a:t>För att driva och genomföra det aktörsgemensamma arbetet behövs en </a:t>
            </a:r>
            <a:r>
              <a:rPr lang="sv-SE" sz="1800" b="1">
                <a:effectLst/>
                <a:latin typeface="Garamond" panose="02020404030301010803" pitchFamily="18" charset="0"/>
                <a:ea typeface="Garamond" panose="02020404030301010803" pitchFamily="18" charset="0"/>
                <a:cs typeface="Times New Roman" panose="02020603050405020304" pitchFamily="18" charset="0"/>
              </a:rPr>
              <a:t>sammankallande aktör</a:t>
            </a:r>
            <a:r>
              <a:rPr lang="sv-SE" sz="1800">
                <a:effectLst/>
                <a:latin typeface="Garamond" panose="02020404030301010803" pitchFamily="18" charset="0"/>
                <a:ea typeface="Garamond" panose="02020404030301010803" pitchFamily="18" charset="0"/>
                <a:cs typeface="Times New Roman" panose="02020603050405020304" pitchFamily="18" charset="0"/>
              </a:rPr>
              <a:t>. Den sammankallande aktören har rollen att skapa förutsättningar för alla de inblandade aktörerna att uppnå en ändamålsenlig och effektiv aktörsgemensam hantering av en samhällsstörning. Den sammankallande aktören har ett ansvar att koordinera och driva det aktörsgemensamma arbetet framåt. Geografiskt områdesansvariga aktörer och sektorsansvariga myndigheter har ett ansvar att agera som sammankallande aktör vid en samhällsstörning. MSB har ett särskilt ansvar som sammankallande aktör på central nivå.</a:t>
            </a:r>
          </a:p>
          <a:p>
            <a:endParaRPr lang="sv-SE"/>
          </a:p>
          <a:p>
            <a:pPr>
              <a:lnSpc>
                <a:spcPct val="110000"/>
              </a:lnSpc>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Den sammankallande aktören kan arbeta på flera olika sätt för att uppnå resultat, till exempel genom att: </a:t>
            </a:r>
          </a:p>
          <a:p>
            <a:pPr marL="342900" lvl="0" indent="-342900">
              <a:lnSpc>
                <a:spcPct val="110000"/>
              </a:lnSpc>
              <a:spcAft>
                <a:spcPts val="600"/>
              </a:spcAft>
              <a:buFont typeface="Symbol" panose="05050102010706020507" pitchFamily="18" charset="2"/>
              <a:buChar char=""/>
            </a:pPr>
            <a:r>
              <a:rPr lang="sv-SE" sz="1800">
                <a:effectLst/>
                <a:latin typeface="Garamond" panose="02020404030301010803" pitchFamily="18" charset="0"/>
                <a:ea typeface="Garamond" panose="02020404030301010803" pitchFamily="18" charset="0"/>
                <a:cs typeface="Times New Roman" panose="02020603050405020304" pitchFamily="18" charset="0"/>
              </a:rPr>
              <a:t>skapa struktur och tillvägagångssätt för det aktörsgemensamma arbetet genom att arbeta i enlighet med </a:t>
            </a:r>
            <a:r>
              <a:rPr lang="sv-SE" sz="1800" b="1">
                <a:effectLst/>
                <a:latin typeface="Garamond" panose="02020404030301010803" pitchFamily="18" charset="0"/>
                <a:ea typeface="Garamond" panose="02020404030301010803" pitchFamily="18" charset="0"/>
                <a:cs typeface="Times New Roman" panose="02020603050405020304" pitchFamily="18" charset="0"/>
              </a:rPr>
              <a:t>Processen för aktörsgemensam inriktning och samordning </a:t>
            </a: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pPr marL="342900" lvl="0" indent="-342900">
              <a:lnSpc>
                <a:spcPct val="110000"/>
              </a:lnSpc>
              <a:spcAft>
                <a:spcPts val="600"/>
              </a:spcAft>
              <a:buFont typeface="Symbol" panose="05050102010706020507" pitchFamily="18" charset="2"/>
              <a:buChar char=""/>
            </a:pPr>
            <a:r>
              <a:rPr lang="sv-SE" sz="1800">
                <a:effectLst/>
                <a:latin typeface="Garamond" panose="02020404030301010803" pitchFamily="18" charset="0"/>
                <a:ea typeface="Garamond" panose="02020404030301010803" pitchFamily="18" charset="0"/>
                <a:cs typeface="Times New Roman" panose="02020603050405020304" pitchFamily="18" charset="0"/>
              </a:rPr>
              <a:t>utse samverkansledare för det aktörsgemensamma arbetet</a:t>
            </a:r>
          </a:p>
          <a:p>
            <a:pPr marL="342900" lvl="0" indent="-342900">
              <a:lnSpc>
                <a:spcPct val="110000"/>
              </a:lnSpc>
              <a:spcBef>
                <a:spcPts val="600"/>
              </a:spcBef>
              <a:spcAft>
                <a:spcPts val="600"/>
              </a:spcAft>
              <a:buFont typeface="Symbol" panose="05050102010706020507" pitchFamily="18" charset="2"/>
              <a:buChar char=""/>
            </a:pPr>
            <a:r>
              <a:rPr lang="sv-SE" sz="1800">
                <a:effectLst/>
                <a:latin typeface="Garamond" panose="02020404030301010803" pitchFamily="18" charset="0"/>
                <a:ea typeface="Garamond" panose="02020404030301010803" pitchFamily="18" charset="0"/>
                <a:cs typeface="Times New Roman" panose="02020603050405020304" pitchFamily="18" charset="0"/>
              </a:rPr>
              <a:t>formulera ett tydligt syfte med samverkan </a:t>
            </a:r>
          </a:p>
          <a:p>
            <a:pPr marL="342900" lvl="0" indent="-342900">
              <a:lnSpc>
                <a:spcPct val="110000"/>
              </a:lnSpc>
              <a:spcAft>
                <a:spcPts val="600"/>
              </a:spcAft>
              <a:buFont typeface="Symbol" panose="05050102010706020507" pitchFamily="18" charset="2"/>
              <a:buChar char=""/>
            </a:pPr>
            <a:r>
              <a:rPr lang="sv-SE" sz="1800">
                <a:effectLst/>
                <a:latin typeface="Garamond" panose="02020404030301010803" pitchFamily="18" charset="0"/>
                <a:ea typeface="Garamond" panose="02020404030301010803" pitchFamily="18" charset="0"/>
                <a:cs typeface="Times New Roman" panose="02020603050405020304" pitchFamily="18" charset="0"/>
              </a:rPr>
              <a:t>ta fram agenda</a:t>
            </a:r>
          </a:p>
          <a:p>
            <a:pPr marL="342900" lvl="0" indent="-342900">
              <a:lnSpc>
                <a:spcPct val="110000"/>
              </a:lnSpc>
              <a:spcAft>
                <a:spcPts val="600"/>
              </a:spcAft>
              <a:buFont typeface="Symbol" panose="05050102010706020507" pitchFamily="18" charset="2"/>
              <a:buChar char=""/>
            </a:pPr>
            <a:r>
              <a:rPr lang="sv-SE" sz="1800">
                <a:effectLst/>
                <a:latin typeface="Garamond" panose="02020404030301010803" pitchFamily="18" charset="0"/>
                <a:ea typeface="Garamond" panose="02020404030301010803" pitchFamily="18" charset="0"/>
                <a:cs typeface="Times New Roman" panose="02020603050405020304" pitchFamily="18" charset="0"/>
              </a:rPr>
              <a:t>leda arbetet med att ta fram samlad lägesbild</a:t>
            </a:r>
          </a:p>
          <a:p>
            <a:pPr marL="342900" lvl="0" indent="-342900">
              <a:lnSpc>
                <a:spcPct val="110000"/>
              </a:lnSpc>
              <a:spcAft>
                <a:spcPts val="600"/>
              </a:spcAft>
              <a:buFont typeface="Symbol" panose="05050102010706020507" pitchFamily="18" charset="2"/>
              <a:buChar char=""/>
            </a:pPr>
            <a:r>
              <a:rPr lang="sv-SE" sz="1800">
                <a:effectLst/>
                <a:latin typeface="Garamond" panose="02020404030301010803" pitchFamily="18" charset="0"/>
                <a:ea typeface="Garamond" panose="02020404030301010803" pitchFamily="18" charset="0"/>
                <a:cs typeface="Times New Roman" panose="02020603050405020304" pitchFamily="18" charset="0"/>
              </a:rPr>
              <a:t>leda arbetet för att vid behov ta fram aktörsgemensam målbild</a:t>
            </a:r>
          </a:p>
          <a:p>
            <a:pPr marL="342900" lvl="0" indent="-342900">
              <a:lnSpc>
                <a:spcPct val="110000"/>
              </a:lnSpc>
              <a:spcAft>
                <a:spcPts val="600"/>
              </a:spcAft>
              <a:buFont typeface="Symbol" panose="05050102010706020507" pitchFamily="18" charset="2"/>
              <a:buChar char=""/>
            </a:pPr>
            <a:r>
              <a:rPr lang="sv-SE" sz="1800">
                <a:effectLst/>
                <a:latin typeface="Garamond" panose="02020404030301010803" pitchFamily="18" charset="0"/>
                <a:ea typeface="Garamond" panose="02020404030301010803" pitchFamily="18" charset="0"/>
                <a:cs typeface="Times New Roman" panose="02020603050405020304" pitchFamily="18" charset="0"/>
              </a:rPr>
              <a:t>initiera ett aktörgemensamt analys- och beslutsstöd som bidrar med analyser och underlag och vid behov, utse en koordinator för analys- och beslutsstödet för att hålla samman arbetet</a:t>
            </a:r>
          </a:p>
          <a:p>
            <a:pPr marL="342900" lvl="0" indent="-342900">
              <a:lnSpc>
                <a:spcPct val="110000"/>
              </a:lnSpc>
              <a:spcAft>
                <a:spcPts val="600"/>
              </a:spcAft>
              <a:buFont typeface="Symbol" panose="05050102010706020507" pitchFamily="18" charset="2"/>
              <a:buChar char=""/>
            </a:pPr>
            <a:r>
              <a:rPr lang="sv-SE" sz="1800">
                <a:effectLst/>
                <a:latin typeface="Garamond" panose="02020404030301010803" pitchFamily="18" charset="0"/>
                <a:ea typeface="Garamond" panose="02020404030301010803" pitchFamily="18" charset="0"/>
                <a:cs typeface="Times New Roman" panose="02020603050405020304" pitchFamily="18" charset="0"/>
              </a:rPr>
              <a:t>säkerställa att arbetet dokumenteras.</a:t>
            </a:r>
          </a:p>
          <a:p>
            <a:endParaRPr lang="sv-SE"/>
          </a:p>
        </p:txBody>
      </p:sp>
      <p:sp>
        <p:nvSpPr>
          <p:cNvPr id="4" name="Platshållare för bildnummer 3"/>
          <p:cNvSpPr>
            <a:spLocks noGrp="1"/>
          </p:cNvSpPr>
          <p:nvPr>
            <p:ph type="sldNum" sz="quarter" idx="5"/>
          </p:nvPr>
        </p:nvSpPr>
        <p:spPr/>
        <p:txBody>
          <a:bodyPr/>
          <a:lstStyle/>
          <a:p>
            <a:fld id="{27FEE9DA-8B3F-B346-B53F-C77B96E74553}" type="slidenum">
              <a:rPr lang="sv-SE" smtClean="0"/>
              <a:t>11</a:t>
            </a:fld>
            <a:endParaRPr lang="sv-SE"/>
          </a:p>
        </p:txBody>
      </p:sp>
    </p:spTree>
    <p:extLst>
      <p:ext uri="{BB962C8B-B14F-4D97-AF65-F5344CB8AC3E}">
        <p14:creationId xmlns:p14="http://schemas.microsoft.com/office/powerpoint/2010/main" val="1127113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a:effectLst/>
                <a:latin typeface="Garamond" panose="02020404030301010803" pitchFamily="18" charset="0"/>
                <a:ea typeface="Garamond" panose="02020404030301010803" pitchFamily="18" charset="0"/>
                <a:cs typeface="Times New Roman" panose="02020603050405020304" pitchFamily="18" charset="0"/>
              </a:rPr>
              <a:t>Rollen som </a:t>
            </a:r>
            <a:r>
              <a:rPr lang="sv-SE" sz="1800" b="1">
                <a:effectLst/>
                <a:latin typeface="Garamond" panose="02020404030301010803" pitchFamily="18" charset="0"/>
                <a:ea typeface="Garamond" panose="02020404030301010803" pitchFamily="18" charset="0"/>
                <a:cs typeface="Times New Roman" panose="02020603050405020304" pitchFamily="18" charset="0"/>
              </a:rPr>
              <a:t>samverkansledare för det aktörsgemensamma arbetet</a:t>
            </a:r>
            <a:r>
              <a:rPr lang="sv-SE" sz="1800">
                <a:effectLst/>
                <a:latin typeface="Garamond" panose="02020404030301010803" pitchFamily="18" charset="0"/>
                <a:ea typeface="Garamond" panose="02020404030301010803" pitchFamily="18" charset="0"/>
                <a:cs typeface="Times New Roman" panose="02020603050405020304" pitchFamily="18" charset="0"/>
              </a:rPr>
              <a:t> i samband med en samhällsstörning innebär ett uppdrag att driva det gemensamma arbetet framåt mot inriktning och samordning. Samverkansledaren ska säkerställa att arbetet präglas av förhållningssätt såsom helhetssyn, perspektivförståelse och medvetet beslutsfattande.</a:t>
            </a:r>
          </a:p>
          <a:p>
            <a:endParaRPr lang="sv-SE" sz="1800">
              <a:effectLst/>
              <a:latin typeface="Garamond" panose="02020404030301010803" pitchFamily="18" charset="0"/>
              <a:cs typeface="Times New Roman" panose="02020603050405020304" pitchFamily="18" charset="0"/>
            </a:endParaRPr>
          </a:p>
          <a:p>
            <a:r>
              <a:rPr lang="sv-SE" sz="1800">
                <a:effectLst/>
                <a:latin typeface="Garamond" panose="02020404030301010803" pitchFamily="18" charset="0"/>
                <a:ea typeface="Garamond" panose="02020404030301010803" pitchFamily="18" charset="0"/>
                <a:cs typeface="Times New Roman" panose="02020603050405020304" pitchFamily="18" charset="0"/>
              </a:rPr>
              <a:t>Det kan vara att få aktörerna att komma överens eller driva fram gemensamma prioriteringar till exempel genom en inriktnings- och samordningsfunktion. De deltagande aktörerna har dock fortfarande ett gemensamt ansvar för hanteringen av en samhällsstörning. </a:t>
            </a:r>
          </a:p>
          <a:p>
            <a:endParaRPr lang="sv-SE" sz="1800">
              <a:effectLst/>
              <a:latin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a:effectLst/>
                <a:latin typeface="Garamond" panose="02020404030301010803" pitchFamily="18" charset="0"/>
                <a:ea typeface="Garamond" panose="02020404030301010803" pitchFamily="18" charset="0"/>
                <a:cs typeface="Times New Roman" panose="02020603050405020304" pitchFamily="18" charset="0"/>
              </a:rPr>
              <a:t>Rollen som samverkansledare vid en aktörsgemensam hantering ställer betydande krav på professionalism. Samverkansledaren behöver vara en god förhandlare och ha förmåga att agera konfliktlösare. Rollen kräver därför god kunskap om svensk förvaltning, roller och ansvar inom beredskapssystemet, goda ledaregenskaper och förmåga att skapa förtroende. Sammankallande aktörer behöver ha utpekade, utbildade, tränade och övade personer som kan agera i rollen som samverkansledare. </a:t>
            </a:r>
          </a:p>
          <a:p>
            <a:endParaRPr lang="sv-SE"/>
          </a:p>
        </p:txBody>
      </p:sp>
      <p:sp>
        <p:nvSpPr>
          <p:cNvPr id="4" name="Platshållare för bildnummer 3"/>
          <p:cNvSpPr>
            <a:spLocks noGrp="1"/>
          </p:cNvSpPr>
          <p:nvPr>
            <p:ph type="sldNum" sz="quarter" idx="5"/>
          </p:nvPr>
        </p:nvSpPr>
        <p:spPr/>
        <p:txBody>
          <a:bodyPr/>
          <a:lstStyle/>
          <a:p>
            <a:fld id="{27FEE9DA-8B3F-B346-B53F-C77B96E74553}" type="slidenum">
              <a:rPr lang="sv-SE" smtClean="0"/>
              <a:t>12</a:t>
            </a:fld>
            <a:endParaRPr lang="sv-SE"/>
          </a:p>
        </p:txBody>
      </p:sp>
    </p:spTree>
    <p:extLst>
      <p:ext uri="{BB962C8B-B14F-4D97-AF65-F5344CB8AC3E}">
        <p14:creationId xmlns:p14="http://schemas.microsoft.com/office/powerpoint/2010/main" val="2056445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Skillnaden mellan denna och den förra bilden är illustrationen. Välj en av dem. Denna bild är dold och behöver tas fram för att kunna användas.</a:t>
            </a:r>
          </a:p>
          <a:p>
            <a:endParaRPr lang="sv-SE"/>
          </a:p>
          <a:p>
            <a:r>
              <a:rPr lang="sv-SE" sz="1200">
                <a:effectLst/>
                <a:latin typeface="Garamond" panose="02020404030301010803" pitchFamily="18" charset="0"/>
                <a:ea typeface="Garamond" panose="02020404030301010803" pitchFamily="18" charset="0"/>
                <a:cs typeface="Times New Roman" panose="02020603050405020304" pitchFamily="18" charset="0"/>
              </a:rPr>
              <a:t>Rollen som </a:t>
            </a:r>
            <a:r>
              <a:rPr lang="sv-SE" sz="1200" b="1">
                <a:effectLst/>
                <a:latin typeface="Garamond" panose="02020404030301010803" pitchFamily="18" charset="0"/>
                <a:ea typeface="Garamond" panose="02020404030301010803" pitchFamily="18" charset="0"/>
                <a:cs typeface="Times New Roman" panose="02020603050405020304" pitchFamily="18" charset="0"/>
              </a:rPr>
              <a:t>samverkansledare för det aktörsgemensamma arbetet</a:t>
            </a:r>
            <a:r>
              <a:rPr lang="sv-SE" sz="1200">
                <a:effectLst/>
                <a:latin typeface="Garamond" panose="02020404030301010803" pitchFamily="18" charset="0"/>
                <a:ea typeface="Garamond" panose="02020404030301010803" pitchFamily="18" charset="0"/>
                <a:cs typeface="Times New Roman" panose="02020603050405020304" pitchFamily="18" charset="0"/>
              </a:rPr>
              <a:t> i samband med en samhällsstörning innebär ett uppdrag att driva det gemensamma arbetet framåt mot inriktning och samordning. Samverkansledaren ska säkerställa att arbetet präglas av förhållningssätt såsom helhetssyn, perspektivförståelse och medvetet beslutsfattande.</a:t>
            </a:r>
          </a:p>
          <a:p>
            <a:endParaRPr lang="sv-SE" sz="1200">
              <a:effectLst/>
              <a:latin typeface="Garamond" panose="02020404030301010803" pitchFamily="18" charset="0"/>
              <a:cs typeface="Times New Roman" panose="02020603050405020304" pitchFamily="18" charset="0"/>
            </a:endParaRPr>
          </a:p>
          <a:p>
            <a:r>
              <a:rPr lang="sv-SE" sz="1200">
                <a:effectLst/>
                <a:latin typeface="Garamond" panose="02020404030301010803" pitchFamily="18" charset="0"/>
                <a:ea typeface="Garamond" panose="02020404030301010803" pitchFamily="18" charset="0"/>
                <a:cs typeface="Times New Roman" panose="02020603050405020304" pitchFamily="18" charset="0"/>
              </a:rPr>
              <a:t>Det kan vara att få aktörerna att komma överens eller driva fram gemensamma prioriteringar till exempel genom en inriktnings- och samordningsfunktion. De deltagande aktörerna har dock fortfarande ett gemensamt ansvar för hanteringen av en samhällsstörning. </a:t>
            </a:r>
          </a:p>
          <a:p>
            <a:endParaRPr lang="sv-SE" sz="1200">
              <a:effectLst/>
              <a:latin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effectLst/>
                <a:latin typeface="Garamond" panose="02020404030301010803" pitchFamily="18" charset="0"/>
                <a:ea typeface="Garamond" panose="02020404030301010803" pitchFamily="18" charset="0"/>
                <a:cs typeface="Times New Roman" panose="02020603050405020304" pitchFamily="18" charset="0"/>
              </a:rPr>
              <a:t>Rollen som samverkansledare vid en aktörsgemensam hantering ställer betydande krav på professionalism. Samverkansledaren behöver vara en god förhandlare och ha förmåga att agera konfliktlösare. Rollen kräver därför god kunskap om svensk förvaltning, roller och ansvar inom beredskapssystemet, goda ledaregenskaper och förmåga att skapa förtroende. Sammankallande aktörer behöver ha utpekade, utbildade, tränade och övade personer som kan agera i rollen som samverkansledare. </a:t>
            </a:r>
          </a:p>
          <a:p>
            <a:endParaRPr lang="sv-SE"/>
          </a:p>
        </p:txBody>
      </p:sp>
      <p:sp>
        <p:nvSpPr>
          <p:cNvPr id="4" name="Platshållare för bildnummer 3"/>
          <p:cNvSpPr>
            <a:spLocks noGrp="1"/>
          </p:cNvSpPr>
          <p:nvPr>
            <p:ph type="sldNum" sz="quarter" idx="5"/>
          </p:nvPr>
        </p:nvSpPr>
        <p:spPr/>
        <p:txBody>
          <a:bodyPr/>
          <a:lstStyle/>
          <a:p>
            <a:fld id="{27FEE9DA-8B3F-B346-B53F-C77B96E74553}" type="slidenum">
              <a:rPr lang="sv-SE" smtClean="0"/>
              <a:t>13</a:t>
            </a:fld>
            <a:endParaRPr lang="sv-SE"/>
          </a:p>
        </p:txBody>
      </p:sp>
    </p:spTree>
    <p:extLst>
      <p:ext uri="{BB962C8B-B14F-4D97-AF65-F5344CB8AC3E}">
        <p14:creationId xmlns:p14="http://schemas.microsoft.com/office/powerpoint/2010/main" val="820532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a:effectLst/>
                <a:latin typeface="Garamond" panose="02020404030301010803" pitchFamily="18" charset="0"/>
                <a:ea typeface="Garamond" panose="02020404030301010803" pitchFamily="18" charset="0"/>
                <a:cs typeface="Times New Roman" panose="02020603050405020304" pitchFamily="18" charset="0"/>
              </a:rPr>
              <a:t>Samverkansdeltagare</a:t>
            </a:r>
            <a:r>
              <a:rPr lang="sv-SE" sz="1800">
                <a:effectLst/>
                <a:latin typeface="Garamond" panose="02020404030301010803" pitchFamily="18" charset="0"/>
                <a:ea typeface="Garamond" panose="02020404030301010803" pitchFamily="18" charset="0"/>
                <a:cs typeface="Times New Roman" panose="02020603050405020304" pitchFamily="18" charset="0"/>
              </a:rPr>
              <a:t> i det aktörsgemensamma arbetet har i uppdrag att bidra med sin organisations kunskap och perspektiv i arbetet. Beroende på vilka frågor som ska hanteras kan representationen skifta över tid och ibland utgöras av flera individer med olika kompetenser från samma aktör. </a:t>
            </a:r>
          </a:p>
          <a:p>
            <a:endParaRPr lang="sv-SE" sz="1800">
              <a:effectLst/>
              <a:latin typeface="Garamond" panose="02020404030301010803" pitchFamily="18" charset="0"/>
              <a:cs typeface="Times New Roman" panose="02020603050405020304" pitchFamily="18" charset="0"/>
            </a:endParaRPr>
          </a:p>
          <a:p>
            <a:pPr>
              <a:lnSpc>
                <a:spcPct val="110000"/>
              </a:lnSpc>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Om aktörerna ska komma överens om svåra prioriteringar som exempelvis är förenade med stora kostnader kan den sammankallande aktören behöva ge representanterna möjlighet till intern förankring i enlighet med respektive organisations beslutsordning. Det kan exempelvis vara att det ges möjlighet att stämma av med ansvarig chef. </a:t>
            </a:r>
          </a:p>
          <a:p>
            <a:pPr>
              <a:lnSpc>
                <a:spcPct val="110000"/>
              </a:lnSpc>
              <a:spcAft>
                <a:spcPts val="600"/>
              </a:spcAft>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pPr>
              <a:lnSpc>
                <a:spcPct val="110000"/>
              </a:lnSpc>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Samverkansdeltagarna har två intressen att ta hänsyn till. Dels den egna organisationens dels aktörskollektivets. Ibland sammanfaller dessa två intressen och ibland gör de det inte. Samtidigt läggs stor vikt vid helhetssyn och att samhällets samlade resurser ska användas så effektivt som möjligt. Det gör att samverkansdeltagarna också ska beakta vad som är bäst för helheten och inte bara vad som är bäst för den egna organisationen.  </a:t>
            </a:r>
          </a:p>
          <a:p>
            <a:endParaRPr lang="sv-SE"/>
          </a:p>
        </p:txBody>
      </p:sp>
      <p:sp>
        <p:nvSpPr>
          <p:cNvPr id="4" name="Platshållare för bildnummer 3"/>
          <p:cNvSpPr>
            <a:spLocks noGrp="1"/>
          </p:cNvSpPr>
          <p:nvPr>
            <p:ph type="sldNum" sz="quarter" idx="5"/>
          </p:nvPr>
        </p:nvSpPr>
        <p:spPr/>
        <p:txBody>
          <a:bodyPr/>
          <a:lstStyle/>
          <a:p>
            <a:fld id="{27FEE9DA-8B3F-B346-B53F-C77B96E74553}" type="slidenum">
              <a:rPr lang="sv-SE" smtClean="0"/>
              <a:t>14</a:t>
            </a:fld>
            <a:endParaRPr lang="sv-SE"/>
          </a:p>
        </p:txBody>
      </p:sp>
    </p:spTree>
    <p:extLst>
      <p:ext uri="{BB962C8B-B14F-4D97-AF65-F5344CB8AC3E}">
        <p14:creationId xmlns:p14="http://schemas.microsoft.com/office/powerpoint/2010/main" val="3272975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a:effectLst/>
                <a:latin typeface="Garamond" panose="02020404030301010803" pitchFamily="18" charset="0"/>
                <a:ea typeface="Garamond" panose="02020404030301010803" pitchFamily="18" charset="0"/>
                <a:cs typeface="Times New Roman" panose="02020603050405020304" pitchFamily="18" charset="0"/>
              </a:rPr>
              <a:t>Ytterligare en roll kan tillkomma. Vid behov kan det aktörsgemensamma analys- och beslutsstödet ledas av en </a:t>
            </a:r>
            <a:r>
              <a:rPr lang="sv-SE" sz="1800" b="1">
                <a:effectLst/>
                <a:latin typeface="Garamond" panose="02020404030301010803" pitchFamily="18" charset="0"/>
                <a:ea typeface="Garamond" panose="02020404030301010803" pitchFamily="18" charset="0"/>
                <a:cs typeface="Times New Roman" panose="02020603050405020304" pitchFamily="18" charset="0"/>
              </a:rPr>
              <a:t>koordinator</a:t>
            </a:r>
            <a:r>
              <a:rPr lang="sv-SE" sz="1800">
                <a:effectLst/>
                <a:latin typeface="Garamond" panose="02020404030301010803" pitchFamily="18" charset="0"/>
                <a:ea typeface="Garamond" panose="02020404030301010803" pitchFamily="18" charset="0"/>
                <a:cs typeface="Times New Roman" panose="02020603050405020304" pitchFamily="18" charset="0"/>
              </a:rPr>
              <a:t>.</a:t>
            </a:r>
            <a:endParaRPr lang="sv-SE"/>
          </a:p>
        </p:txBody>
      </p:sp>
      <p:sp>
        <p:nvSpPr>
          <p:cNvPr id="4" name="Platshållare för bildnummer 3"/>
          <p:cNvSpPr>
            <a:spLocks noGrp="1"/>
          </p:cNvSpPr>
          <p:nvPr>
            <p:ph type="sldNum" sz="quarter" idx="5"/>
          </p:nvPr>
        </p:nvSpPr>
        <p:spPr/>
        <p:txBody>
          <a:bodyPr/>
          <a:lstStyle/>
          <a:p>
            <a:fld id="{27FEE9DA-8B3F-B346-B53F-C77B96E74553}" type="slidenum">
              <a:rPr lang="sv-SE" smtClean="0"/>
              <a:t>15</a:t>
            </a:fld>
            <a:endParaRPr lang="sv-SE"/>
          </a:p>
        </p:txBody>
      </p:sp>
    </p:spTree>
    <p:extLst>
      <p:ext uri="{BB962C8B-B14F-4D97-AF65-F5344CB8AC3E}">
        <p14:creationId xmlns:p14="http://schemas.microsoft.com/office/powerpoint/2010/main" val="3003928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Skillnaden mellan denna och den förra bilden är illustrationen. Välj en av dem. Denna bild är dold och behöver tas fram för att kunna användas.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a:effectLst/>
                <a:latin typeface="Garamond" panose="02020404030301010803" pitchFamily="18" charset="0"/>
                <a:ea typeface="Garamond" panose="02020404030301010803" pitchFamily="18" charset="0"/>
                <a:cs typeface="Times New Roman" panose="02020603050405020304" pitchFamily="18" charset="0"/>
              </a:rPr>
              <a:t>Ytterligare en roll kan tillkomma. Vid behov kan det aktörsgemensamma analys- och beslutsstödet ledas av en </a:t>
            </a:r>
            <a:r>
              <a:rPr lang="sv-SE" sz="1800" b="1">
                <a:effectLst/>
                <a:latin typeface="Garamond" panose="02020404030301010803" pitchFamily="18" charset="0"/>
                <a:ea typeface="Garamond" panose="02020404030301010803" pitchFamily="18" charset="0"/>
                <a:cs typeface="Times New Roman" panose="02020603050405020304" pitchFamily="18" charset="0"/>
              </a:rPr>
              <a:t>koordinator</a:t>
            </a:r>
            <a:r>
              <a:rPr lang="sv-SE" sz="1800">
                <a:effectLst/>
                <a:latin typeface="Garamond" panose="02020404030301010803" pitchFamily="18" charset="0"/>
                <a:ea typeface="Garamond" panose="02020404030301010803" pitchFamily="18" charset="0"/>
                <a:cs typeface="Times New Roman" panose="02020603050405020304" pitchFamily="18" charset="0"/>
              </a:rPr>
              <a:t>.</a:t>
            </a:r>
            <a:endParaRPr lang="sv-SE"/>
          </a:p>
          <a:p>
            <a:endParaRPr lang="sv-SE"/>
          </a:p>
        </p:txBody>
      </p:sp>
      <p:sp>
        <p:nvSpPr>
          <p:cNvPr id="4" name="Platshållare för bildnummer 3"/>
          <p:cNvSpPr>
            <a:spLocks noGrp="1"/>
          </p:cNvSpPr>
          <p:nvPr>
            <p:ph type="sldNum" sz="quarter" idx="5"/>
          </p:nvPr>
        </p:nvSpPr>
        <p:spPr/>
        <p:txBody>
          <a:bodyPr/>
          <a:lstStyle/>
          <a:p>
            <a:fld id="{27FEE9DA-8B3F-B346-B53F-C77B96E74553}" type="slidenum">
              <a:rPr lang="sv-SE" smtClean="0"/>
              <a:t>16</a:t>
            </a:fld>
            <a:endParaRPr lang="sv-SE"/>
          </a:p>
        </p:txBody>
      </p:sp>
    </p:spTree>
    <p:extLst>
      <p:ext uri="{BB962C8B-B14F-4D97-AF65-F5344CB8AC3E}">
        <p14:creationId xmlns:p14="http://schemas.microsoft.com/office/powerpoint/2010/main" val="2297656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4576A31-D765-4C36-8695-045A1465731A}" type="slidenum">
              <a:rPr lang="sv-SE" smtClean="0"/>
              <a:t>17</a:t>
            </a:fld>
            <a:endParaRPr lang="sv-SE"/>
          </a:p>
        </p:txBody>
      </p:sp>
    </p:spTree>
    <p:extLst>
      <p:ext uri="{BB962C8B-B14F-4D97-AF65-F5344CB8AC3E}">
        <p14:creationId xmlns:p14="http://schemas.microsoft.com/office/powerpoint/2010/main" val="2146744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7FEE9DA-8B3F-B346-B53F-C77B96E74553}" type="slidenum">
              <a:rPr lang="sv-SE" smtClean="0"/>
              <a:t>3</a:t>
            </a:fld>
            <a:endParaRPr lang="sv-SE"/>
          </a:p>
        </p:txBody>
      </p:sp>
    </p:spTree>
    <p:extLst>
      <p:ext uri="{BB962C8B-B14F-4D97-AF65-F5344CB8AC3E}">
        <p14:creationId xmlns:p14="http://schemas.microsoft.com/office/powerpoint/2010/main" val="2853716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Century Gothic"/>
                <a:ea typeface="+mn-ea"/>
                <a:cs typeface="+mn-cs"/>
              </a:rPr>
              <a:t>Det </a:t>
            </a:r>
            <a:r>
              <a:rPr kumimoji="0" lang="sv-SE" sz="1200" i="0" u="none" strike="noStrike" kern="1200" cap="none" spc="0" normalizeH="0" baseline="0" noProof="0">
                <a:ln>
                  <a:noFill/>
                </a:ln>
                <a:solidFill>
                  <a:prstClr val="black"/>
                </a:solidFill>
                <a:effectLst/>
                <a:uLnTx/>
                <a:uFillTx/>
                <a:latin typeface="Century Gothic"/>
                <a:ea typeface="+mn-ea"/>
                <a:cs typeface="+mn-cs"/>
              </a:rPr>
              <a:t>aktörsgemensamma arbetet </a:t>
            </a:r>
            <a:r>
              <a:rPr kumimoji="0" lang="sv-SE" sz="1200" b="0" i="0" u="none" strike="noStrike" kern="1200" cap="none" spc="0" normalizeH="0" baseline="0" noProof="0">
                <a:ln>
                  <a:noFill/>
                </a:ln>
                <a:solidFill>
                  <a:prstClr val="black"/>
                </a:solidFill>
                <a:effectLst/>
                <a:uLnTx/>
                <a:uFillTx/>
                <a:latin typeface="Century Gothic"/>
                <a:ea typeface="+mn-ea"/>
                <a:cs typeface="+mn-cs"/>
              </a:rPr>
              <a:t>inför och under samhällsstörningar i fredstid och under höjd beredskap kan genomföras med stöd av </a:t>
            </a:r>
            <a:r>
              <a:rPr kumimoji="0" lang="sv-SE" sz="1200" i="0" u="none" strike="noStrike" kern="1200" cap="none" spc="0" normalizeH="0" baseline="0" noProof="0">
                <a:ln>
                  <a:noFill/>
                </a:ln>
                <a:solidFill>
                  <a:prstClr val="black"/>
                </a:solidFill>
                <a:effectLst/>
                <a:uLnTx/>
                <a:uFillTx/>
                <a:latin typeface="Century Gothic"/>
                <a:ea typeface="+mn-ea"/>
                <a:cs typeface="+mn-cs"/>
              </a:rPr>
              <a:t>Process för aktörsgemensam inriktning och samordning</a:t>
            </a:r>
            <a:r>
              <a:rPr kumimoji="0" lang="sv-SE" sz="1200" b="0" i="0" u="none" strike="noStrike" kern="1200" cap="none" spc="0" normalizeH="0" baseline="0" noProof="0">
                <a:ln>
                  <a:noFill/>
                </a:ln>
                <a:solidFill>
                  <a:prstClr val="black"/>
                </a:solidFill>
                <a:effectLst/>
                <a:uLnTx/>
                <a:uFillTx/>
                <a:latin typeface="Century Gothic"/>
                <a:ea typeface="+mn-ea"/>
                <a:cs typeface="+mn-cs"/>
              </a:rPr>
              <a:t>. Processen </a:t>
            </a:r>
            <a:r>
              <a:rPr kumimoji="0" lang="sv-SE" sz="1200" b="0" i="0" u="none" strike="noStrike" kern="1200" cap="none" spc="0" normalizeH="0" baseline="0" noProof="0">
                <a:ln>
                  <a:noFill/>
                </a:ln>
                <a:solidFill>
                  <a:prstClr val="black"/>
                </a:solidFill>
                <a:effectLst/>
                <a:uLnTx/>
                <a:uFillTx/>
                <a:latin typeface="+mj-lt"/>
                <a:ea typeface="+mn-ea"/>
                <a:cs typeface="Times New Roman" panose="02020603050405020304" pitchFamily="18" charset="0"/>
              </a:rPr>
              <a:t>finns under nivån arbetssätt i </a:t>
            </a:r>
            <a:r>
              <a:rPr lang="sv-SE" sz="1200" b="0"/>
              <a:t>”Gemensamma grunder – Ramverk för ledning och samverkan”.</a:t>
            </a:r>
            <a:endParaRPr kumimoji="0" lang="sv-SE" sz="1200" b="0" i="0" u="none" strike="noStrike" kern="1200" cap="none" spc="0" normalizeH="0" baseline="0" noProof="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Century Gothic"/>
                <a:ea typeface="+mn-ea"/>
                <a:cs typeface="+mn-cs"/>
              </a:rPr>
              <a:t>Det kan vara ett fåtal aktörer eller ett stort antal aktörer som deltar i arbetet. Händelsens komplexitet eller andra omständigheter avgör vilka behov det finns av att avsätta extra resurser och stöd. </a:t>
            </a:r>
          </a:p>
        </p:txBody>
      </p:sp>
      <p:sp>
        <p:nvSpPr>
          <p:cNvPr id="4" name="Platshållare för bildnummer 3"/>
          <p:cNvSpPr>
            <a:spLocks noGrp="1"/>
          </p:cNvSpPr>
          <p:nvPr>
            <p:ph type="sldNum" sz="quarter" idx="5"/>
          </p:nvPr>
        </p:nvSpPr>
        <p:spPr/>
        <p:txBody>
          <a:bodyPr/>
          <a:lstStyle/>
          <a:p>
            <a:fld id="{14576A31-D765-4C36-8695-045A1465731A}" type="slidenum">
              <a:rPr lang="sv-SE" smtClean="0"/>
              <a:t>4</a:t>
            </a:fld>
            <a:endParaRPr lang="sv-SE"/>
          </a:p>
        </p:txBody>
      </p:sp>
    </p:spTree>
    <p:extLst>
      <p:ext uri="{BB962C8B-B14F-4D97-AF65-F5344CB8AC3E}">
        <p14:creationId xmlns:p14="http://schemas.microsoft.com/office/powerpoint/2010/main" val="2668485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10000"/>
              </a:lnSpc>
              <a:spcAft>
                <a:spcPts val="600"/>
              </a:spcAft>
            </a:pPr>
            <a:r>
              <a:rPr lang="sv-SE" sz="1200">
                <a:effectLst/>
                <a:latin typeface="Garamond" panose="02020404030301010803" pitchFamily="18" charset="0"/>
                <a:ea typeface="Garamond" panose="02020404030301010803" pitchFamily="18" charset="0"/>
                <a:cs typeface="Times New Roman" panose="02020603050405020304" pitchFamily="18" charset="0"/>
              </a:rPr>
              <a:t>Dagens komplexa samhälle gör det svårt att förutsäga vem vi ska jobba tillsammans med i morgondagens samhällsstörning. Det är därför viktigt att vi, i den mån det är möjligt, arbetar likartat i det aktörsgemensamma oavsett civilområde, län, beredskapssektor, kommun, region, näringsliv, frivilligorganisation, trossamfund eller nivå i samhället.</a:t>
            </a:r>
          </a:p>
          <a:p>
            <a:pPr>
              <a:lnSpc>
                <a:spcPct val="110000"/>
              </a:lnSpc>
              <a:spcAft>
                <a:spcPts val="600"/>
              </a:spcAft>
            </a:pPr>
            <a:endParaRPr lang="sv-SE" sz="1200">
              <a:effectLst/>
              <a:latin typeface="Garamond" panose="02020404030301010803" pitchFamily="18" charset="0"/>
              <a:ea typeface="Garamond" panose="02020404030301010803" pitchFamily="18" charset="0"/>
              <a:cs typeface="Times New Roman" panose="02020603050405020304" pitchFamily="18" charset="0"/>
            </a:endParaRPr>
          </a:p>
          <a:p>
            <a:pPr>
              <a:lnSpc>
                <a:spcPct val="110000"/>
              </a:lnSpc>
              <a:spcAft>
                <a:spcPts val="600"/>
              </a:spcAft>
            </a:pPr>
            <a:r>
              <a:rPr lang="sv-SE" sz="1200">
                <a:effectLst/>
                <a:latin typeface="Garamond" panose="02020404030301010803" pitchFamily="18" charset="0"/>
                <a:ea typeface="Garamond" panose="02020404030301010803" pitchFamily="18" charset="0"/>
                <a:cs typeface="Times New Roman" panose="02020603050405020304" pitchFamily="18" charset="0"/>
              </a:rPr>
              <a:t>Aktörsgemensam hantering initieras när behov uppstår, det vill säga när flera aktörer berörs av en samhällsstörning och det kan finnas behov av att åstadkomma samordning av åtgärder, resurser och kommunikation. Samtliga aktörer kan påkalla behovet av en aktörsgemensam hantering. Här är det viktigt med ett proaktivt förhållningssätt; det är bättre att påkalla behovet en gång för mycket än en gång för lite och att göra det så tidigt som möjligt när man ser behov av gemensam hantering.</a:t>
            </a:r>
          </a:p>
        </p:txBody>
      </p:sp>
      <p:sp>
        <p:nvSpPr>
          <p:cNvPr id="4" name="Platshållare för bildnummer 3"/>
          <p:cNvSpPr>
            <a:spLocks noGrp="1"/>
          </p:cNvSpPr>
          <p:nvPr>
            <p:ph type="sldNum" sz="quarter" idx="5"/>
          </p:nvPr>
        </p:nvSpPr>
        <p:spPr/>
        <p:txBody>
          <a:bodyPr/>
          <a:lstStyle/>
          <a:p>
            <a:fld id="{14576A31-D765-4C36-8695-045A1465731A}" type="slidenum">
              <a:rPr lang="sv-SE" smtClean="0"/>
              <a:t>5</a:t>
            </a:fld>
            <a:endParaRPr lang="sv-SE"/>
          </a:p>
        </p:txBody>
      </p:sp>
    </p:spTree>
    <p:extLst>
      <p:ext uri="{BB962C8B-B14F-4D97-AF65-F5344CB8AC3E}">
        <p14:creationId xmlns:p14="http://schemas.microsoft.com/office/powerpoint/2010/main" val="3550804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10000"/>
              </a:lnSpc>
              <a:spcAft>
                <a:spcPts val="600"/>
              </a:spcAft>
            </a:pPr>
            <a:r>
              <a:rPr lang="sv-SE" sz="1200">
                <a:effectLst/>
                <a:latin typeface="Garamond" panose="02020404030301010803" pitchFamily="18" charset="0"/>
                <a:ea typeface="Garamond" panose="02020404030301010803" pitchFamily="18" charset="0"/>
                <a:cs typeface="Times New Roman" panose="02020603050405020304" pitchFamily="18" charset="0"/>
              </a:rPr>
              <a:t>Den här presentationen sammanfattar den organisering och de nyckelroller som kan komma att bli aktuella i det aktörsgemensamma arbetet och som finns beskrivna i Gemensamma grunder – ramverk för ledning och samverkan.</a:t>
            </a:r>
          </a:p>
          <a:p>
            <a:pPr>
              <a:lnSpc>
                <a:spcPct val="110000"/>
              </a:lnSpc>
              <a:spcAft>
                <a:spcPts val="600"/>
              </a:spcAft>
            </a:pPr>
            <a:endParaRPr lang="sv-SE" sz="1200">
              <a:effectLst/>
              <a:latin typeface="Garamond" panose="02020404030301010803" pitchFamily="18" charset="0"/>
              <a:ea typeface="Garamond" panose="02020404030301010803" pitchFamily="18" charset="0"/>
              <a:cs typeface="Times New Roman" panose="02020603050405020304" pitchFamily="18" charset="0"/>
            </a:endParaRPr>
          </a:p>
          <a:p>
            <a:pPr>
              <a:lnSpc>
                <a:spcPct val="110000"/>
              </a:lnSpc>
              <a:spcAft>
                <a:spcPts val="600"/>
              </a:spcAft>
            </a:pPr>
            <a:r>
              <a:rPr lang="sv-SE" sz="1200">
                <a:effectLst/>
                <a:latin typeface="Garamond" panose="02020404030301010803" pitchFamily="18" charset="0"/>
                <a:ea typeface="Garamond" panose="02020404030301010803" pitchFamily="18" charset="0"/>
                <a:cs typeface="Times New Roman" panose="02020603050405020304" pitchFamily="18" charset="0"/>
              </a:rPr>
              <a:t>Organisering:</a:t>
            </a:r>
          </a:p>
          <a:p>
            <a:pPr>
              <a:lnSpc>
                <a:spcPct val="110000"/>
              </a:lnSpc>
              <a:spcAft>
                <a:spcPts val="600"/>
              </a:spcAft>
            </a:pPr>
            <a:r>
              <a:rPr lang="sv-SE" sz="1200">
                <a:effectLst/>
                <a:latin typeface="Garamond" panose="02020404030301010803" pitchFamily="18" charset="0"/>
                <a:ea typeface="Garamond" panose="02020404030301010803" pitchFamily="18" charset="0"/>
                <a:cs typeface="Times New Roman" panose="02020603050405020304" pitchFamily="18" charset="0"/>
              </a:rPr>
              <a:t>Inriktnings- och samordningsfunktion</a:t>
            </a:r>
          </a:p>
          <a:p>
            <a:pPr>
              <a:lnSpc>
                <a:spcPct val="110000"/>
              </a:lnSpc>
              <a:spcAft>
                <a:spcPts val="600"/>
              </a:spcAft>
            </a:pPr>
            <a:r>
              <a:rPr lang="sv-SE" sz="1200">
                <a:effectLst/>
                <a:latin typeface="Garamond" panose="02020404030301010803" pitchFamily="18" charset="0"/>
                <a:ea typeface="Garamond" panose="02020404030301010803" pitchFamily="18" charset="0"/>
                <a:cs typeface="Times New Roman" panose="02020603050405020304" pitchFamily="18" charset="0"/>
              </a:rPr>
              <a:t>Aktörsgemensamt analys- och beslutsstöd</a:t>
            </a:r>
          </a:p>
          <a:p>
            <a:pPr>
              <a:lnSpc>
                <a:spcPct val="110000"/>
              </a:lnSpc>
              <a:spcAft>
                <a:spcPts val="600"/>
              </a:spcAft>
            </a:pPr>
            <a:endParaRPr lang="sv-SE" sz="1200">
              <a:effectLst/>
              <a:latin typeface="Garamond" panose="02020404030301010803" pitchFamily="18" charset="0"/>
              <a:ea typeface="Garamond" panose="02020404030301010803" pitchFamily="18" charset="0"/>
              <a:cs typeface="Times New Roman" panose="02020603050405020304" pitchFamily="18" charset="0"/>
            </a:endParaRPr>
          </a:p>
          <a:p>
            <a:pPr>
              <a:lnSpc>
                <a:spcPct val="110000"/>
              </a:lnSpc>
              <a:spcAft>
                <a:spcPts val="600"/>
              </a:spcAft>
            </a:pPr>
            <a:r>
              <a:rPr lang="sv-SE" sz="1200">
                <a:effectLst/>
                <a:latin typeface="Garamond" panose="02020404030301010803" pitchFamily="18" charset="0"/>
                <a:ea typeface="Garamond" panose="02020404030301010803" pitchFamily="18" charset="0"/>
                <a:cs typeface="Times New Roman" panose="02020603050405020304" pitchFamily="18" charset="0"/>
              </a:rPr>
              <a:t>Roller:</a:t>
            </a:r>
          </a:p>
          <a:p>
            <a:pPr>
              <a:defRPr/>
            </a:pPr>
            <a:r>
              <a:rPr lang="sv-SE" sz="1200">
                <a:effectLst/>
                <a:latin typeface="+mj-lt"/>
                <a:ea typeface="Garamond" panose="02020404030301010803" pitchFamily="18" charset="0"/>
                <a:cs typeface="Times New Roman" panose="02020603050405020304" pitchFamily="18" charset="0"/>
              </a:rPr>
              <a:t>Inriktnings- och samordningskontakt</a:t>
            </a:r>
          </a:p>
          <a:p>
            <a:pPr>
              <a:defRPr/>
            </a:pPr>
            <a:r>
              <a:rPr lang="sv-SE" sz="1200">
                <a:effectLst/>
                <a:latin typeface="+mj-lt"/>
                <a:ea typeface="Garamond" panose="02020404030301010803" pitchFamily="18" charset="0"/>
                <a:cs typeface="Times New Roman" panose="02020603050405020304" pitchFamily="18" charset="0"/>
              </a:rPr>
              <a:t>Sammankallande aktör </a:t>
            </a:r>
          </a:p>
          <a:p>
            <a:pPr>
              <a:defRPr/>
            </a:pPr>
            <a:r>
              <a:rPr lang="sv-SE" sz="1200">
                <a:latin typeface="+mj-lt"/>
                <a:ea typeface="Garamond" panose="02020404030301010803" pitchFamily="18" charset="0"/>
                <a:cs typeface="Times New Roman" panose="02020603050405020304" pitchFamily="18" charset="0"/>
              </a:rPr>
              <a:t>Samverkansledare </a:t>
            </a:r>
          </a:p>
          <a:p>
            <a:pPr>
              <a:defRPr/>
            </a:pPr>
            <a:r>
              <a:rPr lang="sv-SE" sz="1200">
                <a:effectLst/>
                <a:latin typeface="+mj-lt"/>
                <a:ea typeface="Garamond" panose="02020404030301010803" pitchFamily="18" charset="0"/>
                <a:cs typeface="Times New Roman" panose="02020603050405020304" pitchFamily="18" charset="0"/>
              </a:rPr>
              <a:t>Samverkansdeltagare </a:t>
            </a:r>
          </a:p>
          <a:p>
            <a:pPr>
              <a:defRPr/>
            </a:pPr>
            <a:endParaRPr kumimoji="0" lang="sv-SE" sz="1200" b="0" i="0" u="none" strike="noStrike" kern="1200" cap="none" spc="0" normalizeH="0" baseline="0" noProof="0">
              <a:ln>
                <a:noFill/>
              </a:ln>
              <a:solidFill>
                <a:prstClr val="black"/>
              </a:solidFill>
              <a:effectLst/>
              <a:uLnTx/>
              <a:uFillTx/>
              <a:latin typeface="+mj-lt"/>
              <a:ea typeface="+mn-ea"/>
              <a:cs typeface="Times New Roman" panose="02020603050405020304" pitchFamily="18" charset="0"/>
            </a:endParaRPr>
          </a:p>
          <a:p>
            <a:pPr>
              <a:defRPr/>
            </a:pPr>
            <a:r>
              <a:rPr kumimoji="0" lang="sv-SE" sz="1200" b="0" i="0" u="none" strike="noStrike" kern="1200" cap="none" spc="0" normalizeH="0" baseline="0" noProof="0">
                <a:ln>
                  <a:noFill/>
                </a:ln>
                <a:solidFill>
                  <a:prstClr val="black"/>
                </a:solidFill>
                <a:effectLst/>
                <a:uLnTx/>
                <a:uFillTx/>
                <a:latin typeface="+mj-lt"/>
                <a:ea typeface="+mn-ea"/>
                <a:cs typeface="Times New Roman" panose="02020603050405020304" pitchFamily="18" charset="0"/>
              </a:rPr>
              <a:t>Till rollerna finns det också framtaget rollkort. De kommer inte att presenteras här men finns under nivån checklistor och mallar i </a:t>
            </a:r>
            <a:r>
              <a:rPr lang="sv-SE" sz="1200" b="0"/>
              <a:t>”Gemensamma grunder – Ramverk för ledning och samverkan”.</a:t>
            </a:r>
            <a:endParaRPr kumimoji="0" lang="sv-SE" sz="1200" b="0" i="0" u="none" strike="noStrike" kern="1200" cap="none" spc="0" normalizeH="0" baseline="0" noProof="0">
              <a:ln>
                <a:noFill/>
              </a:ln>
              <a:solidFill>
                <a:prstClr val="black"/>
              </a:solidFill>
              <a:effectLst/>
              <a:uLnTx/>
              <a:uFillTx/>
              <a:latin typeface="Century Gothic"/>
              <a:ea typeface="+mn-ea"/>
              <a:cs typeface="+mn-cs"/>
            </a:endParaRPr>
          </a:p>
        </p:txBody>
      </p:sp>
      <p:sp>
        <p:nvSpPr>
          <p:cNvPr id="4" name="Platshållare för bildnummer 3"/>
          <p:cNvSpPr>
            <a:spLocks noGrp="1"/>
          </p:cNvSpPr>
          <p:nvPr>
            <p:ph type="sldNum" sz="quarter" idx="5"/>
          </p:nvPr>
        </p:nvSpPr>
        <p:spPr/>
        <p:txBody>
          <a:bodyPr/>
          <a:lstStyle/>
          <a:p>
            <a:fld id="{14576A31-D765-4C36-8695-045A1465731A}" type="slidenum">
              <a:rPr lang="sv-SE" smtClean="0"/>
              <a:t>6</a:t>
            </a:fld>
            <a:endParaRPr lang="sv-SE"/>
          </a:p>
        </p:txBody>
      </p:sp>
    </p:spTree>
    <p:extLst>
      <p:ext uri="{BB962C8B-B14F-4D97-AF65-F5344CB8AC3E}">
        <p14:creationId xmlns:p14="http://schemas.microsoft.com/office/powerpoint/2010/main" val="4241673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a:t>Det aktörsgemensamma arbetet sker i en grupp aktörer som har satts samman i syfte att komma överens om hur en nära förestående eller inträffad samhällsstörning ska hanteras gemensamt. Detta är vad som kallas för en inriktnings- och samordningsfunktion, ISF, men det kan i praktiken också ha många andra namn.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a:effectLst/>
                <a:latin typeface="Garamond" panose="02020404030301010803" pitchFamily="18" charset="0"/>
                <a:ea typeface="Garamond" panose="02020404030301010803" pitchFamily="18" charset="0"/>
                <a:cs typeface="Times New Roman" panose="02020603050405020304" pitchFamily="18" charset="0"/>
              </a:rPr>
              <a:t>Arbetet kan genomföras av ett fåtal personer eller, när samhällsstörningens komplexitet eller omfattning kräver det, av ett stort antal personer. Organiseringen av det aktörsgemensamma arbetet kan anta olika former. Det kan vara olika möten, fysiska eller digitala, mellan aktörer. Det kan också vara i form av arbete som sker mellan eller parallellt med möten.</a:t>
            </a:r>
          </a:p>
          <a:p>
            <a:endParaRPr lang="sv-SE"/>
          </a:p>
          <a:p>
            <a:r>
              <a:rPr lang="sv-SE" sz="1800">
                <a:effectLst/>
                <a:latin typeface="Garamond" panose="02020404030301010803" pitchFamily="18" charset="0"/>
                <a:ea typeface="Garamond" panose="02020404030301010803" pitchFamily="18" charset="0"/>
                <a:cs typeface="Times New Roman" panose="02020603050405020304" pitchFamily="18" charset="0"/>
              </a:rPr>
              <a:t>I det aktörsgemensamma arbetet ska aktörerna, med </a:t>
            </a:r>
            <a:r>
              <a:rPr lang="sv-SE" sz="1800" b="1">
                <a:effectLst/>
                <a:latin typeface="Garamond" panose="02020404030301010803" pitchFamily="18" charset="0"/>
                <a:ea typeface="Garamond" panose="02020404030301010803" pitchFamily="18" charset="0"/>
                <a:cs typeface="Times New Roman" panose="02020603050405020304" pitchFamily="18" charset="0"/>
              </a:rPr>
              <a:t>Process för aktörsgemensam inriktning och samordning</a:t>
            </a:r>
            <a:r>
              <a:rPr lang="sv-SE" sz="1800">
                <a:effectLst/>
                <a:latin typeface="Garamond" panose="02020404030301010803" pitchFamily="18" charset="0"/>
                <a:ea typeface="Garamond" panose="02020404030301010803" pitchFamily="18" charset="0"/>
                <a:cs typeface="Times New Roman" panose="02020603050405020304" pitchFamily="18" charset="0"/>
              </a:rPr>
              <a:t> som stöd, bidra till att hantera samhällsstörningar genom att avväga eller prioritera åtgärder och resurser till de mest angelägna behoven</a:t>
            </a:r>
            <a:endParaRPr lang="sv-SE"/>
          </a:p>
        </p:txBody>
      </p:sp>
      <p:sp>
        <p:nvSpPr>
          <p:cNvPr id="4" name="Platshållare för bildnummer 3"/>
          <p:cNvSpPr>
            <a:spLocks noGrp="1"/>
          </p:cNvSpPr>
          <p:nvPr>
            <p:ph type="sldNum" sz="quarter" idx="5"/>
          </p:nvPr>
        </p:nvSpPr>
        <p:spPr/>
        <p:txBody>
          <a:bodyPr/>
          <a:lstStyle/>
          <a:p>
            <a:fld id="{27FEE9DA-8B3F-B346-B53F-C77B96E74553}" type="slidenum">
              <a:rPr lang="sv-SE" smtClean="0"/>
              <a:t>7</a:t>
            </a:fld>
            <a:endParaRPr lang="sv-SE"/>
          </a:p>
        </p:txBody>
      </p:sp>
    </p:spTree>
    <p:extLst>
      <p:ext uri="{BB962C8B-B14F-4D97-AF65-F5344CB8AC3E}">
        <p14:creationId xmlns:p14="http://schemas.microsoft.com/office/powerpoint/2010/main" val="3007841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10000"/>
              </a:lnSpc>
              <a:spcAft>
                <a:spcPts val="600"/>
              </a:spcAft>
            </a:pPr>
            <a:r>
              <a:rPr lang="sv-SE" sz="1800">
                <a:effectLst/>
                <a:latin typeface="Garamond" panose="02020404030301010803" pitchFamily="18" charset="0"/>
                <a:ea typeface="Garamond" panose="02020404030301010803" pitchFamily="18" charset="0"/>
                <a:cs typeface="Times New Roman" panose="02020603050405020304" pitchFamily="18" charset="0"/>
              </a:rPr>
              <a:t>Vid behov kan det sättas in ytterligare resurser för att stödja det aktörsgemensamma arbetet. Ett </a:t>
            </a:r>
            <a:r>
              <a:rPr lang="sv-SE" sz="1800" b="1">
                <a:effectLst/>
                <a:latin typeface="Garamond" panose="02020404030301010803" pitchFamily="18" charset="0"/>
                <a:ea typeface="Garamond" panose="02020404030301010803" pitchFamily="18" charset="0"/>
                <a:cs typeface="Times New Roman" panose="02020603050405020304" pitchFamily="18" charset="0"/>
              </a:rPr>
              <a:t>aktörsgemensamt analys- och beslutsstöd</a:t>
            </a:r>
            <a:r>
              <a:rPr lang="sv-SE" sz="1800">
                <a:effectLst/>
                <a:latin typeface="Garamond" panose="02020404030301010803" pitchFamily="18" charset="0"/>
                <a:ea typeface="Garamond" panose="02020404030301010803" pitchFamily="18" charset="0"/>
                <a:cs typeface="Times New Roman" panose="02020603050405020304" pitchFamily="18" charset="0"/>
              </a:rPr>
              <a:t>, oavsett hur det organiseras, handlar om att säkerställa att det aktörsgemensamma perspektivet är i fokus för de analyser och underlag som tas fram vid hanteringen av en händelse. Det skulle exempelvis kunna handla om att ta fram samlad lägesbild eller förslag på gemensam målbild. </a:t>
            </a:r>
          </a:p>
          <a:p>
            <a:pPr>
              <a:lnSpc>
                <a:spcPct val="110000"/>
              </a:lnSpc>
              <a:spcAft>
                <a:spcPts val="600"/>
              </a:spcAft>
            </a:pPr>
            <a:endParaRPr lang="sv-SE" sz="1800">
              <a:effectLst/>
              <a:latin typeface="Garamond" panose="02020404030301010803" pitchFamily="18" charset="0"/>
              <a:ea typeface="Garamond" panose="02020404030301010803" pitchFamily="18" charset="0"/>
              <a:cs typeface="Times New Roman" panose="02020603050405020304" pitchFamily="18" charset="0"/>
            </a:endParaRPr>
          </a:p>
          <a:p>
            <a:r>
              <a:rPr lang="sv-SE" sz="1800">
                <a:effectLst/>
                <a:latin typeface="Garamond" panose="02020404030301010803" pitchFamily="18" charset="0"/>
                <a:ea typeface="Garamond" panose="02020404030301010803" pitchFamily="18" charset="0"/>
                <a:cs typeface="Times New Roman" panose="02020603050405020304" pitchFamily="18" charset="0"/>
              </a:rPr>
              <a:t>Beroende på vad stödet ska bistå med kan arbetet ske genom tidsbegränsade insatser eller genom kontinuerligt arbete genom såväl digitala som fysiska former. Det kan finnas ett eller flera stöd samtidigt vid hanteringen av en händelse.</a:t>
            </a:r>
          </a:p>
          <a:p>
            <a:endParaRPr lang="sv-SE" sz="1800">
              <a:effectLst/>
              <a:latin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effectLst/>
                <a:latin typeface="Garamond" panose="02020404030301010803" pitchFamily="18" charset="0"/>
                <a:ea typeface="Garamond" panose="02020404030301010803" pitchFamily="18" charset="0"/>
                <a:cs typeface="Times New Roman" panose="02020603050405020304" pitchFamily="18" charset="0"/>
              </a:rPr>
              <a:t>Det aktörsgemensamma analys- och beslutsstödet kan bestå av allt från en enskild person till flera personer från olika aktörer. Bemanningen av stödet kan ske dynamiskt eller utgå från en förberedd uppstartsbemanning.</a:t>
            </a:r>
            <a:endParaRPr lang="sv-SE"/>
          </a:p>
          <a:p>
            <a:endParaRPr lang="sv-SE"/>
          </a:p>
        </p:txBody>
      </p:sp>
      <p:sp>
        <p:nvSpPr>
          <p:cNvPr id="4" name="Platshållare för bildnummer 3"/>
          <p:cNvSpPr>
            <a:spLocks noGrp="1"/>
          </p:cNvSpPr>
          <p:nvPr>
            <p:ph type="sldNum" sz="quarter" idx="5"/>
          </p:nvPr>
        </p:nvSpPr>
        <p:spPr/>
        <p:txBody>
          <a:bodyPr/>
          <a:lstStyle/>
          <a:p>
            <a:fld id="{27FEE9DA-8B3F-B346-B53F-C77B96E74553}" type="slidenum">
              <a:rPr lang="sv-SE" smtClean="0"/>
              <a:t>8</a:t>
            </a:fld>
            <a:endParaRPr lang="sv-SE"/>
          </a:p>
        </p:txBody>
      </p:sp>
    </p:spTree>
    <p:extLst>
      <p:ext uri="{BB962C8B-B14F-4D97-AF65-F5344CB8AC3E}">
        <p14:creationId xmlns:p14="http://schemas.microsoft.com/office/powerpoint/2010/main" val="1148526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Skillnaden mellan denna och den förra bilden är illustrationen. Välj en av dem. Denna bild är dold och behöver tas fram för att kunna användas.</a:t>
            </a:r>
          </a:p>
          <a:p>
            <a:endParaRPr lang="sv-SE"/>
          </a:p>
          <a:p>
            <a:pPr>
              <a:lnSpc>
                <a:spcPct val="110000"/>
              </a:lnSpc>
              <a:spcAft>
                <a:spcPts val="600"/>
              </a:spcAft>
            </a:pPr>
            <a:r>
              <a:rPr lang="sv-SE" sz="1200">
                <a:effectLst/>
                <a:latin typeface="Garamond" panose="02020404030301010803" pitchFamily="18" charset="0"/>
                <a:ea typeface="Garamond" panose="02020404030301010803" pitchFamily="18" charset="0"/>
                <a:cs typeface="Times New Roman" panose="02020603050405020304" pitchFamily="18" charset="0"/>
              </a:rPr>
              <a:t>Vid behov kan det sättas in ytterligare resurser för att stödja det aktörsgemensamma arbetet. Ett </a:t>
            </a:r>
            <a:r>
              <a:rPr lang="sv-SE" sz="1200" b="1">
                <a:effectLst/>
                <a:latin typeface="Garamond" panose="02020404030301010803" pitchFamily="18" charset="0"/>
                <a:ea typeface="Garamond" panose="02020404030301010803" pitchFamily="18" charset="0"/>
                <a:cs typeface="Times New Roman" panose="02020603050405020304" pitchFamily="18" charset="0"/>
              </a:rPr>
              <a:t>aktörsgemensamt analys- och beslutsstöd</a:t>
            </a:r>
            <a:r>
              <a:rPr lang="sv-SE" sz="1200">
                <a:effectLst/>
                <a:latin typeface="Garamond" panose="02020404030301010803" pitchFamily="18" charset="0"/>
                <a:ea typeface="Garamond" panose="02020404030301010803" pitchFamily="18" charset="0"/>
                <a:cs typeface="Times New Roman" panose="02020603050405020304" pitchFamily="18" charset="0"/>
              </a:rPr>
              <a:t>, oavsett hur det organiseras, handlar om att säkerställa att det aktörsgemensamma perspektivet är i fokus för de analyser och underlag som tas fram vid hanteringen av en händelse. Det skulle exempelvis kunna handla om att ta fram samlad lägesbild eller förslag på gemensam målbild. </a:t>
            </a:r>
          </a:p>
          <a:p>
            <a:pPr>
              <a:lnSpc>
                <a:spcPct val="110000"/>
              </a:lnSpc>
              <a:spcAft>
                <a:spcPts val="600"/>
              </a:spcAft>
            </a:pPr>
            <a:endParaRPr lang="sv-SE" sz="1200">
              <a:effectLst/>
              <a:latin typeface="Garamond" panose="02020404030301010803" pitchFamily="18" charset="0"/>
              <a:ea typeface="Garamond" panose="02020404030301010803" pitchFamily="18" charset="0"/>
              <a:cs typeface="Times New Roman" panose="02020603050405020304" pitchFamily="18" charset="0"/>
            </a:endParaRPr>
          </a:p>
          <a:p>
            <a:r>
              <a:rPr lang="sv-SE" sz="1200">
                <a:effectLst/>
                <a:latin typeface="Garamond" panose="02020404030301010803" pitchFamily="18" charset="0"/>
                <a:ea typeface="Garamond" panose="02020404030301010803" pitchFamily="18" charset="0"/>
                <a:cs typeface="Times New Roman" panose="02020603050405020304" pitchFamily="18" charset="0"/>
              </a:rPr>
              <a:t>Beroende på vad stödet ska bistå med kan arbetet ske genom tidsbegränsade insatser eller genom kontinuerligt arbete genom såväl digitala som fysiska former. Det kan finnas ett eller flera stöd samtidigt vid hanteringen av en händelse.</a:t>
            </a:r>
            <a:endParaRPr lang="sv-SE"/>
          </a:p>
          <a:p>
            <a:endParaRPr lang="sv-SE"/>
          </a:p>
          <a:p>
            <a:r>
              <a:rPr lang="sv-SE" sz="1800">
                <a:effectLst/>
                <a:latin typeface="Garamond" panose="02020404030301010803" pitchFamily="18" charset="0"/>
                <a:ea typeface="Garamond" panose="02020404030301010803" pitchFamily="18" charset="0"/>
                <a:cs typeface="Times New Roman" panose="02020603050405020304" pitchFamily="18" charset="0"/>
              </a:rPr>
              <a:t>Det aktörsgemensamma analys- och beslutsstödet kan bestå av allt från en enskild person till flera personer från olika aktörer. Bemanningen av stödet kan ske dynamiskt eller utgå från en förberedd uppstartsbemanning.</a:t>
            </a:r>
            <a:endParaRPr lang="sv-SE"/>
          </a:p>
        </p:txBody>
      </p:sp>
      <p:sp>
        <p:nvSpPr>
          <p:cNvPr id="4" name="Platshållare för bildnummer 3"/>
          <p:cNvSpPr>
            <a:spLocks noGrp="1"/>
          </p:cNvSpPr>
          <p:nvPr>
            <p:ph type="sldNum" sz="quarter" idx="5"/>
          </p:nvPr>
        </p:nvSpPr>
        <p:spPr/>
        <p:txBody>
          <a:bodyPr/>
          <a:lstStyle/>
          <a:p>
            <a:fld id="{27FEE9DA-8B3F-B346-B53F-C77B96E74553}" type="slidenum">
              <a:rPr lang="sv-SE" smtClean="0"/>
              <a:t>9</a:t>
            </a:fld>
            <a:endParaRPr lang="sv-SE"/>
          </a:p>
        </p:txBody>
      </p:sp>
    </p:spTree>
    <p:extLst>
      <p:ext uri="{BB962C8B-B14F-4D97-AF65-F5344CB8AC3E}">
        <p14:creationId xmlns:p14="http://schemas.microsoft.com/office/powerpoint/2010/main" val="3533295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a:effectLst/>
                <a:latin typeface="Garamond" panose="02020404030301010803" pitchFamily="18" charset="0"/>
                <a:ea typeface="Garamond" panose="02020404030301010803" pitchFamily="18" charset="0"/>
                <a:cs typeface="Times New Roman" panose="02020603050405020304" pitchFamily="18" charset="0"/>
              </a:rPr>
              <a:t>Varje aktör i beredskapssystemet bör ha en kontaktpunkt för att öka tillgängligheten samt tydliggöra och underlätta kontakter med andra aktörer.  </a:t>
            </a:r>
            <a:r>
              <a:rPr lang="sv-SE" sz="1800" b="1">
                <a:effectLst/>
                <a:latin typeface="Garamond" panose="02020404030301010803" pitchFamily="18" charset="0"/>
                <a:ea typeface="Garamond" panose="02020404030301010803" pitchFamily="18" charset="0"/>
                <a:cs typeface="Times New Roman" panose="02020603050405020304" pitchFamily="18" charset="0"/>
              </a:rPr>
              <a:t>Inriktnings- och samordningskontakten, ISK</a:t>
            </a:r>
            <a:r>
              <a:rPr lang="sv-SE" sz="1800">
                <a:effectLst/>
                <a:latin typeface="Garamond" panose="02020404030301010803" pitchFamily="18" charset="0"/>
                <a:ea typeface="Garamond" panose="02020404030301010803" pitchFamily="18" charset="0"/>
                <a:cs typeface="Times New Roman" panose="02020603050405020304" pitchFamily="18" charset="0"/>
              </a:rPr>
              <a:t>, är den primära kontaktvägen in i en organisation inför och vid samhällsstörningar. </a:t>
            </a:r>
          </a:p>
          <a:p>
            <a:endParaRPr lang="sv-SE"/>
          </a:p>
          <a:p>
            <a:r>
              <a:rPr lang="sv-SE" sz="1800">
                <a:effectLst/>
                <a:latin typeface="Garamond" panose="02020404030301010803" pitchFamily="18" charset="0"/>
                <a:ea typeface="Garamond" panose="02020404030301010803" pitchFamily="18" charset="0"/>
                <a:cs typeface="Times New Roman" panose="02020603050405020304" pitchFamily="18" charset="0"/>
              </a:rPr>
              <a:t>Kontaktpunkten tar emot och förmedlar larm eller annan information vid en inträffad eller befarad samhällsstörning. Det kan vara en funktion som redan finns, till exempel genom tjänsteperson i beredskap (TiB), men det kan också vara en mindre formell roll.</a:t>
            </a:r>
          </a:p>
          <a:p>
            <a:endParaRPr lang="sv-SE" sz="1800">
              <a:effectLst/>
              <a:latin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a:effectLst/>
                <a:latin typeface="Garamond" panose="02020404030301010803" pitchFamily="18" charset="0"/>
                <a:ea typeface="Garamond" panose="02020404030301010803" pitchFamily="18" charset="0"/>
                <a:cs typeface="Times New Roman" panose="02020603050405020304" pitchFamily="18" charset="0"/>
              </a:rPr>
              <a:t>En inriktnings- och samordningskontakt bör: </a:t>
            </a:r>
          </a:p>
          <a:p>
            <a:endParaRPr lang="sv-SE" sz="1800">
              <a:effectLst/>
              <a:latin typeface="Garamond" panose="02020404030301010803" pitchFamily="18" charset="0"/>
              <a:cs typeface="Times New Roman" panose="02020603050405020304" pitchFamily="18" charset="0"/>
            </a:endParaRPr>
          </a:p>
          <a:p>
            <a:pPr marL="171450" indent="-171450">
              <a:buFont typeface="Arial" panose="020B0604020202020204" pitchFamily="34" charset="0"/>
              <a:buChar char="•"/>
            </a:pPr>
            <a:r>
              <a:rPr lang="sv-SE" sz="1200"/>
              <a:t>bedriva omvärldsbevakning utifrån organisationens ansvarsområde</a:t>
            </a:r>
          </a:p>
          <a:p>
            <a:pPr marL="171450" indent="-171450">
              <a:buFont typeface="Arial" panose="020B0604020202020204" pitchFamily="34" charset="0"/>
              <a:buChar char="•"/>
            </a:pPr>
            <a:r>
              <a:rPr lang="sv-SE" sz="1200"/>
              <a:t>vara tillgänglig och lätt att kontakta för andra aktörer</a:t>
            </a:r>
          </a:p>
          <a:p>
            <a:pPr marL="171450" indent="-171450">
              <a:buFont typeface="Arial" panose="020B0604020202020204" pitchFamily="34" charset="0"/>
              <a:buChar char="•"/>
            </a:pPr>
            <a:r>
              <a:rPr lang="sv-SE" sz="1200"/>
              <a:t>se till att rätt mottagare nås i den egna organisationen</a:t>
            </a:r>
          </a:p>
          <a:p>
            <a:pPr marL="171450" indent="-171450">
              <a:buFont typeface="Arial" panose="020B0604020202020204" pitchFamily="34" charset="0"/>
              <a:buChar char="•"/>
            </a:pPr>
            <a:r>
              <a:rPr lang="sv-SE" sz="1200"/>
              <a:t>kunna initiera och delta i aktörsgemensam samverkan</a:t>
            </a:r>
          </a:p>
          <a:p>
            <a:pPr marL="171450" indent="-171450">
              <a:buFont typeface="Arial" panose="020B0604020202020204" pitchFamily="34" charset="0"/>
              <a:buChar char="•"/>
            </a:pPr>
            <a:r>
              <a:rPr lang="sv-SE" sz="1200"/>
              <a:t>kunna medverka till en initial bedömning av händelser och bedöma vilka aktörer som berörs</a:t>
            </a:r>
          </a:p>
          <a:p>
            <a:pPr marL="171450" indent="-171450">
              <a:buFont typeface="Arial" panose="020B0604020202020204" pitchFamily="34" charset="0"/>
              <a:buChar char="•"/>
            </a:pPr>
            <a:r>
              <a:rPr lang="sv-SE" sz="1200"/>
              <a:t>ha ett tydligt ansvar med befogenhet att vidta åtgärder i enlighet med sin egen organisations uppdrag.</a:t>
            </a:r>
          </a:p>
          <a:p>
            <a:endParaRPr lang="sv-SE"/>
          </a:p>
        </p:txBody>
      </p:sp>
      <p:sp>
        <p:nvSpPr>
          <p:cNvPr id="4" name="Platshållare för bildnummer 3"/>
          <p:cNvSpPr>
            <a:spLocks noGrp="1"/>
          </p:cNvSpPr>
          <p:nvPr>
            <p:ph type="sldNum" sz="quarter" idx="5"/>
          </p:nvPr>
        </p:nvSpPr>
        <p:spPr/>
        <p:txBody>
          <a:bodyPr/>
          <a:lstStyle/>
          <a:p>
            <a:fld id="{27FEE9DA-8B3F-B346-B53F-C77B96E74553}" type="slidenum">
              <a:rPr lang="sv-SE" smtClean="0"/>
              <a:t>10</a:t>
            </a:fld>
            <a:endParaRPr lang="sv-SE"/>
          </a:p>
        </p:txBody>
      </p:sp>
    </p:spTree>
    <p:extLst>
      <p:ext uri="{BB962C8B-B14F-4D97-AF65-F5344CB8AC3E}">
        <p14:creationId xmlns:p14="http://schemas.microsoft.com/office/powerpoint/2010/main" val="32861052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Rubrikbild">
    <p:bg>
      <p:bgPr>
        <a:solidFill>
          <a:schemeClr val="accent1"/>
        </a:solidFill>
        <a:effectLst/>
      </p:bgPr>
    </p:bg>
    <p:spTree>
      <p:nvGrpSpPr>
        <p:cNvPr id="1" name=""/>
        <p:cNvGrpSpPr/>
        <p:nvPr/>
      </p:nvGrpSpPr>
      <p:grpSpPr>
        <a:xfrm>
          <a:off x="0" y="0"/>
          <a:ext cx="0" cy="0"/>
          <a:chOff x="0" y="0"/>
          <a:chExt cx="0" cy="0"/>
        </a:xfrm>
      </p:grpSpPr>
      <p:sp>
        <p:nvSpPr>
          <p:cNvPr id="8" name="Bild 7">
            <a:extLst>
              <a:ext uri="{FF2B5EF4-FFF2-40B4-BE49-F238E27FC236}">
                <a16:creationId xmlns:a16="http://schemas.microsoft.com/office/drawing/2014/main" id="{2775F66F-94B4-38FC-E3D4-EE0640B5EB4F}"/>
              </a:ext>
            </a:extLst>
          </p:cNvPr>
          <p:cNvSpPr/>
          <p:nvPr userDrawn="1"/>
        </p:nvSpPr>
        <p:spPr>
          <a:xfrm>
            <a:off x="-27990" y="723310"/>
            <a:ext cx="1681750"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25400" cap="flat">
            <a:solidFill>
              <a:schemeClr val="bg1"/>
            </a:solidFill>
            <a:prstDash val="solid"/>
            <a:miter/>
          </a:ln>
        </p:spPr>
        <p:txBody>
          <a:bodyPr rtlCol="0" anchor="ctr"/>
          <a:lstStyle/>
          <a:p>
            <a:endParaRPr lang="sv-SE" dirty="0"/>
          </a:p>
        </p:txBody>
      </p:sp>
      <p:sp>
        <p:nvSpPr>
          <p:cNvPr id="9" name="Rubrik 1">
            <a:extLst>
              <a:ext uri="{FF2B5EF4-FFF2-40B4-BE49-F238E27FC236}">
                <a16:creationId xmlns:a16="http://schemas.microsoft.com/office/drawing/2014/main" id="{628B7B89-8798-91F4-DD39-740AFA51D947}"/>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bg1"/>
                </a:solidFill>
              </a:defRPr>
            </a:lvl1pPr>
          </a:lstStyle>
          <a:p>
            <a:r>
              <a:rPr lang="sv-SE" dirty="0"/>
              <a:t>Namn på presentation</a:t>
            </a:r>
          </a:p>
        </p:txBody>
      </p:sp>
      <p:sp>
        <p:nvSpPr>
          <p:cNvPr id="10" name="Underrubrik 2">
            <a:extLst>
              <a:ext uri="{FF2B5EF4-FFF2-40B4-BE49-F238E27FC236}">
                <a16:creationId xmlns:a16="http://schemas.microsoft.com/office/drawing/2014/main" id="{CE747B5F-7AF9-7221-D486-4BC302C6DA08}"/>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Gemensamma grunder</a:t>
            </a:r>
          </a:p>
        </p:txBody>
      </p:sp>
      <p:sp>
        <p:nvSpPr>
          <p:cNvPr id="2" name="Rektangel 1">
            <a:extLst>
              <a:ext uri="{FF2B5EF4-FFF2-40B4-BE49-F238E27FC236}">
                <a16:creationId xmlns:a16="http://schemas.microsoft.com/office/drawing/2014/main" id="{0CFDE584-BA30-1EE3-E783-08F2E0127BE2}"/>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descr="MSB Logotyp">
            <a:extLst>
              <a:ext uri="{FF2B5EF4-FFF2-40B4-BE49-F238E27FC236}">
                <a16:creationId xmlns:a16="http://schemas.microsoft.com/office/drawing/2014/main" id="{CC357C05-C182-1754-70E5-118F6FB02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Platshållare för text 13">
            <a:extLst>
              <a:ext uri="{FF2B5EF4-FFF2-40B4-BE49-F238E27FC236}">
                <a16:creationId xmlns:a16="http://schemas.microsoft.com/office/drawing/2014/main" id="{0DB10B92-0F72-9F9A-14B7-6B0D2111C6A0}"/>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17" name="Grupp 16">
            <a:extLst>
              <a:ext uri="{FF2B5EF4-FFF2-40B4-BE49-F238E27FC236}">
                <a16:creationId xmlns:a16="http://schemas.microsoft.com/office/drawing/2014/main" id="{7C143F4A-8800-E04A-7622-26745AE222BA}"/>
              </a:ext>
            </a:extLst>
          </p:cNvPr>
          <p:cNvGrpSpPr/>
          <p:nvPr userDrawn="1"/>
        </p:nvGrpSpPr>
        <p:grpSpPr>
          <a:xfrm>
            <a:off x="11323838" y="152021"/>
            <a:ext cx="718458" cy="720000"/>
            <a:chOff x="11271288" y="204571"/>
            <a:chExt cx="718458" cy="720000"/>
          </a:xfrm>
        </p:grpSpPr>
        <p:sp>
          <p:nvSpPr>
            <p:cNvPr id="18" name="Ellips 17">
              <a:extLst>
                <a:ext uri="{FF2B5EF4-FFF2-40B4-BE49-F238E27FC236}">
                  <a16:creationId xmlns:a16="http://schemas.microsoft.com/office/drawing/2014/main" id="{C5D6A1A4-BE7D-8E1D-1966-E9B518A70353}"/>
                </a:ext>
              </a:extLst>
            </p:cNvPr>
            <p:cNvSpPr/>
            <p:nvPr userDrawn="1"/>
          </p:nvSpPr>
          <p:spPr>
            <a:xfrm>
              <a:off x="11271288" y="204571"/>
              <a:ext cx="718458" cy="7200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9" name="Grupp 18">
              <a:extLst>
                <a:ext uri="{FF2B5EF4-FFF2-40B4-BE49-F238E27FC236}">
                  <a16:creationId xmlns:a16="http://schemas.microsoft.com/office/drawing/2014/main" id="{58DC6E3F-42C3-B1D9-8C60-610426961430}"/>
                </a:ext>
              </a:extLst>
            </p:cNvPr>
            <p:cNvGrpSpPr/>
            <p:nvPr userDrawn="1"/>
          </p:nvGrpSpPr>
          <p:grpSpPr>
            <a:xfrm>
              <a:off x="11467070" y="408768"/>
              <a:ext cx="326895" cy="311606"/>
              <a:chOff x="2382579" y="1208223"/>
              <a:chExt cx="217742" cy="207114"/>
            </a:xfrm>
          </p:grpSpPr>
          <p:cxnSp>
            <p:nvCxnSpPr>
              <p:cNvPr id="20" name="Rak 19">
                <a:extLst>
                  <a:ext uri="{FF2B5EF4-FFF2-40B4-BE49-F238E27FC236}">
                    <a16:creationId xmlns:a16="http://schemas.microsoft.com/office/drawing/2014/main" id="{70BBA0F5-CBFD-E60F-2B30-E4A5018E7A36}"/>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ak 20">
                <a:extLst>
                  <a:ext uri="{FF2B5EF4-FFF2-40B4-BE49-F238E27FC236}">
                    <a16:creationId xmlns:a16="http://schemas.microsoft.com/office/drawing/2014/main" id="{4A21B88C-F3C4-AF98-AA44-DF94A7B81EA8}"/>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Rak 21">
                <a:extLst>
                  <a:ext uri="{FF2B5EF4-FFF2-40B4-BE49-F238E27FC236}">
                    <a16:creationId xmlns:a16="http://schemas.microsoft.com/office/drawing/2014/main" id="{BA472DA5-5C26-D700-453A-FF04D01D3E92}"/>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Rak 22">
                <a:extLst>
                  <a:ext uri="{FF2B5EF4-FFF2-40B4-BE49-F238E27FC236}">
                    <a16:creationId xmlns:a16="http://schemas.microsoft.com/office/drawing/2014/main" id="{07D76A24-C3AB-56DE-719F-BE80C4DB5D6A}"/>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Rak 23">
                <a:extLst>
                  <a:ext uri="{FF2B5EF4-FFF2-40B4-BE49-F238E27FC236}">
                    <a16:creationId xmlns:a16="http://schemas.microsoft.com/office/drawing/2014/main" id="{96E3D986-3B00-FBA1-C5BB-3DC30A9D5F37}"/>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25621401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B311755-39ED-0BFC-1984-2D57935E90E1}"/>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4EE9E5C-677E-6940-EA02-980AF4CB63BB}"/>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
        <p:nvSpPr>
          <p:cNvPr id="2" name="Rubrik 1">
            <a:extLst>
              <a:ext uri="{FF2B5EF4-FFF2-40B4-BE49-F238E27FC236}">
                <a16:creationId xmlns:a16="http://schemas.microsoft.com/office/drawing/2014/main" id="{4E95A7C2-4395-2A6D-E1E8-D2D95D58F0A4}"/>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3" name="Platshållare för text 2">
            <a:extLst>
              <a:ext uri="{FF2B5EF4-FFF2-40B4-BE49-F238E27FC236}">
                <a16:creationId xmlns:a16="http://schemas.microsoft.com/office/drawing/2014/main" id="{EBC0EE35-CE6D-D2EE-2E43-730649B5F6FA}"/>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3368685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D2B4FE26-6217-A695-1EEA-DBE58DCF49E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4E0420D-7E92-1002-B6E3-0C9B99B02A5E}"/>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
        <p:nvSpPr>
          <p:cNvPr id="2" name="Platshållare för innehåll 2">
            <a:extLst>
              <a:ext uri="{FF2B5EF4-FFF2-40B4-BE49-F238E27FC236}">
                <a16:creationId xmlns:a16="http://schemas.microsoft.com/office/drawing/2014/main" id="{233C1052-20DD-CFA5-15A3-10A0BD220C21}"/>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EFD42723-4171-AC4C-5DAE-87A178601729}"/>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19741CE7-3802-B589-CF51-FAF69B93FCBA}"/>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4150646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2FB59E6-AADF-8DBC-3E78-2A008879F9B9}"/>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54CF1D4-2ADA-10F4-91A2-B3F715CB9FE1}"/>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
        <p:nvSpPr>
          <p:cNvPr id="2" name="Rubrik 1">
            <a:extLst>
              <a:ext uri="{FF2B5EF4-FFF2-40B4-BE49-F238E27FC236}">
                <a16:creationId xmlns:a16="http://schemas.microsoft.com/office/drawing/2014/main" id="{16F322E6-D808-3E5C-B100-3CD6479B3A16}"/>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120564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813C95AA-A153-637C-4AA0-6ABAFBD3E55E}"/>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AE61F92-BBB1-96DB-E33A-36AA4E3FF2FA}"/>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Tree>
    <p:extLst>
      <p:ext uri="{BB962C8B-B14F-4D97-AF65-F5344CB8AC3E}">
        <p14:creationId xmlns:p14="http://schemas.microsoft.com/office/powerpoint/2010/main" val="2598320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2"/>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090847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3"/>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Checklistor och mallar</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9901226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Tree>
    <p:extLst>
      <p:ext uri="{BB962C8B-B14F-4D97-AF65-F5344CB8AC3E}">
        <p14:creationId xmlns:p14="http://schemas.microsoft.com/office/powerpoint/2010/main" val="2795318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0CD4E66D-F3F6-6AB6-A004-AC7B680FC312}"/>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57FCFC8-8414-E8A4-6825-9142874AA359}"/>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
        <p:nvSpPr>
          <p:cNvPr id="4" name="Rubrik 1">
            <a:extLst>
              <a:ext uri="{FF2B5EF4-FFF2-40B4-BE49-F238E27FC236}">
                <a16:creationId xmlns:a16="http://schemas.microsoft.com/office/drawing/2014/main" id="{36752F93-BA0D-B085-81EE-BA03798EA361}"/>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5" name="Platshållare för text 2">
            <a:extLst>
              <a:ext uri="{FF2B5EF4-FFF2-40B4-BE49-F238E27FC236}">
                <a16:creationId xmlns:a16="http://schemas.microsoft.com/office/drawing/2014/main" id="{0468639E-7BC4-676F-ED5E-8DA1EE748B17}"/>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2942812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4D726CC7-6083-3B57-1A24-47077E70A501}"/>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5E40FF01-5114-1769-CD05-9B97FDA1C5D5}"/>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
        <p:nvSpPr>
          <p:cNvPr id="4" name="Platshållare för innehåll 2">
            <a:extLst>
              <a:ext uri="{FF2B5EF4-FFF2-40B4-BE49-F238E27FC236}">
                <a16:creationId xmlns:a16="http://schemas.microsoft.com/office/drawing/2014/main" id="{F3ADD501-62EA-E285-9226-5A4FB14426C1}"/>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a:extLst>
              <a:ext uri="{FF2B5EF4-FFF2-40B4-BE49-F238E27FC236}">
                <a16:creationId xmlns:a16="http://schemas.microsoft.com/office/drawing/2014/main" id="{4EAAC7F3-6B45-82FA-2F28-3C4C581A1B0F}"/>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5241D5C1-B329-022B-81DD-4D0DCD0854D4}"/>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490821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3FA09420-DBED-38D3-9221-48BA8B7EC72D}"/>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808748B0-B4BB-9DE7-5BAF-956C2C0770BC}"/>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
        <p:nvSpPr>
          <p:cNvPr id="4" name="Rubrik 1">
            <a:extLst>
              <a:ext uri="{FF2B5EF4-FFF2-40B4-BE49-F238E27FC236}">
                <a16:creationId xmlns:a16="http://schemas.microsoft.com/office/drawing/2014/main" id="{468EC532-C04C-B787-862C-E7F9328EB52F}"/>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369120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715643100"/>
      </p:ext>
    </p:extLst>
  </p:cSld>
  <p:clrMapOvr>
    <a:masterClrMapping/>
  </p:clrMapOvr>
  <p:extLst>
    <p:ext uri="{DCECCB84-F9BA-43D5-87BE-67443E8EF086}">
      <p15:sldGuideLst xmlns:p15="http://schemas.microsoft.com/office/powerpoint/2012/main">
        <p15:guide id="1" pos="118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87987530-827D-B918-B941-00612986B54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AA9C202B-AFDD-B530-1DF4-F9D6E2B7E3E7}"/>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Tree>
    <p:extLst>
      <p:ext uri="{BB962C8B-B14F-4D97-AF65-F5344CB8AC3E}">
        <p14:creationId xmlns:p14="http://schemas.microsoft.com/office/powerpoint/2010/main" val="658467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3"/>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572135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4"/>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Arbetssätt</a:t>
            </a:r>
          </a:p>
        </p:txBody>
      </p:sp>
      <p:sp>
        <p:nvSpPr>
          <p:cNvPr id="2" name="Rektangel 1">
            <a:extLst>
              <a:ext uri="{FF2B5EF4-FFF2-40B4-BE49-F238E27FC236}">
                <a16:creationId xmlns:a16="http://schemas.microsoft.com/office/drawing/2014/main" id="{90E908E9-E4AB-DA73-2380-64FD7541E22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F9E752A-4701-CAEA-D824-3A45550556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8992893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3043171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02DE495B-4A58-C4D7-A4EB-2CF46F94689C}"/>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3" name="Platshållare för text 2">
            <a:extLst>
              <a:ext uri="{FF2B5EF4-FFF2-40B4-BE49-F238E27FC236}">
                <a16:creationId xmlns:a16="http://schemas.microsoft.com/office/drawing/2014/main" id="{1B11D93B-ADD7-CBFE-24AC-505F81CD1D5F}"/>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
        <p:nvSpPr>
          <p:cNvPr id="6" name="Frihandsfigur 1">
            <a:extLst>
              <a:ext uri="{FF2B5EF4-FFF2-40B4-BE49-F238E27FC236}">
                <a16:creationId xmlns:a16="http://schemas.microsoft.com/office/drawing/2014/main" id="{EDF6B280-EF18-3B16-0A87-7021E21C88F7}"/>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7" name="Platshållare för text 13">
            <a:extLst>
              <a:ext uri="{FF2B5EF4-FFF2-40B4-BE49-F238E27FC236}">
                <a16:creationId xmlns:a16="http://schemas.microsoft.com/office/drawing/2014/main" id="{A66C500F-3474-C873-BE36-0CE4B67352DB}"/>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1950301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Platshållare för innehåll 2">
            <a:extLst>
              <a:ext uri="{FF2B5EF4-FFF2-40B4-BE49-F238E27FC236}">
                <a16:creationId xmlns:a16="http://schemas.microsoft.com/office/drawing/2014/main" id="{813CFEBF-A64D-41F8-0DA9-D6D7B2E8EE99}"/>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D7157DA4-69FA-BE91-D97A-10C89AB46872}"/>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DCCAA79E-0A47-B59A-E3EE-51579D7C98E5}"/>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7" name="Frihandsfigur 1">
            <a:extLst>
              <a:ext uri="{FF2B5EF4-FFF2-40B4-BE49-F238E27FC236}">
                <a16:creationId xmlns:a16="http://schemas.microsoft.com/office/drawing/2014/main" id="{D9DD7A34-6018-1784-BA70-BE07543D79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8" name="Platshållare för text 13">
            <a:extLst>
              <a:ext uri="{FF2B5EF4-FFF2-40B4-BE49-F238E27FC236}">
                <a16:creationId xmlns:a16="http://schemas.microsoft.com/office/drawing/2014/main" id="{495AFA5F-1A56-8EC2-293F-FD7E65FD81F6}"/>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1245487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6383E39C-865A-FEDE-F3B2-B60C7EC7A203}"/>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3" name="Frihandsfigur 1">
            <a:extLst>
              <a:ext uri="{FF2B5EF4-FFF2-40B4-BE49-F238E27FC236}">
                <a16:creationId xmlns:a16="http://schemas.microsoft.com/office/drawing/2014/main" id="{2AAF34BA-7976-94C7-52F2-195C5927253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6" name="Platshållare för text 13">
            <a:extLst>
              <a:ext uri="{FF2B5EF4-FFF2-40B4-BE49-F238E27FC236}">
                <a16:creationId xmlns:a16="http://schemas.microsoft.com/office/drawing/2014/main" id="{DDE8185F-7351-AAA6-BA07-1A9061040B79}"/>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20910406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E74DFB49-A06D-8094-5F2B-1E58D12E41EF}"/>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CB5CDFE-223A-6EB3-9B91-73A6A65A0517}"/>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34499815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4"/>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C70ABB4-99FB-0D00-8C27-12E6CAE9832A}"/>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1D90760A-7567-3284-3F65-85D66EA167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0620140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5"/>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Förhållningssätt</a:t>
            </a:r>
          </a:p>
        </p:txBody>
      </p:sp>
      <p:sp>
        <p:nvSpPr>
          <p:cNvPr id="2" name="Rektangel 1">
            <a:extLst>
              <a:ext uri="{FF2B5EF4-FFF2-40B4-BE49-F238E27FC236}">
                <a16:creationId xmlns:a16="http://schemas.microsoft.com/office/drawing/2014/main" id="{9035CA9D-A2CA-81C9-CA4C-9113F3F30EB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15BB09B-4279-D1B2-8B6F-C24950FC61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7892772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AF8F59A4-1FCB-30AF-A942-FDDBE513D50E}"/>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r>
              <a:rPr lang="sv-SE"/>
              <a:t>Klicka här för att ändra mall för rubrikformat</a:t>
            </a:r>
            <a:endParaRPr lang="sv-SE" dirty="0"/>
          </a:p>
        </p:txBody>
      </p:sp>
      <p:sp>
        <p:nvSpPr>
          <p:cNvPr id="10" name="Platshållare för text 2">
            <a:extLst>
              <a:ext uri="{FF2B5EF4-FFF2-40B4-BE49-F238E27FC236}">
                <a16:creationId xmlns:a16="http://schemas.microsoft.com/office/drawing/2014/main" id="{AA3F864F-1DA5-45E4-1C4C-21A3DCC59610}"/>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369474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dirty="0"/>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Tree>
    <p:extLst>
      <p:ext uri="{BB962C8B-B14F-4D97-AF65-F5344CB8AC3E}">
        <p14:creationId xmlns:p14="http://schemas.microsoft.com/office/powerpoint/2010/main" val="35341677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18EA8434-6742-6E8D-B621-C10D8241469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4A7A914B-2F55-E0AD-9ED0-2F2F333A4DC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
        <p:nvSpPr>
          <p:cNvPr id="4" name="Rubrik 1">
            <a:extLst>
              <a:ext uri="{FF2B5EF4-FFF2-40B4-BE49-F238E27FC236}">
                <a16:creationId xmlns:a16="http://schemas.microsoft.com/office/drawing/2014/main" id="{E1365F65-87F4-C35D-5B57-3CCB1B20142C}"/>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5" name="Platshållare för text 2">
            <a:extLst>
              <a:ext uri="{FF2B5EF4-FFF2-40B4-BE49-F238E27FC236}">
                <a16:creationId xmlns:a16="http://schemas.microsoft.com/office/drawing/2014/main" id="{D697D8AF-4B56-7CC3-20B8-F99ADCDF3DD0}"/>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25579601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633308BF-360A-7BD1-B955-E90E04792EB7}"/>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DA323452-5FC7-7159-B4BD-9DC8F9CD469A}"/>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
        <p:nvSpPr>
          <p:cNvPr id="4" name="Platshållare för innehåll 2">
            <a:extLst>
              <a:ext uri="{FF2B5EF4-FFF2-40B4-BE49-F238E27FC236}">
                <a16:creationId xmlns:a16="http://schemas.microsoft.com/office/drawing/2014/main" id="{6B6F5B3C-86BC-0326-E0A7-E0FE8DDD3B33}"/>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a:extLst>
              <a:ext uri="{FF2B5EF4-FFF2-40B4-BE49-F238E27FC236}">
                <a16:creationId xmlns:a16="http://schemas.microsoft.com/office/drawing/2014/main" id="{5DDDD6A4-C3CE-0514-456A-5264841D2186}"/>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F1DB1106-32F0-C868-0680-103E3EBDF88A}"/>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33610167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8B95510B-6DF3-479A-3D68-FD849A031D42}"/>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6B830F1-29AC-025D-D598-5CB81FD3E0A3}"/>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
        <p:nvSpPr>
          <p:cNvPr id="4" name="Rubrik 1">
            <a:extLst>
              <a:ext uri="{FF2B5EF4-FFF2-40B4-BE49-F238E27FC236}">
                <a16:creationId xmlns:a16="http://schemas.microsoft.com/office/drawing/2014/main" id="{1385EBE7-77B8-A014-1CF4-5C7A1B096BC1}"/>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3099950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4A7AEE95-82DE-A71C-241A-9DD593EC239B}"/>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E63D418E-509F-7FF9-A689-A02DAB875ACD}"/>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Tree>
    <p:extLst>
      <p:ext uri="{BB962C8B-B14F-4D97-AF65-F5344CB8AC3E}">
        <p14:creationId xmlns:p14="http://schemas.microsoft.com/office/powerpoint/2010/main" val="10716185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5"/>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5CD2C74-4329-6FB1-D8E9-0CB6EAC4C312}"/>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36C6AEC-E4E7-A6A3-4D3E-9CC2253569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930573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6"/>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Konceptuell grund</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1434600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0"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Tree>
    <p:extLst>
      <p:ext uri="{BB962C8B-B14F-4D97-AF65-F5344CB8AC3E}">
        <p14:creationId xmlns:p14="http://schemas.microsoft.com/office/powerpoint/2010/main" val="25590375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chemeClr val="bg1"/>
        </a:solidFill>
        <a:effectLst/>
      </p:bgPr>
    </p:bg>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B311755-39ED-0BFC-1984-2D57935E90E1}"/>
              </a:ext>
            </a:extLst>
          </p:cNvPr>
          <p:cNvSpPr/>
          <p:nvPr userDrawn="1"/>
        </p:nvSpPr>
        <p:spPr>
          <a:xfrm>
            <a:off x="0" y="1222964"/>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4EE9E5C-677E-6940-EA02-980AF4CB63BB}"/>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
        <p:nvSpPr>
          <p:cNvPr id="2" name="Rubrik 1">
            <a:extLst>
              <a:ext uri="{FF2B5EF4-FFF2-40B4-BE49-F238E27FC236}">
                <a16:creationId xmlns:a16="http://schemas.microsoft.com/office/drawing/2014/main" id="{23C24B14-AAEA-A3D9-32A8-E55826177920}"/>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3" name="Platshållare för text 2">
            <a:extLst>
              <a:ext uri="{FF2B5EF4-FFF2-40B4-BE49-F238E27FC236}">
                <a16:creationId xmlns:a16="http://schemas.microsoft.com/office/drawing/2014/main" id="{E28E4139-87B7-5BB8-E7E9-2DCEB7D6047E}"/>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34674864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D2B4FE26-6217-A695-1EEA-DBE58DCF49E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4E0420D-7E92-1002-B6E3-0C9B99B02A5E}"/>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
        <p:nvSpPr>
          <p:cNvPr id="2" name="Platshållare för innehåll 2">
            <a:extLst>
              <a:ext uri="{FF2B5EF4-FFF2-40B4-BE49-F238E27FC236}">
                <a16:creationId xmlns:a16="http://schemas.microsoft.com/office/drawing/2014/main" id="{9DAFDEE3-21DD-4E2F-1539-5FCA56D59E8D}"/>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86A07881-4D64-D9D2-569F-4D3A2C61DF17}"/>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57BCA4C6-EC3A-F933-2C1F-1F3655369C78}"/>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753463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11" name="Platshållare för innehåll 2">
            <a:extLst>
              <a:ext uri="{FF2B5EF4-FFF2-40B4-BE49-F238E27FC236}">
                <a16:creationId xmlns:a16="http://schemas.microsoft.com/office/drawing/2014/main" id="{00698FFD-E962-8497-E2ED-DF6C6E4DFF54}"/>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innehåll 3">
            <a:extLst>
              <a:ext uri="{FF2B5EF4-FFF2-40B4-BE49-F238E27FC236}">
                <a16:creationId xmlns:a16="http://schemas.microsoft.com/office/drawing/2014/main" id="{1BAEA70A-3D37-3EEF-59B3-3A9F6F6F8D68}"/>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F7E69659-D1C4-7F80-93AE-05E5B1C2B538}"/>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1977180681"/>
      </p:ext>
    </p:extLst>
  </p:cSld>
  <p:clrMapOvr>
    <a:masterClrMapping/>
  </p:clrMapOvr>
  <p:extLst>
    <p:ext uri="{DCECCB84-F9BA-43D5-87BE-67443E8EF086}">
      <p15:sldGuideLst xmlns:p15="http://schemas.microsoft.com/office/powerpoint/2012/main">
        <p15:guide id="1" pos="1186"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2FB59E6-AADF-8DBC-3E78-2A008879F9B9}"/>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54CF1D4-2ADA-10F4-91A2-B3F715CB9FE1}"/>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
        <p:nvSpPr>
          <p:cNvPr id="2" name="Rubrik 1">
            <a:extLst>
              <a:ext uri="{FF2B5EF4-FFF2-40B4-BE49-F238E27FC236}">
                <a16:creationId xmlns:a16="http://schemas.microsoft.com/office/drawing/2014/main" id="{7F213514-95BD-CA38-715B-2F486571E5A4}"/>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35595226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813C95AA-A153-637C-4AA0-6ABAFBD3E55E}"/>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AE61F92-BBB1-96DB-E33A-36AA4E3FF2FA}"/>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Tree>
    <p:extLst>
      <p:ext uri="{BB962C8B-B14F-4D97-AF65-F5344CB8AC3E}">
        <p14:creationId xmlns:p14="http://schemas.microsoft.com/office/powerpoint/2010/main" val="1345546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6"/>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05017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B27CEAA5-EB11-2675-2A7A-62A7280AD823}"/>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638127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653139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bg>
      <p:bgPr>
        <a:solidFill>
          <a:schemeClr val="accent1"/>
        </a:solidFill>
        <a:effectLst/>
      </p:bgPr>
    </p:bg>
    <p:spTree>
      <p:nvGrpSpPr>
        <p:cNvPr id="1" name=""/>
        <p:cNvGrpSpPr/>
        <p:nvPr/>
      </p:nvGrpSpPr>
      <p:grpSpPr>
        <a:xfrm>
          <a:off x="0" y="0"/>
          <a:ext cx="0" cy="0"/>
          <a:chOff x="0" y="0"/>
          <a:chExt cx="0" cy="0"/>
        </a:xfrm>
      </p:grpSpPr>
      <p:sp>
        <p:nvSpPr>
          <p:cNvPr id="4" name="Bild 7">
            <a:extLst>
              <a:ext uri="{FF2B5EF4-FFF2-40B4-BE49-F238E27FC236}">
                <a16:creationId xmlns:a16="http://schemas.microsoft.com/office/drawing/2014/main" id="{73E5ECB7-DEAF-D391-DFD8-23A0580D077A}"/>
              </a:ext>
            </a:extLst>
          </p:cNvPr>
          <p:cNvSpPr/>
          <p:nvPr userDrawn="1"/>
        </p:nvSpPr>
        <p:spPr>
          <a:xfrm>
            <a:off x="-27990" y="723310"/>
            <a:ext cx="1681750"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25400" cap="flat">
            <a:solidFill>
              <a:schemeClr val="bg1"/>
            </a:solidFill>
            <a:prstDash val="solid"/>
            <a:miter/>
          </a:ln>
        </p:spPr>
        <p:txBody>
          <a:bodyPr rtlCol="0" anchor="ctr"/>
          <a:lstStyle/>
          <a:p>
            <a:endParaRPr lang="sv-SE" dirty="0"/>
          </a:p>
        </p:txBody>
      </p:sp>
      <p:sp>
        <p:nvSpPr>
          <p:cNvPr id="5" name="Platshållare för text 13">
            <a:extLst>
              <a:ext uri="{FF2B5EF4-FFF2-40B4-BE49-F238E27FC236}">
                <a16:creationId xmlns:a16="http://schemas.microsoft.com/office/drawing/2014/main" id="{0730F5A3-318A-78A4-537C-5F43A9AFF9CA}"/>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sp>
        <p:nvSpPr>
          <p:cNvPr id="2" name="Rektangel 1">
            <a:extLst>
              <a:ext uri="{FF2B5EF4-FFF2-40B4-BE49-F238E27FC236}">
                <a16:creationId xmlns:a16="http://schemas.microsoft.com/office/drawing/2014/main" id="{734A5423-DD99-0BBC-7D9D-E8BFD1C7A7BB}"/>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940C568-6126-EB11-28A7-A72DF11936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1250770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2"/>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Utgångspunkter</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2845710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Tree>
    <p:extLst>
      <p:ext uri="{BB962C8B-B14F-4D97-AF65-F5344CB8AC3E}">
        <p14:creationId xmlns:p14="http://schemas.microsoft.com/office/powerpoint/2010/main" val="2031532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5163" cap="flat">
            <a:noFill/>
            <a:prstDash val="solid"/>
            <a:miter/>
          </a:ln>
        </p:spPr>
        <p:txBody>
          <a:bodyPr rtlCol="0" anchor="ctr"/>
          <a:lstStyle/>
          <a:p>
            <a:endParaRPr lang="sv-SE" dirty="0"/>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14" name="Grupp 13">
            <a:extLst>
              <a:ext uri="{FF2B5EF4-FFF2-40B4-BE49-F238E27FC236}">
                <a16:creationId xmlns:a16="http://schemas.microsoft.com/office/drawing/2014/main" id="{D50E4EE3-95BC-AF97-F9E1-B7CF30C6F92F}"/>
              </a:ext>
            </a:extLst>
          </p:cNvPr>
          <p:cNvGrpSpPr/>
          <p:nvPr userDrawn="1"/>
        </p:nvGrpSpPr>
        <p:grpSpPr>
          <a:xfrm>
            <a:off x="11323838" y="152021"/>
            <a:ext cx="718458" cy="720000"/>
            <a:chOff x="11271288" y="204571"/>
            <a:chExt cx="718458" cy="720000"/>
          </a:xfrm>
        </p:grpSpPr>
        <p:sp>
          <p:nvSpPr>
            <p:cNvPr id="4" name="Ellips 3">
              <a:extLst>
                <a:ext uri="{FF2B5EF4-FFF2-40B4-BE49-F238E27FC236}">
                  <a16:creationId xmlns:a16="http://schemas.microsoft.com/office/drawing/2014/main" id="{57D5BDF9-976F-6614-045B-5A6A77DB532B}"/>
                </a:ext>
              </a:extLst>
            </p:cNvPr>
            <p:cNvSpPr/>
            <p:nvPr userDrawn="1"/>
          </p:nvSpPr>
          <p:spPr>
            <a:xfrm>
              <a:off x="11271288" y="204571"/>
              <a:ext cx="718458" cy="7200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 name="Grupp 4">
              <a:extLst>
                <a:ext uri="{FF2B5EF4-FFF2-40B4-BE49-F238E27FC236}">
                  <a16:creationId xmlns:a16="http://schemas.microsoft.com/office/drawing/2014/main" id="{7A204AFF-B0CF-AF53-80DF-D5F116A24239}"/>
                </a:ext>
              </a:extLst>
            </p:cNvPr>
            <p:cNvGrpSpPr/>
            <p:nvPr userDrawn="1"/>
          </p:nvGrpSpPr>
          <p:grpSpPr>
            <a:xfrm>
              <a:off x="11467070" y="408768"/>
              <a:ext cx="326895" cy="311606"/>
              <a:chOff x="2382579" y="1208223"/>
              <a:chExt cx="217742" cy="207114"/>
            </a:xfrm>
          </p:grpSpPr>
          <p:cxnSp>
            <p:nvCxnSpPr>
              <p:cNvPr id="6" name="Rak 5">
                <a:extLst>
                  <a:ext uri="{FF2B5EF4-FFF2-40B4-BE49-F238E27FC236}">
                    <a16:creationId xmlns:a16="http://schemas.microsoft.com/office/drawing/2014/main" id="{B239105E-655A-0E61-0ED3-74CBC772415C}"/>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79A1A7FF-BFD9-C343-B5F6-A88632D28CB2}"/>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3D149087-9003-7EC1-C09C-377CA867AE47}"/>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8DA6A0ED-2E2F-E436-5EAA-71E13F9B53E9}"/>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Rak 11">
                <a:extLst>
                  <a:ext uri="{FF2B5EF4-FFF2-40B4-BE49-F238E27FC236}">
                    <a16:creationId xmlns:a16="http://schemas.microsoft.com/office/drawing/2014/main" id="{467E8F07-4158-ECB8-B48F-E97EC0D1C75C}"/>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3" name="Ellips 12">
            <a:hlinkClick r:id="" action="ppaction://noaction"/>
            <a:extLst>
              <a:ext uri="{FF2B5EF4-FFF2-40B4-BE49-F238E27FC236}">
                <a16:creationId xmlns:a16="http://schemas.microsoft.com/office/drawing/2014/main" id="{86325AB3-2EE4-66B3-A0CF-4A7490555597}"/>
              </a:ext>
            </a:extLst>
          </p:cNvPr>
          <p:cNvSpPr>
            <a:spLocks noChangeAspect="1"/>
          </p:cNvSpPr>
          <p:nvPr userDrawn="1"/>
        </p:nvSpPr>
        <p:spPr>
          <a:xfrm>
            <a:off x="9648535" y="530391"/>
            <a:ext cx="720000" cy="720000"/>
          </a:xfrm>
          <a:prstGeom prst="ellipse">
            <a:avLst/>
          </a:prstGeom>
          <a:solidFill>
            <a:schemeClr val="accent2">
              <a:alpha val="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descr="TagShapePrint">
            <a:extLst>
              <a:ext uri="{FF2B5EF4-FFF2-40B4-BE49-F238E27FC236}">
                <a16:creationId xmlns:a16="http://schemas.microsoft.com/office/drawing/2014/main" id="{A40641E0-9488-4392-9391-11005BEB9643}"/>
              </a:ext>
            </a:extLst>
          </p:cNvPr>
          <p:cNvSpPr/>
          <p:nvPr userDrawn="1"/>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42035666"/>
      </p:ext>
    </p:extLst>
  </p:cSld>
  <p:clrMap bg1="lt1" tx1="dk1" bg2="lt2" tx2="dk2" accent1="accent1" accent2="accent2" accent3="accent3" accent4="accent4" accent5="accent5" accent6="accent6" hlink="hlink" folHlink="folHlink"/>
  <p:sldLayoutIdLst>
    <p:sldLayoutId id="2147483716" r:id="rId1"/>
    <p:sldLayoutId id="2147483694" r:id="rId2"/>
    <p:sldLayoutId id="2147483695" r:id="rId3"/>
    <p:sldLayoutId id="2147483696" r:id="rId4"/>
    <p:sldLayoutId id="2147483697" r:id="rId5"/>
    <p:sldLayoutId id="2147483698" r:id="rId6"/>
    <p:sldLayoutId id="2147483699"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43099017-0652-3989-9DF2-7D12BFC9A0A3}"/>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522607AD-2E31-9E1F-1763-2E1035CE4407}"/>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96A93C07-E9A3-FC03-9110-DA1B2A7DD755}"/>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E56F38EC-75AF-2812-B51E-5336325CE746}"/>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1F34199F-A64F-9E0D-35B8-6CCB87894469}"/>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D22746EA-5F56-C771-AF54-29271F7A0B98}"/>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02ACD5E5-3236-0349-CE7C-0A9E75F694E8}"/>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5639CA97-64F6-B5A0-3AD1-1C215374B6FE}"/>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5B3C653C-5583-F5C4-E6CB-B80D5BC75958}"/>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8444200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37EA5A86-21FF-11E1-9C2D-C462ABBE771A}"/>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6AA3C56C-DC38-7267-47D4-741CD90C01EE}"/>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4AB442C2-A6DD-204B-296D-E808384B99C1}"/>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E4A6AC45-F03B-997A-51D8-1D7A70D63934}"/>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A180EE8A-193A-30FA-EC1B-6554B966E6D0}"/>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0CAE1A3C-710B-6AC7-2ED1-FA79A1E58B5B}"/>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80A5B0D1-5053-7DDB-5E51-08A515B96A2A}"/>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18A665D0-DF76-BD03-CB4D-439F1A05EF9F}"/>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9A9A03AE-BFBE-AA26-90E1-6B7DD9042004}"/>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669826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E41F4AE2-1240-373D-1414-2CF14B9989C6}"/>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E32619D8-897B-8C6F-9F96-0A6E688621CE}"/>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74B5F737-A79A-BAA6-8827-8AFD3E7E1132}"/>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A968AEAB-D3E2-3FFB-4EBC-E1B7B4304FE0}"/>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7EDB5786-47AD-803E-DD82-2DA44FB52095}"/>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A97EAF1F-D554-BE06-349D-57850E038FF2}"/>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A9F1133B-88A0-BFBE-0410-B0CDEFDA9533}"/>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15E28321-8013-34C7-2BAD-C3C36FC4B780}"/>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A1163D6C-6EAE-54E3-B31B-9FBBAB2D36CA}"/>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7112068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7252C2B1-5F52-A4CE-A080-A8BF24F09D88}"/>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6542E6CA-DE35-90D7-A366-BE199C6B94A9}"/>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A2474AD1-073D-DC5B-EACC-B3653F711E37}"/>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7907147D-F2DA-71F1-E46A-9ABAEBAE90EB}"/>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CC5937E2-F392-EB48-77BB-D984E10E42CF}"/>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E525F513-2EBD-F43C-44CC-257841203B90}"/>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DE30792-8952-B0BC-EFCE-C93D6576B1EB}"/>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8B6A42B3-9E05-40BA-D6BC-6581BA0F320C}"/>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D4544310-3800-C884-177A-E5A57C5C7091}"/>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1232751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CCFF33C5-13A5-066B-14E0-07962CD5C7F2}"/>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746F3BC5-7774-4ECC-0BB6-9ABFC8777121}"/>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5D521B6D-447D-6094-8489-84D672DE0454}"/>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056A78C0-4C9A-5BF4-C319-9D162EE4D826}"/>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F5C44D22-D2DA-D880-0684-4E780E063F96}"/>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74B380F6-9A03-AB93-5125-B33C1E7A52D1}"/>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D05C1100-BB3C-ABAF-2207-34B61C797A65}"/>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1CA672BA-CA0C-46B6-53C8-D7BFDF7D8FB5}"/>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1936203A-75F9-F8ED-D63A-202D30C8BAD5}"/>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7369378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hyperlink" Target="https://www.msb.se/sv/amnesomraden/krisberedskap--civilt-forsvar/samverkan-och-ledning/" TargetMode="External"/><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mailto:ledningsamverkan@msb.se" TargetMode="External"/><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6F65F8-6511-2AC4-3232-6964B9E0B705}"/>
              </a:ext>
            </a:extLst>
          </p:cNvPr>
          <p:cNvSpPr>
            <a:spLocks noGrp="1"/>
          </p:cNvSpPr>
          <p:nvPr>
            <p:ph type="ctrTitle"/>
          </p:nvPr>
        </p:nvSpPr>
        <p:spPr>
          <a:xfrm>
            <a:off x="1441807" y="3505602"/>
            <a:ext cx="9144000" cy="730374"/>
          </a:xfrm>
        </p:spPr>
        <p:txBody>
          <a:bodyPr/>
          <a:lstStyle/>
          <a:p>
            <a:r>
              <a:rPr lang="sv-SE"/>
              <a:t>Aktörsgemensamt arbete – Organisering och roller</a:t>
            </a:r>
          </a:p>
        </p:txBody>
      </p:sp>
      <p:sp>
        <p:nvSpPr>
          <p:cNvPr id="3" name="Underrubrik 2">
            <a:extLst>
              <a:ext uri="{FF2B5EF4-FFF2-40B4-BE49-F238E27FC236}">
                <a16:creationId xmlns:a16="http://schemas.microsoft.com/office/drawing/2014/main" id="{443215F5-561C-CCA9-CEFB-E44B7A025C53}"/>
              </a:ext>
            </a:extLst>
          </p:cNvPr>
          <p:cNvSpPr>
            <a:spLocks noGrp="1"/>
          </p:cNvSpPr>
          <p:nvPr>
            <p:ph type="subTitle" idx="1"/>
          </p:nvPr>
        </p:nvSpPr>
        <p:spPr/>
        <p:txBody>
          <a:bodyPr/>
          <a:lstStyle/>
          <a:p>
            <a:r>
              <a:rPr lang="sv-SE"/>
              <a:t>En sammanfattning (version 2024-11-13) </a:t>
            </a:r>
          </a:p>
          <a:p>
            <a:endParaRPr lang="sv-SE"/>
          </a:p>
        </p:txBody>
      </p:sp>
      <p:sp>
        <p:nvSpPr>
          <p:cNvPr id="4" name="Underrubrik 4">
            <a:extLst>
              <a:ext uri="{FF2B5EF4-FFF2-40B4-BE49-F238E27FC236}">
                <a16:creationId xmlns:a16="http://schemas.microsoft.com/office/drawing/2014/main" id="{E87BF689-94BC-8454-986E-754E57F310BD}"/>
              </a:ext>
            </a:extLst>
          </p:cNvPr>
          <p:cNvSpPr txBox="1">
            <a:spLocks/>
          </p:cNvSpPr>
          <p:nvPr/>
        </p:nvSpPr>
        <p:spPr>
          <a:xfrm>
            <a:off x="1524000" y="4347783"/>
            <a:ext cx="9144000" cy="47119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sv-SE" dirty="0"/>
          </a:p>
        </p:txBody>
      </p:sp>
    </p:spTree>
    <p:extLst>
      <p:ext uri="{BB962C8B-B14F-4D97-AF65-F5344CB8AC3E}">
        <p14:creationId xmlns:p14="http://schemas.microsoft.com/office/powerpoint/2010/main" val="2088458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459B0DD-A00D-FA95-319B-3B0DC1AAD978}"/>
              </a:ext>
            </a:extLst>
          </p:cNvPr>
          <p:cNvSpPr>
            <a:spLocks noGrp="1"/>
          </p:cNvSpPr>
          <p:nvPr>
            <p:ph type="title"/>
          </p:nvPr>
        </p:nvSpPr>
        <p:spPr/>
        <p:txBody>
          <a:bodyPr/>
          <a:lstStyle/>
          <a:p>
            <a:r>
              <a:rPr lang="sv-SE"/>
              <a:t>Inriktnings- och samordningskontakt</a:t>
            </a:r>
          </a:p>
        </p:txBody>
      </p:sp>
      <p:sp>
        <p:nvSpPr>
          <p:cNvPr id="5" name="Platshållare för text 4">
            <a:extLst>
              <a:ext uri="{FF2B5EF4-FFF2-40B4-BE49-F238E27FC236}">
                <a16:creationId xmlns:a16="http://schemas.microsoft.com/office/drawing/2014/main" id="{ED9A29A8-0CB8-41A4-8E49-F0E2D07FA3B2}"/>
              </a:ext>
            </a:extLst>
          </p:cNvPr>
          <p:cNvSpPr>
            <a:spLocks noGrp="1"/>
          </p:cNvSpPr>
          <p:nvPr>
            <p:ph idx="1"/>
          </p:nvPr>
        </p:nvSpPr>
        <p:spPr>
          <a:xfrm>
            <a:off x="2021237" y="1592262"/>
            <a:ext cx="5580402" cy="3763615"/>
          </a:xfrm>
        </p:spPr>
        <p:txBody>
          <a:bodyPr/>
          <a:lstStyle/>
          <a:p>
            <a:r>
              <a:rPr lang="sv-SE" sz="2000"/>
              <a:t>bedriva omvärldsbevakning utifrån organisationens ansvarsområde</a:t>
            </a:r>
          </a:p>
          <a:p>
            <a:r>
              <a:rPr lang="sv-SE" sz="2000"/>
              <a:t>vara tillgänglig och lätt att kontakta för andra aktörer</a:t>
            </a:r>
          </a:p>
          <a:p>
            <a:r>
              <a:rPr lang="sv-SE" sz="2000"/>
              <a:t>se till att rätt mottagare nås i den egna organisationen</a:t>
            </a:r>
          </a:p>
          <a:p>
            <a:r>
              <a:rPr lang="sv-SE" sz="2000"/>
              <a:t>kunna initiera och delta i aktörsgemensam samverkan</a:t>
            </a:r>
          </a:p>
          <a:p>
            <a:r>
              <a:rPr lang="sv-SE" sz="2000"/>
              <a:t>kunna medverka till en initial bedömning av händelser och bedöma vilka aktörer som berörs</a:t>
            </a:r>
          </a:p>
          <a:p>
            <a:r>
              <a:rPr lang="sv-SE" sz="2000"/>
              <a:t>ha ett tydligt ansvar med befogenhet att vidta åtgärder i enlighet med sin egen organisations uppdrag.</a:t>
            </a:r>
          </a:p>
        </p:txBody>
      </p:sp>
      <p:pic>
        <p:nvPicPr>
          <p:cNvPr id="2" name="Bildobjekt 1" descr="En bild som visar klädsel, person&#10;&#10;Automatiskt genererad beskrivning">
            <a:extLst>
              <a:ext uri="{FF2B5EF4-FFF2-40B4-BE49-F238E27FC236}">
                <a16:creationId xmlns:a16="http://schemas.microsoft.com/office/drawing/2014/main" id="{C0F2C0FD-EC42-05D1-F074-A1C1C416FBC8}"/>
              </a:ext>
            </a:extLst>
          </p:cNvPr>
          <p:cNvPicPr>
            <a:picLocks noChangeAspect="1"/>
          </p:cNvPicPr>
          <p:nvPr/>
        </p:nvPicPr>
        <p:blipFill>
          <a:blip r:embed="rId3"/>
          <a:stretch>
            <a:fillRect/>
          </a:stretch>
        </p:blipFill>
        <p:spPr>
          <a:xfrm>
            <a:off x="7466738" y="1592262"/>
            <a:ext cx="3487012" cy="3056856"/>
          </a:xfrm>
          <a:prstGeom prst="rect">
            <a:avLst/>
          </a:prstGeom>
        </p:spPr>
      </p:pic>
    </p:spTree>
    <p:extLst>
      <p:ext uri="{BB962C8B-B14F-4D97-AF65-F5344CB8AC3E}">
        <p14:creationId xmlns:p14="http://schemas.microsoft.com/office/powerpoint/2010/main" val="79988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459B0DD-A00D-FA95-319B-3B0DC1AAD978}"/>
              </a:ext>
            </a:extLst>
          </p:cNvPr>
          <p:cNvSpPr>
            <a:spLocks noGrp="1"/>
          </p:cNvSpPr>
          <p:nvPr>
            <p:ph type="title"/>
          </p:nvPr>
        </p:nvSpPr>
        <p:spPr>
          <a:xfrm>
            <a:off x="1811918" y="681038"/>
            <a:ext cx="9453748" cy="541926"/>
          </a:xfrm>
        </p:spPr>
        <p:txBody>
          <a:bodyPr/>
          <a:lstStyle/>
          <a:p>
            <a:r>
              <a:rPr lang="sv-SE"/>
              <a:t>Sammankallande aktör</a:t>
            </a:r>
          </a:p>
        </p:txBody>
      </p:sp>
      <p:sp>
        <p:nvSpPr>
          <p:cNvPr id="5" name="Platshållare för text 4">
            <a:extLst>
              <a:ext uri="{FF2B5EF4-FFF2-40B4-BE49-F238E27FC236}">
                <a16:creationId xmlns:a16="http://schemas.microsoft.com/office/drawing/2014/main" id="{ED9A29A8-0CB8-41A4-8E49-F0E2D07FA3B2}"/>
              </a:ext>
            </a:extLst>
          </p:cNvPr>
          <p:cNvSpPr>
            <a:spLocks noGrp="1"/>
          </p:cNvSpPr>
          <p:nvPr>
            <p:ph idx="1"/>
          </p:nvPr>
        </p:nvSpPr>
        <p:spPr>
          <a:xfrm>
            <a:off x="1583100" y="1358287"/>
            <a:ext cx="5877730" cy="3763615"/>
          </a:xfrm>
        </p:spPr>
        <p:txBody>
          <a:bodyPr/>
          <a:lstStyle/>
          <a:p>
            <a:r>
              <a:rPr lang="sv-SE" sz="1800"/>
              <a:t>skapa struktur och tillvägagångssätt för det aktörsgemensamma arbetet genom att arbeta i enlighet med Processen för aktörsgemensam inriktning och samordning </a:t>
            </a:r>
          </a:p>
          <a:p>
            <a:r>
              <a:rPr lang="sv-SE" sz="1800"/>
              <a:t>utse samverkansledare för det aktörsgemensamma arbetet</a:t>
            </a:r>
          </a:p>
          <a:p>
            <a:r>
              <a:rPr lang="sv-SE" sz="1800"/>
              <a:t>formulera ett tydligt syfte med samverkan </a:t>
            </a:r>
          </a:p>
          <a:p>
            <a:r>
              <a:rPr lang="sv-SE" sz="1800"/>
              <a:t>ta fram agenda</a:t>
            </a:r>
          </a:p>
          <a:p>
            <a:r>
              <a:rPr lang="sv-SE" sz="1800"/>
              <a:t>leda arbetet med att ta fram samlad lägesbild</a:t>
            </a:r>
          </a:p>
          <a:p>
            <a:r>
              <a:rPr lang="sv-SE" sz="1800"/>
              <a:t>leda arbetet för att vid behov ta fram aktörsgemensam målbild</a:t>
            </a:r>
          </a:p>
          <a:p>
            <a:r>
              <a:rPr lang="sv-SE" sz="1800"/>
              <a:t>initiera ett aktörgemensamt analys- och beslutsstöd som bidrar med analyser och underlag och vid behov, utse en koordinator för analys- och beslutsstödet för att hålla samman arbetet</a:t>
            </a:r>
          </a:p>
          <a:p>
            <a:r>
              <a:rPr lang="sv-SE" sz="1800"/>
              <a:t>säkerställa att arbetet dokumenteras.</a:t>
            </a:r>
          </a:p>
        </p:txBody>
      </p:sp>
      <p:pic>
        <p:nvPicPr>
          <p:cNvPr id="4" name="Bildobjekt 3" descr="En bild som visar klädsel, fotbeklädnader, står, Byxor&#10;&#10;Automatiskt genererad beskrivning">
            <a:extLst>
              <a:ext uri="{FF2B5EF4-FFF2-40B4-BE49-F238E27FC236}">
                <a16:creationId xmlns:a16="http://schemas.microsoft.com/office/drawing/2014/main" id="{9F82A5FC-783D-3130-E3B0-61BE26B9BFC3}"/>
              </a:ext>
            </a:extLst>
          </p:cNvPr>
          <p:cNvPicPr>
            <a:picLocks noChangeAspect="1"/>
          </p:cNvPicPr>
          <p:nvPr/>
        </p:nvPicPr>
        <p:blipFill>
          <a:blip r:embed="rId3"/>
          <a:stretch>
            <a:fillRect/>
          </a:stretch>
        </p:blipFill>
        <p:spPr>
          <a:xfrm>
            <a:off x="7210695" y="952001"/>
            <a:ext cx="4792849" cy="3170158"/>
          </a:xfrm>
          <a:prstGeom prst="rect">
            <a:avLst/>
          </a:prstGeom>
        </p:spPr>
      </p:pic>
      <p:sp>
        <p:nvSpPr>
          <p:cNvPr id="2" name="Platshållare för text 4">
            <a:extLst>
              <a:ext uri="{FF2B5EF4-FFF2-40B4-BE49-F238E27FC236}">
                <a16:creationId xmlns:a16="http://schemas.microsoft.com/office/drawing/2014/main" id="{ED818898-63FF-114F-0702-3FFDEA0358D7}"/>
              </a:ext>
            </a:extLst>
          </p:cNvPr>
          <p:cNvSpPr txBox="1">
            <a:spLocks/>
          </p:cNvSpPr>
          <p:nvPr/>
        </p:nvSpPr>
        <p:spPr>
          <a:xfrm>
            <a:off x="8307406" y="4552300"/>
            <a:ext cx="3480642" cy="13536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a:t>Geografiskt områdesansvariga</a:t>
            </a:r>
          </a:p>
          <a:p>
            <a:r>
              <a:rPr lang="sv-SE" sz="1800"/>
              <a:t>Sektorsansvariga</a:t>
            </a:r>
          </a:p>
          <a:p>
            <a:r>
              <a:rPr lang="sv-SE" sz="1800"/>
              <a:t>MSB har ett särskilt </a:t>
            </a:r>
            <a:br>
              <a:rPr lang="sv-SE" sz="1800"/>
            </a:br>
            <a:r>
              <a:rPr lang="sv-SE" sz="1800"/>
              <a:t>ansvar på central nivå</a:t>
            </a:r>
          </a:p>
        </p:txBody>
      </p:sp>
      <p:sp>
        <p:nvSpPr>
          <p:cNvPr id="6" name="Rektangel 5">
            <a:extLst>
              <a:ext uri="{FF2B5EF4-FFF2-40B4-BE49-F238E27FC236}">
                <a16:creationId xmlns:a16="http://schemas.microsoft.com/office/drawing/2014/main" id="{794988A1-8D02-1FD8-9DC5-68BEF03BD6EA}"/>
              </a:ext>
            </a:extLst>
          </p:cNvPr>
          <p:cNvSpPr/>
          <p:nvPr/>
        </p:nvSpPr>
        <p:spPr>
          <a:xfrm>
            <a:off x="8219271" y="4458282"/>
            <a:ext cx="2907765" cy="1718680"/>
          </a:xfrm>
          <a:prstGeom prst="rect">
            <a:avLst/>
          </a:prstGeom>
          <a:noFill/>
          <a:ln w="57150">
            <a:solidFill>
              <a:srgbClr val="DB83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90126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459B0DD-A00D-FA95-319B-3B0DC1AAD978}"/>
              </a:ext>
            </a:extLst>
          </p:cNvPr>
          <p:cNvSpPr>
            <a:spLocks noGrp="1"/>
          </p:cNvSpPr>
          <p:nvPr>
            <p:ph type="title"/>
          </p:nvPr>
        </p:nvSpPr>
        <p:spPr/>
        <p:txBody>
          <a:bodyPr/>
          <a:lstStyle/>
          <a:p>
            <a:r>
              <a:rPr lang="sv-SE"/>
              <a:t>Samverkansledare</a:t>
            </a:r>
          </a:p>
        </p:txBody>
      </p:sp>
      <p:sp>
        <p:nvSpPr>
          <p:cNvPr id="5" name="Platshållare för text 4">
            <a:extLst>
              <a:ext uri="{FF2B5EF4-FFF2-40B4-BE49-F238E27FC236}">
                <a16:creationId xmlns:a16="http://schemas.microsoft.com/office/drawing/2014/main" id="{ED9A29A8-0CB8-41A4-8E49-F0E2D07FA3B2}"/>
              </a:ext>
            </a:extLst>
          </p:cNvPr>
          <p:cNvSpPr>
            <a:spLocks noGrp="1"/>
          </p:cNvSpPr>
          <p:nvPr>
            <p:ph idx="1"/>
          </p:nvPr>
        </p:nvSpPr>
        <p:spPr>
          <a:xfrm>
            <a:off x="1767850" y="1547192"/>
            <a:ext cx="5690570" cy="3763615"/>
          </a:xfrm>
        </p:spPr>
        <p:txBody>
          <a:bodyPr/>
          <a:lstStyle/>
          <a:p>
            <a:r>
              <a:rPr lang="sv-SE" sz="2000"/>
              <a:t>driva det gemensamma arbetet framåt mot inriktning och samordning genom att komma överens eller driva fram gemensamma prioriteringar</a:t>
            </a:r>
          </a:p>
          <a:p>
            <a:r>
              <a:rPr lang="sv-SE" sz="2000"/>
              <a:t>vara en god förhandlare och ha förmåga att agera konfliktlösare. </a:t>
            </a:r>
          </a:p>
          <a:p>
            <a:r>
              <a:rPr lang="sv-SE" sz="2000"/>
              <a:t>ha god kunskap om svensk förvaltning, roller och ansvar inom beredskapssystemet, </a:t>
            </a:r>
          </a:p>
          <a:p>
            <a:r>
              <a:rPr lang="sv-SE" sz="2000"/>
              <a:t>ha goda ledaregenskaper och förmåga att skapa förtroende. </a:t>
            </a:r>
          </a:p>
          <a:p>
            <a:endParaRPr lang="sv-SE" sz="2000"/>
          </a:p>
          <a:p>
            <a:pPr marL="0" indent="0">
              <a:buNone/>
            </a:pPr>
            <a:r>
              <a:rPr lang="sv-SE" sz="2000"/>
              <a:t>Sammankallande aktörer behöver ha utpekade, utbildade, tränade och övade personer som kan agera i rollen som samverkansledare. </a:t>
            </a:r>
          </a:p>
          <a:p>
            <a:endParaRPr lang="sv-SE" dirty="0"/>
          </a:p>
        </p:txBody>
      </p:sp>
      <p:pic>
        <p:nvPicPr>
          <p:cNvPr id="6" name="Bildobjekt 5" descr="En bild som visar klädsel, person, står, Byxor&#10;&#10;Automatiskt genererad beskrivning">
            <a:extLst>
              <a:ext uri="{FF2B5EF4-FFF2-40B4-BE49-F238E27FC236}">
                <a16:creationId xmlns:a16="http://schemas.microsoft.com/office/drawing/2014/main" id="{6E38D07B-7336-D69C-DD23-96930ED4D0FF}"/>
              </a:ext>
            </a:extLst>
          </p:cNvPr>
          <p:cNvPicPr>
            <a:picLocks noChangeAspect="1"/>
          </p:cNvPicPr>
          <p:nvPr/>
        </p:nvPicPr>
        <p:blipFill>
          <a:blip r:embed="rId3"/>
          <a:stretch>
            <a:fillRect/>
          </a:stretch>
        </p:blipFill>
        <p:spPr>
          <a:xfrm>
            <a:off x="7703119" y="952001"/>
            <a:ext cx="3101292" cy="3944938"/>
          </a:xfrm>
          <a:prstGeom prst="rect">
            <a:avLst/>
          </a:prstGeom>
        </p:spPr>
      </p:pic>
      <p:sp>
        <p:nvSpPr>
          <p:cNvPr id="2" name="Rektangel 1">
            <a:extLst>
              <a:ext uri="{FF2B5EF4-FFF2-40B4-BE49-F238E27FC236}">
                <a16:creationId xmlns:a16="http://schemas.microsoft.com/office/drawing/2014/main" id="{3D27CF9C-54F5-CB03-8583-F93A0E6B7125}"/>
              </a:ext>
            </a:extLst>
          </p:cNvPr>
          <p:cNvSpPr/>
          <p:nvPr/>
        </p:nvSpPr>
        <p:spPr>
          <a:xfrm>
            <a:off x="1608462" y="5067759"/>
            <a:ext cx="5960125" cy="1189822"/>
          </a:xfrm>
          <a:prstGeom prst="rect">
            <a:avLst/>
          </a:prstGeom>
          <a:noFill/>
          <a:ln w="57150">
            <a:solidFill>
              <a:srgbClr val="DB83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1463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459B0DD-A00D-FA95-319B-3B0DC1AAD978}"/>
              </a:ext>
            </a:extLst>
          </p:cNvPr>
          <p:cNvSpPr>
            <a:spLocks noGrp="1"/>
          </p:cNvSpPr>
          <p:nvPr>
            <p:ph type="title"/>
          </p:nvPr>
        </p:nvSpPr>
        <p:spPr/>
        <p:txBody>
          <a:bodyPr/>
          <a:lstStyle/>
          <a:p>
            <a:r>
              <a:rPr lang="sv-SE"/>
              <a:t>Samverkansledare</a:t>
            </a:r>
          </a:p>
        </p:txBody>
      </p:sp>
      <p:pic>
        <p:nvPicPr>
          <p:cNvPr id="4" name="Bildobjekt 3" descr="En bild som visar klädsel, står, Byxor, person&#10;&#10;Automatiskt genererad beskrivning">
            <a:extLst>
              <a:ext uri="{FF2B5EF4-FFF2-40B4-BE49-F238E27FC236}">
                <a16:creationId xmlns:a16="http://schemas.microsoft.com/office/drawing/2014/main" id="{83E74487-B26E-D932-C676-B93ED2A82B66}"/>
              </a:ext>
            </a:extLst>
          </p:cNvPr>
          <p:cNvPicPr>
            <a:picLocks noChangeAspect="1"/>
          </p:cNvPicPr>
          <p:nvPr/>
        </p:nvPicPr>
        <p:blipFill>
          <a:blip r:embed="rId3"/>
          <a:stretch>
            <a:fillRect/>
          </a:stretch>
        </p:blipFill>
        <p:spPr>
          <a:xfrm>
            <a:off x="7525854" y="842962"/>
            <a:ext cx="3161196" cy="4021138"/>
          </a:xfrm>
          <a:prstGeom prst="rect">
            <a:avLst/>
          </a:prstGeom>
        </p:spPr>
      </p:pic>
      <p:sp>
        <p:nvSpPr>
          <p:cNvPr id="7" name="Platshållare för text 4">
            <a:extLst>
              <a:ext uri="{FF2B5EF4-FFF2-40B4-BE49-F238E27FC236}">
                <a16:creationId xmlns:a16="http://schemas.microsoft.com/office/drawing/2014/main" id="{1CED4FC8-7169-62CF-68D1-6B0198DA0737}"/>
              </a:ext>
            </a:extLst>
          </p:cNvPr>
          <p:cNvSpPr>
            <a:spLocks noGrp="1"/>
          </p:cNvSpPr>
          <p:nvPr>
            <p:ph idx="1"/>
          </p:nvPr>
        </p:nvSpPr>
        <p:spPr>
          <a:xfrm>
            <a:off x="1767850" y="1547192"/>
            <a:ext cx="5690570" cy="3763615"/>
          </a:xfrm>
        </p:spPr>
        <p:txBody>
          <a:bodyPr/>
          <a:lstStyle/>
          <a:p>
            <a:r>
              <a:rPr lang="sv-SE" sz="2000"/>
              <a:t>driva det gemensamma arbetet framåt mot inriktning och samordning genom att komma överens eller driva fram gemensamma prioriteringar</a:t>
            </a:r>
          </a:p>
          <a:p>
            <a:r>
              <a:rPr lang="sv-SE" sz="2000"/>
              <a:t>vara en god förhandlare och ha förmåga att agera konfliktlösare. </a:t>
            </a:r>
          </a:p>
          <a:p>
            <a:r>
              <a:rPr lang="sv-SE" sz="2000"/>
              <a:t>ha god kunskap om svensk förvaltning, roller och ansvar inom beredskapssystemet, </a:t>
            </a:r>
          </a:p>
          <a:p>
            <a:r>
              <a:rPr lang="sv-SE" sz="2000"/>
              <a:t>ha goda ledaregenskaper och förmåga att skapa förtroende. </a:t>
            </a:r>
          </a:p>
          <a:p>
            <a:endParaRPr lang="sv-SE" sz="2000"/>
          </a:p>
          <a:p>
            <a:pPr marL="0" indent="0">
              <a:buNone/>
            </a:pPr>
            <a:r>
              <a:rPr lang="sv-SE" sz="2000"/>
              <a:t>Sammankallande aktörer behöver ha utpekade, utbildade, tränade och övade personer som kan agera i rollen som samverkansledare. </a:t>
            </a:r>
          </a:p>
          <a:p>
            <a:endParaRPr lang="sv-SE" dirty="0"/>
          </a:p>
        </p:txBody>
      </p:sp>
      <p:sp>
        <p:nvSpPr>
          <p:cNvPr id="2" name="Rektangel 1">
            <a:extLst>
              <a:ext uri="{FF2B5EF4-FFF2-40B4-BE49-F238E27FC236}">
                <a16:creationId xmlns:a16="http://schemas.microsoft.com/office/drawing/2014/main" id="{1E8FA0C7-86CA-CEA4-7C3F-A68C724B9E08}"/>
              </a:ext>
            </a:extLst>
          </p:cNvPr>
          <p:cNvSpPr/>
          <p:nvPr/>
        </p:nvSpPr>
        <p:spPr>
          <a:xfrm>
            <a:off x="1608462" y="5067759"/>
            <a:ext cx="5960125" cy="1189822"/>
          </a:xfrm>
          <a:prstGeom prst="rect">
            <a:avLst/>
          </a:prstGeom>
          <a:noFill/>
          <a:ln w="57150">
            <a:solidFill>
              <a:srgbClr val="DB83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449679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459B0DD-A00D-FA95-319B-3B0DC1AAD978}"/>
              </a:ext>
            </a:extLst>
          </p:cNvPr>
          <p:cNvSpPr>
            <a:spLocks noGrp="1"/>
          </p:cNvSpPr>
          <p:nvPr>
            <p:ph type="title"/>
          </p:nvPr>
        </p:nvSpPr>
        <p:spPr/>
        <p:txBody>
          <a:bodyPr/>
          <a:lstStyle/>
          <a:p>
            <a:r>
              <a:rPr lang="sv-SE"/>
              <a:t>Samverkansdeltagare</a:t>
            </a:r>
          </a:p>
        </p:txBody>
      </p:sp>
      <p:sp>
        <p:nvSpPr>
          <p:cNvPr id="5" name="Platshållare för text 4">
            <a:extLst>
              <a:ext uri="{FF2B5EF4-FFF2-40B4-BE49-F238E27FC236}">
                <a16:creationId xmlns:a16="http://schemas.microsoft.com/office/drawing/2014/main" id="{ED9A29A8-0CB8-41A4-8E49-F0E2D07FA3B2}"/>
              </a:ext>
            </a:extLst>
          </p:cNvPr>
          <p:cNvSpPr>
            <a:spLocks noGrp="1"/>
          </p:cNvSpPr>
          <p:nvPr>
            <p:ph idx="1"/>
          </p:nvPr>
        </p:nvSpPr>
        <p:spPr>
          <a:xfrm>
            <a:off x="1900051" y="2019299"/>
            <a:ext cx="4792849" cy="3763615"/>
          </a:xfrm>
        </p:spPr>
        <p:txBody>
          <a:bodyPr/>
          <a:lstStyle/>
          <a:p>
            <a:r>
              <a:rPr lang="sv-SE" sz="2000"/>
              <a:t>bidra med sin organisations kunskap och perspektiv i arbetet </a:t>
            </a:r>
          </a:p>
          <a:p>
            <a:r>
              <a:rPr lang="sv-SE" sz="2000"/>
              <a:t>representationen kan skifta över tid och ibland utgöras av flera individer med olika kompetenser från samma aktör</a:t>
            </a:r>
          </a:p>
          <a:p>
            <a:r>
              <a:rPr lang="sv-SE" sz="2000"/>
              <a:t>beakta vad som är bäst för helheten och inte bara vad som är bäst för den egna organisationen</a:t>
            </a:r>
            <a:endParaRPr lang="sv-SE" sz="2000" dirty="0"/>
          </a:p>
        </p:txBody>
      </p:sp>
      <p:pic>
        <p:nvPicPr>
          <p:cNvPr id="2" name="Bildobjekt 1" descr="En bild som visar klädsel, person&#10;&#10;Automatiskt genererad beskrivning">
            <a:extLst>
              <a:ext uri="{FF2B5EF4-FFF2-40B4-BE49-F238E27FC236}">
                <a16:creationId xmlns:a16="http://schemas.microsoft.com/office/drawing/2014/main" id="{A9C9CF40-188D-19DE-A68F-11199008D2CA}"/>
              </a:ext>
            </a:extLst>
          </p:cNvPr>
          <p:cNvPicPr>
            <a:picLocks noChangeAspect="1"/>
          </p:cNvPicPr>
          <p:nvPr/>
        </p:nvPicPr>
        <p:blipFill>
          <a:blip r:embed="rId3"/>
          <a:stretch>
            <a:fillRect/>
          </a:stretch>
        </p:blipFill>
        <p:spPr>
          <a:xfrm>
            <a:off x="6626926" y="952001"/>
            <a:ext cx="5149850" cy="2698009"/>
          </a:xfrm>
          <a:prstGeom prst="rect">
            <a:avLst/>
          </a:prstGeom>
        </p:spPr>
      </p:pic>
    </p:spTree>
    <p:extLst>
      <p:ext uri="{BB962C8B-B14F-4D97-AF65-F5344CB8AC3E}">
        <p14:creationId xmlns:p14="http://schemas.microsoft.com/office/powerpoint/2010/main" val="404047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ED9A29A8-0CB8-41A4-8E49-F0E2D07FA3B2}"/>
              </a:ext>
            </a:extLst>
          </p:cNvPr>
          <p:cNvSpPr>
            <a:spLocks noGrp="1"/>
          </p:cNvSpPr>
          <p:nvPr>
            <p:ph idx="1"/>
          </p:nvPr>
        </p:nvSpPr>
        <p:spPr>
          <a:xfrm>
            <a:off x="1900052" y="2256088"/>
            <a:ext cx="3696518" cy="1732824"/>
          </a:xfrm>
        </p:spPr>
        <p:txBody>
          <a:bodyPr/>
          <a:lstStyle/>
          <a:p>
            <a:pPr marL="0" indent="0">
              <a:buNone/>
            </a:pPr>
            <a:r>
              <a:rPr lang="sv-SE" sz="2200"/>
              <a:t>Vid behov kan det aktörsgemensamma analys- och beslutsstödet ledas av en koordinator.</a:t>
            </a:r>
            <a:endParaRPr lang="sv-SE" sz="2200" dirty="0"/>
          </a:p>
        </p:txBody>
      </p:sp>
      <p:sp>
        <p:nvSpPr>
          <p:cNvPr id="4" name="Rubrik 2">
            <a:extLst>
              <a:ext uri="{FF2B5EF4-FFF2-40B4-BE49-F238E27FC236}">
                <a16:creationId xmlns:a16="http://schemas.microsoft.com/office/drawing/2014/main" id="{1554FD48-451C-3E4F-823E-ED1FFD405E87}"/>
              </a:ext>
            </a:extLst>
          </p:cNvPr>
          <p:cNvSpPr>
            <a:spLocks noGrp="1"/>
          </p:cNvSpPr>
          <p:nvPr>
            <p:ph type="title"/>
          </p:nvPr>
        </p:nvSpPr>
        <p:spPr>
          <a:xfrm>
            <a:off x="1900052" y="681038"/>
            <a:ext cx="9453748" cy="541926"/>
          </a:xfrm>
        </p:spPr>
        <p:txBody>
          <a:bodyPr/>
          <a:lstStyle/>
          <a:p>
            <a:r>
              <a:rPr lang="sv-SE"/>
              <a:t>Koordinator för aktörsgemensamt analys- och beslutsstöd</a:t>
            </a:r>
          </a:p>
        </p:txBody>
      </p:sp>
      <p:pic>
        <p:nvPicPr>
          <p:cNvPr id="8" name="Bildobjekt 7" descr="En bild som visar klädsel, person, whiteboard, design&#10;&#10;Automatiskt genererad beskrivning">
            <a:extLst>
              <a:ext uri="{FF2B5EF4-FFF2-40B4-BE49-F238E27FC236}">
                <a16:creationId xmlns:a16="http://schemas.microsoft.com/office/drawing/2014/main" id="{C596CE56-6181-27E5-308E-B54F47B9DE65}"/>
              </a:ext>
            </a:extLst>
          </p:cNvPr>
          <p:cNvPicPr>
            <a:picLocks noChangeAspect="1"/>
          </p:cNvPicPr>
          <p:nvPr/>
        </p:nvPicPr>
        <p:blipFill>
          <a:blip r:embed="rId3"/>
          <a:stretch>
            <a:fillRect/>
          </a:stretch>
        </p:blipFill>
        <p:spPr>
          <a:xfrm>
            <a:off x="9368100" y="1591176"/>
            <a:ext cx="2227000" cy="1329824"/>
          </a:xfrm>
          <a:prstGeom prst="rect">
            <a:avLst/>
          </a:prstGeom>
        </p:spPr>
      </p:pic>
      <p:pic>
        <p:nvPicPr>
          <p:cNvPr id="9" name="Bildobjekt 8" descr="En bild som visar klädsel, dator, bärbar dator, tecknad serie&#10;&#10;Automatiskt genererad beskrivning">
            <a:extLst>
              <a:ext uri="{FF2B5EF4-FFF2-40B4-BE49-F238E27FC236}">
                <a16:creationId xmlns:a16="http://schemas.microsoft.com/office/drawing/2014/main" id="{69E801F2-FCFD-DB26-EF07-B5A3EA5B350E}"/>
              </a:ext>
            </a:extLst>
          </p:cNvPr>
          <p:cNvPicPr>
            <a:picLocks noChangeAspect="1"/>
          </p:cNvPicPr>
          <p:nvPr/>
        </p:nvPicPr>
        <p:blipFill>
          <a:blip r:embed="rId4"/>
          <a:stretch>
            <a:fillRect/>
          </a:stretch>
        </p:blipFill>
        <p:spPr>
          <a:xfrm>
            <a:off x="6096000" y="1591176"/>
            <a:ext cx="3314700" cy="4216400"/>
          </a:xfrm>
          <a:prstGeom prst="rect">
            <a:avLst/>
          </a:prstGeom>
        </p:spPr>
      </p:pic>
    </p:spTree>
    <p:extLst>
      <p:ext uri="{BB962C8B-B14F-4D97-AF65-F5344CB8AC3E}">
        <p14:creationId xmlns:p14="http://schemas.microsoft.com/office/powerpoint/2010/main" val="2865623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ubrik 2">
            <a:extLst>
              <a:ext uri="{FF2B5EF4-FFF2-40B4-BE49-F238E27FC236}">
                <a16:creationId xmlns:a16="http://schemas.microsoft.com/office/drawing/2014/main" id="{1554FD48-451C-3E4F-823E-ED1FFD405E87}"/>
              </a:ext>
            </a:extLst>
          </p:cNvPr>
          <p:cNvSpPr>
            <a:spLocks noGrp="1"/>
          </p:cNvSpPr>
          <p:nvPr>
            <p:ph type="title"/>
          </p:nvPr>
        </p:nvSpPr>
        <p:spPr>
          <a:xfrm>
            <a:off x="1900052" y="681038"/>
            <a:ext cx="9453748" cy="541926"/>
          </a:xfrm>
        </p:spPr>
        <p:txBody>
          <a:bodyPr/>
          <a:lstStyle/>
          <a:p>
            <a:r>
              <a:rPr lang="sv-SE"/>
              <a:t>Koordinator för aktörsgemensamt analys- och beslutsstöd</a:t>
            </a:r>
          </a:p>
        </p:txBody>
      </p:sp>
      <p:pic>
        <p:nvPicPr>
          <p:cNvPr id="8" name="Bildobjekt 7" descr="En bild som visar klädsel, person, whiteboard, design&#10;&#10;Automatiskt genererad beskrivning">
            <a:extLst>
              <a:ext uri="{FF2B5EF4-FFF2-40B4-BE49-F238E27FC236}">
                <a16:creationId xmlns:a16="http://schemas.microsoft.com/office/drawing/2014/main" id="{C596CE56-6181-27E5-308E-B54F47B9DE65}"/>
              </a:ext>
            </a:extLst>
          </p:cNvPr>
          <p:cNvPicPr>
            <a:picLocks noChangeAspect="1"/>
          </p:cNvPicPr>
          <p:nvPr/>
        </p:nvPicPr>
        <p:blipFill>
          <a:blip r:embed="rId3"/>
          <a:stretch>
            <a:fillRect/>
          </a:stretch>
        </p:blipFill>
        <p:spPr>
          <a:xfrm>
            <a:off x="9368100" y="1591176"/>
            <a:ext cx="2227000" cy="1329824"/>
          </a:xfrm>
          <a:prstGeom prst="rect">
            <a:avLst/>
          </a:prstGeom>
        </p:spPr>
      </p:pic>
      <p:pic>
        <p:nvPicPr>
          <p:cNvPr id="2" name="Bildobjekt 1" descr="En bild som visar dator, bärbar dator, klädsel, person&#10;&#10;Automatiskt genererad beskrivning">
            <a:extLst>
              <a:ext uri="{FF2B5EF4-FFF2-40B4-BE49-F238E27FC236}">
                <a16:creationId xmlns:a16="http://schemas.microsoft.com/office/drawing/2014/main" id="{B527A766-B3AA-2EAE-F96B-9013BAC78C56}"/>
              </a:ext>
            </a:extLst>
          </p:cNvPr>
          <p:cNvPicPr>
            <a:picLocks noChangeAspect="1"/>
          </p:cNvPicPr>
          <p:nvPr/>
        </p:nvPicPr>
        <p:blipFill>
          <a:blip r:embed="rId4"/>
          <a:stretch>
            <a:fillRect/>
          </a:stretch>
        </p:blipFill>
        <p:spPr>
          <a:xfrm>
            <a:off x="6053400" y="1591176"/>
            <a:ext cx="3314700" cy="4216400"/>
          </a:xfrm>
          <a:prstGeom prst="rect">
            <a:avLst/>
          </a:prstGeom>
        </p:spPr>
      </p:pic>
      <p:sp>
        <p:nvSpPr>
          <p:cNvPr id="7" name="Platshållare för text 4">
            <a:extLst>
              <a:ext uri="{FF2B5EF4-FFF2-40B4-BE49-F238E27FC236}">
                <a16:creationId xmlns:a16="http://schemas.microsoft.com/office/drawing/2014/main" id="{4C55AC5B-B013-4029-6D5D-619B112912F8}"/>
              </a:ext>
            </a:extLst>
          </p:cNvPr>
          <p:cNvSpPr>
            <a:spLocks noGrp="1"/>
          </p:cNvSpPr>
          <p:nvPr>
            <p:ph idx="1"/>
          </p:nvPr>
        </p:nvSpPr>
        <p:spPr>
          <a:xfrm>
            <a:off x="1900052" y="2256088"/>
            <a:ext cx="3696518" cy="1732824"/>
          </a:xfrm>
        </p:spPr>
        <p:txBody>
          <a:bodyPr/>
          <a:lstStyle/>
          <a:p>
            <a:pPr marL="0" indent="0">
              <a:buNone/>
            </a:pPr>
            <a:r>
              <a:rPr lang="sv-SE" sz="2200"/>
              <a:t>Vid behov kan det aktörsgemensamma analys- och beslutsstödet ledas av en koordinator.</a:t>
            </a:r>
            <a:endParaRPr lang="sv-SE" sz="2200" dirty="0"/>
          </a:p>
        </p:txBody>
      </p:sp>
    </p:spTree>
    <p:extLst>
      <p:ext uri="{BB962C8B-B14F-4D97-AF65-F5344CB8AC3E}">
        <p14:creationId xmlns:p14="http://schemas.microsoft.com/office/powerpoint/2010/main" val="3141629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AD561A8E-9886-2195-84F0-98F472813BD3}"/>
              </a:ext>
            </a:extLst>
          </p:cNvPr>
          <p:cNvSpPr>
            <a:spLocks noGrp="1"/>
          </p:cNvSpPr>
          <p:nvPr>
            <p:ph idx="1"/>
          </p:nvPr>
        </p:nvSpPr>
        <p:spPr>
          <a:xfrm>
            <a:off x="1900051" y="1650523"/>
            <a:ext cx="5349047" cy="4351338"/>
          </a:xfrm>
        </p:spPr>
        <p:txBody>
          <a:bodyPr/>
          <a:lstStyle/>
          <a:p>
            <a:pPr marL="0" indent="0">
              <a:buNone/>
            </a:pPr>
            <a:endParaRPr lang="sv-SE" sz="2800" b="0"/>
          </a:p>
          <a:p>
            <a:pPr marL="0" indent="0">
              <a:buNone/>
            </a:pPr>
            <a:r>
              <a:rPr lang="sv-SE" sz="2400" b="0"/>
              <a:t>Läs mer på</a:t>
            </a:r>
            <a:br>
              <a:rPr lang="sv-SE" sz="2400" b="0"/>
            </a:br>
            <a:r>
              <a:rPr lang="sv-SE" sz="2400">
                <a:hlinkClick r:id="rId3"/>
              </a:rPr>
              <a:t>msb.se/ledningsamverkan </a:t>
            </a:r>
            <a:r>
              <a:rPr lang="sv-SE" sz="2400" b="0"/>
              <a:t>under nivån arbetssätt i  ”Gemensamma grunder – Ramverk för ledning och samverkan”.</a:t>
            </a:r>
            <a:endParaRPr lang="sv-SE" sz="2400"/>
          </a:p>
        </p:txBody>
      </p:sp>
      <p:sp>
        <p:nvSpPr>
          <p:cNvPr id="10" name="Rubrik 1">
            <a:extLst>
              <a:ext uri="{FF2B5EF4-FFF2-40B4-BE49-F238E27FC236}">
                <a16:creationId xmlns:a16="http://schemas.microsoft.com/office/drawing/2014/main" id="{F04C36E8-A82F-4D9B-80BA-5C837B58F54C}"/>
              </a:ext>
            </a:extLst>
          </p:cNvPr>
          <p:cNvSpPr txBox="1">
            <a:spLocks/>
          </p:cNvSpPr>
          <p:nvPr/>
        </p:nvSpPr>
        <p:spPr>
          <a:xfrm>
            <a:off x="1900052" y="681038"/>
            <a:ext cx="9453748" cy="541926"/>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3200" b="1" kern="1200" spc="2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dirty="0"/>
              <a:t>Vill du veta mer?</a:t>
            </a:r>
          </a:p>
        </p:txBody>
      </p:sp>
      <p:pic>
        <p:nvPicPr>
          <p:cNvPr id="3" name="Bildobjekt 2">
            <a:extLst>
              <a:ext uri="{FF2B5EF4-FFF2-40B4-BE49-F238E27FC236}">
                <a16:creationId xmlns:a16="http://schemas.microsoft.com/office/drawing/2014/main" id="{069A31A4-2DE6-D339-3005-7CFAC88575AA}"/>
              </a:ext>
            </a:extLst>
          </p:cNvPr>
          <p:cNvPicPr>
            <a:picLocks noChangeAspect="1"/>
          </p:cNvPicPr>
          <p:nvPr/>
        </p:nvPicPr>
        <p:blipFill>
          <a:blip r:embed="rId4"/>
          <a:stretch>
            <a:fillRect/>
          </a:stretch>
        </p:blipFill>
        <p:spPr>
          <a:xfrm>
            <a:off x="7656724" y="1714500"/>
            <a:ext cx="2536074" cy="3580584"/>
          </a:xfrm>
          <a:prstGeom prst="rect">
            <a:avLst/>
          </a:prstGeom>
        </p:spPr>
      </p:pic>
    </p:spTree>
    <p:extLst>
      <p:ext uri="{BB962C8B-B14F-4D97-AF65-F5344CB8AC3E}">
        <p14:creationId xmlns:p14="http://schemas.microsoft.com/office/powerpoint/2010/main" val="253586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40446A-E3B6-442F-ABBE-16E42B19CB15}"/>
              </a:ext>
            </a:extLst>
          </p:cNvPr>
          <p:cNvSpPr>
            <a:spLocks noGrp="1"/>
          </p:cNvSpPr>
          <p:nvPr>
            <p:ph type="title"/>
          </p:nvPr>
        </p:nvSpPr>
        <p:spPr/>
        <p:txBody>
          <a:bodyPr/>
          <a:lstStyle/>
          <a:p>
            <a:r>
              <a:rPr lang="sv-SE" dirty="0"/>
              <a:t>Om presentationen</a:t>
            </a:r>
          </a:p>
        </p:txBody>
      </p:sp>
      <p:sp>
        <p:nvSpPr>
          <p:cNvPr id="3" name="Platshållare för innehåll 2">
            <a:extLst>
              <a:ext uri="{FF2B5EF4-FFF2-40B4-BE49-F238E27FC236}">
                <a16:creationId xmlns:a16="http://schemas.microsoft.com/office/drawing/2014/main" id="{A914DE0E-5D37-4F54-A259-459CC21C549D}"/>
              </a:ext>
            </a:extLst>
          </p:cNvPr>
          <p:cNvSpPr>
            <a:spLocks noGrp="1"/>
          </p:cNvSpPr>
          <p:nvPr>
            <p:ph idx="1"/>
          </p:nvPr>
        </p:nvSpPr>
        <p:spPr/>
        <p:txBody>
          <a:bodyPr/>
          <a:lstStyle/>
          <a:p>
            <a:r>
              <a:rPr lang="sv-SE" dirty="0"/>
              <a:t>Bildspelet är framtaget för att underlätta för dig som vill </a:t>
            </a:r>
            <a:r>
              <a:rPr lang="sv-SE"/>
              <a:t>beskriva organisering och roller i det aktörsgemensamma arbetet </a:t>
            </a:r>
            <a:r>
              <a:rPr lang="sv-SE" dirty="0"/>
              <a:t>för andra, till exempel vid en utbildning. </a:t>
            </a:r>
            <a:br>
              <a:rPr lang="sv-SE" dirty="0"/>
            </a:br>
            <a:endParaRPr lang="sv-SE" dirty="0"/>
          </a:p>
          <a:p>
            <a:r>
              <a:rPr lang="sv-SE" dirty="0"/>
              <a:t>I anteckningsfältet finns det stödtext till varje bild.</a:t>
            </a:r>
            <a:br>
              <a:rPr lang="sv-SE" dirty="0"/>
            </a:br>
            <a:endParaRPr lang="sv-SE" dirty="0"/>
          </a:p>
          <a:p>
            <a:r>
              <a:rPr lang="sv-SE" dirty="0">
                <a:solidFill>
                  <a:srgbClr val="000000"/>
                </a:solidFill>
                <a:effectLst/>
                <a:ea typeface="Garamond" panose="02020404030301010803" pitchFamily="18" charset="0"/>
                <a:cs typeface="Times New Roman" panose="02020603050405020304" pitchFamily="18" charset="0"/>
              </a:rPr>
              <a:t>Har du frågor om materialet? Hör av dig till </a:t>
            </a:r>
            <a:r>
              <a:rPr lang="sv-SE" b="1" u="sng" dirty="0">
                <a:solidFill>
                  <a:srgbClr val="0563C1"/>
                </a:solidFill>
                <a:effectLst/>
                <a:ea typeface="Garamond" panose="02020404030301010803" pitchFamily="18" charset="0"/>
                <a:cs typeface="Times New Roman" panose="02020603050405020304" pitchFamily="18" charset="0"/>
                <a:hlinkClick r:id="rId3"/>
              </a:rPr>
              <a:t>ledningsamverkan@msb.se</a:t>
            </a:r>
            <a:r>
              <a:rPr lang="sv-SE" b="1" u="sng" dirty="0">
                <a:solidFill>
                  <a:srgbClr val="0563C1"/>
                </a:solidFill>
                <a:effectLst/>
                <a:ea typeface="Garamond" panose="02020404030301010803" pitchFamily="18" charset="0"/>
                <a:cs typeface="Times New Roman" panose="02020603050405020304" pitchFamily="18" charset="0"/>
              </a:rPr>
              <a:t> </a:t>
            </a:r>
            <a:endParaRPr lang="sv-SE" sz="2400" dirty="0"/>
          </a:p>
        </p:txBody>
      </p:sp>
    </p:spTree>
    <p:extLst>
      <p:ext uri="{BB962C8B-B14F-4D97-AF65-F5344CB8AC3E}">
        <p14:creationId xmlns:p14="http://schemas.microsoft.com/office/powerpoint/2010/main" val="650751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35EDAE1-0AB5-421F-9F8C-F78A80696720}"/>
              </a:ext>
            </a:extLst>
          </p:cNvPr>
          <p:cNvSpPr>
            <a:spLocks noGrp="1"/>
          </p:cNvSpPr>
          <p:nvPr>
            <p:ph type="ctrTitle"/>
          </p:nvPr>
        </p:nvSpPr>
        <p:spPr/>
        <p:txBody>
          <a:bodyPr/>
          <a:lstStyle/>
          <a:p>
            <a:r>
              <a:rPr lang="sv-SE" dirty="0"/>
              <a:t>INTRODUKTION</a:t>
            </a:r>
          </a:p>
        </p:txBody>
      </p:sp>
    </p:spTree>
    <p:extLst>
      <p:ext uri="{BB962C8B-B14F-4D97-AF65-F5344CB8AC3E}">
        <p14:creationId xmlns:p14="http://schemas.microsoft.com/office/powerpoint/2010/main" val="375881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E20BD1-3D16-4017-BBEE-9BCE4C7FCA60}"/>
              </a:ext>
            </a:extLst>
          </p:cNvPr>
          <p:cNvSpPr>
            <a:spLocks noGrp="1"/>
          </p:cNvSpPr>
          <p:nvPr>
            <p:ph type="title"/>
          </p:nvPr>
        </p:nvSpPr>
        <p:spPr/>
        <p:txBody>
          <a:bodyPr/>
          <a:lstStyle/>
          <a:p>
            <a:r>
              <a:rPr lang="sv-SE"/>
              <a:t>Organisering och roller vid hantering av samhällsstörningar</a:t>
            </a:r>
            <a:endParaRPr lang="sv-SE" dirty="0"/>
          </a:p>
        </p:txBody>
      </p:sp>
      <p:sp>
        <p:nvSpPr>
          <p:cNvPr id="3" name="Platshållare för innehåll 2">
            <a:extLst>
              <a:ext uri="{FF2B5EF4-FFF2-40B4-BE49-F238E27FC236}">
                <a16:creationId xmlns:a16="http://schemas.microsoft.com/office/drawing/2014/main" id="{F5BC03E8-4BAC-403E-A6DE-C0BDEB53A37A}"/>
              </a:ext>
            </a:extLst>
          </p:cNvPr>
          <p:cNvSpPr>
            <a:spLocks noGrp="1"/>
          </p:cNvSpPr>
          <p:nvPr>
            <p:ph idx="1"/>
          </p:nvPr>
        </p:nvSpPr>
        <p:spPr>
          <a:xfrm>
            <a:off x="1900051" y="1839073"/>
            <a:ext cx="9453749" cy="3943841"/>
          </a:xfrm>
        </p:spPr>
        <p:txBody>
          <a:bodyPr/>
          <a:lstStyle/>
          <a:p>
            <a:endParaRPr lang="sv-SE" sz="20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prstClr val="black"/>
                </a:solidFill>
                <a:effectLst/>
                <a:uLnTx/>
                <a:uFillTx/>
                <a:ea typeface="+mn-ea"/>
                <a:cs typeface="+mn-cs"/>
              </a:rPr>
              <a:t>Det </a:t>
            </a:r>
            <a:r>
              <a:rPr kumimoji="0" lang="sv-SE" sz="2400" i="0" u="none" strike="noStrike" kern="1200" cap="none" spc="0" normalizeH="0" baseline="0" noProof="0">
                <a:ln>
                  <a:noFill/>
                </a:ln>
                <a:solidFill>
                  <a:prstClr val="black"/>
                </a:solidFill>
                <a:effectLst/>
                <a:uLnTx/>
                <a:uFillTx/>
                <a:ea typeface="+mn-ea"/>
                <a:cs typeface="+mn-cs"/>
              </a:rPr>
              <a:t>aktörsgemensamma arbetet </a:t>
            </a:r>
            <a:r>
              <a:rPr kumimoji="0" lang="sv-SE" sz="2400" b="0" i="0" u="none" strike="noStrike" kern="1200" cap="none" spc="0" normalizeH="0" baseline="0" noProof="0">
                <a:ln>
                  <a:noFill/>
                </a:ln>
                <a:solidFill>
                  <a:prstClr val="black"/>
                </a:solidFill>
                <a:effectLst/>
                <a:uLnTx/>
                <a:uFillTx/>
                <a:ea typeface="+mn-ea"/>
                <a:cs typeface="+mn-cs"/>
              </a:rPr>
              <a:t>inför och under samhällsstörningar i fredstid och under höjd beredskap kan genomföras med stöd av </a:t>
            </a:r>
            <a:r>
              <a:rPr kumimoji="0" lang="sv-SE" sz="2400" i="0" u="none" strike="noStrike" kern="1200" cap="none" spc="0" normalizeH="0" baseline="0" noProof="0">
                <a:ln>
                  <a:noFill/>
                </a:ln>
                <a:solidFill>
                  <a:prstClr val="black"/>
                </a:solidFill>
                <a:effectLst/>
                <a:uLnTx/>
                <a:uFillTx/>
                <a:ea typeface="+mn-ea"/>
                <a:cs typeface="+mn-cs"/>
              </a:rPr>
              <a:t>Process för aktörsgemensam inriktning och samordning</a:t>
            </a:r>
            <a:r>
              <a:rPr kumimoji="0" lang="sv-SE" sz="2400" b="0" i="0" u="none" strike="noStrike" kern="1200" cap="none" spc="0" normalizeH="0" baseline="0" noProof="0">
                <a:ln>
                  <a:noFill/>
                </a:ln>
                <a:solidFill>
                  <a:prstClr val="black"/>
                </a:solidFill>
                <a:effectLst/>
                <a:uLnTx/>
                <a:uFillTx/>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prstClr val="black"/>
                </a:solidFill>
                <a:effectLst/>
                <a:uLnTx/>
                <a:uFillTx/>
                <a:ea typeface="+mn-ea"/>
                <a:cs typeface="+mn-cs"/>
              </a:rPr>
              <a:t>Det kan vara ett fåtal aktörer eller ett stort antal aktörer som deltar i arbetet. Händelsens komplexitet eller andra omständigheter avgör vilka behov det finns av att avsätta extra resurser och stöd. </a:t>
            </a:r>
          </a:p>
          <a:p>
            <a:pPr marL="0" indent="0">
              <a:buNone/>
            </a:pPr>
            <a:endParaRPr lang="sv-SE" sz="2000" dirty="0"/>
          </a:p>
        </p:txBody>
      </p:sp>
    </p:spTree>
    <p:extLst>
      <p:ext uri="{BB962C8B-B14F-4D97-AF65-F5344CB8AC3E}">
        <p14:creationId xmlns:p14="http://schemas.microsoft.com/office/powerpoint/2010/main" val="1477480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E20BD1-3D16-4017-BBEE-9BCE4C7FCA60}"/>
              </a:ext>
            </a:extLst>
          </p:cNvPr>
          <p:cNvSpPr>
            <a:spLocks noGrp="1"/>
          </p:cNvSpPr>
          <p:nvPr>
            <p:ph type="title"/>
          </p:nvPr>
        </p:nvSpPr>
        <p:spPr/>
        <p:txBody>
          <a:bodyPr/>
          <a:lstStyle/>
          <a:p>
            <a:r>
              <a:rPr lang="sv-SE"/>
              <a:t>Organisering och roller vid hantering av samhällsstörningar</a:t>
            </a:r>
            <a:endParaRPr lang="sv-SE" dirty="0"/>
          </a:p>
        </p:txBody>
      </p:sp>
      <p:sp>
        <p:nvSpPr>
          <p:cNvPr id="3" name="Platshållare för innehåll 2">
            <a:extLst>
              <a:ext uri="{FF2B5EF4-FFF2-40B4-BE49-F238E27FC236}">
                <a16:creationId xmlns:a16="http://schemas.microsoft.com/office/drawing/2014/main" id="{F5BC03E8-4BAC-403E-A6DE-C0BDEB53A37A}"/>
              </a:ext>
            </a:extLst>
          </p:cNvPr>
          <p:cNvSpPr>
            <a:spLocks noGrp="1"/>
          </p:cNvSpPr>
          <p:nvPr>
            <p:ph idx="1"/>
          </p:nvPr>
        </p:nvSpPr>
        <p:spPr>
          <a:xfrm>
            <a:off x="1900051" y="1839073"/>
            <a:ext cx="9453749" cy="3943841"/>
          </a:xfrm>
        </p:spPr>
        <p: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a:effectLst/>
              <a:ea typeface="Garamond" panose="02020404030301010803"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effectLst/>
                <a:ea typeface="Garamond" panose="02020404030301010803" pitchFamily="18" charset="0"/>
                <a:cs typeface="Times New Roman" panose="02020603050405020304" pitchFamily="18" charset="0"/>
              </a:rPr>
              <a:t>Det är viktigt att vi arbetar likartat</a:t>
            </a:r>
          </a:p>
          <a:p>
            <a:pPr marL="342900" indent="-342900">
              <a:buFont typeface="Arial" panose="020B0604020202020204" pitchFamily="34" charset="0"/>
              <a:buChar char="•"/>
              <a:defRPr/>
            </a:pPr>
            <a:r>
              <a:rPr lang="sv-SE">
                <a:effectLst/>
                <a:ea typeface="Garamond" panose="02020404030301010803" pitchFamily="18" charset="0"/>
                <a:cs typeface="Times New Roman" panose="02020603050405020304" pitchFamily="18" charset="0"/>
              </a:rPr>
              <a:t>Aktörsgemensam hantering initieras när behov uppstår</a:t>
            </a:r>
          </a:p>
          <a:p>
            <a:pPr marL="342900" indent="-342900">
              <a:buFont typeface="Arial" panose="020B0604020202020204" pitchFamily="34" charset="0"/>
              <a:buChar char="•"/>
              <a:defRPr/>
            </a:pPr>
            <a:r>
              <a:rPr lang="sv-SE">
                <a:effectLst/>
                <a:ea typeface="Garamond" panose="02020404030301010803" pitchFamily="18" charset="0"/>
                <a:cs typeface="Times New Roman" panose="02020603050405020304" pitchFamily="18" charset="0"/>
              </a:rPr>
              <a:t>Samtliga aktörer kan påkalla behovet av en aktörsgemensam hantering</a:t>
            </a:r>
          </a:p>
          <a:p>
            <a:pPr marL="342900" indent="-342900">
              <a:buFont typeface="Arial" panose="020B0604020202020204" pitchFamily="34" charset="0"/>
              <a:buChar char="•"/>
              <a:defRPr/>
            </a:pPr>
            <a:r>
              <a:rPr kumimoji="0" lang="sv-SE" b="0" i="0" u="none" strike="noStrike" kern="1200" cap="none" spc="0" normalizeH="0" baseline="0" noProof="0">
                <a:ln>
                  <a:noFill/>
                </a:ln>
                <a:solidFill>
                  <a:prstClr val="black"/>
                </a:solidFill>
                <a:uLnTx/>
                <a:uFillTx/>
                <a:cs typeface="Times New Roman" panose="02020603050405020304" pitchFamily="18" charset="0"/>
              </a:rPr>
              <a:t>Proaktivitet</a:t>
            </a:r>
            <a:endParaRPr kumimoji="0" lang="sv-SE" b="0" i="0" u="none" strike="noStrike" kern="1200" cap="none" spc="0" normalizeH="0" baseline="0" noProof="0">
              <a:ln>
                <a:noFill/>
              </a:ln>
              <a:solidFill>
                <a:prstClr val="black"/>
              </a:solidFill>
              <a:effectLst/>
              <a:uLnTx/>
              <a:uFillTx/>
              <a:ea typeface="+mn-ea"/>
              <a:cs typeface="+mn-cs"/>
            </a:endParaRPr>
          </a:p>
          <a:p>
            <a:pPr marL="0" indent="0">
              <a:buNone/>
            </a:pPr>
            <a:endParaRPr lang="sv-SE" sz="2000" dirty="0"/>
          </a:p>
        </p:txBody>
      </p:sp>
    </p:spTree>
    <p:extLst>
      <p:ext uri="{BB962C8B-B14F-4D97-AF65-F5344CB8AC3E}">
        <p14:creationId xmlns:p14="http://schemas.microsoft.com/office/powerpoint/2010/main" val="953419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F5BC03E8-4BAC-403E-A6DE-C0BDEB53A37A}"/>
              </a:ext>
            </a:extLst>
          </p:cNvPr>
          <p:cNvSpPr>
            <a:spLocks noGrp="1"/>
          </p:cNvSpPr>
          <p:nvPr>
            <p:ph idx="1"/>
          </p:nvPr>
        </p:nvSpPr>
        <p:spPr>
          <a:xfrm>
            <a:off x="1988187" y="1170641"/>
            <a:ext cx="6120227" cy="3943841"/>
          </a:xfrm>
        </p:spPr>
        <p:txBody>
          <a:bodyPr/>
          <a:lstStyle/>
          <a:p>
            <a:pPr marL="0" marR="0" lvl="0" indent="0" algn="l" defTabSz="914400" rtl="0" eaLnBrk="1" fontAlgn="auto" latinLnBrk="0" hangingPunct="1">
              <a:lnSpc>
                <a:spcPct val="100000"/>
              </a:lnSpc>
              <a:spcBef>
                <a:spcPts val="0"/>
              </a:spcBef>
              <a:spcAft>
                <a:spcPts val="0"/>
              </a:spcAft>
              <a:buClrTx/>
              <a:buSzTx/>
              <a:buNone/>
              <a:tabLst/>
              <a:defRPr/>
            </a:pPr>
            <a:r>
              <a:rPr lang="sv-SE" b="1">
                <a:effectLst/>
                <a:latin typeface="+mj-lt"/>
                <a:ea typeface="Garamond" panose="02020404030301010803" pitchFamily="18" charset="0"/>
                <a:cs typeface="Times New Roman" panose="02020603050405020304" pitchFamily="18" charset="0"/>
              </a:rPr>
              <a:t>Organisering</a:t>
            </a:r>
          </a:p>
          <a:p>
            <a:pPr marR="0" lvl="0" algn="l" defTabSz="914400" rtl="0" eaLnBrk="1" fontAlgn="auto" latinLnBrk="0" hangingPunct="1">
              <a:lnSpc>
                <a:spcPct val="100000"/>
              </a:lnSpc>
              <a:spcBef>
                <a:spcPts val="0"/>
              </a:spcBef>
              <a:spcAft>
                <a:spcPts val="0"/>
              </a:spcAft>
              <a:buClrTx/>
              <a:buSzTx/>
              <a:tabLst/>
              <a:defRPr/>
            </a:pPr>
            <a:r>
              <a:rPr lang="sv-SE" sz="2400">
                <a:ea typeface="Garamond" panose="02020404030301010803" pitchFamily="18" charset="0"/>
                <a:cs typeface="Times New Roman" panose="02020603050405020304" pitchFamily="18" charset="0"/>
              </a:rPr>
              <a:t>Inriktnings- och samordningsfunktion</a:t>
            </a:r>
          </a:p>
          <a:p>
            <a:pPr marR="0" lvl="0" algn="l" defTabSz="914400" rtl="0" eaLnBrk="1" fontAlgn="auto" latinLnBrk="0" hangingPunct="1">
              <a:lnSpc>
                <a:spcPct val="100000"/>
              </a:lnSpc>
              <a:spcBef>
                <a:spcPts val="0"/>
              </a:spcBef>
              <a:spcAft>
                <a:spcPts val="0"/>
              </a:spcAft>
              <a:buClrTx/>
              <a:buSzTx/>
              <a:tabLst/>
              <a:defRPr/>
            </a:pPr>
            <a:r>
              <a:rPr lang="sv-SE" sz="2400">
                <a:effectLst/>
                <a:ea typeface="Garamond" panose="02020404030301010803" pitchFamily="18" charset="0"/>
                <a:cs typeface="Times New Roman" panose="02020603050405020304" pitchFamily="18" charset="0"/>
              </a:rPr>
              <a:t>Aktörsgemensamt analys- och </a:t>
            </a:r>
            <a:br>
              <a:rPr lang="sv-SE" sz="2400">
                <a:effectLst/>
                <a:ea typeface="Garamond" panose="02020404030301010803" pitchFamily="18" charset="0"/>
                <a:cs typeface="Times New Roman" panose="02020603050405020304" pitchFamily="18" charset="0"/>
              </a:rPr>
            </a:br>
            <a:r>
              <a:rPr lang="sv-SE" sz="2400">
                <a:effectLst/>
                <a:ea typeface="Garamond" panose="02020404030301010803" pitchFamily="18" charset="0"/>
                <a:cs typeface="Times New Roman" panose="02020603050405020304" pitchFamily="18" charset="0"/>
              </a:rPr>
              <a:t>beslutsstöd</a:t>
            </a:r>
          </a:p>
          <a:p>
            <a:pPr marR="0" lvl="0" algn="l" defTabSz="914400" rtl="0" eaLnBrk="1" fontAlgn="auto" latinLnBrk="0" hangingPunct="1">
              <a:lnSpc>
                <a:spcPct val="100000"/>
              </a:lnSpc>
              <a:spcBef>
                <a:spcPts val="0"/>
              </a:spcBef>
              <a:spcAft>
                <a:spcPts val="0"/>
              </a:spcAft>
              <a:buClrTx/>
              <a:buSzTx/>
              <a:tabLst/>
              <a:defRPr/>
            </a:pPr>
            <a:endParaRPr lang="sv-SE" sz="2400">
              <a:latin typeface="+mj-lt"/>
              <a:ea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None/>
              <a:tabLst/>
              <a:defRPr/>
            </a:pPr>
            <a:r>
              <a:rPr lang="sv-SE" b="1">
                <a:effectLst/>
                <a:latin typeface="+mj-lt"/>
                <a:ea typeface="Garamond" panose="02020404030301010803" pitchFamily="18" charset="0"/>
                <a:cs typeface="Times New Roman" panose="02020603050405020304" pitchFamily="18" charset="0"/>
              </a:rPr>
              <a:t>Roller</a:t>
            </a:r>
          </a:p>
          <a:p>
            <a:pPr>
              <a:defRPr/>
            </a:pPr>
            <a:r>
              <a:rPr lang="sv-SE" sz="2400">
                <a:effectLst/>
                <a:ea typeface="Garamond" panose="02020404030301010803" pitchFamily="18" charset="0"/>
                <a:cs typeface="Times New Roman" panose="02020603050405020304" pitchFamily="18" charset="0"/>
              </a:rPr>
              <a:t>Inriktnings- och samordningskontakt</a:t>
            </a:r>
          </a:p>
          <a:p>
            <a:pPr>
              <a:defRPr/>
            </a:pPr>
            <a:r>
              <a:rPr lang="sv-SE" sz="2400">
                <a:effectLst/>
                <a:ea typeface="Garamond" panose="02020404030301010803" pitchFamily="18" charset="0"/>
                <a:cs typeface="Times New Roman" panose="02020603050405020304" pitchFamily="18" charset="0"/>
              </a:rPr>
              <a:t>Sammankallande aktör</a:t>
            </a:r>
          </a:p>
          <a:p>
            <a:pPr>
              <a:defRPr/>
            </a:pPr>
            <a:r>
              <a:rPr lang="sv-SE" sz="2400">
                <a:ea typeface="Garamond" panose="02020404030301010803" pitchFamily="18" charset="0"/>
                <a:cs typeface="Times New Roman" panose="02020603050405020304" pitchFamily="18" charset="0"/>
              </a:rPr>
              <a:t>Samverkansledare</a:t>
            </a:r>
          </a:p>
          <a:p>
            <a:pPr>
              <a:defRPr/>
            </a:pPr>
            <a:r>
              <a:rPr lang="sv-SE" sz="2400">
                <a:effectLst/>
                <a:ea typeface="Garamond" panose="02020404030301010803" pitchFamily="18" charset="0"/>
                <a:cs typeface="Times New Roman" panose="02020603050405020304" pitchFamily="18" charset="0"/>
              </a:rPr>
              <a:t>Samverkansdeltagare </a:t>
            </a:r>
          </a:p>
          <a:p>
            <a:pPr>
              <a:defRPr/>
            </a:pPr>
            <a:r>
              <a:rPr kumimoji="0" lang="sv-SE" sz="2400" b="0" i="0" u="none" strike="noStrike" kern="1200" cap="none" spc="0" normalizeH="0" baseline="0" noProof="0">
                <a:ln>
                  <a:noFill/>
                </a:ln>
                <a:solidFill>
                  <a:prstClr val="black"/>
                </a:solidFill>
                <a:uLnTx/>
                <a:uFillTx/>
                <a:cs typeface="Times New Roman" panose="02020603050405020304" pitchFamily="18" charset="0"/>
              </a:rPr>
              <a:t>Koordinator för ak</a:t>
            </a:r>
            <a:r>
              <a:rPr lang="sv-SE" sz="2400">
                <a:solidFill>
                  <a:prstClr val="black"/>
                </a:solidFill>
                <a:cs typeface="Times New Roman" panose="02020603050405020304" pitchFamily="18" charset="0"/>
              </a:rPr>
              <a:t>törsgemensamt analys- och beslutsstöd</a:t>
            </a:r>
            <a:endParaRPr kumimoji="0" lang="sv-SE" sz="2400" b="0" i="0" u="none" strike="noStrike" kern="1200" cap="none" spc="0" normalizeH="0" baseline="0" noProof="0">
              <a:ln>
                <a:noFill/>
              </a:ln>
              <a:solidFill>
                <a:prstClr val="black"/>
              </a:solidFill>
              <a:effectLst/>
              <a:uLnTx/>
              <a:uFillTx/>
              <a:ea typeface="+mn-ea"/>
              <a:cs typeface="+mn-cs"/>
            </a:endParaRPr>
          </a:p>
          <a:p>
            <a:pPr marL="0" indent="0">
              <a:buNone/>
            </a:pPr>
            <a:endParaRPr lang="sv-SE" sz="2000" dirty="0"/>
          </a:p>
        </p:txBody>
      </p:sp>
      <p:pic>
        <p:nvPicPr>
          <p:cNvPr id="2" name="Bildobjekt 1">
            <a:extLst>
              <a:ext uri="{FF2B5EF4-FFF2-40B4-BE49-F238E27FC236}">
                <a16:creationId xmlns:a16="http://schemas.microsoft.com/office/drawing/2014/main" id="{13B59FF8-117A-40B5-8619-52F5D63A906A}"/>
              </a:ext>
            </a:extLst>
          </p:cNvPr>
          <p:cNvPicPr>
            <a:picLocks noChangeAspect="1"/>
          </p:cNvPicPr>
          <p:nvPr/>
        </p:nvPicPr>
        <p:blipFill>
          <a:blip r:embed="rId3"/>
          <a:stretch>
            <a:fillRect/>
          </a:stretch>
        </p:blipFill>
        <p:spPr>
          <a:xfrm>
            <a:off x="8108414" y="1527212"/>
            <a:ext cx="3007604" cy="4246319"/>
          </a:xfrm>
          <a:prstGeom prst="rect">
            <a:avLst/>
          </a:prstGeom>
        </p:spPr>
      </p:pic>
    </p:spTree>
    <p:extLst>
      <p:ext uri="{BB962C8B-B14F-4D97-AF65-F5344CB8AC3E}">
        <p14:creationId xmlns:p14="http://schemas.microsoft.com/office/powerpoint/2010/main" val="3961461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ED9A29A8-0CB8-41A4-8E49-F0E2D07FA3B2}"/>
              </a:ext>
            </a:extLst>
          </p:cNvPr>
          <p:cNvSpPr>
            <a:spLocks noGrp="1"/>
          </p:cNvSpPr>
          <p:nvPr>
            <p:ph idx="1"/>
          </p:nvPr>
        </p:nvSpPr>
        <p:spPr>
          <a:xfrm>
            <a:off x="1900052" y="1924775"/>
            <a:ext cx="4452648" cy="2647224"/>
          </a:xfrm>
        </p:spPr>
        <p:txBody>
          <a:bodyPr/>
          <a:lstStyle/>
          <a:p>
            <a:pPr marL="0" indent="0">
              <a:buNone/>
            </a:pPr>
            <a:r>
              <a:rPr lang="sv-SE" sz="2400"/>
              <a:t>Det aktörsgemensamma arbetet sker i en grupp aktörer som har satts samman i syfte att komma överens om hur en nära förestående eller inträffad samhällsstörning ska hanteras gemensamt. </a:t>
            </a:r>
            <a:endParaRPr lang="sv-SE" sz="2400" dirty="0"/>
          </a:p>
        </p:txBody>
      </p:sp>
      <p:sp>
        <p:nvSpPr>
          <p:cNvPr id="6" name="Rubrik 2">
            <a:extLst>
              <a:ext uri="{FF2B5EF4-FFF2-40B4-BE49-F238E27FC236}">
                <a16:creationId xmlns:a16="http://schemas.microsoft.com/office/drawing/2014/main" id="{C7418168-B890-D7CA-2F15-4EB9BB4D234B}"/>
              </a:ext>
            </a:extLst>
          </p:cNvPr>
          <p:cNvSpPr>
            <a:spLocks noGrp="1"/>
          </p:cNvSpPr>
          <p:nvPr>
            <p:ph type="title"/>
          </p:nvPr>
        </p:nvSpPr>
        <p:spPr>
          <a:xfrm>
            <a:off x="1900052" y="681038"/>
            <a:ext cx="9453748" cy="541926"/>
          </a:xfrm>
        </p:spPr>
        <p:txBody>
          <a:bodyPr/>
          <a:lstStyle/>
          <a:p>
            <a:r>
              <a:rPr lang="sv-SE"/>
              <a:t>Inriktnings- och samordningsfunktion</a:t>
            </a:r>
          </a:p>
        </p:txBody>
      </p:sp>
      <p:pic>
        <p:nvPicPr>
          <p:cNvPr id="7" name="Bildobjekt 6" descr="En bild som visar person, möbler, bord, klädsel&#10;&#10;Automatiskt genererad beskrivning">
            <a:extLst>
              <a:ext uri="{FF2B5EF4-FFF2-40B4-BE49-F238E27FC236}">
                <a16:creationId xmlns:a16="http://schemas.microsoft.com/office/drawing/2014/main" id="{94F2468F-1831-D20E-FF80-E80C681A2F4D}"/>
              </a:ext>
            </a:extLst>
          </p:cNvPr>
          <p:cNvPicPr>
            <a:picLocks noChangeAspect="1"/>
          </p:cNvPicPr>
          <p:nvPr/>
        </p:nvPicPr>
        <p:blipFill>
          <a:blip r:embed="rId3"/>
          <a:stretch>
            <a:fillRect/>
          </a:stretch>
        </p:blipFill>
        <p:spPr>
          <a:xfrm>
            <a:off x="6794500" y="2004663"/>
            <a:ext cx="4452647" cy="2266950"/>
          </a:xfrm>
          <a:prstGeom prst="rect">
            <a:avLst/>
          </a:prstGeom>
        </p:spPr>
      </p:pic>
    </p:spTree>
    <p:extLst>
      <p:ext uri="{BB962C8B-B14F-4D97-AF65-F5344CB8AC3E}">
        <p14:creationId xmlns:p14="http://schemas.microsoft.com/office/powerpoint/2010/main" val="3451012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ED9A29A8-0CB8-41A4-8E49-F0E2D07FA3B2}"/>
              </a:ext>
            </a:extLst>
          </p:cNvPr>
          <p:cNvSpPr>
            <a:spLocks noGrp="1"/>
          </p:cNvSpPr>
          <p:nvPr>
            <p:ph idx="1"/>
          </p:nvPr>
        </p:nvSpPr>
        <p:spPr>
          <a:xfrm>
            <a:off x="1900051" y="1431577"/>
            <a:ext cx="5415149" cy="4351338"/>
          </a:xfrm>
        </p:spPr>
        <p:txBody>
          <a:bodyPr/>
          <a:lstStyle/>
          <a:p>
            <a:pPr marL="0" indent="0">
              <a:buNone/>
            </a:pPr>
            <a:r>
              <a:rPr lang="sv-SE" sz="2200"/>
              <a:t>Vid behov kan det sättas in ytterligare resurser för att stödja det aktörsgemensamma arbetet.</a:t>
            </a:r>
          </a:p>
          <a:p>
            <a:pPr marL="0" indent="0">
              <a:buNone/>
            </a:pPr>
            <a:endParaRPr lang="sv-SE" sz="2200"/>
          </a:p>
          <a:p>
            <a:pPr marL="0" indent="0">
              <a:buNone/>
            </a:pPr>
            <a:r>
              <a:rPr lang="sv-SE" sz="2200"/>
              <a:t>Ett aktörsgemensamt analys- och beslutsstöd, oavsett hur det organiseras, handlar om att säkerställa att det aktörsgemensamma perspektivet är i fokus för de analyser och underlag som tas fram vid hanteringen av en händelse</a:t>
            </a:r>
            <a:endParaRPr lang="sv-SE" sz="2200" dirty="0"/>
          </a:p>
        </p:txBody>
      </p:sp>
      <p:sp>
        <p:nvSpPr>
          <p:cNvPr id="4" name="Rubrik 2">
            <a:extLst>
              <a:ext uri="{FF2B5EF4-FFF2-40B4-BE49-F238E27FC236}">
                <a16:creationId xmlns:a16="http://schemas.microsoft.com/office/drawing/2014/main" id="{1BAFFFC5-078F-2373-7A4D-46D3E343635D}"/>
              </a:ext>
            </a:extLst>
          </p:cNvPr>
          <p:cNvSpPr>
            <a:spLocks noGrp="1"/>
          </p:cNvSpPr>
          <p:nvPr>
            <p:ph type="title"/>
          </p:nvPr>
        </p:nvSpPr>
        <p:spPr>
          <a:xfrm>
            <a:off x="1900052" y="681038"/>
            <a:ext cx="9453748" cy="541926"/>
          </a:xfrm>
        </p:spPr>
        <p:txBody>
          <a:bodyPr/>
          <a:lstStyle/>
          <a:p>
            <a:r>
              <a:rPr lang="sv-SE"/>
              <a:t>Aktörsgemensamt analys- och beslutsstöd</a:t>
            </a:r>
          </a:p>
        </p:txBody>
      </p:sp>
      <p:pic>
        <p:nvPicPr>
          <p:cNvPr id="8" name="Bildobjekt 7" descr="En bild som visar klädsel, person, whiteboard, design&#10;&#10;Automatiskt genererad beskrivning">
            <a:extLst>
              <a:ext uri="{FF2B5EF4-FFF2-40B4-BE49-F238E27FC236}">
                <a16:creationId xmlns:a16="http://schemas.microsoft.com/office/drawing/2014/main" id="{D4F30DF5-B833-83C5-679B-185FA9FEB886}"/>
              </a:ext>
            </a:extLst>
          </p:cNvPr>
          <p:cNvPicPr>
            <a:picLocks noChangeAspect="1"/>
          </p:cNvPicPr>
          <p:nvPr/>
        </p:nvPicPr>
        <p:blipFill>
          <a:blip r:embed="rId3"/>
          <a:stretch>
            <a:fillRect/>
          </a:stretch>
        </p:blipFill>
        <p:spPr>
          <a:xfrm>
            <a:off x="7209100" y="1792246"/>
            <a:ext cx="4144700" cy="2474954"/>
          </a:xfrm>
          <a:prstGeom prst="rect">
            <a:avLst/>
          </a:prstGeom>
        </p:spPr>
      </p:pic>
    </p:spTree>
    <p:extLst>
      <p:ext uri="{BB962C8B-B14F-4D97-AF65-F5344CB8AC3E}">
        <p14:creationId xmlns:p14="http://schemas.microsoft.com/office/powerpoint/2010/main" val="2408424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ubrik 2">
            <a:extLst>
              <a:ext uri="{FF2B5EF4-FFF2-40B4-BE49-F238E27FC236}">
                <a16:creationId xmlns:a16="http://schemas.microsoft.com/office/drawing/2014/main" id="{1BAFFFC5-078F-2373-7A4D-46D3E343635D}"/>
              </a:ext>
            </a:extLst>
          </p:cNvPr>
          <p:cNvSpPr>
            <a:spLocks noGrp="1"/>
          </p:cNvSpPr>
          <p:nvPr>
            <p:ph type="title"/>
          </p:nvPr>
        </p:nvSpPr>
        <p:spPr>
          <a:xfrm>
            <a:off x="1900052" y="681038"/>
            <a:ext cx="9453748" cy="541926"/>
          </a:xfrm>
        </p:spPr>
        <p:txBody>
          <a:bodyPr/>
          <a:lstStyle/>
          <a:p>
            <a:r>
              <a:rPr lang="sv-SE"/>
              <a:t>Aktörsgemensamt analys- och beslutsstöd</a:t>
            </a:r>
          </a:p>
        </p:txBody>
      </p:sp>
      <p:pic>
        <p:nvPicPr>
          <p:cNvPr id="2" name="Bildobjekt 1" descr="En bild som visar klädsel, person, whiteboard, dator&#10;&#10;Automatiskt genererad beskrivning">
            <a:extLst>
              <a:ext uri="{FF2B5EF4-FFF2-40B4-BE49-F238E27FC236}">
                <a16:creationId xmlns:a16="http://schemas.microsoft.com/office/drawing/2014/main" id="{F3AAE4A7-6589-E27D-3163-9F7CEDD8E19A}"/>
              </a:ext>
            </a:extLst>
          </p:cNvPr>
          <p:cNvPicPr>
            <a:picLocks noChangeAspect="1"/>
          </p:cNvPicPr>
          <p:nvPr/>
        </p:nvPicPr>
        <p:blipFill>
          <a:blip r:embed="rId3"/>
          <a:stretch>
            <a:fillRect/>
          </a:stretch>
        </p:blipFill>
        <p:spPr>
          <a:xfrm>
            <a:off x="7271133" y="1776589"/>
            <a:ext cx="4247920" cy="2536590"/>
          </a:xfrm>
          <a:prstGeom prst="rect">
            <a:avLst/>
          </a:prstGeom>
        </p:spPr>
      </p:pic>
      <p:sp>
        <p:nvSpPr>
          <p:cNvPr id="7" name="Platshållare för text 4">
            <a:extLst>
              <a:ext uri="{FF2B5EF4-FFF2-40B4-BE49-F238E27FC236}">
                <a16:creationId xmlns:a16="http://schemas.microsoft.com/office/drawing/2014/main" id="{CED35F6A-E317-13C1-C0E2-9924FD9925A6}"/>
              </a:ext>
            </a:extLst>
          </p:cNvPr>
          <p:cNvSpPr txBox="1">
            <a:spLocks/>
          </p:cNvSpPr>
          <p:nvPr/>
        </p:nvSpPr>
        <p:spPr>
          <a:xfrm>
            <a:off x="1900051" y="1431577"/>
            <a:ext cx="5415149"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2200"/>
              <a:t>Vid behov kan det sättas in ytterligare resurser för att stödja det aktörsgemensamma arbetet.</a:t>
            </a:r>
          </a:p>
          <a:p>
            <a:pPr marL="0" indent="0">
              <a:buFont typeface="Arial" panose="020B0604020202020204" pitchFamily="34" charset="0"/>
              <a:buNone/>
            </a:pPr>
            <a:endParaRPr lang="sv-SE" sz="2200"/>
          </a:p>
          <a:p>
            <a:pPr marL="0" indent="0">
              <a:buFont typeface="Arial" panose="020B0604020202020204" pitchFamily="34" charset="0"/>
              <a:buNone/>
            </a:pPr>
            <a:r>
              <a:rPr lang="sv-SE" sz="2200"/>
              <a:t>Ett aktörsgemensamt analys- och beslutsstöd, oavsett hur det organiseras, handlar om att säkerställa att det aktörsgemensamma perspektivet är i fokus för de analyser och underlag som tas fram vid hanteringen av en händelse</a:t>
            </a:r>
            <a:endParaRPr lang="sv-SE" sz="2200" dirty="0"/>
          </a:p>
        </p:txBody>
      </p:sp>
    </p:spTree>
    <p:extLst>
      <p:ext uri="{BB962C8B-B14F-4D97-AF65-F5344CB8AC3E}">
        <p14:creationId xmlns:p14="http://schemas.microsoft.com/office/powerpoint/2010/main" val="32176194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1.xml><?xml version="1.0" encoding="utf-8"?>
<p:tagLst xmlns:a="http://schemas.openxmlformats.org/drawingml/2006/main" xmlns:r="http://schemas.openxmlformats.org/officeDocument/2006/relationships" xmlns:p="http://schemas.openxmlformats.org/presentationml/2006/main">
  <p:tag name="TEXTCOLOR" val="0"/>
</p:tagLst>
</file>

<file path=ppt/tags/tag12.xml><?xml version="1.0" encoding="utf-8"?>
<p:tagLst xmlns:a="http://schemas.openxmlformats.org/drawingml/2006/main" xmlns:r="http://schemas.openxmlformats.org/officeDocument/2006/relationships" xmlns:p="http://schemas.openxmlformats.org/presentationml/2006/main">
  <p:tag name="TEXTCOLOR" val="0"/>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5.xml><?xml version="1.0" encoding="utf-8"?>
<p:tagLst xmlns:a="http://schemas.openxmlformats.org/drawingml/2006/main" xmlns:r="http://schemas.openxmlformats.org/officeDocument/2006/relationships" xmlns:p="http://schemas.openxmlformats.org/presentationml/2006/main">
  <p:tag name="TEXTCOLOR" val="0"/>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TEXTCOLOR" val="0"/>
</p:tagLst>
</file>

<file path=ppt/tags/tag19.xml><?xml version="1.0" encoding="utf-8"?>
<p:tagLst xmlns:a="http://schemas.openxmlformats.org/drawingml/2006/main" xmlns:r="http://schemas.openxmlformats.org/officeDocument/2006/relationships" xmlns:p="http://schemas.openxmlformats.org/presentationml/2006/main">
  <p:tag name="TEXTCOLOR" val="0"/>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TEXTCOLOR" val="0"/>
</p:tagLst>
</file>

<file path=ppt/tags/tag22.xml><?xml version="1.0" encoding="utf-8"?>
<p:tagLst xmlns:a="http://schemas.openxmlformats.org/drawingml/2006/main" xmlns:r="http://schemas.openxmlformats.org/officeDocument/2006/relationships" xmlns:p="http://schemas.openxmlformats.org/presentationml/2006/main">
  <p:tag name="TEXTCOLOR" val="0"/>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4.xml><?xml version="1.0" encoding="utf-8"?>
<p:tagLst xmlns:a="http://schemas.openxmlformats.org/drawingml/2006/main" xmlns:r="http://schemas.openxmlformats.org/officeDocument/2006/relationships" xmlns:p="http://schemas.openxmlformats.org/presentationml/2006/main">
  <p:tag name="TEXTCOLOR" val="0"/>
</p:tagLst>
</file>

<file path=ppt/tags/tag3.xml><?xml version="1.0" encoding="utf-8"?>
<p:tagLst xmlns:a="http://schemas.openxmlformats.org/drawingml/2006/main" xmlns:r="http://schemas.openxmlformats.org/officeDocument/2006/relationships" xmlns:p="http://schemas.openxmlformats.org/presentationml/2006/main">
  <p:tag name="TEXTCOLOR" val="0"/>
</p:tagLst>
</file>

<file path=ppt/tags/tag4.xml><?xml version="1.0" encoding="utf-8"?>
<p:tagLst xmlns:a="http://schemas.openxmlformats.org/drawingml/2006/main" xmlns:r="http://schemas.openxmlformats.org/officeDocument/2006/relationships" xmlns:p="http://schemas.openxmlformats.org/presentationml/2006/main">
  <p:tag name="TEXTCOLOR" val="0"/>
</p:tagLst>
</file>

<file path=ppt/tags/tag5.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TEXTCOLOR" val="0"/>
</p:tagLst>
</file>

<file path=ppt/theme/theme1.xml><?xml version="1.0" encoding="utf-8"?>
<a:theme xmlns:a="http://schemas.openxmlformats.org/drawingml/2006/main" name="Gemensamma grunde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C97AB0A6-D601-4A44-A547-71043BBF6A83}"/>
    </a:ext>
  </a:extLst>
</a:theme>
</file>

<file path=ppt/theme/theme2.xml><?xml version="1.0" encoding="utf-8"?>
<a:theme xmlns:a="http://schemas.openxmlformats.org/drawingml/2006/main" name="Utgångspunkte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13684EDB-962F-4929-AD25-8060E0055BC0}"/>
    </a:ext>
  </a:extLst>
</a:theme>
</file>

<file path=ppt/theme/theme3.xml><?xml version="1.0" encoding="utf-8"?>
<a:theme xmlns:a="http://schemas.openxmlformats.org/drawingml/2006/main" name="Rutiner och checklisto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C54A9391-626A-4E06-84E1-D8E22EFB3F8E}"/>
    </a:ext>
  </a:extLst>
</a:theme>
</file>

<file path=ppt/theme/theme4.xml><?xml version="1.0" encoding="utf-8"?>
<a:theme xmlns:a="http://schemas.openxmlformats.org/drawingml/2006/main" name="Arbetssätt">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AB43A47D-18B7-417E-A9B7-53458C21C5DF}"/>
    </a:ext>
  </a:extLst>
</a:theme>
</file>

<file path=ppt/theme/theme5.xml><?xml version="1.0" encoding="utf-8"?>
<a:theme xmlns:a="http://schemas.openxmlformats.org/drawingml/2006/main" name="Förhållningssätt">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4EFAF425-795B-47A9-8FA8-D66EB22548AA}"/>
    </a:ext>
  </a:extLst>
</a:theme>
</file>

<file path=ppt/theme/theme6.xml><?xml version="1.0" encoding="utf-8"?>
<a:theme xmlns:a="http://schemas.openxmlformats.org/drawingml/2006/main" name="Konceptuell grund">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05E04EE9-F52C-4256-B33A-BF668E8993BC}"/>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40B55C163EB90458BDE35D4726831D6" ma:contentTypeVersion="2" ma:contentTypeDescription="Skapa ett nytt dokument." ma:contentTypeScope="" ma:versionID="d09095029e12e54bba9f5e819bd336a3">
  <xsd:schema xmlns:xsd="http://www.w3.org/2001/XMLSchema" xmlns:xs="http://www.w3.org/2001/XMLSchema" xmlns:p="http://schemas.microsoft.com/office/2006/metadata/properties" xmlns:ns2="03895b0a-d61f-4293-917f-0cd761b2cdea" targetNamespace="http://schemas.microsoft.com/office/2006/metadata/properties" ma:root="true" ma:fieldsID="55050264076c175eae4f46ad52de0e3b" ns2:_="">
    <xsd:import namespace="03895b0a-d61f-4293-917f-0cd761b2cdea"/>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895b0a-d61f-4293-917f-0cd761b2cdea"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B7EF6E-8DFF-4BAF-880E-39621E4B80B0}">
  <ds:schemaRefs>
    <ds:schemaRef ds:uri="http://www.w3.org/XML/1998/namespace"/>
    <ds:schemaRef ds:uri="http://schemas.microsoft.com/office/2006/metadata/properties"/>
    <ds:schemaRef ds:uri="http://schemas.microsoft.com/office/2006/documentManagement/types"/>
    <ds:schemaRef ds:uri="http://purl.org/dc/elements/1.1/"/>
    <ds:schemaRef ds:uri="http://purl.org/dc/dcmitype/"/>
    <ds:schemaRef ds:uri="http://schemas.microsoft.com/office/infopath/2007/PartnerControls"/>
    <ds:schemaRef ds:uri="http://purl.org/dc/terms/"/>
    <ds:schemaRef ds:uri="http://schemas.openxmlformats.org/package/2006/metadata/core-properties"/>
    <ds:schemaRef ds:uri="03895b0a-d61f-4293-917f-0cd761b2cdea"/>
  </ds:schemaRefs>
</ds:datastoreItem>
</file>

<file path=customXml/itemProps2.xml><?xml version="1.0" encoding="utf-8"?>
<ds:datastoreItem xmlns:ds="http://schemas.openxmlformats.org/officeDocument/2006/customXml" ds:itemID="{61D06082-4631-4517-9637-CACE61C30185}">
  <ds:schemaRefs>
    <ds:schemaRef ds:uri="http://schemas.microsoft.com/sharepoint/v3/contenttype/forms"/>
  </ds:schemaRefs>
</ds:datastoreItem>
</file>

<file path=customXml/itemProps3.xml><?xml version="1.0" encoding="utf-8"?>
<ds:datastoreItem xmlns:ds="http://schemas.openxmlformats.org/officeDocument/2006/customXml" ds:itemID="{35147C6A-7345-48D3-ADD9-AE2812DA4F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895b0a-d61f-4293-917f-0cd761b2cd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Gemensamma grunder</Template>
  <TotalTime>777</TotalTime>
  <Words>2411</Words>
  <Application>Microsoft Office PowerPoint</Application>
  <PresentationFormat>Bredbild</PresentationFormat>
  <Paragraphs>178</Paragraphs>
  <Slides>17</Slides>
  <Notes>16</Notes>
  <HiddenSlides>3</HiddenSlides>
  <MMClips>0</MMClips>
  <ScaleCrop>false</ScaleCrop>
  <HeadingPairs>
    <vt:vector size="6" baseType="variant">
      <vt:variant>
        <vt:lpstr>Använt teckensnitt</vt:lpstr>
      </vt:variant>
      <vt:variant>
        <vt:i4>6</vt:i4>
      </vt:variant>
      <vt:variant>
        <vt:lpstr>Tema</vt:lpstr>
      </vt:variant>
      <vt:variant>
        <vt:i4>6</vt:i4>
      </vt:variant>
      <vt:variant>
        <vt:lpstr>Bildrubriker</vt:lpstr>
      </vt:variant>
      <vt:variant>
        <vt:i4>17</vt:i4>
      </vt:variant>
    </vt:vector>
  </HeadingPairs>
  <TitlesOfParts>
    <vt:vector size="29" baseType="lpstr">
      <vt:lpstr>Aptos</vt:lpstr>
      <vt:lpstr>Arial</vt:lpstr>
      <vt:lpstr>Century Gothic</vt:lpstr>
      <vt:lpstr>Garamond</vt:lpstr>
      <vt:lpstr>Symbol</vt:lpstr>
      <vt:lpstr>Times New Roman</vt:lpstr>
      <vt:lpstr>Gemensamma grunder</vt:lpstr>
      <vt:lpstr>Utgångspunkter</vt:lpstr>
      <vt:lpstr>Rutiner och checklistor</vt:lpstr>
      <vt:lpstr>Arbetssätt</vt:lpstr>
      <vt:lpstr>Förhållningssätt</vt:lpstr>
      <vt:lpstr>Konceptuell grund</vt:lpstr>
      <vt:lpstr>Aktörsgemensamt arbete – Organisering och roller</vt:lpstr>
      <vt:lpstr>Om presentationen</vt:lpstr>
      <vt:lpstr>INTRODUKTION</vt:lpstr>
      <vt:lpstr>Organisering och roller vid hantering av samhällsstörningar</vt:lpstr>
      <vt:lpstr>Organisering och roller vid hantering av samhällsstörningar</vt:lpstr>
      <vt:lpstr>PowerPoint-presentation</vt:lpstr>
      <vt:lpstr>Inriktnings- och samordningsfunktion</vt:lpstr>
      <vt:lpstr>Aktörsgemensamt analys- och beslutsstöd</vt:lpstr>
      <vt:lpstr>Aktörsgemensamt analys- och beslutsstöd</vt:lpstr>
      <vt:lpstr>Inriktnings- och samordningskontakt</vt:lpstr>
      <vt:lpstr>Sammankallande aktör</vt:lpstr>
      <vt:lpstr>Samverkansledare</vt:lpstr>
      <vt:lpstr>Samverkansledare</vt:lpstr>
      <vt:lpstr>Samverkansdeltagare</vt:lpstr>
      <vt:lpstr>Koordinator för aktörsgemensamt analys- och beslutsstöd</vt:lpstr>
      <vt:lpstr>Koordinator för aktörsgemensamt analys- och beslutsstöd</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Emma Nilsson</dc:creator>
  <cp:lastModifiedBy>Sara Clevensjö Lind</cp:lastModifiedBy>
  <cp:revision>8</cp:revision>
  <dcterms:created xsi:type="dcterms:W3CDTF">2024-09-05T13:52:02Z</dcterms:created>
  <dcterms:modified xsi:type="dcterms:W3CDTF">2024-11-11T15:07:55Z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0x010100740B55C163EB90458BDE35D4726831D6</vt:lpwstr>
  </property>
  <property fmtid="{D5CDD505-2E9C-101B-9397-08002B2CF9AE}" pid="3" name="MediaServiceImageTags">
    <vt:lpwstr/>
  </property>
</Properties>
</file>