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2" r:id="rId5"/>
  </p:sldMasterIdLst>
  <p:notesMasterIdLst>
    <p:notesMasterId r:id="rId29"/>
  </p:notesMasterIdLst>
  <p:sldIdLst>
    <p:sldId id="333" r:id="rId6"/>
    <p:sldId id="327" r:id="rId7"/>
    <p:sldId id="310" r:id="rId8"/>
    <p:sldId id="368" r:id="rId9"/>
    <p:sldId id="370" r:id="rId10"/>
    <p:sldId id="316" r:id="rId11"/>
    <p:sldId id="364" r:id="rId12"/>
    <p:sldId id="355" r:id="rId13"/>
    <p:sldId id="356" r:id="rId14"/>
    <p:sldId id="357" r:id="rId15"/>
    <p:sldId id="348" r:id="rId16"/>
    <p:sldId id="360" r:id="rId17"/>
    <p:sldId id="361" r:id="rId18"/>
    <p:sldId id="354" r:id="rId19"/>
    <p:sldId id="365" r:id="rId20"/>
    <p:sldId id="367" r:id="rId21"/>
    <p:sldId id="350" r:id="rId22"/>
    <p:sldId id="344" r:id="rId23"/>
    <p:sldId id="351" r:id="rId24"/>
    <p:sldId id="352" r:id="rId25"/>
    <p:sldId id="371" r:id="rId26"/>
    <p:sldId id="324" r:id="rId27"/>
    <p:sldId id="372" r:id="rId2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 userDrawn="1">
          <p15:clr>
            <a:srgbClr val="A4A3A4"/>
          </p15:clr>
        </p15:guide>
        <p15:guide id="2" pos="749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in Lintzén" initials="ML" lastIdx="33" clrIdx="0">
    <p:extLst>
      <p:ext uri="{19B8F6BF-5375-455C-9EA6-DF929625EA0E}">
        <p15:presenceInfo xmlns:p15="http://schemas.microsoft.com/office/powerpoint/2012/main" userId="Malin Lintzén" providerId="None"/>
      </p:ext>
    </p:extLst>
  </p:cmAuthor>
  <p:cmAuthor id="2" name="Grundel Alexandra" initials="GA" lastIdx="15" clrIdx="1">
    <p:extLst>
      <p:ext uri="{19B8F6BF-5375-455C-9EA6-DF929625EA0E}">
        <p15:presenceInfo xmlns:p15="http://schemas.microsoft.com/office/powerpoint/2012/main" userId="S-1-5-21-466509168-1772936955-2901788264-15327" providerId="AD"/>
      </p:ext>
    </p:extLst>
  </p:cmAuthor>
  <p:cmAuthor id="3" name="Kullgren Ida" initials="KI" lastIdx="4" clrIdx="2">
    <p:extLst>
      <p:ext uri="{19B8F6BF-5375-455C-9EA6-DF929625EA0E}">
        <p15:presenceInfo xmlns:p15="http://schemas.microsoft.com/office/powerpoint/2012/main" userId="S-1-5-21-466509168-1772936955-2901788264-31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B496"/>
    <a:srgbClr val="90E7D5"/>
    <a:srgbClr val="E67C5E"/>
    <a:srgbClr val="92E6D4"/>
    <a:srgbClr val="FEE8B0"/>
    <a:srgbClr val="F8D6C7"/>
    <a:srgbClr val="FFC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just forma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46F890A9-2807-4EBB-B81D-B2AA78EC7F39}" styleName="Mörkt format 2 - Dekorfärg 5/Dekorfär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58" autoAdjust="0"/>
    <p:restoredTop sz="95089" autoAdjust="0"/>
  </p:normalViewPr>
  <p:slideViewPr>
    <p:cSldViewPr snapToGrid="0" showGuides="1">
      <p:cViewPr varScale="1">
        <p:scale>
          <a:sx n="61" d="100"/>
          <a:sy n="61" d="100"/>
        </p:scale>
        <p:origin x="980" y="60"/>
      </p:cViewPr>
      <p:guideLst>
        <p:guide orient="horz" pos="822"/>
        <p:guide pos="749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CC564-1050-4A93-B27A-7ED1D1DB181D}" type="datetimeFigureOut">
              <a:rPr lang="sv-SE" smtClean="0"/>
              <a:t>2020-03-05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F80CC-C7FE-48AD-AFEC-0E69A4555B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88297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80CC-C7FE-48AD-AFEC-0E69A4555B86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6330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F80CC-C7FE-48AD-AFEC-0E69A4555B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833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80CC-C7FE-48AD-AFEC-0E69A4555B86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3134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F80CC-C7FE-48AD-AFEC-0E69A4555B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8926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80CC-C7FE-48AD-AFEC-0E69A4555B86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7863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F80CC-C7FE-48AD-AFEC-0E69A4555B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500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80CC-C7FE-48AD-AFEC-0E69A4555B86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06732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F80CC-C7FE-48AD-AFEC-0E69A4555B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408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F80CC-C7FE-48AD-AFEC-0E69A4555B86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6882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F80CC-C7FE-48AD-AFEC-0E69A4555B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042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F80CC-C7FE-48AD-AFEC-0E69A4555B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318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F80CC-C7FE-48AD-AFEC-0E69A4555B86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7563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F80CC-C7FE-48AD-AFEC-0E69A4555B86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2103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F80CC-C7FE-48AD-AFEC-0E69A4555B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828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F80CC-C7FE-48AD-AFEC-0E69A4555B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3126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F80CC-C7FE-48AD-AFEC-0E69A4555B8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0511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0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2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5" Type="http://schemas.openxmlformats.org/officeDocument/2006/relationships/image" Target="../media/image2.png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4" Type="http://schemas.openxmlformats.org/officeDocument/2006/relationships/image" Target="../media/image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8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92.xml"/><Relationship Id="rId4" Type="http://schemas.openxmlformats.org/officeDocument/2006/relationships/tags" Target="../tags/tag9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99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4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04.xml"/><Relationship Id="rId4" Type="http://schemas.openxmlformats.org/officeDocument/2006/relationships/tags" Target="../tags/tag10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image" Target="../media/image3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8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14.xml"/><Relationship Id="rId7" Type="http://schemas.openxmlformats.org/officeDocument/2006/relationships/image" Target="../media/image3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6.xml"/><Relationship Id="rId4" Type="http://schemas.openxmlformats.org/officeDocument/2006/relationships/tags" Target="../tags/tag11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20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4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8.xml"/><Relationship Id="rId4" Type="http://schemas.openxmlformats.org/officeDocument/2006/relationships/tags" Target="../tags/tag12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3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9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0.xml"/><Relationship Id="rId4" Type="http://schemas.openxmlformats.org/officeDocument/2006/relationships/tags" Target="../tags/tag139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143.xml"/><Relationship Id="rId7" Type="http://schemas.openxmlformats.org/officeDocument/2006/relationships/image" Target="../media/image3.png"/><Relationship Id="rId2" Type="http://schemas.openxmlformats.org/officeDocument/2006/relationships/tags" Target="../tags/tag142.xml"/><Relationship Id="rId1" Type="http://schemas.openxmlformats.org/officeDocument/2006/relationships/tags" Target="../tags/tag14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5.xml"/><Relationship Id="rId4" Type="http://schemas.openxmlformats.org/officeDocument/2006/relationships/tags" Target="../tags/tag14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6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C31ADF9-861B-45D2-8503-265750D849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3799155"/>
            <a:ext cx="7802235" cy="306804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774800" y="1368000"/>
            <a:ext cx="8582400" cy="1185077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9A9531-F5BA-4E5C-BE21-C657CBE8E529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774800" y="2627491"/>
            <a:ext cx="8582400" cy="76064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pic>
        <p:nvPicPr>
          <p:cNvPr id="4" name="Bildobjekt 3" descr="MSB Logotyp">
            <a:extLst>
              <a:ext uri="{FF2B5EF4-FFF2-40B4-BE49-F238E27FC236}">
                <a16:creationId xmlns:a16="http://schemas.microsoft.com/office/drawing/2014/main" id="{C994DFFA-DF5D-4F3A-BF33-218A48784C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6652D206-1067-47B6-8FFE-1C2342F8F1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3077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, endast rubri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E8CE1D95-F632-4AF3-8B7F-A875F814B83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6425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foto med text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7E4A293-52A1-4578-AC06-C2932B1885E0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41709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rubrik och innehåll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Rektangel 6" descr="TagShapePrint">
            <a:extLst>
              <a:ext uri="{FF2B5EF4-FFF2-40B4-BE49-F238E27FC236}">
                <a16:creationId xmlns:a16="http://schemas.microsoft.com/office/drawing/2014/main" id="{7D6F2A64-194C-49DE-98E8-41A62AD1FAC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9" name="Bildobjekt 8" descr="MSB Logotyp vit">
            <a:extLst>
              <a:ext uri="{FF2B5EF4-FFF2-40B4-BE49-F238E27FC236}">
                <a16:creationId xmlns:a16="http://schemas.microsoft.com/office/drawing/2014/main" id="{EF1AA8D3-BD3E-4A66-8C0B-3325F522D10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2550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Mörkgrå, avsnittsrubri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D7D29E5B-685D-482F-8494-A354F6A1AF6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8" name="Bildobjekt 7" descr="MSB Logotyp vit">
            <a:extLst>
              <a:ext uri="{FF2B5EF4-FFF2-40B4-BE49-F238E27FC236}">
                <a16:creationId xmlns:a16="http://schemas.microsoft.com/office/drawing/2014/main" id="{16E107E1-7AC3-43CF-A6CA-177B1B812FE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3528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örkgrå, endast rubri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6" name="Rektangel 5" descr="TagShapePrint">
            <a:extLst>
              <a:ext uri="{FF2B5EF4-FFF2-40B4-BE49-F238E27FC236}">
                <a16:creationId xmlns:a16="http://schemas.microsoft.com/office/drawing/2014/main" id="{0D4D6CCC-51E3-41D8-8653-0477B694ECC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7" name="Bildobjekt 6" descr="MSB Logotyp vit">
            <a:extLst>
              <a:ext uri="{FF2B5EF4-FFF2-40B4-BE49-F238E27FC236}">
                <a16:creationId xmlns:a16="http://schemas.microsoft.com/office/drawing/2014/main" id="{12C87B01-826C-48CD-AAC7-25A0765D79E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8360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foto med text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Rektangel 7" descr="TagShapePrint">
            <a:extLst>
              <a:ext uri="{FF2B5EF4-FFF2-40B4-BE49-F238E27FC236}">
                <a16:creationId xmlns:a16="http://schemas.microsoft.com/office/drawing/2014/main" id="{E3053303-1555-4614-897F-4B3D25DF4C98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9" name="Bildobjekt 8" descr="MSB Logotyp vit">
            <a:extLst>
              <a:ext uri="{FF2B5EF4-FFF2-40B4-BE49-F238E27FC236}">
                <a16:creationId xmlns:a16="http://schemas.microsoft.com/office/drawing/2014/main" id="{FEB3FE70-94B2-46E9-B618-19EE7B8667E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2472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vslut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FDEBDE7-F704-4303-803A-AFE52A2CA7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4"/>
            <a:ext cx="12192000" cy="635786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2019298" y="1362077"/>
            <a:ext cx="8582400" cy="633743"/>
          </a:xfrm>
        </p:spPr>
        <p:txBody>
          <a:bodyPr anchor="b">
            <a:no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9A9531-F5BA-4E5C-BE21-C657CBE8E529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019299" y="2046494"/>
            <a:ext cx="6608653" cy="138250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pic>
        <p:nvPicPr>
          <p:cNvPr id="8" name="Bildobjekt 7" descr="MSB Logotyp">
            <a:extLst>
              <a:ext uri="{FF2B5EF4-FFF2-40B4-BE49-F238E27FC236}">
                <a16:creationId xmlns:a16="http://schemas.microsoft.com/office/drawing/2014/main" id="{95DD5985-A25E-4117-9500-0C11FF49A1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EBDDE36C-32A0-4EC1-BAB2-21D6BA9EC60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52841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med foto linjer vä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32D2BC56-E5BB-4706-884F-E550DFE216E3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-1" y="-1"/>
            <a:ext cx="12192001" cy="5992837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2700000" y="3181641"/>
            <a:ext cx="6552933" cy="1147167"/>
          </a:xfrm>
          <a:noFill/>
        </p:spPr>
        <p:txBody>
          <a:bodyPr anchor="b">
            <a:no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76A06C7-2F99-435E-AEB4-A8BD2FF2811C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 flipH="1">
            <a:off x="-15240" y="-9053"/>
            <a:ext cx="4690800" cy="18756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3D6D0EBF-3891-481A-A740-9B73D4E39495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502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bild med foto linjer hö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32D2BC56-E5BB-4706-884F-E550DFE216E3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-1" y="-1"/>
            <a:ext cx="12192001" cy="5992837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2700000" y="3181641"/>
            <a:ext cx="6552933" cy="1147167"/>
          </a:xfrm>
          <a:noFill/>
        </p:spPr>
        <p:txBody>
          <a:bodyPr anchor="b">
            <a:noAutofit/>
          </a:bodyPr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76A06C7-2F99-435E-AEB4-A8BD2FF2811C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7504510" y="-9053"/>
            <a:ext cx="4690800" cy="18756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sv-SE" dirty="0"/>
              <a:t> </a:t>
            </a: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61CD9792-B3DA-483F-864B-624F57AED9E0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8372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DC4CC64D-0556-4EE6-8C65-19C67B09D47C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2700652" y="1368000"/>
            <a:ext cx="6552000" cy="1273968"/>
          </a:xfrm>
        </p:spPr>
        <p:txBody>
          <a:bodyPr anchor="t"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A15B28B4-2D13-4E26-ADD9-0E1AA3CC18C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5356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32D0FF3B-541A-4046-ADC9-AA4ECAEB50A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225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foto och textruta rö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C8263F2-B4B2-49CB-80FF-B28F3C05F0F4}"/>
              </a:ext>
            </a:extLst>
          </p:cNvPr>
          <p:cNvSpPr>
            <a:spLocks noGrp="1"/>
          </p:cNvSpPr>
          <p:nvPr>
            <p:ph type="pic" sz="quarter" idx="11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EC4278E-C033-4F73-BA2E-69DCE0AB0022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1" y="1252147"/>
            <a:ext cx="4557978" cy="2652665"/>
          </a:xfrm>
          <a:gradFill>
            <a:gsLst>
              <a:gs pos="100000">
                <a:schemeClr val="bg1"/>
              </a:gs>
              <a:gs pos="3000">
                <a:schemeClr val="accent1"/>
              </a:gs>
              <a:gs pos="0">
                <a:schemeClr val="bg1"/>
              </a:gs>
              <a:gs pos="0">
                <a:schemeClr val="accent1"/>
              </a:gs>
              <a:gs pos="3000">
                <a:schemeClr val="accent1"/>
              </a:gs>
              <a:gs pos="4000">
                <a:schemeClr val="accent1"/>
              </a:gs>
              <a:gs pos="0">
                <a:schemeClr val="accent1"/>
              </a:gs>
              <a:gs pos="4000">
                <a:schemeClr val="bg1"/>
              </a:gs>
            </a:gsLst>
            <a:lin ang="0" scaled="1"/>
          </a:gradFill>
        </p:spPr>
        <p:txBody>
          <a:bodyPr lIns="504000" tIns="396000" rIns="504000" bIns="396000">
            <a:noAutofit/>
          </a:bodyPr>
          <a:lstStyle>
            <a:lvl1pPr marL="0" indent="0" algn="l">
              <a:lnSpc>
                <a:spcPct val="170000"/>
              </a:lnSpc>
              <a:spcBef>
                <a:spcPts val="0"/>
              </a:spcBef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C73F3707-EE23-4555-81ED-EFCFC740D44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06333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foto och textruta lil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C8263F2-B4B2-49CB-80FF-B28F3C05F0F4}"/>
              </a:ext>
            </a:extLst>
          </p:cNvPr>
          <p:cNvSpPr>
            <a:spLocks noGrp="1"/>
          </p:cNvSpPr>
          <p:nvPr>
            <p:ph type="pic" sz="quarter" idx="11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EC4278E-C033-4F73-BA2E-69DCE0AB0022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7633831" y="1287034"/>
            <a:ext cx="4558169" cy="2652665"/>
          </a:xfrm>
          <a:gradFill flip="none" rotWithShape="1">
            <a:gsLst>
              <a:gs pos="100000">
                <a:schemeClr val="accent2"/>
              </a:gs>
              <a:gs pos="99000">
                <a:schemeClr val="accent2"/>
              </a:gs>
              <a:gs pos="0">
                <a:schemeClr val="bg1"/>
              </a:gs>
              <a:gs pos="100000">
                <a:schemeClr val="accent2"/>
              </a:gs>
              <a:gs pos="96000">
                <a:schemeClr val="bg1"/>
              </a:gs>
              <a:gs pos="100000">
                <a:schemeClr val="accent2"/>
              </a:gs>
              <a:gs pos="100000">
                <a:schemeClr val="accent2"/>
              </a:gs>
              <a:gs pos="96000">
                <a:schemeClr val="accent2"/>
              </a:gs>
            </a:gsLst>
            <a:lin ang="0" scaled="1"/>
            <a:tileRect/>
          </a:gra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B148343D-9557-4981-AFCA-B7C27BDB8EC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38250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linj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04498F7-0638-4AA2-AE84-6B87E650F4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1474FF95-72CE-4F15-A907-790A9405D51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951204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linj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19B8F01-128B-4BA1-A84C-B56BAFCFE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E6DFBAEC-38E5-4D97-A612-5262025ED7F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2968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rubrik och innehåll linjer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04498F7-0638-4AA2-AE84-6B87E650F4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54308DC1-56E8-4359-819D-8BB65DF4D55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87899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, endast rubrik linjer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19B8F01-128B-4BA1-A84C-B56BAFCFE7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52965331-77AE-4EFA-821D-2E502D8BBE2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9144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6CDF3D6E-D108-415E-8D5A-BD46F9E0757D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4016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F5304C78-2B55-4DEC-9EA7-F3D8D674318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62827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33AA8698-4192-4498-8F9A-9812855A80CA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8685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rubrik och innehåll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B2533FB9-D3CB-4513-AF01-6865DE324090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71840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4A1CEAEA-19DE-4D04-BA56-BDA29032A8C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972321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, endast rubrik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189061F8-55E7-49B6-9AEF-E1D14A4DD19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40640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foto med text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32E03C5E-1186-4165-9246-C2BDBD802763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66220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rubrik och innehåll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7" name="Rektangel 6" descr="TagShapePrint">
            <a:extLst>
              <a:ext uri="{FF2B5EF4-FFF2-40B4-BE49-F238E27FC236}">
                <a16:creationId xmlns:a16="http://schemas.microsoft.com/office/drawing/2014/main" id="{F7952798-40F2-43AF-ADCB-0F92798101F8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11" name="Bildobjekt 10" descr="MSB Logotyp vit">
            <a:extLst>
              <a:ext uri="{FF2B5EF4-FFF2-40B4-BE49-F238E27FC236}">
                <a16:creationId xmlns:a16="http://schemas.microsoft.com/office/drawing/2014/main" id="{F1B410AC-55C0-4955-B070-81E9EC80043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07097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örkgrå, endast rubrik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3EB786C1-5062-47EE-A182-4CBD58D4B3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10" name="Bildobjekt 9" descr="MSB Logotyp vit">
            <a:extLst>
              <a:ext uri="{FF2B5EF4-FFF2-40B4-BE49-F238E27FC236}">
                <a16:creationId xmlns:a16="http://schemas.microsoft.com/office/drawing/2014/main" id="{F530D0E8-4E0D-4D85-AB67-CEE8E5C02C8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96361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foto med text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059DDE75-2A1E-40D1-85C6-BD52C5491099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13" name="Bildobjekt 12" descr="MSB Logotyp vit">
            <a:extLst>
              <a:ext uri="{FF2B5EF4-FFF2-40B4-BE49-F238E27FC236}">
                <a16:creationId xmlns:a16="http://schemas.microsoft.com/office/drawing/2014/main" id="{262E663B-7D0C-449C-81ED-E14E74EED1A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360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E357044C-DA38-49F5-A8E4-753F9E350B46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06522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C1671A04-B694-4E06-9704-066D21C9B34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48518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51D0A648-C3B8-4A8C-9681-92309A44D8A6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389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rubrik och innehåll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007C7AC3-BC49-4601-A7B2-0EF800DF7D49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65642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, endast rubrik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6BD33255-FFA5-49B8-A9EF-FB42094D81C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85661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B0D984-7330-426D-813B-46AAE15059F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A5FEE3-4F44-4EF8-BB58-7C6B9EE46DC0}"/>
              </a:ext>
            </a:extLst>
          </p:cNvPr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1773387" y="2265118"/>
            <a:ext cx="4131654" cy="3834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9E75873-11EA-475C-9688-F58B035842BF}"/>
              </a:ext>
            </a:extLst>
          </p:cNvPr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22316" y="2265118"/>
            <a:ext cx="4131654" cy="3834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C44C2790-902A-4C19-85E0-C370F3EBD17A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708270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foto med text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84FB7889-B26A-4350-BD52-B5ADE9D4AF11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75580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, foto med text lila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sp>
        <p:nvSpPr>
          <p:cNvPr id="5" name="Rektangel 4" descr="TagShapePrint">
            <a:extLst>
              <a:ext uri="{FF2B5EF4-FFF2-40B4-BE49-F238E27FC236}">
                <a16:creationId xmlns:a16="http://schemas.microsoft.com/office/drawing/2014/main" id="{73E7AADB-07B4-4113-8BA0-A7187E6E1E12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  <p:pic>
        <p:nvPicPr>
          <p:cNvPr id="13" name="Bildobjekt 12" descr="MSB Logotyp vit">
            <a:extLst>
              <a:ext uri="{FF2B5EF4-FFF2-40B4-BE49-F238E27FC236}">
                <a16:creationId xmlns:a16="http://schemas.microsoft.com/office/drawing/2014/main" id="{994A03BA-DF65-448A-A694-8A0AE9D8BE1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613076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DC31ADF9-861B-45D2-8503-265750D84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3799155"/>
            <a:ext cx="7802235" cy="306804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74800" y="1368000"/>
            <a:ext cx="8582400" cy="1185077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sv-SE" dirty="0"/>
              <a:t>Klicka här för att skriva rubrik 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9A9531-F5BA-4E5C-BE21-C657CBE8E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4800" y="2627491"/>
            <a:ext cx="8582400" cy="76064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C994DFFA-DF5D-4F3A-BF33-218A48784C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2854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4602848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368A2DA-F712-48FC-B54C-C4079225CA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62413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B0D984-7330-426D-813B-46AAE1505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A5FEE3-4F44-4EF8-BB58-7C6B9EE46D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73387" y="2265118"/>
            <a:ext cx="4131654" cy="383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9E75873-11EA-475C-9688-F58B03584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2316" y="2265118"/>
            <a:ext cx="4131654" cy="3834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3864499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62492337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6890272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113576"/>
            <a:ext cx="4001936" cy="9438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4332231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 rubrik och innehåll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102425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Rektangel 2" descr="TagShapePrint">
            <a:extLst>
              <a:ext uri="{FF2B5EF4-FFF2-40B4-BE49-F238E27FC236}">
                <a16:creationId xmlns:a16="http://schemas.microsoft.com/office/drawing/2014/main" id="{4D234E2D-D23F-4A27-A025-571352EBCD4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69170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rå avsnittsrubri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368A2DA-F712-48FC-B54C-C4079225CA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209786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 endast rubri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972558942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 foto med text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00232926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 rubrik och innehåll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D16FB5AD-921C-45BF-86EA-92175399D0E6}"/>
              </a:ext>
            </a:extLst>
          </p:cNvPr>
          <p:cNvGrpSpPr/>
          <p:nvPr/>
        </p:nvGrpSpPr>
        <p:grpSpPr>
          <a:xfrm>
            <a:off x="11070000" y="6296400"/>
            <a:ext cx="952500" cy="422519"/>
            <a:chOff x="11070000" y="6296400"/>
            <a:chExt cx="952500" cy="422519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C4F0956D-78F9-4CAE-A663-BE0AC3148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0000" y="6296400"/>
              <a:ext cx="424961" cy="422519"/>
            </a:xfrm>
            <a:prstGeom prst="rect">
              <a:avLst/>
            </a:prstGeom>
          </p:spPr>
        </p:pic>
        <p:pic>
          <p:nvPicPr>
            <p:cNvPr id="6" name="Bildobjekt 5" descr="MSB Logga vit">
              <a:extLst>
                <a:ext uri="{FF2B5EF4-FFF2-40B4-BE49-F238E27FC236}">
                  <a16:creationId xmlns:a16="http://schemas.microsoft.com/office/drawing/2014/main" id="{0B3A82A4-3D41-42C7-99EB-4105935393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725" y="6389271"/>
              <a:ext cx="485775" cy="239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07215271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Mörkgrå avsnittsrubri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31B19DC8-B88F-477F-B0DE-AF27442BC4F6}"/>
              </a:ext>
            </a:extLst>
          </p:cNvPr>
          <p:cNvGrpSpPr/>
          <p:nvPr/>
        </p:nvGrpSpPr>
        <p:grpSpPr>
          <a:xfrm>
            <a:off x="10675620" y="6119856"/>
            <a:ext cx="1297478" cy="571294"/>
            <a:chOff x="10675620" y="6119856"/>
            <a:chExt cx="1297478" cy="571294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111CB780-89A5-4EB6-86A8-CDF107ABD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75620" y="6119856"/>
              <a:ext cx="574596" cy="571294"/>
            </a:xfrm>
            <a:prstGeom prst="rect">
              <a:avLst/>
            </a:prstGeom>
          </p:spPr>
        </p:pic>
        <p:pic>
          <p:nvPicPr>
            <p:cNvPr id="9" name="Bildobjekt 8">
              <a:extLst>
                <a:ext uri="{FF2B5EF4-FFF2-40B4-BE49-F238E27FC236}">
                  <a16:creationId xmlns:a16="http://schemas.microsoft.com/office/drawing/2014/main" id="{8B699213-0B08-448B-9588-C3044E0AD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5484" y="6248400"/>
              <a:ext cx="657614" cy="3238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5186528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örkgrå endast rubri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grpSp>
        <p:nvGrpSpPr>
          <p:cNvPr id="3" name="Grupp 2">
            <a:extLst>
              <a:ext uri="{FF2B5EF4-FFF2-40B4-BE49-F238E27FC236}">
                <a16:creationId xmlns:a16="http://schemas.microsoft.com/office/drawing/2014/main" id="{079A7A8C-BC63-4E07-9BB7-FAA2A032CDC6}"/>
              </a:ext>
            </a:extLst>
          </p:cNvPr>
          <p:cNvGrpSpPr/>
          <p:nvPr/>
        </p:nvGrpSpPr>
        <p:grpSpPr>
          <a:xfrm>
            <a:off x="11070000" y="6296400"/>
            <a:ext cx="952500" cy="422519"/>
            <a:chOff x="11070000" y="6296400"/>
            <a:chExt cx="952500" cy="422519"/>
          </a:xfrm>
        </p:grpSpPr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F851F30E-CB90-4CE1-B5C6-8E28D6A3B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0000" y="6296400"/>
              <a:ext cx="424961" cy="422519"/>
            </a:xfrm>
            <a:prstGeom prst="rect">
              <a:avLst/>
            </a:prstGeom>
          </p:spPr>
        </p:pic>
        <p:pic>
          <p:nvPicPr>
            <p:cNvPr id="5" name="Bildobjekt 4" descr="MSB Logga vit">
              <a:extLst>
                <a:ext uri="{FF2B5EF4-FFF2-40B4-BE49-F238E27FC236}">
                  <a16:creationId xmlns:a16="http://schemas.microsoft.com/office/drawing/2014/main" id="{DFC4A88D-9574-45E3-A2B9-464558FCD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725" y="6389271"/>
              <a:ext cx="485775" cy="239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3185534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 foto med text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222872"/>
            <a:ext cx="4001936" cy="943824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66EE50EC-52C5-4BDF-8D27-E225311BCF5D}"/>
              </a:ext>
            </a:extLst>
          </p:cNvPr>
          <p:cNvGrpSpPr/>
          <p:nvPr/>
        </p:nvGrpSpPr>
        <p:grpSpPr>
          <a:xfrm>
            <a:off x="11070000" y="6296400"/>
            <a:ext cx="952500" cy="422519"/>
            <a:chOff x="11070000" y="6296400"/>
            <a:chExt cx="952500" cy="422519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0D8DA891-6A1B-43B2-8C08-319028557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0000" y="6296400"/>
              <a:ext cx="424961" cy="422519"/>
            </a:xfrm>
            <a:prstGeom prst="rect">
              <a:avLst/>
            </a:prstGeom>
          </p:spPr>
        </p:pic>
        <p:pic>
          <p:nvPicPr>
            <p:cNvPr id="6" name="Bildobjekt 5" descr="MSB Logga vit">
              <a:extLst>
                <a:ext uri="{FF2B5EF4-FFF2-40B4-BE49-F238E27FC236}">
                  <a16:creationId xmlns:a16="http://schemas.microsoft.com/office/drawing/2014/main" id="{DC103D7D-9DC0-4611-8EDF-958FD7A0C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725" y="6389271"/>
              <a:ext cx="485775" cy="239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7857988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vslut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FDEBDE7-F704-4303-803A-AFE52A2CA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4"/>
            <a:ext cx="12192000" cy="635786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298" y="1362077"/>
            <a:ext cx="8582400" cy="633743"/>
          </a:xfrm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sv-SE" dirty="0"/>
              <a:t>Klicka här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9A9531-F5BA-4E5C-BE21-C657CBE8E5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9299" y="2046494"/>
            <a:ext cx="6608653" cy="138250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95DD5985-A25E-4117-9500-0C11FF49A1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28818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 med foto linjer vä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32D2BC56-E5BB-4706-884F-E550DFE216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12192001" cy="5992837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00000" y="3181642"/>
            <a:ext cx="6552933" cy="1058288"/>
          </a:xfrm>
          <a:noFill/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sv-SE" dirty="0"/>
              <a:t>Klicka här för att skriva rubrik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EF14C78-8DD9-4B8E-97FA-297E52E985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76A06C7-2F99-435E-AEB4-A8BD2FF281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flipH="1">
            <a:off x="-15240" y="-9053"/>
            <a:ext cx="4690800" cy="1875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821256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bild med foto linjer hö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32D2BC56-E5BB-4706-884F-E550DFE216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12192001" cy="5992837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BE1865B-0552-40AF-8E28-A27FB0A9BD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00000" y="3181642"/>
            <a:ext cx="6552933" cy="1058288"/>
          </a:xfrm>
          <a:noFill/>
        </p:spPr>
        <p:txBody>
          <a:bodyPr anchor="b">
            <a:noAutofit/>
          </a:bodyPr>
          <a:lstStyle>
            <a:lvl1pPr algn="l">
              <a:defRPr sz="3600"/>
            </a:lvl1pPr>
          </a:lstStyle>
          <a:p>
            <a:r>
              <a:rPr lang="sv-SE" dirty="0"/>
              <a:t>Klicka här för att skriva rubrik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1EF14C78-8DD9-4B8E-97FA-297E52E985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024" y="6123904"/>
            <a:ext cx="1287889" cy="571294"/>
          </a:xfrm>
          <a:prstGeom prst="rect">
            <a:avLst/>
          </a:prstGeom>
        </p:spPr>
      </p:pic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76A06C7-2F99-435E-AEB4-A8BD2FF281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04510" y="-9053"/>
            <a:ext cx="4690800" cy="1875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29011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 descr="TagShapePrint">
            <a:extLst>
              <a:ext uri="{FF2B5EF4-FFF2-40B4-BE49-F238E27FC236}">
                <a16:creationId xmlns:a16="http://schemas.microsoft.com/office/drawing/2014/main" id="{D2624664-E304-43C3-94AF-7C6457527487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189459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srubrik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DC4CC64D-0556-4EE6-8C65-19C67B09D4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00652" y="1368000"/>
            <a:ext cx="6552000" cy="1273968"/>
          </a:xfrm>
        </p:spPr>
        <p:txBody>
          <a:bodyPr anchor="t"/>
          <a:lstStyle>
            <a:lvl1pPr>
              <a:defRPr sz="3600"/>
            </a:lvl1pPr>
          </a:lstStyle>
          <a:p>
            <a:r>
              <a:rPr lang="sv-SE" dirty="0"/>
              <a:t>Klicka här för att skriva rubrik</a:t>
            </a:r>
          </a:p>
        </p:txBody>
      </p:sp>
    </p:spTree>
    <p:extLst>
      <p:ext uri="{BB962C8B-B14F-4D97-AF65-F5344CB8AC3E}">
        <p14:creationId xmlns:p14="http://schemas.microsoft.com/office/powerpoint/2010/main" val="1247719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foto och textruta rö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C8263F2-B4B2-49CB-80FF-B28F3C05F0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EC4278E-C033-4F73-BA2E-69DCE0AB00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" y="1252147"/>
            <a:ext cx="4557978" cy="2652665"/>
          </a:xfrm>
          <a:gradFill>
            <a:gsLst>
              <a:gs pos="100000">
                <a:schemeClr val="bg1"/>
              </a:gs>
              <a:gs pos="3000">
                <a:schemeClr val="accent1"/>
              </a:gs>
              <a:gs pos="0">
                <a:schemeClr val="bg1"/>
              </a:gs>
              <a:gs pos="0">
                <a:schemeClr val="accent1"/>
              </a:gs>
              <a:gs pos="3000">
                <a:schemeClr val="accent1"/>
              </a:gs>
              <a:gs pos="4000">
                <a:schemeClr val="accent1"/>
              </a:gs>
              <a:gs pos="0">
                <a:schemeClr val="accent1"/>
              </a:gs>
              <a:gs pos="4000">
                <a:schemeClr val="bg1"/>
              </a:gs>
            </a:gsLst>
            <a:lin ang="0" scaled="1"/>
          </a:gradFill>
        </p:spPr>
        <p:txBody>
          <a:bodyPr lIns="504000" tIns="396000" rIns="504000" bIns="396000">
            <a:noAutofit/>
          </a:bodyPr>
          <a:lstStyle>
            <a:lvl1pPr marL="0" indent="0" algn="l">
              <a:lnSpc>
                <a:spcPct val="170000"/>
              </a:lnSpc>
              <a:spcBef>
                <a:spcPts val="0"/>
              </a:spcBef>
              <a:buNone/>
              <a:defRPr sz="14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06754167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 med foto och textruta lil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C8263F2-B4B2-49CB-80FF-B28F3C05F0F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EC4278E-C033-4F73-BA2E-69DCE0AB00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33831" y="1287034"/>
            <a:ext cx="4558169" cy="2652665"/>
          </a:xfrm>
          <a:gradFill flip="none" rotWithShape="1">
            <a:gsLst>
              <a:gs pos="100000">
                <a:schemeClr val="accent2"/>
              </a:gs>
              <a:gs pos="99000">
                <a:schemeClr val="accent2"/>
              </a:gs>
              <a:gs pos="0">
                <a:schemeClr val="bg1"/>
              </a:gs>
              <a:gs pos="100000">
                <a:schemeClr val="accent2"/>
              </a:gs>
              <a:gs pos="96000">
                <a:schemeClr val="bg1"/>
              </a:gs>
              <a:gs pos="100000">
                <a:schemeClr val="accent2"/>
              </a:gs>
              <a:gs pos="100000">
                <a:schemeClr val="accent2"/>
              </a:gs>
              <a:gs pos="96000">
                <a:schemeClr val="accent2"/>
              </a:gs>
            </a:gsLst>
            <a:lin ang="0" scaled="1"/>
            <a:tileRect/>
          </a:gradFill>
        </p:spPr>
        <p:txBody>
          <a:bodyPr lIns="504000" tIns="396000" rIns="504000" bIns="396000">
            <a:noAutofit/>
          </a:bodyPr>
          <a:lstStyle>
            <a:lvl1pPr marL="0" indent="0" algn="l">
              <a:buNone/>
              <a:defRPr sz="14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89389344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linj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04498F7-0638-4AA2-AE84-6B87E650F4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52623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linj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19B8F01-128B-4BA1-A84C-B56BAFCFE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929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 rubrik och innehåll linjer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04498F7-0638-4AA2-AE84-6B87E650F4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90286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 endast rubrik linjer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19B8F01-128B-4BA1-A84C-B56BAFCFE7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1" y="5586311"/>
            <a:ext cx="3229200" cy="126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80760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4090901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7885577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 rött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222872"/>
            <a:ext cx="4001936" cy="9438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967052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7293162" y="1140736"/>
            <a:ext cx="4001936" cy="943824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0" y="0"/>
            <a:ext cx="6096000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0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4D010190-EDD4-48A5-B350-2AB1DBEFAA41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73796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 rubrik och innehåll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2271931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 endast rubrik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8185999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 foto med text rött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222872"/>
            <a:ext cx="4001936" cy="9438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7651053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 rubrik och innehåll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99097EA0-DCA5-48E8-AE2A-8F7E9C10A2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000" y="6296400"/>
            <a:ext cx="424961" cy="422519"/>
          </a:xfrm>
          <a:prstGeom prst="rect">
            <a:avLst/>
          </a:prstGeom>
        </p:spPr>
      </p:pic>
      <p:pic>
        <p:nvPicPr>
          <p:cNvPr id="6" name="Bildobjekt 5" descr="MSB Logga vit">
            <a:extLst>
              <a:ext uri="{FF2B5EF4-FFF2-40B4-BE49-F238E27FC236}">
                <a16:creationId xmlns:a16="http://schemas.microsoft.com/office/drawing/2014/main" id="{C3A49E7A-B3ED-4CD3-9220-9F4D6F7BCC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725" y="6389271"/>
            <a:ext cx="485775" cy="23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77772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Mörkgrå endast rubrik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9E38265-4740-4F0B-889A-CB70133726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000" y="6296400"/>
            <a:ext cx="424961" cy="422519"/>
          </a:xfrm>
          <a:prstGeom prst="rect">
            <a:avLst/>
          </a:prstGeom>
        </p:spPr>
      </p:pic>
      <p:pic>
        <p:nvPicPr>
          <p:cNvPr id="6" name="Bildobjekt 5" descr="MSB Logga vit">
            <a:extLst>
              <a:ext uri="{FF2B5EF4-FFF2-40B4-BE49-F238E27FC236}">
                <a16:creationId xmlns:a16="http://schemas.microsoft.com/office/drawing/2014/main" id="{87B4136A-4379-40D0-B246-C38E5B0810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725" y="6389271"/>
            <a:ext cx="485775" cy="23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73728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 foto med text rött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222872"/>
            <a:ext cx="4001936" cy="943824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F5EC4C38-E736-456A-965E-E2BA17F82D3F}"/>
              </a:ext>
            </a:extLst>
          </p:cNvPr>
          <p:cNvGrpSpPr/>
          <p:nvPr/>
        </p:nvGrpSpPr>
        <p:grpSpPr>
          <a:xfrm>
            <a:off x="11070000" y="6296400"/>
            <a:ext cx="952500" cy="422519"/>
            <a:chOff x="11070000" y="6296400"/>
            <a:chExt cx="952500" cy="422519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846B2715-4F6B-4C9A-925B-79DBA7A81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0000" y="6296400"/>
              <a:ext cx="424961" cy="422519"/>
            </a:xfrm>
            <a:prstGeom prst="rect">
              <a:avLst/>
            </a:prstGeom>
          </p:spPr>
        </p:pic>
        <p:pic>
          <p:nvPicPr>
            <p:cNvPr id="9" name="Bildobjekt 8" descr="MSB Logga vit">
              <a:extLst>
                <a:ext uri="{FF2B5EF4-FFF2-40B4-BE49-F238E27FC236}">
                  <a16:creationId xmlns:a16="http://schemas.microsoft.com/office/drawing/2014/main" id="{C4A6E57B-E5D9-4DE7-A424-068515EBF9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725" y="6389271"/>
              <a:ext cx="485775" cy="239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7385877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2067081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211" y="980588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2112009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med text lila stre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222872"/>
            <a:ext cx="4001936" cy="9438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580086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 rubrik och innehåll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3388" y="2265119"/>
            <a:ext cx="8580582" cy="360152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86B669AE-DB11-48D9-AF4B-A358921646CB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2017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, rubrik och innehåll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960810-8C01-47CE-B39D-C931C2B8EC49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73388" y="1108423"/>
            <a:ext cx="8580582" cy="96639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B2EE45-8107-4DF6-B7D2-B3F80F43CEF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773388" y="2265119"/>
            <a:ext cx="8580582" cy="360152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0563D0BB-A7F6-4376-899B-98FBF764D89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14076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rå endast rubrik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2535B1B-6056-4CED-8443-F504A14CA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43" y="479892"/>
            <a:ext cx="10517206" cy="516224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2699372-AE26-4104-A617-190897B6B5EE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1633774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 foto med text lila strec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222872"/>
            <a:ext cx="4001936" cy="9438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7122907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örkgrå foto med text lila streck">
    <p:bg>
      <p:bgPr>
        <a:solidFill>
          <a:srgbClr val="4A49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7CFCF07-ECDA-4640-B5C3-2D28D1E534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93162" y="1222872"/>
            <a:ext cx="4001936" cy="943824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182F77A-2646-4218-A4A9-F18D71B67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38408" y="0"/>
            <a:ext cx="5857592" cy="6857999"/>
          </a:xfrm>
          <a:solidFill>
            <a:srgbClr val="F7F7F7"/>
          </a:solidFill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071BAF5-9712-4804-B086-916A4B2419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162" y="2258402"/>
            <a:ext cx="4002087" cy="38338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91D795D-EC75-4887-AD5B-C2D7BBDFC584}"/>
              </a:ext>
            </a:extLst>
          </p:cNvPr>
          <p:cNvSpPr/>
          <p:nvPr/>
        </p:nvSpPr>
        <p:spPr>
          <a:xfrm>
            <a:off x="3018" y="1"/>
            <a:ext cx="23539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6" name="Grupp 5">
            <a:extLst>
              <a:ext uri="{FF2B5EF4-FFF2-40B4-BE49-F238E27FC236}">
                <a16:creationId xmlns:a16="http://schemas.microsoft.com/office/drawing/2014/main" id="{195AD137-BC73-42BB-81EA-D9F1C9CBBE89}"/>
              </a:ext>
            </a:extLst>
          </p:cNvPr>
          <p:cNvGrpSpPr/>
          <p:nvPr/>
        </p:nvGrpSpPr>
        <p:grpSpPr>
          <a:xfrm>
            <a:off x="11070000" y="6296400"/>
            <a:ext cx="952500" cy="422519"/>
            <a:chOff x="11070000" y="6296400"/>
            <a:chExt cx="952500" cy="422519"/>
          </a:xfrm>
        </p:grpSpPr>
        <p:pic>
          <p:nvPicPr>
            <p:cNvPr id="8" name="Bildobjekt 7">
              <a:extLst>
                <a:ext uri="{FF2B5EF4-FFF2-40B4-BE49-F238E27FC236}">
                  <a16:creationId xmlns:a16="http://schemas.microsoft.com/office/drawing/2014/main" id="{E2786C9B-713D-4AEE-8C45-2555A3135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70000" y="6296400"/>
              <a:ext cx="424961" cy="422519"/>
            </a:xfrm>
            <a:prstGeom prst="rect">
              <a:avLst/>
            </a:prstGeom>
          </p:spPr>
        </p:pic>
        <p:pic>
          <p:nvPicPr>
            <p:cNvPr id="9" name="Bildobjekt 8" descr="MSB Logga vit">
              <a:extLst>
                <a:ext uri="{FF2B5EF4-FFF2-40B4-BE49-F238E27FC236}">
                  <a16:creationId xmlns:a16="http://schemas.microsoft.com/office/drawing/2014/main" id="{1919E40C-EE0B-4F85-BD94-4D8638081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725" y="6389271"/>
              <a:ext cx="485775" cy="239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27822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rå, avsnittsrubrik">
    <p:bg>
      <p:bgPr>
        <a:solidFill>
          <a:srgbClr val="E4E4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835B8C-07AB-41CC-9E71-C4867F754040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774800" y="1368000"/>
            <a:ext cx="8582400" cy="1273968"/>
          </a:xfrm>
        </p:spPr>
        <p:txBody>
          <a:bodyPr anchor="b"/>
          <a:lstStyle>
            <a:lvl1pPr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C714B15-840F-4937-81D0-04D9058592A4}"/>
              </a:ext>
            </a:extLst>
          </p:cNvPr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1774800" y="2673745"/>
            <a:ext cx="8582400" cy="633743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Rektangel 3" descr="TagShapePrint">
            <a:extLst>
              <a:ext uri="{FF2B5EF4-FFF2-40B4-BE49-F238E27FC236}">
                <a16:creationId xmlns:a16="http://schemas.microsoft.com/office/drawing/2014/main" id="{696F1378-E97B-4E02-B8F4-8472610D4EC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36008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47" Type="http://schemas.openxmlformats.org/officeDocument/2006/relationships/tags" Target="../tags/tag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1.xml"/><Relationship Id="rId48" Type="http://schemas.openxmlformats.org/officeDocument/2006/relationships/tags" Target="../tags/tag6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9" Type="http://schemas.openxmlformats.org/officeDocument/2006/relationships/slideLayout" Target="../slideLayouts/slideLayout80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34" Type="http://schemas.openxmlformats.org/officeDocument/2006/relationships/slideLayout" Target="../slideLayouts/slideLayout75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33" Type="http://schemas.openxmlformats.org/officeDocument/2006/relationships/slideLayout" Target="../slideLayouts/slideLayout74.xml"/><Relationship Id="rId38" Type="http://schemas.openxmlformats.org/officeDocument/2006/relationships/slideLayout" Target="../slideLayouts/slideLayout79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0.xml"/><Relationship Id="rId41" Type="http://schemas.openxmlformats.org/officeDocument/2006/relationships/slideLayout" Target="../slideLayouts/slideLayout82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32" Type="http://schemas.openxmlformats.org/officeDocument/2006/relationships/slideLayout" Target="../slideLayouts/slideLayout73.xml"/><Relationship Id="rId37" Type="http://schemas.openxmlformats.org/officeDocument/2006/relationships/slideLayout" Target="../slideLayouts/slideLayout78.xml"/><Relationship Id="rId40" Type="http://schemas.openxmlformats.org/officeDocument/2006/relationships/slideLayout" Target="../slideLayouts/slideLayout81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36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slideLayout" Target="../slideLayouts/slideLayout72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71.xml"/><Relationship Id="rId35" Type="http://schemas.openxmlformats.org/officeDocument/2006/relationships/slideLayout" Target="../slideLayouts/slideLayout76.xml"/><Relationship Id="rId43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F1D9020-1940-49A2-BFA3-95584FEA93EC}"/>
              </a:ext>
            </a:extLst>
          </p:cNvPr>
          <p:cNvSpPr>
            <a:spLocks noGrp="1"/>
          </p:cNvSpPr>
          <p:nvPr>
            <p:ph type="title"/>
            <p:custDataLst>
              <p:tags r:id="rId43"/>
            </p:custDataLst>
          </p:nvPr>
        </p:nvSpPr>
        <p:spPr>
          <a:xfrm>
            <a:off x="1773388" y="1108423"/>
            <a:ext cx="8580582" cy="9663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0A15B8-FBB7-4178-991C-E12627728F18}"/>
              </a:ext>
            </a:extLst>
          </p:cNvPr>
          <p:cNvSpPr>
            <a:spLocks noGrp="1"/>
          </p:cNvSpPr>
          <p:nvPr>
            <p:ph type="body" idx="1"/>
            <p:custDataLst>
              <p:tags r:id="rId44"/>
            </p:custDataLst>
          </p:nvPr>
        </p:nvSpPr>
        <p:spPr>
          <a:xfrm>
            <a:off x="1773388" y="2265119"/>
            <a:ext cx="8580582" cy="3601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F95B3C8-56E1-4799-9EF1-0E2899D19799}"/>
              </a:ext>
            </a:extLst>
          </p:cNvPr>
          <p:cNvSpPr>
            <a:spLocks noGrp="1"/>
          </p:cNvSpPr>
          <p:nvPr>
            <p:ph type="dt" sz="half" idx="2"/>
            <p:custDataLst>
              <p:tags r:id="rId45"/>
            </p:custDataLst>
          </p:nvPr>
        </p:nvSpPr>
        <p:spPr>
          <a:xfrm>
            <a:off x="838200" y="6356350"/>
            <a:ext cx="14186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fld id="{EBE9B6F4-6F0E-449D-99C3-FA3961AAF713}" type="datetimeFigureOut">
              <a:rPr lang="sv-SE" smtClean="0"/>
              <a:pPr/>
              <a:t>2020-03-05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C6C383-6118-42A0-9B5E-5FFE17808E4C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46"/>
            </p:custDataLst>
          </p:nvPr>
        </p:nvSpPr>
        <p:spPr>
          <a:xfrm>
            <a:off x="4038600" y="6356350"/>
            <a:ext cx="1700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EB2F42B-D68C-4430-95CE-B474C2F44049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47"/>
            </p:custDataLst>
          </p:nvPr>
        </p:nvSpPr>
        <p:spPr>
          <a:xfrm>
            <a:off x="8182706" y="6356350"/>
            <a:ext cx="387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56B4F8C-CEC5-4B2C-9C29-5300068510B6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 descr="MSB Logotyp">
            <a:extLst>
              <a:ext uri="{FF2B5EF4-FFF2-40B4-BE49-F238E27FC236}">
                <a16:creationId xmlns:a16="http://schemas.microsoft.com/office/drawing/2014/main" id="{C61C71E5-2BEA-4EE5-8908-79C24C365760}"/>
              </a:ext>
            </a:extLst>
          </p:cNvPr>
          <p:cNvPicPr>
            <a:picLocks noChangeAspect="1"/>
          </p:cNvPicPr>
          <p:nvPr/>
        </p:nvPicPr>
        <p:blipFill>
          <a:blip r:embed="rId4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  <p:sp>
        <p:nvSpPr>
          <p:cNvPr id="7" name="Rektangel 6" descr="TagShapePrint">
            <a:extLst>
              <a:ext uri="{FF2B5EF4-FFF2-40B4-BE49-F238E27FC236}">
                <a16:creationId xmlns:a16="http://schemas.microsoft.com/office/drawing/2014/main" id="{7ACF45BF-8B57-4982-89CE-41EEE824F538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9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F1D9020-1940-49A2-BFA3-95584FEA9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88" y="1108423"/>
            <a:ext cx="8580582" cy="9663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40A15B8-FBB7-4178-991C-E12627728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3388" y="2265119"/>
            <a:ext cx="8580582" cy="3601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F95B3C8-56E1-4799-9EF1-0E2899D197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4186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9B6F4-6F0E-449D-99C3-FA3961AAF713}" type="datetimeFigureOut">
              <a:rPr lang="sv-SE" smtClean="0"/>
              <a:t>2020-03-05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C6C383-6118-42A0-9B5E-5FFE17808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1700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EB2F42B-D68C-4430-95CE-B474C2F440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82706" y="6356350"/>
            <a:ext cx="3872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B4F8C-CEC5-4B2C-9C29-5300068510B6}" type="slidenum">
              <a:rPr lang="sv-SE" smtClean="0"/>
              <a:t>‹#›</a:t>
            </a:fld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61C71E5-2BEA-4EE5-8908-79C24C365760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050" y="6296026"/>
            <a:ext cx="952500" cy="422519"/>
          </a:xfrm>
          <a:prstGeom prst="rect">
            <a:avLst/>
          </a:prstGeom>
        </p:spPr>
      </p:pic>
      <p:sp>
        <p:nvSpPr>
          <p:cNvPr id="7" name="Rektangel 6" descr="TagShapePrint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098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0" r:id="rId28"/>
    <p:sldLayoutId id="2147483731" r:id="rId29"/>
    <p:sldLayoutId id="2147483732" r:id="rId30"/>
    <p:sldLayoutId id="2147483733" r:id="rId31"/>
    <p:sldLayoutId id="2147483734" r:id="rId32"/>
    <p:sldLayoutId id="2147483735" r:id="rId33"/>
    <p:sldLayoutId id="2147483736" r:id="rId34"/>
    <p:sldLayoutId id="2147483737" r:id="rId35"/>
    <p:sldLayoutId id="2147483738" r:id="rId36"/>
    <p:sldLayoutId id="2147483739" r:id="rId37"/>
    <p:sldLayoutId id="2147483740" r:id="rId38"/>
    <p:sldLayoutId id="2147483741" r:id="rId39"/>
    <p:sldLayoutId id="2147483742" r:id="rId40"/>
    <p:sldLayoutId id="2147483743" r:id="rId4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8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9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hyperlink" Target="mailto:kontinuitetshantering@msb.se" TargetMode="External"/><Relationship Id="rId4" Type="http://schemas.openxmlformats.org/officeDocument/2006/relationships/hyperlink" Target="http://www.msb.se/kontinuitetshanterin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7.xml"/><Relationship Id="rId5" Type="http://schemas.openxmlformats.org/officeDocument/2006/relationships/image" Target="../media/image12.png"/><Relationship Id="rId4" Type="http://schemas.openxmlformats.org/officeDocument/2006/relationships/hyperlink" Target="http://www.msb.se/kontinuitetshanter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b.se/kontinuitetshanter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7.xml"/><Relationship Id="rId5" Type="http://schemas.openxmlformats.org/officeDocument/2006/relationships/image" Target="../media/image12.png"/><Relationship Id="rId4" Type="http://schemas.openxmlformats.org/officeDocument/2006/relationships/hyperlink" Target="http://www.msb.se/kontinuitetshanteri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b.se/kontinuitetshanter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7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E06A37-9FF8-6C4D-9918-97A1D4528E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Kontinuitetshantering – kommunal </a:t>
            </a:r>
            <a:r>
              <a:rPr lang="sv-SE" dirty="0"/>
              <a:t>räddningstjänst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82A689D-22CE-F647-9CEF-9AEF751FAE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Ett </a:t>
            </a:r>
            <a:r>
              <a:rPr lang="sv-SE" dirty="0" smtClean="0"/>
              <a:t>förenklat </a:t>
            </a:r>
            <a:r>
              <a:rPr lang="sv-SE" dirty="0"/>
              <a:t>exempel </a:t>
            </a:r>
          </a:p>
        </p:txBody>
      </p:sp>
    </p:spTree>
    <p:extLst>
      <p:ext uri="{BB962C8B-B14F-4D97-AF65-F5344CB8AC3E}">
        <p14:creationId xmlns:p14="http://schemas.microsoft.com/office/powerpoint/2010/main" val="541263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76C3253-994C-154C-8692-E7C17B625A33}"/>
              </a:ext>
            </a:extLst>
          </p:cNvPr>
          <p:cNvSpPr/>
          <p:nvPr/>
        </p:nvSpPr>
        <p:spPr>
          <a:xfrm>
            <a:off x="6816728" y="1"/>
            <a:ext cx="5375272" cy="6858000"/>
          </a:xfrm>
          <a:prstGeom prst="rect">
            <a:avLst/>
          </a:prstGeom>
          <a:solidFill>
            <a:srgbClr val="E2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4179678" cy="729430"/>
          </a:xfrm>
        </p:spPr>
        <p:txBody>
          <a:bodyPr wrap="square">
            <a:spAutoFit/>
          </a:bodyPr>
          <a:lstStyle/>
          <a:p>
            <a:r>
              <a:rPr lang="sv-SE" sz="2400" dirty="0"/>
              <a:t>Konsekvensanalys</a:t>
            </a:r>
            <a:br>
              <a:rPr lang="sv-SE" sz="2400" dirty="0"/>
            </a:br>
            <a:r>
              <a:rPr lang="sv-SE" sz="2200" b="0" dirty="0"/>
              <a:t>Acceptabel </a:t>
            </a:r>
            <a:r>
              <a:rPr lang="sv-SE" sz="2200" b="0" dirty="0" smtClean="0"/>
              <a:t>störningsperiod</a:t>
            </a:r>
            <a:endParaRPr lang="sv-SE" sz="2200" b="0" dirty="0"/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ktangel 90">
            <a:extLst>
              <a:ext uri="{FF2B5EF4-FFF2-40B4-BE49-F238E27FC236}">
                <a16:creationId xmlns:a16="http://schemas.microsoft.com/office/drawing/2014/main" id="{4B507311-302C-384D-8FC9-EAFABF79D1D0}"/>
              </a:ext>
            </a:extLst>
          </p:cNvPr>
          <p:cNvSpPr/>
          <p:nvPr/>
        </p:nvSpPr>
        <p:spPr>
          <a:xfrm>
            <a:off x="237506" y="4250089"/>
            <a:ext cx="6579222" cy="2627576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12000" tIns="756000" rIns="360000" bIns="720000" rtlCol="0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2C81A05-86C7-5D4C-9608-E82CCA1113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5" y="4390851"/>
            <a:ext cx="465771" cy="46577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C98C352-3E5A-CC4D-A3B2-2174143EDD0F}"/>
              </a:ext>
            </a:extLst>
          </p:cNvPr>
          <p:cNvSpPr txBox="1"/>
          <p:nvPr/>
        </p:nvSpPr>
        <p:spPr>
          <a:xfrm>
            <a:off x="913731" y="4469657"/>
            <a:ext cx="4248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Exempel på frågor att ställa under workshopen</a:t>
            </a:r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41A0FAFA-854C-DA48-AB04-DCBA4F7DBD13}"/>
              </a:ext>
            </a:extLst>
          </p:cNvPr>
          <p:cNvCxnSpPr/>
          <p:nvPr/>
        </p:nvCxnSpPr>
        <p:spPr>
          <a:xfrm>
            <a:off x="6816728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3320E35F-3748-534B-8C48-8F957E03EDCA}"/>
              </a:ext>
            </a:extLst>
          </p:cNvPr>
          <p:cNvCxnSpPr>
            <a:cxnSpLocks/>
          </p:cNvCxnSpPr>
          <p:nvPr/>
        </p:nvCxnSpPr>
        <p:spPr>
          <a:xfrm>
            <a:off x="237506" y="4225846"/>
            <a:ext cx="6579222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Bildobjekt 32">
            <a:extLst>
              <a:ext uri="{FF2B5EF4-FFF2-40B4-BE49-F238E27FC236}">
                <a16:creationId xmlns:a16="http://schemas.microsoft.com/office/drawing/2014/main" id="{359FAC4A-F36B-2A48-8259-91F496B4AB9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1067513" y="161331"/>
            <a:ext cx="935949" cy="93594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grpSp>
        <p:nvGrpSpPr>
          <p:cNvPr id="66" name="Grupp 65">
            <a:extLst>
              <a:ext uri="{FF2B5EF4-FFF2-40B4-BE49-F238E27FC236}">
                <a16:creationId xmlns:a16="http://schemas.microsoft.com/office/drawing/2014/main" id="{726307EE-8F78-F543-9EE4-74CEB3A2C458}"/>
              </a:ext>
            </a:extLst>
          </p:cNvPr>
          <p:cNvGrpSpPr/>
          <p:nvPr/>
        </p:nvGrpSpPr>
        <p:grpSpPr>
          <a:xfrm>
            <a:off x="9847334" y="2861455"/>
            <a:ext cx="801377" cy="784679"/>
            <a:chOff x="9744377" y="2574480"/>
            <a:chExt cx="772082" cy="755995"/>
          </a:xfrm>
        </p:grpSpPr>
        <p:sp>
          <p:nvSpPr>
            <p:cNvPr id="67" name="Rektangel 64">
              <a:extLst>
                <a:ext uri="{FF2B5EF4-FFF2-40B4-BE49-F238E27FC236}">
                  <a16:creationId xmlns:a16="http://schemas.microsoft.com/office/drawing/2014/main" id="{35747798-54AC-984C-9D1A-D2019CB11F43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96459" y="261047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97BF6A77-3586-FD4E-90DA-212C736C45F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44377" y="2574480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3</a:t>
              </a:r>
            </a:p>
          </p:txBody>
        </p:sp>
      </p:grpSp>
      <p:grpSp>
        <p:nvGrpSpPr>
          <p:cNvPr id="69" name="Grupp 68">
            <a:extLst>
              <a:ext uri="{FF2B5EF4-FFF2-40B4-BE49-F238E27FC236}">
                <a16:creationId xmlns:a16="http://schemas.microsoft.com/office/drawing/2014/main" id="{82FD5514-8CE1-2448-B8CD-F7197F88B03E}"/>
              </a:ext>
            </a:extLst>
          </p:cNvPr>
          <p:cNvGrpSpPr/>
          <p:nvPr/>
        </p:nvGrpSpPr>
        <p:grpSpPr>
          <a:xfrm>
            <a:off x="11095927" y="2938779"/>
            <a:ext cx="806366" cy="783857"/>
            <a:chOff x="10727379" y="2670723"/>
            <a:chExt cx="776889" cy="755203"/>
          </a:xfrm>
        </p:grpSpPr>
        <p:sp>
          <p:nvSpPr>
            <p:cNvPr id="70" name="Rektangel 64">
              <a:extLst>
                <a:ext uri="{FF2B5EF4-FFF2-40B4-BE49-F238E27FC236}">
                  <a16:creationId xmlns:a16="http://schemas.microsoft.com/office/drawing/2014/main" id="{28096F3D-5B4C-5444-B7FA-26CFE2DDF555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1" name="Rektangel 70">
              <a:extLst>
                <a:ext uri="{FF2B5EF4-FFF2-40B4-BE49-F238E27FC236}">
                  <a16:creationId xmlns:a16="http://schemas.microsoft.com/office/drawing/2014/main" id="{3C15894A-3514-F44D-9EBA-F873BA1235A4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4</a:t>
              </a:r>
            </a:p>
          </p:txBody>
        </p:sp>
      </p:grpSp>
      <p:sp>
        <p:nvSpPr>
          <p:cNvPr id="105" name="Platshållare för innehåll 14">
            <a:extLst>
              <a:ext uri="{FF2B5EF4-FFF2-40B4-BE49-F238E27FC236}">
                <a16:creationId xmlns:a16="http://schemas.microsoft.com/office/drawing/2014/main" id="{7F59448B-9D9D-7142-BC6F-55E30587E44A}"/>
              </a:ext>
            </a:extLst>
          </p:cNvPr>
          <p:cNvSpPr txBox="1">
            <a:spLocks/>
          </p:cNvSpPr>
          <p:nvPr/>
        </p:nvSpPr>
        <p:spPr>
          <a:xfrm>
            <a:off x="7435228" y="265254"/>
            <a:ext cx="3632282" cy="73866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Samhällsviktig verksamhet: </a:t>
            </a:r>
            <a:b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</a:b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Kommunal räddningstjänst </a:t>
            </a:r>
            <a:b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</a:b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Kritisk process: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Räddningsinsats</a:t>
            </a:r>
          </a:p>
        </p:txBody>
      </p:sp>
      <p:grpSp>
        <p:nvGrpSpPr>
          <p:cNvPr id="106" name="Grupp 105">
            <a:extLst>
              <a:ext uri="{FF2B5EF4-FFF2-40B4-BE49-F238E27FC236}">
                <a16:creationId xmlns:a16="http://schemas.microsoft.com/office/drawing/2014/main" id="{3EC40EFE-A24A-9C44-86A7-92CBEA5CB091}"/>
              </a:ext>
            </a:extLst>
          </p:cNvPr>
          <p:cNvGrpSpPr/>
          <p:nvPr/>
        </p:nvGrpSpPr>
        <p:grpSpPr>
          <a:xfrm>
            <a:off x="11430111" y="3460814"/>
            <a:ext cx="630890" cy="539985"/>
            <a:chOff x="7778375" y="2610105"/>
            <a:chExt cx="778312" cy="760810"/>
          </a:xfrm>
        </p:grpSpPr>
        <p:sp>
          <p:nvSpPr>
            <p:cNvPr id="107" name="Rektangel 64">
              <a:extLst>
                <a:ext uri="{FF2B5EF4-FFF2-40B4-BE49-F238E27FC236}">
                  <a16:creationId xmlns:a16="http://schemas.microsoft.com/office/drawing/2014/main" id="{C13D448C-6523-2940-8E8C-549BC881CD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8" name="Rektangel 117">
              <a:extLst>
                <a:ext uri="{FF2B5EF4-FFF2-40B4-BE49-F238E27FC236}">
                  <a16:creationId xmlns:a16="http://schemas.microsoft.com/office/drawing/2014/main" id="{08065733-2399-0A4F-868E-4D1F13053B2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19" name="Grupp 118">
            <a:extLst>
              <a:ext uri="{FF2B5EF4-FFF2-40B4-BE49-F238E27FC236}">
                <a16:creationId xmlns:a16="http://schemas.microsoft.com/office/drawing/2014/main" id="{689C6439-6CBD-1042-BA12-6CBD488E5F3F}"/>
              </a:ext>
            </a:extLst>
          </p:cNvPr>
          <p:cNvGrpSpPr/>
          <p:nvPr/>
        </p:nvGrpSpPr>
        <p:grpSpPr>
          <a:xfrm>
            <a:off x="10287111" y="3460814"/>
            <a:ext cx="630890" cy="539985"/>
            <a:chOff x="7778375" y="2610105"/>
            <a:chExt cx="778312" cy="760810"/>
          </a:xfrm>
        </p:grpSpPr>
        <p:sp>
          <p:nvSpPr>
            <p:cNvPr id="120" name="Rektangel 64">
              <a:extLst>
                <a:ext uri="{FF2B5EF4-FFF2-40B4-BE49-F238E27FC236}">
                  <a16:creationId xmlns:a16="http://schemas.microsoft.com/office/drawing/2014/main" id="{2AB12127-580C-F847-8494-73F16F24D11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1" name="Rektangel 120">
              <a:extLst>
                <a:ext uri="{FF2B5EF4-FFF2-40B4-BE49-F238E27FC236}">
                  <a16:creationId xmlns:a16="http://schemas.microsoft.com/office/drawing/2014/main" id="{311F81C3-42CC-E145-9417-591DA3E1AC5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1200" b="1" dirty="0" smtClean="0">
                  <a:solidFill>
                    <a:prstClr val="black"/>
                  </a:solidFill>
                  <a:latin typeface="Century Gothic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160" name="Platshållare för innehåll 14">
            <a:extLst>
              <a:ext uri="{FF2B5EF4-FFF2-40B4-BE49-F238E27FC236}">
                <a16:creationId xmlns:a16="http://schemas.microsoft.com/office/drawing/2014/main" id="{99F73DA0-143B-A246-A3B5-93C9832EF8B1}"/>
              </a:ext>
            </a:extLst>
          </p:cNvPr>
          <p:cNvSpPr txBox="1">
            <a:spLocks/>
          </p:cNvSpPr>
          <p:nvPr/>
        </p:nvSpPr>
        <p:spPr>
          <a:xfrm>
            <a:off x="7497145" y="6203641"/>
            <a:ext cx="4568223" cy="52322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Kritiska aktiviteter som </a:t>
            </a: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bör prioriteras i fortsatt arbete</a:t>
            </a:r>
          </a:p>
        </p:txBody>
      </p:sp>
      <p:cxnSp>
        <p:nvCxnSpPr>
          <p:cNvPr id="161" name="Rak 160">
            <a:extLst>
              <a:ext uri="{FF2B5EF4-FFF2-40B4-BE49-F238E27FC236}">
                <a16:creationId xmlns:a16="http://schemas.microsoft.com/office/drawing/2014/main" id="{5D803B65-7212-E344-8F90-93651880DE9A}"/>
              </a:ext>
            </a:extLst>
          </p:cNvPr>
          <p:cNvCxnSpPr>
            <a:cxnSpLocks/>
          </p:cNvCxnSpPr>
          <p:nvPr/>
        </p:nvCxnSpPr>
        <p:spPr>
          <a:xfrm flipV="1">
            <a:off x="8355579" y="5918613"/>
            <a:ext cx="0" cy="285028"/>
          </a:xfrm>
          <a:prstGeom prst="line">
            <a:avLst/>
          </a:prstGeom>
          <a:ln w="25400">
            <a:solidFill>
              <a:schemeClr val="accent2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Ellips 110">
            <a:extLst>
              <a:ext uri="{FF2B5EF4-FFF2-40B4-BE49-F238E27FC236}">
                <a16:creationId xmlns:a16="http://schemas.microsoft.com/office/drawing/2014/main" id="{A1934992-CEF8-464B-8521-0A81802AE24A}"/>
              </a:ext>
            </a:extLst>
          </p:cNvPr>
          <p:cNvSpPr>
            <a:spLocks noChangeAspect="1"/>
          </p:cNvSpPr>
          <p:nvPr/>
        </p:nvSpPr>
        <p:spPr>
          <a:xfrm>
            <a:off x="7366432" y="6177529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3" name="Grupp 142">
            <a:extLst>
              <a:ext uri="{FF2B5EF4-FFF2-40B4-BE49-F238E27FC236}">
                <a16:creationId xmlns:a16="http://schemas.microsoft.com/office/drawing/2014/main" id="{073FC53B-807C-F64F-82FE-441BFA6FFEFA}"/>
              </a:ext>
            </a:extLst>
          </p:cNvPr>
          <p:cNvGrpSpPr/>
          <p:nvPr/>
        </p:nvGrpSpPr>
        <p:grpSpPr>
          <a:xfrm rot="21420000">
            <a:off x="9896835" y="4171518"/>
            <a:ext cx="802416" cy="782165"/>
            <a:chOff x="7265530" y="3300565"/>
            <a:chExt cx="631769" cy="615825"/>
          </a:xfrm>
        </p:grpSpPr>
        <p:sp>
          <p:nvSpPr>
            <p:cNvPr id="144" name="Rektangel 64">
              <a:extLst>
                <a:ext uri="{FF2B5EF4-FFF2-40B4-BE49-F238E27FC236}">
                  <a16:creationId xmlns:a16="http://schemas.microsoft.com/office/drawing/2014/main" id="{18108FF8-931B-0549-B460-44DC56DC7F89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5" name="Rektangel 144">
              <a:extLst>
                <a:ext uri="{FF2B5EF4-FFF2-40B4-BE49-F238E27FC236}">
                  <a16:creationId xmlns:a16="http://schemas.microsoft.com/office/drawing/2014/main" id="{CA983373-1E3D-ED43-905C-A7BCD61F1274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46" name="Grupp 145">
            <a:extLst>
              <a:ext uri="{FF2B5EF4-FFF2-40B4-BE49-F238E27FC236}">
                <a16:creationId xmlns:a16="http://schemas.microsoft.com/office/drawing/2014/main" id="{7B820C0D-8FFF-0F48-9E57-911EE8C51F33}"/>
              </a:ext>
            </a:extLst>
          </p:cNvPr>
          <p:cNvGrpSpPr/>
          <p:nvPr/>
        </p:nvGrpSpPr>
        <p:grpSpPr>
          <a:xfrm>
            <a:off x="9556361" y="5041176"/>
            <a:ext cx="802416" cy="782165"/>
            <a:chOff x="7265530" y="3300565"/>
            <a:chExt cx="631769" cy="615825"/>
          </a:xfrm>
        </p:grpSpPr>
        <p:sp>
          <p:nvSpPr>
            <p:cNvPr id="147" name="Rektangel 64">
              <a:extLst>
                <a:ext uri="{FF2B5EF4-FFF2-40B4-BE49-F238E27FC236}">
                  <a16:creationId xmlns:a16="http://schemas.microsoft.com/office/drawing/2014/main" id="{13EAB8F1-98E2-7F4B-AADA-F43B0509B453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8" name="Rektangel 147">
              <a:extLst>
                <a:ext uri="{FF2B5EF4-FFF2-40B4-BE49-F238E27FC236}">
                  <a16:creationId xmlns:a16="http://schemas.microsoft.com/office/drawing/2014/main" id="{76977B4F-DF7A-5149-8E6B-7FB19D529137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49" name="Grupp 148">
            <a:extLst>
              <a:ext uri="{FF2B5EF4-FFF2-40B4-BE49-F238E27FC236}">
                <a16:creationId xmlns:a16="http://schemas.microsoft.com/office/drawing/2014/main" id="{16A63989-2A11-E249-8AE4-5E27496D5759}"/>
              </a:ext>
            </a:extLst>
          </p:cNvPr>
          <p:cNvGrpSpPr/>
          <p:nvPr/>
        </p:nvGrpSpPr>
        <p:grpSpPr>
          <a:xfrm rot="21420000">
            <a:off x="10339310" y="5035745"/>
            <a:ext cx="802416" cy="782165"/>
            <a:chOff x="7265530" y="3300565"/>
            <a:chExt cx="631769" cy="615825"/>
          </a:xfrm>
        </p:grpSpPr>
        <p:sp>
          <p:nvSpPr>
            <p:cNvPr id="150" name="Rektangel 64">
              <a:extLst>
                <a:ext uri="{FF2B5EF4-FFF2-40B4-BE49-F238E27FC236}">
                  <a16:creationId xmlns:a16="http://schemas.microsoft.com/office/drawing/2014/main" id="{9E64F99B-F147-F647-9731-C73768CB61F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1" name="Rektangel 150">
              <a:extLst>
                <a:ext uri="{FF2B5EF4-FFF2-40B4-BE49-F238E27FC236}">
                  <a16:creationId xmlns:a16="http://schemas.microsoft.com/office/drawing/2014/main" id="{B730FBE4-2B23-7548-AD2D-6D5DB7F49B3A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52" name="Grupp 151">
            <a:extLst>
              <a:ext uri="{FF2B5EF4-FFF2-40B4-BE49-F238E27FC236}">
                <a16:creationId xmlns:a16="http://schemas.microsoft.com/office/drawing/2014/main" id="{FBA29B4B-6221-6642-9302-476149D151F2}"/>
              </a:ext>
            </a:extLst>
          </p:cNvPr>
          <p:cNvGrpSpPr/>
          <p:nvPr/>
        </p:nvGrpSpPr>
        <p:grpSpPr>
          <a:xfrm>
            <a:off x="11190153" y="4266596"/>
            <a:ext cx="802416" cy="782165"/>
            <a:chOff x="7265530" y="3300565"/>
            <a:chExt cx="631769" cy="615825"/>
          </a:xfrm>
        </p:grpSpPr>
        <p:sp>
          <p:nvSpPr>
            <p:cNvPr id="153" name="Rektangel 64">
              <a:extLst>
                <a:ext uri="{FF2B5EF4-FFF2-40B4-BE49-F238E27FC236}">
                  <a16:creationId xmlns:a16="http://schemas.microsoft.com/office/drawing/2014/main" id="{7F5D26ED-D619-BD46-A807-9EDEEB15CDC4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4" name="Rektangel 153">
              <a:extLst>
                <a:ext uri="{FF2B5EF4-FFF2-40B4-BE49-F238E27FC236}">
                  <a16:creationId xmlns:a16="http://schemas.microsoft.com/office/drawing/2014/main" id="{DFF6A41C-0BD1-4946-8497-F2628829CCFB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55" name="Grupp 154">
            <a:extLst>
              <a:ext uri="{FF2B5EF4-FFF2-40B4-BE49-F238E27FC236}">
                <a16:creationId xmlns:a16="http://schemas.microsoft.com/office/drawing/2014/main" id="{A48DC9C4-36B3-2142-AFD7-27A9FD797227}"/>
              </a:ext>
            </a:extLst>
          </p:cNvPr>
          <p:cNvGrpSpPr/>
          <p:nvPr/>
        </p:nvGrpSpPr>
        <p:grpSpPr>
          <a:xfrm rot="21420000">
            <a:off x="11237352" y="5053906"/>
            <a:ext cx="802416" cy="782165"/>
            <a:chOff x="7265530" y="3300565"/>
            <a:chExt cx="631769" cy="615825"/>
          </a:xfrm>
        </p:grpSpPr>
        <p:sp>
          <p:nvSpPr>
            <p:cNvPr id="156" name="Rektangel 64">
              <a:extLst>
                <a:ext uri="{FF2B5EF4-FFF2-40B4-BE49-F238E27FC236}">
                  <a16:creationId xmlns:a16="http://schemas.microsoft.com/office/drawing/2014/main" id="{B97D1E0F-859E-2B4E-9DC1-74FF2BDF6B75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2" name="Rektangel 161">
              <a:extLst>
                <a:ext uri="{FF2B5EF4-FFF2-40B4-BE49-F238E27FC236}">
                  <a16:creationId xmlns:a16="http://schemas.microsoft.com/office/drawing/2014/main" id="{0E191269-DDF0-FD42-85E8-3DA8E559EDE2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76" name="Grupp 75">
            <a:extLst>
              <a:ext uri="{FF2B5EF4-FFF2-40B4-BE49-F238E27FC236}">
                <a16:creationId xmlns:a16="http://schemas.microsoft.com/office/drawing/2014/main" id="{F30C0825-BDCF-D740-828D-6748AC0390F2}"/>
              </a:ext>
            </a:extLst>
          </p:cNvPr>
          <p:cNvGrpSpPr/>
          <p:nvPr/>
        </p:nvGrpSpPr>
        <p:grpSpPr>
          <a:xfrm>
            <a:off x="8445087" y="2937004"/>
            <a:ext cx="801375" cy="788485"/>
            <a:chOff x="8761376" y="2670723"/>
            <a:chExt cx="772082" cy="759662"/>
          </a:xfrm>
        </p:grpSpPr>
        <p:sp>
          <p:nvSpPr>
            <p:cNvPr id="77" name="Rektangel 64">
              <a:extLst>
                <a:ext uri="{FF2B5EF4-FFF2-40B4-BE49-F238E27FC236}">
                  <a16:creationId xmlns:a16="http://schemas.microsoft.com/office/drawing/2014/main" id="{4BAF97E2-2F2B-BC4C-A115-51FA16E314C8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8" name="Rektangel 77">
              <a:extLst>
                <a:ext uri="{FF2B5EF4-FFF2-40B4-BE49-F238E27FC236}">
                  <a16:creationId xmlns:a16="http://schemas.microsoft.com/office/drawing/2014/main" id="{0819A71D-4A43-AE48-A81A-0BE31847FD76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sv-SE" sz="1400" b="1" dirty="0" smtClean="0">
                  <a:solidFill>
                    <a:prstClr val="black"/>
                  </a:solidFill>
                  <a:latin typeface="Century Gothic"/>
                </a:rPr>
                <a:t>Akt. 2</a:t>
              </a:r>
              <a:endParaRPr lang="sv-SE" sz="1400" b="1" dirty="0">
                <a:solidFill>
                  <a:prstClr val="black"/>
                </a:solidFill>
                <a:latin typeface="Century Gothic"/>
              </a:endParaRPr>
            </a:p>
          </p:txBody>
        </p:sp>
      </p:grpSp>
      <p:grpSp>
        <p:nvGrpSpPr>
          <p:cNvPr id="79" name="Grupp 78">
            <a:extLst>
              <a:ext uri="{FF2B5EF4-FFF2-40B4-BE49-F238E27FC236}">
                <a16:creationId xmlns:a16="http://schemas.microsoft.com/office/drawing/2014/main" id="{89262D17-8687-8E4A-B1D9-263489300466}"/>
              </a:ext>
            </a:extLst>
          </p:cNvPr>
          <p:cNvGrpSpPr/>
          <p:nvPr/>
        </p:nvGrpSpPr>
        <p:grpSpPr>
          <a:xfrm>
            <a:off x="7325385" y="2892694"/>
            <a:ext cx="807843" cy="789677"/>
            <a:chOff x="7778375" y="2610105"/>
            <a:chExt cx="778312" cy="760810"/>
          </a:xfrm>
        </p:grpSpPr>
        <p:sp>
          <p:nvSpPr>
            <p:cNvPr id="80" name="Rektangel 64">
              <a:extLst>
                <a:ext uri="{FF2B5EF4-FFF2-40B4-BE49-F238E27FC236}">
                  <a16:creationId xmlns:a16="http://schemas.microsoft.com/office/drawing/2014/main" id="{CC17496F-8921-774E-90BD-EB768F7039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1" name="Rektangel 80">
              <a:extLst>
                <a:ext uri="{FF2B5EF4-FFF2-40B4-BE49-F238E27FC236}">
                  <a16:creationId xmlns:a16="http://schemas.microsoft.com/office/drawing/2014/main" id="{EFC85775-549E-274F-9A9E-62B6396D0F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1</a:t>
              </a: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22" name="Grupp 121">
            <a:extLst>
              <a:ext uri="{FF2B5EF4-FFF2-40B4-BE49-F238E27FC236}">
                <a16:creationId xmlns:a16="http://schemas.microsoft.com/office/drawing/2014/main" id="{FEFFE708-454A-7246-88D6-45226D9632C6}"/>
              </a:ext>
            </a:extLst>
          </p:cNvPr>
          <p:cNvGrpSpPr/>
          <p:nvPr/>
        </p:nvGrpSpPr>
        <p:grpSpPr>
          <a:xfrm>
            <a:off x="9057025" y="3460814"/>
            <a:ext cx="630890" cy="539985"/>
            <a:chOff x="7778375" y="2610105"/>
            <a:chExt cx="778312" cy="760810"/>
          </a:xfrm>
        </p:grpSpPr>
        <p:sp>
          <p:nvSpPr>
            <p:cNvPr id="123" name="Rektangel 64">
              <a:extLst>
                <a:ext uri="{FF2B5EF4-FFF2-40B4-BE49-F238E27FC236}">
                  <a16:creationId xmlns:a16="http://schemas.microsoft.com/office/drawing/2014/main" id="{20E5F46F-8FBB-8440-9D18-2094AAACBB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4" name="Rektangel 123">
              <a:extLst>
                <a:ext uri="{FF2B5EF4-FFF2-40B4-BE49-F238E27FC236}">
                  <a16:creationId xmlns:a16="http://schemas.microsoft.com/office/drawing/2014/main" id="{2FCBBDD7-36AF-F24F-A5FE-2E3B44E179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57" name="Grupp 156">
            <a:extLst>
              <a:ext uri="{FF2B5EF4-FFF2-40B4-BE49-F238E27FC236}">
                <a16:creationId xmlns:a16="http://schemas.microsoft.com/office/drawing/2014/main" id="{7DAA3140-6B44-2842-900A-FBB20A72B2BF}"/>
              </a:ext>
            </a:extLst>
          </p:cNvPr>
          <p:cNvGrpSpPr/>
          <p:nvPr/>
        </p:nvGrpSpPr>
        <p:grpSpPr>
          <a:xfrm>
            <a:off x="7783397" y="3460814"/>
            <a:ext cx="630890" cy="539985"/>
            <a:chOff x="7778375" y="2610105"/>
            <a:chExt cx="778312" cy="760810"/>
          </a:xfrm>
        </p:grpSpPr>
        <p:sp>
          <p:nvSpPr>
            <p:cNvPr id="158" name="Rektangel 64">
              <a:extLst>
                <a:ext uri="{FF2B5EF4-FFF2-40B4-BE49-F238E27FC236}">
                  <a16:creationId xmlns:a16="http://schemas.microsoft.com/office/drawing/2014/main" id="{AEC245B2-1408-374B-8682-90715DBA7E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9" name="Rektangel 158">
              <a:extLst>
                <a:ext uri="{FF2B5EF4-FFF2-40B4-BE49-F238E27FC236}">
                  <a16:creationId xmlns:a16="http://schemas.microsoft.com/office/drawing/2014/main" id="{928998A3-B609-2648-A636-638688160F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v-SE" sz="1200" b="1" dirty="0" smtClean="0">
                  <a:solidFill>
                    <a:prstClr val="black"/>
                  </a:solidFill>
                  <a:latin typeface="Century Gothic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82" name="Grupp 81">
            <a:extLst>
              <a:ext uri="{FF2B5EF4-FFF2-40B4-BE49-F238E27FC236}">
                <a16:creationId xmlns:a16="http://schemas.microsoft.com/office/drawing/2014/main" id="{9CA5AEF4-1543-EF41-A09E-BF1C940950F0}"/>
              </a:ext>
            </a:extLst>
          </p:cNvPr>
          <p:cNvGrpSpPr/>
          <p:nvPr/>
        </p:nvGrpSpPr>
        <p:grpSpPr>
          <a:xfrm>
            <a:off x="8157730" y="4166377"/>
            <a:ext cx="802416" cy="782165"/>
            <a:chOff x="7265530" y="3300565"/>
            <a:chExt cx="631769" cy="615825"/>
          </a:xfrm>
        </p:grpSpPr>
        <p:sp>
          <p:nvSpPr>
            <p:cNvPr id="83" name="Rektangel 64">
              <a:extLst>
                <a:ext uri="{FF2B5EF4-FFF2-40B4-BE49-F238E27FC236}">
                  <a16:creationId xmlns:a16="http://schemas.microsoft.com/office/drawing/2014/main" id="{99CDDEFF-A8E7-E94D-9C03-D51A272320B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5" name="Rektangel 84">
              <a:extLst>
                <a:ext uri="{FF2B5EF4-FFF2-40B4-BE49-F238E27FC236}">
                  <a16:creationId xmlns:a16="http://schemas.microsoft.com/office/drawing/2014/main" id="{53FA6B4A-2318-AE47-926E-2793E9B16F8A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>
                <a:defRPr/>
              </a:pPr>
              <a:r>
                <a:rPr lang="sv-SE" sz="1200" dirty="0" err="1" smtClean="0">
                  <a:solidFill>
                    <a:srgbClr val="000000"/>
                  </a:solidFill>
                  <a:latin typeface="+mj-lt"/>
                </a:rPr>
                <a:t>Konse</a:t>
              </a:r>
              <a:r>
                <a:rPr lang="sv-SE" sz="1200" dirty="0" smtClean="0">
                  <a:solidFill>
                    <a:srgbClr val="000000"/>
                  </a:solidFill>
                  <a:latin typeface="+mj-lt"/>
                </a:rPr>
                <a:t>- </a:t>
              </a:r>
              <a:r>
                <a:rPr lang="sv-SE" sz="1200" dirty="0" err="1" smtClean="0">
                  <a:solidFill>
                    <a:srgbClr val="000000"/>
                  </a:solidFill>
                  <a:latin typeface="+mj-lt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87" name="Grupp 86">
            <a:extLst>
              <a:ext uri="{FF2B5EF4-FFF2-40B4-BE49-F238E27FC236}">
                <a16:creationId xmlns:a16="http://schemas.microsoft.com/office/drawing/2014/main" id="{A544A40E-BAFA-CA4E-90BC-257CADE8C34A}"/>
              </a:ext>
            </a:extLst>
          </p:cNvPr>
          <p:cNvGrpSpPr/>
          <p:nvPr/>
        </p:nvGrpSpPr>
        <p:grpSpPr>
          <a:xfrm rot="21420000">
            <a:off x="8936435" y="4158801"/>
            <a:ext cx="802416" cy="782165"/>
            <a:chOff x="7265530" y="3300565"/>
            <a:chExt cx="631769" cy="615825"/>
          </a:xfrm>
        </p:grpSpPr>
        <p:sp>
          <p:nvSpPr>
            <p:cNvPr id="88" name="Rektangel 64">
              <a:extLst>
                <a:ext uri="{FF2B5EF4-FFF2-40B4-BE49-F238E27FC236}">
                  <a16:creationId xmlns:a16="http://schemas.microsoft.com/office/drawing/2014/main" id="{F78D3EB8-AF8C-E842-B492-8C05B98C02F8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9" name="Rektangel 88">
              <a:extLst>
                <a:ext uri="{FF2B5EF4-FFF2-40B4-BE49-F238E27FC236}">
                  <a16:creationId xmlns:a16="http://schemas.microsoft.com/office/drawing/2014/main" id="{2B03FCB9-C01F-BA4B-80F1-A5D55C5E57B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>
                <a:defRPr/>
              </a:pPr>
              <a:r>
                <a:rPr lang="sv-SE" sz="1200" dirty="0" err="1">
                  <a:solidFill>
                    <a:prstClr val="black"/>
                  </a:solidFill>
                  <a:latin typeface="Century Gothic"/>
                </a:rPr>
                <a:t>Konse</a:t>
              </a:r>
              <a:r>
                <a:rPr lang="sv-SE" sz="1200" dirty="0">
                  <a:solidFill>
                    <a:prstClr val="black"/>
                  </a:solidFill>
                  <a:latin typeface="Century Gothic"/>
                </a:rPr>
                <a:t>- </a:t>
              </a:r>
              <a:r>
                <a:rPr lang="sv-SE" sz="1200" dirty="0" err="1">
                  <a:solidFill>
                    <a:prstClr val="black"/>
                  </a:solidFill>
                  <a:latin typeface="Century Gothic"/>
                </a:rPr>
                <a:t>kvens</a:t>
              </a:r>
              <a:endParaRPr lang="sv-SE" sz="1200" dirty="0">
                <a:solidFill>
                  <a:prstClr val="black"/>
                </a:solidFill>
                <a:latin typeface="Century Gothic"/>
              </a:endParaRPr>
            </a:p>
          </p:txBody>
        </p:sp>
      </p:grpSp>
      <p:grpSp>
        <p:nvGrpSpPr>
          <p:cNvPr id="90" name="Grupp 89">
            <a:extLst>
              <a:ext uri="{FF2B5EF4-FFF2-40B4-BE49-F238E27FC236}">
                <a16:creationId xmlns:a16="http://schemas.microsoft.com/office/drawing/2014/main" id="{D77545F1-3980-F441-82AC-92B2BF76855C}"/>
              </a:ext>
            </a:extLst>
          </p:cNvPr>
          <p:cNvGrpSpPr/>
          <p:nvPr/>
        </p:nvGrpSpPr>
        <p:grpSpPr>
          <a:xfrm rot="21420000">
            <a:off x="8525741" y="4969696"/>
            <a:ext cx="802416" cy="782165"/>
            <a:chOff x="7265530" y="3300565"/>
            <a:chExt cx="631769" cy="615825"/>
          </a:xfrm>
        </p:grpSpPr>
        <p:sp>
          <p:nvSpPr>
            <p:cNvPr id="92" name="Rektangel 64">
              <a:extLst>
                <a:ext uri="{FF2B5EF4-FFF2-40B4-BE49-F238E27FC236}">
                  <a16:creationId xmlns:a16="http://schemas.microsoft.com/office/drawing/2014/main" id="{01F8785A-628E-0948-AC03-B5B50376DA6F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3" name="Rektangel 92">
              <a:extLst>
                <a:ext uri="{FF2B5EF4-FFF2-40B4-BE49-F238E27FC236}">
                  <a16:creationId xmlns:a16="http://schemas.microsoft.com/office/drawing/2014/main" id="{16BB61BB-DFFE-8341-B9CA-D84E18F75B04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>
                <a:defRPr/>
              </a:pPr>
              <a:r>
                <a:rPr lang="sv-SE" sz="1200" dirty="0" err="1">
                  <a:solidFill>
                    <a:srgbClr val="000000"/>
                  </a:solidFill>
                  <a:latin typeface="+mj-lt"/>
                </a:rPr>
                <a:t>Konse</a:t>
              </a:r>
              <a:r>
                <a:rPr lang="sv-SE" sz="1200" dirty="0">
                  <a:solidFill>
                    <a:srgbClr val="000000"/>
                  </a:solidFill>
                  <a:latin typeface="+mj-lt"/>
                </a:rPr>
                <a:t>- </a:t>
              </a:r>
              <a:r>
                <a:rPr lang="sv-SE" sz="1200" dirty="0" err="1">
                  <a:solidFill>
                    <a:srgbClr val="000000"/>
                  </a:solidFill>
                  <a:latin typeface="+mj-lt"/>
                </a:rPr>
                <a:t>kvens</a:t>
              </a:r>
              <a:endParaRPr lang="sv-SE" sz="1200" dirty="0">
                <a:solidFill>
                  <a:prstClr val="black"/>
                </a:solidFill>
                <a:latin typeface="+mj-lt"/>
              </a:endParaRPr>
            </a:p>
          </p:txBody>
        </p:sp>
      </p:grpSp>
      <p:grpSp>
        <p:nvGrpSpPr>
          <p:cNvPr id="94" name="Grupp 93">
            <a:extLst>
              <a:ext uri="{FF2B5EF4-FFF2-40B4-BE49-F238E27FC236}">
                <a16:creationId xmlns:a16="http://schemas.microsoft.com/office/drawing/2014/main" id="{FB131EF8-77B7-4341-8F3B-1723F73114B6}"/>
              </a:ext>
            </a:extLst>
          </p:cNvPr>
          <p:cNvGrpSpPr/>
          <p:nvPr/>
        </p:nvGrpSpPr>
        <p:grpSpPr>
          <a:xfrm rot="21420000">
            <a:off x="7326490" y="4261166"/>
            <a:ext cx="802416" cy="782165"/>
            <a:chOff x="7265530" y="3300565"/>
            <a:chExt cx="631769" cy="615825"/>
          </a:xfrm>
        </p:grpSpPr>
        <p:sp>
          <p:nvSpPr>
            <p:cNvPr id="95" name="Rektangel 64">
              <a:extLst>
                <a:ext uri="{FF2B5EF4-FFF2-40B4-BE49-F238E27FC236}">
                  <a16:creationId xmlns:a16="http://schemas.microsoft.com/office/drawing/2014/main" id="{B0C18ACE-C7E0-0F4F-A1AD-976247340C09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6" name="Rektangel 95">
              <a:extLst>
                <a:ext uri="{FF2B5EF4-FFF2-40B4-BE49-F238E27FC236}">
                  <a16:creationId xmlns:a16="http://schemas.microsoft.com/office/drawing/2014/main" id="{AE51D2D6-B0FA-234B-A88B-5D6835014303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97" name="Grupp 96">
            <a:extLst>
              <a:ext uri="{FF2B5EF4-FFF2-40B4-BE49-F238E27FC236}">
                <a16:creationId xmlns:a16="http://schemas.microsoft.com/office/drawing/2014/main" id="{CE035FD2-C4B2-4E48-BA7D-5724C9F96457}"/>
              </a:ext>
            </a:extLst>
          </p:cNvPr>
          <p:cNvGrpSpPr/>
          <p:nvPr/>
        </p:nvGrpSpPr>
        <p:grpSpPr>
          <a:xfrm>
            <a:off x="7279108" y="5061897"/>
            <a:ext cx="802416" cy="782165"/>
            <a:chOff x="7265530" y="3300565"/>
            <a:chExt cx="631769" cy="615825"/>
          </a:xfrm>
        </p:grpSpPr>
        <p:sp>
          <p:nvSpPr>
            <p:cNvPr id="98" name="Rektangel 64">
              <a:extLst>
                <a:ext uri="{FF2B5EF4-FFF2-40B4-BE49-F238E27FC236}">
                  <a16:creationId xmlns:a16="http://schemas.microsoft.com/office/drawing/2014/main" id="{4F146FB2-2DDC-4C40-A655-2F6025019AE2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9" name="Rektangel 98">
              <a:extLst>
                <a:ext uri="{FF2B5EF4-FFF2-40B4-BE49-F238E27FC236}">
                  <a16:creationId xmlns:a16="http://schemas.microsoft.com/office/drawing/2014/main" id="{40E068CB-1FC3-6C47-A419-BFD9D173B5AD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/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0C7C9627-6E53-DB40-BB7C-3E906F4F7035}"/>
              </a:ext>
            </a:extLst>
          </p:cNvPr>
          <p:cNvSpPr/>
          <p:nvPr/>
        </p:nvSpPr>
        <p:spPr>
          <a:xfrm>
            <a:off x="7089994" y="2824876"/>
            <a:ext cx="2611176" cy="3093737"/>
          </a:xfrm>
          <a:prstGeom prst="rect">
            <a:avLst/>
          </a:prstGeom>
          <a:noFill/>
          <a:ln w="254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Platshållare för innehåll 14">
            <a:extLst>
              <a:ext uri="{FF2B5EF4-FFF2-40B4-BE49-F238E27FC236}">
                <a16:creationId xmlns:a16="http://schemas.microsoft.com/office/drawing/2014/main" id="{E7A794DE-052C-5847-AFF2-F804477B1E25}"/>
              </a:ext>
            </a:extLst>
          </p:cNvPr>
          <p:cNvSpPr txBox="1">
            <a:spLocks/>
          </p:cNvSpPr>
          <p:nvPr/>
        </p:nvSpPr>
        <p:spPr>
          <a:xfrm>
            <a:off x="7439483" y="1699762"/>
            <a:ext cx="4024496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Hur länge kan aktiviteten ligga nere?</a:t>
            </a:r>
          </a:p>
        </p:txBody>
      </p:sp>
      <p:sp>
        <p:nvSpPr>
          <p:cNvPr id="100" name="Platshållare för innehåll 14">
            <a:extLst>
              <a:ext uri="{FF2B5EF4-FFF2-40B4-BE49-F238E27FC236}">
                <a16:creationId xmlns:a16="http://schemas.microsoft.com/office/drawing/2014/main" id="{C87BCF48-4893-144E-AA34-65389734A858}"/>
              </a:ext>
            </a:extLst>
          </p:cNvPr>
          <p:cNvSpPr txBox="1">
            <a:spLocks/>
          </p:cNvSpPr>
          <p:nvPr/>
        </p:nvSpPr>
        <p:spPr>
          <a:xfrm>
            <a:off x="7721530" y="2093698"/>
            <a:ext cx="4124702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sv-SE" sz="1200" i="1" dirty="0">
                <a:solidFill>
                  <a:schemeClr val="tx1"/>
                </a:solidFill>
              </a:rPr>
              <a:t>Använd gärna post it-lappar för att lista de acceptabla störningsperioderna (står som tid i de vita rutorna).</a:t>
            </a:r>
          </a:p>
        </p:txBody>
      </p:sp>
      <p:sp>
        <p:nvSpPr>
          <p:cNvPr id="101" name="Ellips 100">
            <a:extLst>
              <a:ext uri="{FF2B5EF4-FFF2-40B4-BE49-F238E27FC236}">
                <a16:creationId xmlns:a16="http://schemas.microsoft.com/office/drawing/2014/main" id="{D81EE78F-2488-C24E-90A6-E42BC30C9412}"/>
              </a:ext>
            </a:extLst>
          </p:cNvPr>
          <p:cNvSpPr>
            <a:spLocks noChangeAspect="1"/>
          </p:cNvSpPr>
          <p:nvPr/>
        </p:nvSpPr>
        <p:spPr>
          <a:xfrm>
            <a:off x="7366432" y="2041475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Platshållare för innehåll 14">
            <a:extLst>
              <a:ext uri="{FF2B5EF4-FFF2-40B4-BE49-F238E27FC236}">
                <a16:creationId xmlns:a16="http://schemas.microsoft.com/office/drawing/2014/main" id="{82F50FE8-F8A7-2A48-BE17-A307927682FA}"/>
              </a:ext>
            </a:extLst>
          </p:cNvPr>
          <p:cNvSpPr txBox="1">
            <a:spLocks/>
          </p:cNvSpPr>
          <p:nvPr/>
        </p:nvSpPr>
        <p:spPr>
          <a:xfrm>
            <a:off x="890740" y="1744521"/>
            <a:ext cx="4606373" cy="172354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Nästa del är att bestämma </a:t>
            </a:r>
            <a:r>
              <a:rPr kumimoji="0" lang="sv-S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maximalt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sv-S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acceptabel störningsperiod </a:t>
            </a:r>
            <a:r>
              <a:rPr kumimoji="0" lang="sv-SE" sz="1200" b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(benämns i fortsättningen som acceptabel störningsperiod)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för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respektive aktivitet.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Med acceptabla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störningsperioder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menas hur lång tid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en aktivitet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kan ligga nere innan det ger oacceptabla konsekvenser för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verksamheten,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organisationen eller samhället. 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Utifrån konsekvenserna och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störningsperioderna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görs en bedömning 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av vilka aktiviteter som är kritiska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och som ska </a:t>
            </a:r>
            <a:r>
              <a: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prioriteras i det fortsatta arbetet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4" name="textruta 83">
            <a:extLst>
              <a:ext uri="{FF2B5EF4-FFF2-40B4-BE49-F238E27FC236}">
                <a16:creationId xmlns:a16="http://schemas.microsoft.com/office/drawing/2014/main" id="{C8E3D118-69C2-E44D-883C-2F0488CC725A}"/>
              </a:ext>
            </a:extLst>
          </p:cNvPr>
          <p:cNvSpPr txBox="1"/>
          <p:nvPr/>
        </p:nvSpPr>
        <p:spPr>
          <a:xfrm>
            <a:off x="913731" y="4866371"/>
            <a:ext cx="5006778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sv-SE" sz="1200" dirty="0"/>
              <a:t>Hur länge kan en aktivitet ligga nere innan det ger oacceptabla konsekvenser utifrån kriteriemodellen?</a:t>
            </a:r>
          </a:p>
          <a:p>
            <a:pPr marL="171450" indent="-171450"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sv-SE" sz="1200" dirty="0"/>
              <a:t>Finns det tidpunkter när aktiviteten är särskilt viktig? T.ex. vid ett visst datum, tid på dygnet eller årstid. </a:t>
            </a:r>
          </a:p>
          <a:p>
            <a:pPr marL="171450" lvl="0" indent="-171450"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sv-SE" sz="1200" dirty="0"/>
              <a:t>Om vi behöver prioritera mellan aktiviteter, vilken eller vilka är viktigast att upprätthålla? </a:t>
            </a:r>
          </a:p>
        </p:txBody>
      </p:sp>
      <p:grpSp>
        <p:nvGrpSpPr>
          <p:cNvPr id="103" name="Grupp 102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104" name="Frihandsfigur 103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8" name="Frihandsfigur 107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9" name="Frihandsfigur 108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0" name="Frihandsfigur 109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2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13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14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15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116" name="textruta 115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7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117" name="textruta 116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125" name="textruta 124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latin typeface="Century Gothic"/>
                </a:rPr>
                <a:t>(do)</a:t>
              </a:r>
            </a:p>
          </p:txBody>
        </p:sp>
        <p:sp>
          <p:nvSpPr>
            <p:cNvPr id="126" name="textruta 125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8C8B85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8C8B85"/>
                  </a:solidFill>
                  <a:latin typeface="Century Gothic"/>
                </a:rPr>
                <a:t>(plan)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993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DE16BD0F-DDD9-3243-8752-3B8538F5C7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395882" y="272030"/>
            <a:ext cx="998225" cy="9982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graphicFrame>
        <p:nvGraphicFramePr>
          <p:cNvPr id="17" name="Tabell 16">
            <a:extLst>
              <a:ext uri="{FF2B5EF4-FFF2-40B4-BE49-F238E27FC236}">
                <a16:creationId xmlns:a16="http://schemas.microsoft.com/office/drawing/2014/main" id="{5F788D07-FA13-0C4F-9223-DA4B365A9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885614"/>
              </p:ext>
            </p:extLst>
          </p:nvPr>
        </p:nvGraphicFramePr>
        <p:xfrm>
          <a:off x="216311" y="1785055"/>
          <a:ext cx="11798708" cy="496970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96393">
                  <a:extLst>
                    <a:ext uri="{9D8B030D-6E8A-4147-A177-3AD203B41FA5}">
                      <a16:colId xmlns:a16="http://schemas.microsoft.com/office/drawing/2014/main" val="3986732965"/>
                    </a:ext>
                  </a:extLst>
                </a:gridCol>
                <a:gridCol w="6813190">
                  <a:extLst>
                    <a:ext uri="{9D8B030D-6E8A-4147-A177-3AD203B41FA5}">
                      <a16:colId xmlns:a16="http://schemas.microsoft.com/office/drawing/2014/main" val="345775357"/>
                    </a:ext>
                  </a:extLst>
                </a:gridCol>
                <a:gridCol w="1823564">
                  <a:extLst>
                    <a:ext uri="{9D8B030D-6E8A-4147-A177-3AD203B41FA5}">
                      <a16:colId xmlns:a16="http://schemas.microsoft.com/office/drawing/2014/main" val="1009937067"/>
                    </a:ext>
                  </a:extLst>
                </a:gridCol>
                <a:gridCol w="1465561">
                  <a:extLst>
                    <a:ext uri="{9D8B030D-6E8A-4147-A177-3AD203B41FA5}">
                      <a16:colId xmlns:a16="http://schemas.microsoft.com/office/drawing/2014/main" val="2023658421"/>
                    </a:ext>
                  </a:extLst>
                </a:gridCol>
              </a:tblGrid>
              <a:tr h="796398"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latin typeface="+mj-lt"/>
                        </a:rPr>
                        <a:t>Aktiviteter som upprätthåller den</a:t>
                      </a:r>
                      <a:r>
                        <a:rPr lang="sv-SE" sz="1000" dirty="0">
                          <a:solidFill>
                            <a:schemeClr val="bg1"/>
                          </a:solidFill>
                          <a:latin typeface="+mj-lt"/>
                        </a:rPr>
                        <a:t> </a:t>
                      </a:r>
                      <a:r>
                        <a:rPr lang="sv-SE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kritiska processen</a:t>
                      </a:r>
                      <a:endParaRPr lang="sv-SE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r>
                        <a:rPr lang="sv-SE" sz="1000" dirty="0">
                          <a:latin typeface="+mj-lt"/>
                        </a:rPr>
                        <a:t>Exempel på konsekvenser vid </a:t>
                      </a:r>
                      <a:r>
                        <a:rPr lang="sv-SE" sz="1000" dirty="0" smtClean="0">
                          <a:latin typeface="+mj-lt"/>
                        </a:rPr>
                        <a:t>störning </a:t>
                      </a:r>
                      <a:r>
                        <a:rPr lang="sv-SE" sz="1000" dirty="0">
                          <a:latin typeface="+mj-lt"/>
                        </a:rPr>
                        <a:t>(exemplet utgår från kriterierna </a:t>
                      </a:r>
                      <a:r>
                        <a:rPr lang="sv-SE" sz="1000" dirty="0">
                          <a:solidFill>
                            <a:schemeClr val="bg1"/>
                          </a:solidFill>
                          <a:latin typeface="+mj-lt"/>
                        </a:rPr>
                        <a:t>på </a:t>
                      </a:r>
                      <a:r>
                        <a:rPr lang="sv-SE" sz="1000" smtClean="0">
                          <a:solidFill>
                            <a:schemeClr val="bg1"/>
                          </a:solidFill>
                          <a:latin typeface="+mj-lt"/>
                        </a:rPr>
                        <a:t>bild 9)</a:t>
                      </a:r>
                      <a:endParaRPr lang="sv-SE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Acceptabel </a:t>
                      </a:r>
                      <a:r>
                        <a:rPr lang="sv-SE" sz="10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störningsperiod</a:t>
                      </a:r>
                      <a:r>
                        <a:rPr lang="sv-SE" sz="10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lang="sv-SE" sz="10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sv-SE" sz="10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för aktiviteten</a:t>
                      </a: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Är det här en kritisk aktivitet som ska prioriteras i det fortsatta arbetet? </a:t>
                      </a:r>
                    </a:p>
                  </a:txBody>
                  <a:tcPr marL="54000" marR="0" marT="36000" marB="36000" anchor="ctr"/>
                </a:tc>
                <a:extLst>
                  <a:ext uri="{0D108BD9-81ED-4DB2-BD59-A6C34878D82A}">
                    <a16:rowId xmlns:a16="http://schemas.microsoft.com/office/drawing/2014/main" val="3818095702"/>
                  </a:ext>
                </a:extLst>
              </a:tr>
              <a:tr h="632562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Mottagning </a:t>
                      </a:r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och behandling av inkommande larm 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Fara för människors liv och hälsa, miljö samt ekonomiska värden. Om ett larm inte kan nå räddningstjänsten så kan de inte </a:t>
                      </a:r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rycka </a:t>
                      </a:r>
                      <a:r>
                        <a:rPr lang="sv-S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ut för att hantera händelsen. Ett </a:t>
                      </a:r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störning </a:t>
                      </a:r>
                      <a:r>
                        <a:rPr lang="sv-S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 aktiviteten riskerar även att leda till en förtroendeskada.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Anges inte i detta </a:t>
                      </a:r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exempel.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</a:t>
                      </a: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2982772329"/>
                  </a:ext>
                </a:extLst>
              </a:tr>
              <a:tr h="632562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Utlarmning</a:t>
                      </a:r>
                      <a:r>
                        <a:rPr lang="sv-SE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av räddningsstyrka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Fara för människors liv och hälsa, miljö samt ekonomiska värden. Om räddningsstyrkan inte kan </a:t>
                      </a:r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larmas</a:t>
                      </a:r>
                      <a:r>
                        <a:rPr lang="sv-SE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ut</a:t>
                      </a:r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så </a:t>
                      </a:r>
                      <a:r>
                        <a:rPr lang="sv-S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kan de inte </a:t>
                      </a:r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rycka </a:t>
                      </a:r>
                      <a:r>
                        <a:rPr lang="sv-S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ut för att hantera </a:t>
                      </a:r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händelsen. En störning i </a:t>
                      </a:r>
                      <a:r>
                        <a:rPr lang="sv-S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aktiviteten riskerar även att leda till en förtroendeskada.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Anges inte i detta </a:t>
                      </a:r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exempel.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</a:t>
                      </a: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3236874599"/>
                  </a:ext>
                </a:extLst>
              </a:tr>
              <a:tr h="632562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Räddningspersonal </a:t>
                      </a:r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till fordon (anspänningstid)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Fara för människors liv och hälsa, miljö samt ekonomiska värden. Om </a:t>
                      </a:r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anspänningstiden överskrids </a:t>
                      </a:r>
                      <a:r>
                        <a:rPr lang="sv-S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eller räddningspersonalen inte kan ta sig till fordonen kan händelsen förvärras. </a:t>
                      </a:r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En</a:t>
                      </a:r>
                      <a:r>
                        <a:rPr lang="sv-SE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störning</a:t>
                      </a:r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sv-S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 aktiviteten riskerar även att leda till en förtroendeskada.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Anges inte i detta </a:t>
                      </a:r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exempel.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</a:t>
                      </a: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1218289420"/>
                  </a:ext>
                </a:extLst>
              </a:tr>
              <a:tr h="702456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Framkörning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Fara för människors liv och hälsa, miljö samt ekonomiska värden. Om </a:t>
                      </a:r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framkörningen </a:t>
                      </a:r>
                      <a:r>
                        <a:rPr lang="sv-S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dröjer eller räddningspersonalen inte kan ta sig till fordonen kan händelsen förvärras. </a:t>
                      </a:r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En</a:t>
                      </a:r>
                      <a:r>
                        <a:rPr lang="sv-SE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störning</a:t>
                      </a:r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sv-S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 aktiviteten riskerar även att leda till en förtroendeskada. 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Anges inte i detta </a:t>
                      </a:r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exempel.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</a:t>
                      </a: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2249060889"/>
                  </a:ext>
                </a:extLst>
              </a:tr>
              <a:tr h="524389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Initial </a:t>
                      </a:r>
                      <a:r>
                        <a:rPr lang="sv-S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bedömning, beslut och order 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Fara för människors liv och hälsa, miljö samt ekonomiska värden.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Anges inte i detta </a:t>
                      </a:r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exempel.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</a:t>
                      </a: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85070343"/>
                  </a:ext>
                </a:extLst>
              </a:tr>
              <a:tr h="524389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Insats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Fara för människors liv och hälsa, miljö samt ekonomiska värden. </a:t>
                      </a:r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En</a:t>
                      </a:r>
                      <a:r>
                        <a:rPr lang="sv-SE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störning</a:t>
                      </a:r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sv-S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 aktiviteten riskerar även att leda till en förtroendeskada.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Anges inte i detta </a:t>
                      </a:r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exempel.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</a:t>
                      </a: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2356397066"/>
                  </a:ext>
                </a:extLst>
              </a:tr>
              <a:tr h="524389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Återställning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Fara för människors liv och hälsa. </a:t>
                      </a:r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Det</a:t>
                      </a:r>
                      <a:r>
                        <a:rPr lang="sv-SE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går inte att åka på fler larm innan utrustningen är återställd.</a:t>
                      </a:r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En</a:t>
                      </a:r>
                      <a:r>
                        <a:rPr lang="sv-SE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störning</a:t>
                      </a:r>
                      <a:r>
                        <a:rPr lang="sv-SE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i aktiviteten riskerar även att leda till en förtroendeskada.</a:t>
                      </a:r>
                      <a:endParaRPr lang="sv-SE" sz="10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Anges inte i detta </a:t>
                      </a:r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exempel.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Ja</a:t>
                      </a: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4198208634"/>
                  </a:ext>
                </a:extLst>
              </a:tr>
            </a:tbl>
          </a:graphicData>
        </a:graphic>
      </p:graphicFrame>
      <p:sp>
        <p:nvSpPr>
          <p:cNvPr id="10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024" y="540585"/>
            <a:ext cx="9975289" cy="729670"/>
          </a:xfrm>
        </p:spPr>
        <p:txBody>
          <a:bodyPr/>
          <a:lstStyle/>
          <a:p>
            <a:r>
              <a:rPr lang="sv-SE" sz="2400" dirty="0"/>
              <a:t>Konsekvensanalys </a:t>
            </a:r>
            <a:r>
              <a:rPr lang="sv-SE" sz="2400" b="0" dirty="0"/>
              <a:t/>
            </a:r>
            <a:br>
              <a:rPr lang="sv-SE" sz="2400" b="0" dirty="0"/>
            </a:br>
            <a:r>
              <a:rPr lang="sv-SE" sz="2200" b="0" dirty="0"/>
              <a:t>Exempel på </a:t>
            </a:r>
            <a:r>
              <a:rPr lang="sv-SE" sz="2200" b="0" dirty="0" smtClean="0"/>
              <a:t>delresultat </a:t>
            </a:r>
            <a:r>
              <a:rPr lang="sv-SE" sz="2200" b="0" dirty="0"/>
              <a:t>efter </a:t>
            </a:r>
            <a:r>
              <a:rPr lang="sv-SE" sz="2200" b="0" dirty="0" smtClean="0"/>
              <a:t>workshop </a:t>
            </a:r>
            <a:r>
              <a:rPr lang="sv-SE" sz="2200" b="0" dirty="0" smtClean="0">
                <a:solidFill>
                  <a:schemeClr val="tx1"/>
                </a:solidFill>
              </a:rPr>
              <a:t>1- Prioriteringsunderlag</a:t>
            </a:r>
            <a:endParaRPr lang="sv-SE" sz="2200" b="0" dirty="0">
              <a:solidFill>
                <a:schemeClr val="tx1"/>
              </a:solidFill>
            </a:endParaRPr>
          </a:p>
        </p:txBody>
      </p:sp>
      <p:cxnSp>
        <p:nvCxnSpPr>
          <p:cNvPr id="11" name="Rak 25">
            <a:extLst>
              <a:ext uri="{FF2B5EF4-FFF2-40B4-BE49-F238E27FC236}">
                <a16:creationId xmlns:a16="http://schemas.microsoft.com/office/drawing/2014/main" id="{84F544D4-B3BF-2840-8D39-255804A974F5}"/>
              </a:ext>
            </a:extLst>
          </p:cNvPr>
          <p:cNvCxnSpPr>
            <a:cxnSpLocks/>
          </p:cNvCxnSpPr>
          <p:nvPr/>
        </p:nvCxnSpPr>
        <p:spPr>
          <a:xfrm>
            <a:off x="1829917" y="508909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innehåll 14">
            <a:extLst>
              <a:ext uri="{FF2B5EF4-FFF2-40B4-BE49-F238E27FC236}">
                <a16:creationId xmlns:a16="http://schemas.microsoft.com/office/drawing/2014/main" id="{6F6D6531-C7A0-BF46-889D-15BF7D07FEC8}"/>
              </a:ext>
            </a:extLst>
          </p:cNvPr>
          <p:cNvSpPr txBox="1">
            <a:spLocks/>
          </p:cNvSpPr>
          <p:nvPr/>
        </p:nvSpPr>
        <p:spPr>
          <a:xfrm>
            <a:off x="2078718" y="1299182"/>
            <a:ext cx="8323023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200" i="1" dirty="0">
                <a:solidFill>
                  <a:schemeClr val="tx1"/>
                </a:solidFill>
              </a:rPr>
              <a:t>I följande exempel har vi valt att inte ange acceptabla </a:t>
            </a:r>
            <a:r>
              <a:rPr lang="sv-SE" sz="1200" i="1" dirty="0" smtClean="0">
                <a:solidFill>
                  <a:schemeClr val="tx1"/>
                </a:solidFill>
              </a:rPr>
              <a:t>störningsperioder </a:t>
            </a:r>
            <a:r>
              <a:rPr lang="sv-SE" sz="1200" i="1" dirty="0">
                <a:solidFill>
                  <a:schemeClr val="tx1"/>
                </a:solidFill>
              </a:rPr>
              <a:t>eller återställningstider mot bakgrund av att varje verksamhet är unik och bör definiera dessa utifrån sina förutsättningar.  </a:t>
            </a:r>
            <a:endParaRPr lang="sv-SE" sz="1200" i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E29C7873-89DE-9246-A108-476A00A15DB5}"/>
              </a:ext>
            </a:extLst>
          </p:cNvPr>
          <p:cNvSpPr>
            <a:spLocks noChangeAspect="1"/>
          </p:cNvSpPr>
          <p:nvPr/>
        </p:nvSpPr>
        <p:spPr>
          <a:xfrm>
            <a:off x="1718718" y="1286277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b="1" dirty="0">
                <a:solidFill>
                  <a:schemeClr val="bg2"/>
                </a:solidFill>
              </a:rPr>
              <a:t>!</a:t>
            </a:r>
            <a:endParaRPr lang="sv-S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966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76C3253-994C-154C-8692-E7C17B625A33}"/>
              </a:ext>
            </a:extLst>
          </p:cNvPr>
          <p:cNvSpPr/>
          <p:nvPr/>
        </p:nvSpPr>
        <p:spPr>
          <a:xfrm>
            <a:off x="6816728" y="1"/>
            <a:ext cx="5375272" cy="6858000"/>
          </a:xfrm>
          <a:prstGeom prst="rect">
            <a:avLst/>
          </a:prstGeom>
          <a:solidFill>
            <a:srgbClr val="E2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3870311" cy="757130"/>
          </a:xfrm>
        </p:spPr>
        <p:txBody>
          <a:bodyPr wrap="square">
            <a:spAutoFit/>
          </a:bodyPr>
          <a:lstStyle/>
          <a:p>
            <a:r>
              <a:rPr lang="sv-SE" sz="2400" dirty="0"/>
              <a:t>Konsekvensanalys</a:t>
            </a:r>
            <a:br>
              <a:rPr lang="sv-SE" sz="2400" dirty="0"/>
            </a:br>
            <a:r>
              <a:rPr lang="sv-SE" sz="2200" b="0" dirty="0"/>
              <a:t>R</a:t>
            </a:r>
            <a:r>
              <a:rPr lang="sv-SE" sz="2200" b="0" dirty="0" smtClean="0"/>
              <a:t>esurser</a:t>
            </a:r>
            <a:endParaRPr lang="sv-SE" sz="2200" b="0" dirty="0"/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latshållare för innehåll 14">
            <a:extLst>
              <a:ext uri="{FF2B5EF4-FFF2-40B4-BE49-F238E27FC236}">
                <a16:creationId xmlns:a16="http://schemas.microsoft.com/office/drawing/2014/main" id="{82F50FE8-F8A7-2A48-BE17-A307927682FA}"/>
              </a:ext>
            </a:extLst>
          </p:cNvPr>
          <p:cNvSpPr txBox="1">
            <a:spLocks/>
          </p:cNvSpPr>
          <p:nvPr/>
        </p:nvSpPr>
        <p:spPr>
          <a:xfrm>
            <a:off x="890740" y="1947713"/>
            <a:ext cx="4606373" cy="175432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sv-SE" sz="1400" dirty="0">
                <a:solidFill>
                  <a:prstClr val="black"/>
                </a:solidFill>
              </a:rPr>
              <a:t>Nästa del i konsekvensanalysen innebär att identifiera de resurser (beroenden) som </a:t>
            </a:r>
            <a:r>
              <a:rPr lang="sv-SE" sz="1400" dirty="0"/>
              <a:t>upprätthåller var och en av de kritiska aktiviteterna, </a:t>
            </a:r>
            <a:r>
              <a:rPr lang="sv-SE" sz="1400" dirty="0" smtClean="0">
                <a:solidFill>
                  <a:prstClr val="black"/>
                </a:solidFill>
              </a:rPr>
              <a:t>dvs. </a:t>
            </a:r>
            <a:r>
              <a:rPr lang="sv-SE" sz="1400" dirty="0">
                <a:solidFill>
                  <a:prstClr val="black"/>
                </a:solidFill>
              </a:rPr>
              <a:t>de aktiviteter som har prioriterats utifrån tidigare moment. </a:t>
            </a:r>
          </a:p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sv-SE" sz="1400" dirty="0"/>
              <a:t>Det underlättar om ni tänker på att de kritiska resurserna utgörs av </a:t>
            </a:r>
            <a:r>
              <a:rPr lang="sv-SE" sz="1400" dirty="0" smtClean="0"/>
              <a:t>substantiv. Exempel på resurser kan vara </a:t>
            </a:r>
            <a:r>
              <a:rPr lang="sv-SE" sz="1400" i="1" dirty="0" smtClean="0"/>
              <a:t>fordon</a:t>
            </a:r>
            <a:r>
              <a:rPr lang="sv-SE" sz="1400" dirty="0"/>
              <a:t>, </a:t>
            </a:r>
            <a:r>
              <a:rPr lang="sv-SE" sz="1400" i="1" dirty="0" smtClean="0"/>
              <a:t>Rakel</a:t>
            </a:r>
            <a:r>
              <a:rPr lang="sv-SE" sz="1400" dirty="0" smtClean="0"/>
              <a:t> </a:t>
            </a:r>
            <a:r>
              <a:rPr lang="sv-SE" sz="1400" dirty="0"/>
              <a:t>och </a:t>
            </a:r>
            <a:r>
              <a:rPr lang="sv-SE" sz="1400" i="1" dirty="0"/>
              <a:t>personal</a:t>
            </a:r>
            <a:r>
              <a:rPr lang="sv-SE" sz="1400" dirty="0"/>
              <a:t>. </a:t>
            </a: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4B507311-302C-384D-8FC9-EAFABF79D1D0}"/>
              </a:ext>
            </a:extLst>
          </p:cNvPr>
          <p:cNvSpPr/>
          <p:nvPr/>
        </p:nvSpPr>
        <p:spPr>
          <a:xfrm>
            <a:off x="237506" y="4230424"/>
            <a:ext cx="6579222" cy="2627576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12000" tIns="756000" rIns="360000" bIns="720000" rtlCol="0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2C81A05-86C7-5D4C-9608-E82CCA1113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5" y="4390851"/>
            <a:ext cx="465771" cy="46577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C98C352-3E5A-CC4D-A3B2-2174143EDD0F}"/>
              </a:ext>
            </a:extLst>
          </p:cNvPr>
          <p:cNvSpPr txBox="1"/>
          <p:nvPr/>
        </p:nvSpPr>
        <p:spPr>
          <a:xfrm>
            <a:off x="913731" y="4469657"/>
            <a:ext cx="3929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Exempel på frågor att ställa i det här steget</a:t>
            </a:r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41A0FAFA-854C-DA48-AB04-DCBA4F7DBD13}"/>
              </a:ext>
            </a:extLst>
          </p:cNvPr>
          <p:cNvCxnSpPr/>
          <p:nvPr/>
        </p:nvCxnSpPr>
        <p:spPr>
          <a:xfrm>
            <a:off x="6816728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3320E35F-3748-534B-8C48-8F957E03EDCA}"/>
              </a:ext>
            </a:extLst>
          </p:cNvPr>
          <p:cNvCxnSpPr>
            <a:cxnSpLocks/>
          </p:cNvCxnSpPr>
          <p:nvPr/>
        </p:nvCxnSpPr>
        <p:spPr>
          <a:xfrm>
            <a:off x="237506" y="4225846"/>
            <a:ext cx="6579222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dobjekt 28">
            <a:extLst>
              <a:ext uri="{FF2B5EF4-FFF2-40B4-BE49-F238E27FC236}">
                <a16:creationId xmlns:a16="http://schemas.microsoft.com/office/drawing/2014/main" id="{DCFD96FF-49EE-DB4A-9861-3607267A8D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1067513" y="161331"/>
            <a:ext cx="935949" cy="93594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68" name="Platshållare för innehåll 14">
            <a:extLst>
              <a:ext uri="{FF2B5EF4-FFF2-40B4-BE49-F238E27FC236}">
                <a16:creationId xmlns:a16="http://schemas.microsoft.com/office/drawing/2014/main" id="{015A0AF2-90E9-C048-BFF8-A5128F814676}"/>
              </a:ext>
            </a:extLst>
          </p:cNvPr>
          <p:cNvSpPr txBox="1">
            <a:spLocks/>
          </p:cNvSpPr>
          <p:nvPr/>
        </p:nvSpPr>
        <p:spPr>
          <a:xfrm>
            <a:off x="7435228" y="265254"/>
            <a:ext cx="3632282" cy="73866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Samhällsviktig verksamhet: </a:t>
            </a:r>
            <a:b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</a:b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Kommunal räddningstjänst </a:t>
            </a:r>
            <a:b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</a:b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Kritisk process: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Räddningsinsats</a:t>
            </a:r>
          </a:p>
        </p:txBody>
      </p:sp>
      <p:sp>
        <p:nvSpPr>
          <p:cNvPr id="112" name="Platshållare för innehåll 14">
            <a:extLst>
              <a:ext uri="{FF2B5EF4-FFF2-40B4-BE49-F238E27FC236}">
                <a16:creationId xmlns:a16="http://schemas.microsoft.com/office/drawing/2014/main" id="{BBB3AA51-5F1A-E248-B989-3BBA2D54094C}"/>
              </a:ext>
            </a:extLst>
          </p:cNvPr>
          <p:cNvSpPr txBox="1">
            <a:spLocks/>
          </p:cNvSpPr>
          <p:nvPr/>
        </p:nvSpPr>
        <p:spPr>
          <a:xfrm>
            <a:off x="7492116" y="3219497"/>
            <a:ext cx="4024496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1600" b="1" dirty="0">
                <a:latin typeface="Century Gothic"/>
              </a:rPr>
              <a:t>R</a:t>
            </a:r>
            <a:r>
              <a:rPr kumimoji="0" lang="sv-S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esurser</a:t>
            </a:r>
            <a:endParaRPr kumimoji="0" lang="sv-S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Platshållare för innehåll 14">
            <a:extLst>
              <a:ext uri="{FF2B5EF4-FFF2-40B4-BE49-F238E27FC236}">
                <a16:creationId xmlns:a16="http://schemas.microsoft.com/office/drawing/2014/main" id="{392CD8D5-9F67-5545-B8BF-BC11EF73CDF4}"/>
              </a:ext>
            </a:extLst>
          </p:cNvPr>
          <p:cNvSpPr txBox="1">
            <a:spLocks/>
          </p:cNvSpPr>
          <p:nvPr/>
        </p:nvSpPr>
        <p:spPr>
          <a:xfrm>
            <a:off x="7492115" y="3520032"/>
            <a:ext cx="4551479" cy="101566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sv-SE" sz="1200" i="1" dirty="0">
                <a:solidFill>
                  <a:schemeClr val="tx1"/>
                </a:solidFill>
              </a:rPr>
              <a:t>Använd post it-lappar för att lista resurserna. Koppla resurserna till respektive kritisk aktivitet. Siffrorna inom parentes indikerar koppling till de olika kritiska aktiviteterna. Använd gärna olika färger på post-it lapparna för att hålla isär de interna (gröna) och externa (röda) </a:t>
            </a:r>
            <a:r>
              <a:rPr lang="sv-SE" sz="1200" i="1" dirty="0" smtClean="0">
                <a:solidFill>
                  <a:schemeClr val="tx1"/>
                </a:solidFill>
              </a:rPr>
              <a:t>resurserna.</a:t>
            </a:r>
            <a:endParaRPr kumimoji="0" lang="sv-SE" sz="1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4" name="Ellips 113">
            <a:extLst>
              <a:ext uri="{FF2B5EF4-FFF2-40B4-BE49-F238E27FC236}">
                <a16:creationId xmlns:a16="http://schemas.microsoft.com/office/drawing/2014/main" id="{96774840-471B-CA42-B661-6F33234F59F4}"/>
              </a:ext>
            </a:extLst>
          </p:cNvPr>
          <p:cNvSpPr>
            <a:spLocks noChangeAspect="1"/>
          </p:cNvSpPr>
          <p:nvPr/>
        </p:nvSpPr>
        <p:spPr>
          <a:xfrm>
            <a:off x="7179620" y="3488537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5" name="Grupp 114">
            <a:extLst>
              <a:ext uri="{FF2B5EF4-FFF2-40B4-BE49-F238E27FC236}">
                <a16:creationId xmlns:a16="http://schemas.microsoft.com/office/drawing/2014/main" id="{6D5C3FC4-71D6-D047-9284-51D22C386094}"/>
              </a:ext>
            </a:extLst>
          </p:cNvPr>
          <p:cNvGrpSpPr/>
          <p:nvPr/>
        </p:nvGrpSpPr>
        <p:grpSpPr>
          <a:xfrm>
            <a:off x="8663753" y="5812984"/>
            <a:ext cx="772082" cy="759662"/>
            <a:chOff x="8761376" y="2670723"/>
            <a:chExt cx="772082" cy="759662"/>
          </a:xfrm>
        </p:grpSpPr>
        <p:sp>
          <p:nvSpPr>
            <p:cNvPr id="116" name="Rektangel 64">
              <a:extLst>
                <a:ext uri="{FF2B5EF4-FFF2-40B4-BE49-F238E27FC236}">
                  <a16:creationId xmlns:a16="http://schemas.microsoft.com/office/drawing/2014/main" id="{8C8F387F-6024-C441-9415-AAF8A15AF681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7" name="Rektangel 116">
              <a:extLst>
                <a:ext uri="{FF2B5EF4-FFF2-40B4-BE49-F238E27FC236}">
                  <a16:creationId xmlns:a16="http://schemas.microsoft.com/office/drawing/2014/main" id="{50DD0B72-4A33-FF44-BF65-C68EC47212BA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(1-2)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18" name="Grupp 117">
            <a:extLst>
              <a:ext uri="{FF2B5EF4-FFF2-40B4-BE49-F238E27FC236}">
                <a16:creationId xmlns:a16="http://schemas.microsoft.com/office/drawing/2014/main" id="{B518B85E-DC00-8F48-A442-3F3E851B5089}"/>
              </a:ext>
            </a:extLst>
          </p:cNvPr>
          <p:cNvGrpSpPr/>
          <p:nvPr/>
        </p:nvGrpSpPr>
        <p:grpSpPr>
          <a:xfrm>
            <a:off x="9646754" y="5716741"/>
            <a:ext cx="772082" cy="755995"/>
            <a:chOff x="9744377" y="2574480"/>
            <a:chExt cx="772082" cy="755995"/>
          </a:xfrm>
        </p:grpSpPr>
        <p:sp>
          <p:nvSpPr>
            <p:cNvPr id="119" name="Rektangel 64">
              <a:extLst>
                <a:ext uri="{FF2B5EF4-FFF2-40B4-BE49-F238E27FC236}">
                  <a16:creationId xmlns:a16="http://schemas.microsoft.com/office/drawing/2014/main" id="{DCF8E7ED-1237-4244-9FE9-290469282F1F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96459" y="261047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0" name="Rektangel 119">
              <a:extLst>
                <a:ext uri="{FF2B5EF4-FFF2-40B4-BE49-F238E27FC236}">
                  <a16:creationId xmlns:a16="http://schemas.microsoft.com/office/drawing/2014/main" id="{7907215A-FA63-FB49-B3B9-27AF2211028F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44377" y="2574480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21" name="Grupp 120">
            <a:extLst>
              <a:ext uri="{FF2B5EF4-FFF2-40B4-BE49-F238E27FC236}">
                <a16:creationId xmlns:a16="http://schemas.microsoft.com/office/drawing/2014/main" id="{7AC4CF22-668A-9349-AAD0-67DED6508125}"/>
              </a:ext>
            </a:extLst>
          </p:cNvPr>
          <p:cNvGrpSpPr/>
          <p:nvPr/>
        </p:nvGrpSpPr>
        <p:grpSpPr>
          <a:xfrm>
            <a:off x="10629756" y="5812984"/>
            <a:ext cx="776889" cy="755203"/>
            <a:chOff x="10727379" y="2670723"/>
            <a:chExt cx="776889" cy="755203"/>
          </a:xfrm>
        </p:grpSpPr>
        <p:sp>
          <p:nvSpPr>
            <p:cNvPr id="122" name="Rektangel 64">
              <a:extLst>
                <a:ext uri="{FF2B5EF4-FFF2-40B4-BE49-F238E27FC236}">
                  <a16:creationId xmlns:a16="http://schemas.microsoft.com/office/drawing/2014/main" id="{9E7B8953-D23A-F947-BAA5-381245E6F068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6" name="Rektangel 145">
              <a:extLst>
                <a:ext uri="{FF2B5EF4-FFF2-40B4-BE49-F238E27FC236}">
                  <a16:creationId xmlns:a16="http://schemas.microsoft.com/office/drawing/2014/main" id="{5D9ABEE1-72B9-F24C-B978-C63E83D6F72A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(1-2)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47" name="Grupp 146">
            <a:extLst>
              <a:ext uri="{FF2B5EF4-FFF2-40B4-BE49-F238E27FC236}">
                <a16:creationId xmlns:a16="http://schemas.microsoft.com/office/drawing/2014/main" id="{BE5683E9-9D4B-3A4B-9922-DB4AC232FBDD}"/>
              </a:ext>
            </a:extLst>
          </p:cNvPr>
          <p:cNvGrpSpPr/>
          <p:nvPr/>
        </p:nvGrpSpPr>
        <p:grpSpPr>
          <a:xfrm>
            <a:off x="8648556" y="4886245"/>
            <a:ext cx="776889" cy="755203"/>
            <a:chOff x="10727379" y="2670723"/>
            <a:chExt cx="776889" cy="755203"/>
          </a:xfrm>
        </p:grpSpPr>
        <p:sp>
          <p:nvSpPr>
            <p:cNvPr id="148" name="Rektangel 64">
              <a:extLst>
                <a:ext uri="{FF2B5EF4-FFF2-40B4-BE49-F238E27FC236}">
                  <a16:creationId xmlns:a16="http://schemas.microsoft.com/office/drawing/2014/main" id="{F21B1CEF-983D-0945-A5B7-AC52C3217C0D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9" name="Rektangel 148">
              <a:extLst>
                <a:ext uri="{FF2B5EF4-FFF2-40B4-BE49-F238E27FC236}">
                  <a16:creationId xmlns:a16="http://schemas.microsoft.com/office/drawing/2014/main" id="{B680FD24-444D-0C48-801E-AC7B6980278C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50" name="Grupp 149">
            <a:extLst>
              <a:ext uri="{FF2B5EF4-FFF2-40B4-BE49-F238E27FC236}">
                <a16:creationId xmlns:a16="http://schemas.microsoft.com/office/drawing/2014/main" id="{E01BAD5A-D3D0-6844-A5A6-6EB80A8DBA63}"/>
              </a:ext>
            </a:extLst>
          </p:cNvPr>
          <p:cNvGrpSpPr/>
          <p:nvPr/>
        </p:nvGrpSpPr>
        <p:grpSpPr>
          <a:xfrm>
            <a:off x="9636552" y="4774828"/>
            <a:ext cx="778312" cy="760810"/>
            <a:chOff x="7778375" y="2610105"/>
            <a:chExt cx="778312" cy="760810"/>
          </a:xfrm>
        </p:grpSpPr>
        <p:sp>
          <p:nvSpPr>
            <p:cNvPr id="151" name="Rektangel 64">
              <a:extLst>
                <a:ext uri="{FF2B5EF4-FFF2-40B4-BE49-F238E27FC236}">
                  <a16:creationId xmlns:a16="http://schemas.microsoft.com/office/drawing/2014/main" id="{88CBE091-1902-BF4D-AE49-0069065B55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2" name="Rektangel 151">
              <a:extLst>
                <a:ext uri="{FF2B5EF4-FFF2-40B4-BE49-F238E27FC236}">
                  <a16:creationId xmlns:a16="http://schemas.microsoft.com/office/drawing/2014/main" id="{816575EA-C237-ED4A-B50A-A1A909581A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</a:t>
              </a: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53" name="Grupp 152">
            <a:extLst>
              <a:ext uri="{FF2B5EF4-FFF2-40B4-BE49-F238E27FC236}">
                <a16:creationId xmlns:a16="http://schemas.microsoft.com/office/drawing/2014/main" id="{F0F337D9-DD4B-4847-827E-8019FD35EB30}"/>
              </a:ext>
            </a:extLst>
          </p:cNvPr>
          <p:cNvGrpSpPr/>
          <p:nvPr/>
        </p:nvGrpSpPr>
        <p:grpSpPr>
          <a:xfrm>
            <a:off x="10628020" y="4843912"/>
            <a:ext cx="772082" cy="759662"/>
            <a:chOff x="8761376" y="2670723"/>
            <a:chExt cx="772082" cy="759662"/>
          </a:xfrm>
        </p:grpSpPr>
        <p:sp>
          <p:nvSpPr>
            <p:cNvPr id="154" name="Rektangel 64">
              <a:extLst>
                <a:ext uri="{FF2B5EF4-FFF2-40B4-BE49-F238E27FC236}">
                  <a16:creationId xmlns:a16="http://schemas.microsoft.com/office/drawing/2014/main" id="{5B3E8E7B-FB13-1E43-9D83-270EC29A92FC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5" name="Rektangel 154">
              <a:extLst>
                <a:ext uri="{FF2B5EF4-FFF2-40B4-BE49-F238E27FC236}">
                  <a16:creationId xmlns:a16="http://schemas.microsoft.com/office/drawing/2014/main" id="{F7414246-2281-C144-94CD-BA560298B48B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(1)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56" name="Grupp 155">
            <a:extLst>
              <a:ext uri="{FF2B5EF4-FFF2-40B4-BE49-F238E27FC236}">
                <a16:creationId xmlns:a16="http://schemas.microsoft.com/office/drawing/2014/main" id="{956302EA-938E-1441-9D8E-08133954CC28}"/>
              </a:ext>
            </a:extLst>
          </p:cNvPr>
          <p:cNvGrpSpPr/>
          <p:nvPr/>
        </p:nvGrpSpPr>
        <p:grpSpPr>
          <a:xfrm rot="60000">
            <a:off x="7664078" y="4799305"/>
            <a:ext cx="778312" cy="760810"/>
            <a:chOff x="7778375" y="2610105"/>
            <a:chExt cx="778312" cy="760810"/>
          </a:xfrm>
        </p:grpSpPr>
        <p:sp>
          <p:nvSpPr>
            <p:cNvPr id="157" name="Rektangel 64">
              <a:extLst>
                <a:ext uri="{FF2B5EF4-FFF2-40B4-BE49-F238E27FC236}">
                  <a16:creationId xmlns:a16="http://schemas.microsoft.com/office/drawing/2014/main" id="{3DC76612-7445-B841-B5A0-2D92FF7E4E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8" name="Rektangel 157">
              <a:extLst>
                <a:ext uri="{FF2B5EF4-FFF2-40B4-BE49-F238E27FC236}">
                  <a16:creationId xmlns:a16="http://schemas.microsoft.com/office/drawing/2014/main" id="{5D06EE2E-70D4-1B41-871D-0386CED11A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sv-SE" sz="1400" dirty="0" smtClean="0">
                  <a:solidFill>
                    <a:schemeClr val="tx1"/>
                  </a:solidFill>
                  <a:latin typeface="+mj-lt"/>
                </a:rPr>
                <a:t>Resurs A</a:t>
              </a:r>
              <a:endParaRPr lang="sv-SE" sz="1400" dirty="0">
                <a:solidFill>
                  <a:schemeClr val="tx1"/>
                </a:solidFill>
                <a:latin typeface="+mj-lt"/>
              </a:endParaRPr>
            </a:p>
            <a:p>
              <a:pPr lvl="0" algn="ctr">
                <a:defRPr/>
              </a:pPr>
              <a:r>
                <a:rPr lang="sv-SE" sz="1400" dirty="0" smtClean="0">
                  <a:solidFill>
                    <a:schemeClr val="tx1"/>
                  </a:solidFill>
                  <a:latin typeface="+mj-lt"/>
                </a:rPr>
                <a:t>(1-2)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159" name="Grupp 158">
            <a:extLst>
              <a:ext uri="{FF2B5EF4-FFF2-40B4-BE49-F238E27FC236}">
                <a16:creationId xmlns:a16="http://schemas.microsoft.com/office/drawing/2014/main" id="{1EF74323-7E58-604D-8FF7-45D820027C0C}"/>
              </a:ext>
            </a:extLst>
          </p:cNvPr>
          <p:cNvGrpSpPr/>
          <p:nvPr/>
        </p:nvGrpSpPr>
        <p:grpSpPr>
          <a:xfrm>
            <a:off x="7680752" y="5752366"/>
            <a:ext cx="778312" cy="760810"/>
            <a:chOff x="7778375" y="2610105"/>
            <a:chExt cx="778312" cy="760810"/>
          </a:xfrm>
        </p:grpSpPr>
        <p:sp>
          <p:nvSpPr>
            <p:cNvPr id="160" name="Rektangel 64">
              <a:extLst>
                <a:ext uri="{FF2B5EF4-FFF2-40B4-BE49-F238E27FC236}">
                  <a16:creationId xmlns:a16="http://schemas.microsoft.com/office/drawing/2014/main" id="{4193C93D-961F-9C47-9BAD-5D46EC2999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1" name="Rektangel 160">
              <a:extLst>
                <a:ext uri="{FF2B5EF4-FFF2-40B4-BE49-F238E27FC236}">
                  <a16:creationId xmlns:a16="http://schemas.microsoft.com/office/drawing/2014/main" id="{7FEBD923-ACDB-5342-85AB-112834F7DD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</a:t>
              </a: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162" name="Platshållare för innehåll 14">
            <a:extLst>
              <a:ext uri="{FF2B5EF4-FFF2-40B4-BE49-F238E27FC236}">
                <a16:creationId xmlns:a16="http://schemas.microsoft.com/office/drawing/2014/main" id="{1CDB7EF0-63A4-4448-975C-AB15663D9417}"/>
              </a:ext>
            </a:extLst>
          </p:cNvPr>
          <p:cNvSpPr txBox="1">
            <a:spLocks/>
          </p:cNvSpPr>
          <p:nvPr/>
        </p:nvSpPr>
        <p:spPr>
          <a:xfrm>
            <a:off x="7492116" y="1411269"/>
            <a:ext cx="4024496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Kritiska aktiviteter</a:t>
            </a:r>
          </a:p>
        </p:txBody>
      </p:sp>
      <p:grpSp>
        <p:nvGrpSpPr>
          <p:cNvPr id="163" name="Grupp 162">
            <a:extLst>
              <a:ext uri="{FF2B5EF4-FFF2-40B4-BE49-F238E27FC236}">
                <a16:creationId xmlns:a16="http://schemas.microsoft.com/office/drawing/2014/main" id="{FEBFEE14-C107-BA46-A1CB-B7630A50D0C7}"/>
              </a:ext>
            </a:extLst>
          </p:cNvPr>
          <p:cNvGrpSpPr/>
          <p:nvPr/>
        </p:nvGrpSpPr>
        <p:grpSpPr>
          <a:xfrm>
            <a:off x="8761376" y="2002933"/>
            <a:ext cx="772082" cy="759662"/>
            <a:chOff x="8761376" y="2670723"/>
            <a:chExt cx="772082" cy="759662"/>
          </a:xfrm>
        </p:grpSpPr>
        <p:sp>
          <p:nvSpPr>
            <p:cNvPr id="164" name="Rektangel 64">
              <a:extLst>
                <a:ext uri="{FF2B5EF4-FFF2-40B4-BE49-F238E27FC236}">
                  <a16:creationId xmlns:a16="http://schemas.microsoft.com/office/drawing/2014/main" id="{22F6E730-36AA-9045-BB4D-B8C4857B0AC5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Rektangel 164">
              <a:extLst>
                <a:ext uri="{FF2B5EF4-FFF2-40B4-BE49-F238E27FC236}">
                  <a16:creationId xmlns:a16="http://schemas.microsoft.com/office/drawing/2014/main" id="{8F267289-7E5E-034B-9DA8-B0DD39B6C94A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Akt. 2</a:t>
              </a:r>
            </a:p>
          </p:txBody>
        </p:sp>
      </p:grpSp>
      <p:grpSp>
        <p:nvGrpSpPr>
          <p:cNvPr id="166" name="Grupp 165">
            <a:extLst>
              <a:ext uri="{FF2B5EF4-FFF2-40B4-BE49-F238E27FC236}">
                <a16:creationId xmlns:a16="http://schemas.microsoft.com/office/drawing/2014/main" id="{89262D17-8687-8E4A-B1D9-263489300466}"/>
              </a:ext>
            </a:extLst>
          </p:cNvPr>
          <p:cNvGrpSpPr/>
          <p:nvPr/>
        </p:nvGrpSpPr>
        <p:grpSpPr>
          <a:xfrm>
            <a:off x="7765717" y="1969919"/>
            <a:ext cx="807843" cy="789677"/>
            <a:chOff x="7778375" y="2610105"/>
            <a:chExt cx="778312" cy="760810"/>
          </a:xfrm>
        </p:grpSpPr>
        <p:sp>
          <p:nvSpPr>
            <p:cNvPr id="167" name="Rektangel 64">
              <a:extLst>
                <a:ext uri="{FF2B5EF4-FFF2-40B4-BE49-F238E27FC236}">
                  <a16:creationId xmlns:a16="http://schemas.microsoft.com/office/drawing/2014/main" id="{CC17496F-8921-774E-90BD-EB768F7039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8" name="Rektangel 167">
              <a:extLst>
                <a:ext uri="{FF2B5EF4-FFF2-40B4-BE49-F238E27FC236}">
                  <a16:creationId xmlns:a16="http://schemas.microsoft.com/office/drawing/2014/main" id="{EFC85775-549E-274F-9A9E-62B6396D0F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1</a:t>
              </a: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69" name="Grupp 168">
            <a:extLst>
              <a:ext uri="{FF2B5EF4-FFF2-40B4-BE49-F238E27FC236}">
                <a16:creationId xmlns:a16="http://schemas.microsoft.com/office/drawing/2014/main" id="{D84DF282-66EE-354C-AB3B-78254C12FE60}"/>
              </a:ext>
            </a:extLst>
          </p:cNvPr>
          <p:cNvGrpSpPr/>
          <p:nvPr/>
        </p:nvGrpSpPr>
        <p:grpSpPr>
          <a:xfrm>
            <a:off x="10679065" y="2028793"/>
            <a:ext cx="776889" cy="755203"/>
            <a:chOff x="10727379" y="2670723"/>
            <a:chExt cx="776889" cy="755203"/>
          </a:xfrm>
        </p:grpSpPr>
        <p:sp>
          <p:nvSpPr>
            <p:cNvPr id="170" name="Rektangel 64">
              <a:extLst>
                <a:ext uri="{FF2B5EF4-FFF2-40B4-BE49-F238E27FC236}">
                  <a16:creationId xmlns:a16="http://schemas.microsoft.com/office/drawing/2014/main" id="{53963544-58EC-6741-9EED-F76985F529AC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100" dirty="0">
                <a:solidFill>
                  <a:schemeClr val="tx1"/>
                </a:solidFill>
              </a:endParaRPr>
            </a:p>
          </p:txBody>
        </p:sp>
        <p:sp>
          <p:nvSpPr>
            <p:cNvPr id="171" name="Rektangel 170">
              <a:extLst>
                <a:ext uri="{FF2B5EF4-FFF2-40B4-BE49-F238E27FC236}">
                  <a16:creationId xmlns:a16="http://schemas.microsoft.com/office/drawing/2014/main" id="{51DC5678-5C37-CF46-A71F-4670D6CA0EA1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b="1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Akt. 4</a:t>
              </a:r>
            </a:p>
          </p:txBody>
        </p:sp>
      </p:grpSp>
      <p:grpSp>
        <p:nvGrpSpPr>
          <p:cNvPr id="172" name="Grupp 171">
            <a:extLst>
              <a:ext uri="{FF2B5EF4-FFF2-40B4-BE49-F238E27FC236}">
                <a16:creationId xmlns:a16="http://schemas.microsoft.com/office/drawing/2014/main" id="{D84DF282-66EE-354C-AB3B-78254C12FE60}"/>
              </a:ext>
            </a:extLst>
          </p:cNvPr>
          <p:cNvGrpSpPr/>
          <p:nvPr/>
        </p:nvGrpSpPr>
        <p:grpSpPr>
          <a:xfrm rot="21355282">
            <a:off x="9692331" y="2004393"/>
            <a:ext cx="776889" cy="755203"/>
            <a:chOff x="10727379" y="2670723"/>
            <a:chExt cx="776889" cy="755203"/>
          </a:xfrm>
        </p:grpSpPr>
        <p:sp>
          <p:nvSpPr>
            <p:cNvPr id="173" name="Rektangel 64">
              <a:extLst>
                <a:ext uri="{FF2B5EF4-FFF2-40B4-BE49-F238E27FC236}">
                  <a16:creationId xmlns:a16="http://schemas.microsoft.com/office/drawing/2014/main" id="{53963544-58EC-6741-9EED-F76985F529AC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100" dirty="0">
                <a:solidFill>
                  <a:schemeClr val="tx1"/>
                </a:solidFill>
              </a:endParaRPr>
            </a:p>
          </p:txBody>
        </p:sp>
        <p:sp>
          <p:nvSpPr>
            <p:cNvPr id="174" name="Rektangel 173">
              <a:extLst>
                <a:ext uri="{FF2B5EF4-FFF2-40B4-BE49-F238E27FC236}">
                  <a16:creationId xmlns:a16="http://schemas.microsoft.com/office/drawing/2014/main" id="{51DC5678-5C37-CF46-A71F-4670D6CA0EA1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b="1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Akt. </a:t>
              </a:r>
              <a:r>
                <a:rPr lang="sv-SE" sz="1400" b="1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3</a:t>
              </a:r>
              <a:endParaRPr lang="sv-SE" sz="1400" b="1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75" name="Grupp 174">
            <a:extLst>
              <a:ext uri="{FF2B5EF4-FFF2-40B4-BE49-F238E27FC236}">
                <a16:creationId xmlns:a16="http://schemas.microsoft.com/office/drawing/2014/main" id="{9561589F-BE1C-9348-94DF-0A11D5334A9A}"/>
              </a:ext>
            </a:extLst>
          </p:cNvPr>
          <p:cNvGrpSpPr/>
          <p:nvPr/>
        </p:nvGrpSpPr>
        <p:grpSpPr>
          <a:xfrm>
            <a:off x="8105953" y="2527579"/>
            <a:ext cx="630890" cy="539985"/>
            <a:chOff x="7778375" y="2610105"/>
            <a:chExt cx="778312" cy="760810"/>
          </a:xfrm>
        </p:grpSpPr>
        <p:sp>
          <p:nvSpPr>
            <p:cNvPr id="176" name="Rektangel 64">
              <a:extLst>
                <a:ext uri="{FF2B5EF4-FFF2-40B4-BE49-F238E27FC236}">
                  <a16:creationId xmlns:a16="http://schemas.microsoft.com/office/drawing/2014/main" id="{CBCC66A2-9B7D-1246-A871-D658F67A61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77" name="Rektangel 176">
              <a:extLst>
                <a:ext uri="{FF2B5EF4-FFF2-40B4-BE49-F238E27FC236}">
                  <a16:creationId xmlns:a16="http://schemas.microsoft.com/office/drawing/2014/main" id="{D384B50F-9BB2-9846-A9E0-DE54A348E7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78" name="Grupp 177">
            <a:extLst>
              <a:ext uri="{FF2B5EF4-FFF2-40B4-BE49-F238E27FC236}">
                <a16:creationId xmlns:a16="http://schemas.microsoft.com/office/drawing/2014/main" id="{FEA4DCA2-3372-6643-8AF1-85CE51392426}"/>
              </a:ext>
            </a:extLst>
          </p:cNvPr>
          <p:cNvGrpSpPr/>
          <p:nvPr/>
        </p:nvGrpSpPr>
        <p:grpSpPr>
          <a:xfrm>
            <a:off x="9067095" y="2543013"/>
            <a:ext cx="630890" cy="539985"/>
            <a:chOff x="7778375" y="2610105"/>
            <a:chExt cx="778312" cy="760810"/>
          </a:xfrm>
        </p:grpSpPr>
        <p:sp>
          <p:nvSpPr>
            <p:cNvPr id="179" name="Rektangel 64">
              <a:extLst>
                <a:ext uri="{FF2B5EF4-FFF2-40B4-BE49-F238E27FC236}">
                  <a16:creationId xmlns:a16="http://schemas.microsoft.com/office/drawing/2014/main" id="{88158513-E79E-1B44-9FA3-D30AAF89B3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80" name="Rektangel 179">
              <a:extLst>
                <a:ext uri="{FF2B5EF4-FFF2-40B4-BE49-F238E27FC236}">
                  <a16:creationId xmlns:a16="http://schemas.microsoft.com/office/drawing/2014/main" id="{15086A66-A1B2-1649-AD44-E9EDBCA784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61" name="textruta 60">
            <a:extLst>
              <a:ext uri="{FF2B5EF4-FFF2-40B4-BE49-F238E27FC236}">
                <a16:creationId xmlns:a16="http://schemas.microsoft.com/office/drawing/2014/main" id="{C8E3D118-69C2-E44D-883C-2F0488CC725A}"/>
              </a:ext>
            </a:extLst>
          </p:cNvPr>
          <p:cNvSpPr txBox="1"/>
          <p:nvPr/>
        </p:nvSpPr>
        <p:spPr>
          <a:xfrm>
            <a:off x="913731" y="4866371"/>
            <a:ext cx="500677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/>
              <a:t>Vad behövs för att kunna upprätthålla/genomföra respektive kritisk aktivitet? Vad är aktiviteten beroende av? 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/>
              <a:t>Vilka av </a:t>
            </a:r>
            <a:r>
              <a:rPr lang="sv-SE" sz="1200" dirty="0" smtClean="0"/>
              <a:t>resurserna </a:t>
            </a:r>
            <a:r>
              <a:rPr lang="sv-SE" sz="1200" dirty="0"/>
              <a:t>är interna </a:t>
            </a:r>
            <a:r>
              <a:rPr lang="sv-SE" sz="1200" dirty="0" smtClean="0"/>
              <a:t>(</a:t>
            </a:r>
            <a:r>
              <a:rPr lang="sv-SE" sz="1200" dirty="0"/>
              <a:t>som organisationen själv råder över) och </a:t>
            </a:r>
            <a:r>
              <a:rPr lang="sv-SE" sz="1200" dirty="0" smtClean="0"/>
              <a:t>vilka är externa </a:t>
            </a:r>
            <a:r>
              <a:rPr lang="sv-SE" sz="1200" dirty="0"/>
              <a:t>resurser (som organisationen inte råder över</a:t>
            </a:r>
            <a:r>
              <a:rPr lang="sv-SE" sz="1200" dirty="0" smtClean="0"/>
              <a:t>)?</a:t>
            </a:r>
            <a:endParaRPr lang="sv-SE" sz="1200" dirty="0"/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 smtClean="0"/>
              <a:t>Kan ni hitta resurser som exempelvis kopplar till kategorierna</a:t>
            </a:r>
            <a:r>
              <a:rPr lang="sv-SE" sz="1200" dirty="0"/>
              <a:t> </a:t>
            </a:r>
            <a:r>
              <a:rPr lang="sv-SE" sz="1200" i="1" dirty="0" smtClean="0"/>
              <a:t>personal</a:t>
            </a:r>
            <a:r>
              <a:rPr lang="sv-SE" sz="1200" dirty="0"/>
              <a:t>, </a:t>
            </a:r>
            <a:r>
              <a:rPr lang="sv-SE" sz="1200" i="1" dirty="0" smtClean="0"/>
              <a:t>lokaler</a:t>
            </a:r>
            <a:r>
              <a:rPr lang="sv-SE" sz="1200" dirty="0" smtClean="0"/>
              <a:t>, </a:t>
            </a:r>
            <a:r>
              <a:rPr lang="sv-SE" sz="1200" i="1" dirty="0" smtClean="0"/>
              <a:t>kritisk infrastruktur</a:t>
            </a:r>
            <a:r>
              <a:rPr lang="sv-SE" sz="1200" dirty="0"/>
              <a:t>, </a:t>
            </a:r>
            <a:r>
              <a:rPr lang="sv-SE" sz="1200" i="1" dirty="0"/>
              <a:t>varor och </a:t>
            </a:r>
            <a:r>
              <a:rPr lang="sv-SE" sz="1200" i="1" dirty="0" smtClean="0"/>
              <a:t>tjänster</a:t>
            </a:r>
            <a:r>
              <a:rPr lang="sv-SE" sz="1200" dirty="0" smtClean="0"/>
              <a:t>, </a:t>
            </a:r>
            <a:r>
              <a:rPr lang="sv-SE" sz="1200" i="1" dirty="0" smtClean="0"/>
              <a:t>IT eller kommunikationer</a:t>
            </a:r>
            <a:r>
              <a:rPr lang="sv-SE" sz="1200" dirty="0" smtClean="0"/>
              <a:t>?</a:t>
            </a:r>
            <a:endParaRPr lang="sv-SE" sz="1200" dirty="0"/>
          </a:p>
        </p:txBody>
      </p:sp>
      <p:grpSp>
        <p:nvGrpSpPr>
          <p:cNvPr id="76" name="Grupp 75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77" name="Frihandsfigur 76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8" name="Frihandsfigur 77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9" name="Frihandsfigur 78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0" name="Frihandsfigur 79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1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82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83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85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86" name="textruta 85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7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87" name="textruta 86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88" name="textruta 87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latin typeface="Century Gothic"/>
                </a:rPr>
                <a:t>(do)</a:t>
              </a:r>
            </a:p>
          </p:txBody>
        </p:sp>
        <p:sp>
          <p:nvSpPr>
            <p:cNvPr id="89" name="textruta 88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8C8B85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8C8B85"/>
                  </a:solidFill>
                  <a:latin typeface="Century Gothic"/>
                </a:rPr>
                <a:t>(plan)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9392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76C3253-994C-154C-8692-E7C17B625A33}"/>
              </a:ext>
            </a:extLst>
          </p:cNvPr>
          <p:cNvSpPr/>
          <p:nvPr/>
        </p:nvSpPr>
        <p:spPr>
          <a:xfrm>
            <a:off x="6816728" y="1"/>
            <a:ext cx="5375272" cy="6858000"/>
          </a:xfrm>
          <a:prstGeom prst="rect">
            <a:avLst/>
          </a:prstGeom>
          <a:solidFill>
            <a:srgbClr val="E2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3870311" cy="757130"/>
          </a:xfrm>
        </p:spPr>
        <p:txBody>
          <a:bodyPr wrap="square">
            <a:spAutoFit/>
          </a:bodyPr>
          <a:lstStyle/>
          <a:p>
            <a:r>
              <a:rPr lang="sv-SE" sz="2400" dirty="0"/>
              <a:t>Konsekvensanalys</a:t>
            </a:r>
            <a:br>
              <a:rPr lang="sv-SE" sz="2400" dirty="0"/>
            </a:br>
            <a:r>
              <a:rPr lang="sv-SE" sz="2200" b="0" dirty="0"/>
              <a:t>Återställningstid</a:t>
            </a:r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latshållare för innehåll 14">
            <a:extLst>
              <a:ext uri="{FF2B5EF4-FFF2-40B4-BE49-F238E27FC236}">
                <a16:creationId xmlns:a16="http://schemas.microsoft.com/office/drawing/2014/main" id="{82F50FE8-F8A7-2A48-BE17-A307927682FA}"/>
              </a:ext>
            </a:extLst>
          </p:cNvPr>
          <p:cNvSpPr txBox="1">
            <a:spLocks/>
          </p:cNvSpPr>
          <p:nvPr/>
        </p:nvSpPr>
        <p:spPr>
          <a:xfrm>
            <a:off x="890740" y="1947713"/>
            <a:ext cx="4606373" cy="116955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dirty="0"/>
              <a:t>Nästa del är att bestämma </a:t>
            </a:r>
            <a:r>
              <a:rPr lang="sv-SE" sz="1400" i="1" dirty="0"/>
              <a:t>återställningstider</a:t>
            </a:r>
            <a:r>
              <a:rPr lang="sv-SE" sz="1400" dirty="0"/>
              <a:t> för </a:t>
            </a:r>
            <a:br>
              <a:rPr lang="sv-SE" sz="1400" dirty="0"/>
            </a:br>
            <a:r>
              <a:rPr lang="sv-SE" sz="1400" dirty="0"/>
              <a:t>respektive resurs, dvs. inom vilken tid resursen måste återställas för att störni</a:t>
            </a:r>
            <a:r>
              <a:rPr lang="sv-SE" sz="1400" dirty="0">
                <a:solidFill>
                  <a:schemeClr val="tx1"/>
                </a:solidFill>
              </a:rPr>
              <a:t>ngen </a:t>
            </a:r>
            <a:r>
              <a:rPr lang="sv-SE" sz="1400" dirty="0" smtClean="0">
                <a:solidFill>
                  <a:schemeClr val="tx1"/>
                </a:solidFill>
              </a:rPr>
              <a:t>inte </a:t>
            </a:r>
            <a:r>
              <a:rPr lang="sv-SE" sz="1400" dirty="0">
                <a:solidFill>
                  <a:schemeClr val="tx1"/>
                </a:solidFill>
              </a:rPr>
              <a:t>ska ge oacceptabla konsekvenser för den kritiska processen </a:t>
            </a:r>
            <a:r>
              <a:rPr lang="sv-SE" sz="1400" i="1" dirty="0">
                <a:solidFill>
                  <a:schemeClr val="tx1"/>
                </a:solidFill>
              </a:rPr>
              <a:t>räddningsinsats</a:t>
            </a:r>
            <a:r>
              <a:rPr lang="sv-SE" sz="1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4B507311-302C-384D-8FC9-EAFABF79D1D0}"/>
              </a:ext>
            </a:extLst>
          </p:cNvPr>
          <p:cNvSpPr/>
          <p:nvPr/>
        </p:nvSpPr>
        <p:spPr>
          <a:xfrm>
            <a:off x="237506" y="4230424"/>
            <a:ext cx="6579222" cy="2627576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12000" tIns="756000" rIns="360000" bIns="720000" rtlCol="0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2C81A05-86C7-5D4C-9608-E82CCA1113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5" y="4390851"/>
            <a:ext cx="465771" cy="46577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C98C352-3E5A-CC4D-A3B2-2174143EDD0F}"/>
              </a:ext>
            </a:extLst>
          </p:cNvPr>
          <p:cNvSpPr txBox="1"/>
          <p:nvPr/>
        </p:nvSpPr>
        <p:spPr>
          <a:xfrm>
            <a:off x="913731" y="4469657"/>
            <a:ext cx="3929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Exempel på frågor att ställa i det här steget</a:t>
            </a:r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41A0FAFA-854C-DA48-AB04-DCBA4F7DBD13}"/>
              </a:ext>
            </a:extLst>
          </p:cNvPr>
          <p:cNvCxnSpPr/>
          <p:nvPr/>
        </p:nvCxnSpPr>
        <p:spPr>
          <a:xfrm>
            <a:off x="6816728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3320E35F-3748-534B-8C48-8F957E03EDCA}"/>
              </a:ext>
            </a:extLst>
          </p:cNvPr>
          <p:cNvCxnSpPr>
            <a:cxnSpLocks/>
          </p:cNvCxnSpPr>
          <p:nvPr/>
        </p:nvCxnSpPr>
        <p:spPr>
          <a:xfrm>
            <a:off x="237506" y="4225846"/>
            <a:ext cx="6579222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Bildobjekt 49">
            <a:extLst>
              <a:ext uri="{FF2B5EF4-FFF2-40B4-BE49-F238E27FC236}">
                <a16:creationId xmlns:a16="http://schemas.microsoft.com/office/drawing/2014/main" id="{AE98F7E7-0BCB-3C4C-9DFF-5B6E07C16C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1067513" y="161331"/>
            <a:ext cx="935949" cy="93594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61" name="Platshållare för innehåll 14">
            <a:extLst>
              <a:ext uri="{FF2B5EF4-FFF2-40B4-BE49-F238E27FC236}">
                <a16:creationId xmlns:a16="http://schemas.microsoft.com/office/drawing/2014/main" id="{59A9E762-DCEF-904E-BD10-63A6DF12ABA9}"/>
              </a:ext>
            </a:extLst>
          </p:cNvPr>
          <p:cNvSpPr txBox="1">
            <a:spLocks/>
          </p:cNvSpPr>
          <p:nvPr/>
        </p:nvSpPr>
        <p:spPr>
          <a:xfrm>
            <a:off x="7435228" y="265254"/>
            <a:ext cx="3632282" cy="73866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b="1" dirty="0">
                <a:latin typeface="+mj-lt"/>
              </a:rPr>
              <a:t>Samhällsviktig verksamhet: </a:t>
            </a:r>
            <a:br>
              <a:rPr lang="sv-SE" sz="1400" b="1" dirty="0">
                <a:latin typeface="+mj-lt"/>
              </a:rPr>
            </a:br>
            <a:r>
              <a:rPr lang="sv-SE" sz="1400" dirty="0">
                <a:latin typeface="+mj-lt"/>
              </a:rPr>
              <a:t>Kommunal räddningstjänst </a:t>
            </a:r>
            <a:br>
              <a:rPr lang="sv-SE" sz="1400" dirty="0">
                <a:latin typeface="+mj-lt"/>
              </a:rPr>
            </a:br>
            <a:r>
              <a:rPr lang="sv-SE" sz="1400" b="1" dirty="0">
                <a:latin typeface="+mj-lt"/>
              </a:rPr>
              <a:t>Kritisk process: </a:t>
            </a:r>
            <a:r>
              <a:rPr lang="sv-SE" sz="1400" dirty="0">
                <a:latin typeface="+mj-lt"/>
              </a:rPr>
              <a:t>Räddningsinsats</a:t>
            </a:r>
          </a:p>
        </p:txBody>
      </p:sp>
      <p:sp>
        <p:nvSpPr>
          <p:cNvPr id="72" name="Platshållare för innehåll 14">
            <a:extLst>
              <a:ext uri="{FF2B5EF4-FFF2-40B4-BE49-F238E27FC236}">
                <a16:creationId xmlns:a16="http://schemas.microsoft.com/office/drawing/2014/main" id="{1CDB7EF0-63A4-4448-975C-AB15663D9417}"/>
              </a:ext>
            </a:extLst>
          </p:cNvPr>
          <p:cNvSpPr txBox="1">
            <a:spLocks/>
          </p:cNvSpPr>
          <p:nvPr/>
        </p:nvSpPr>
        <p:spPr>
          <a:xfrm>
            <a:off x="7492116" y="1411269"/>
            <a:ext cx="4024496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Kritiska aktiviteter</a:t>
            </a:r>
          </a:p>
        </p:txBody>
      </p:sp>
      <p:grpSp>
        <p:nvGrpSpPr>
          <p:cNvPr id="75" name="Grupp 74">
            <a:extLst>
              <a:ext uri="{FF2B5EF4-FFF2-40B4-BE49-F238E27FC236}">
                <a16:creationId xmlns:a16="http://schemas.microsoft.com/office/drawing/2014/main" id="{6D5C3FC4-71D6-D047-9284-51D22C386094}"/>
              </a:ext>
            </a:extLst>
          </p:cNvPr>
          <p:cNvGrpSpPr/>
          <p:nvPr/>
        </p:nvGrpSpPr>
        <p:grpSpPr>
          <a:xfrm>
            <a:off x="8663753" y="4974786"/>
            <a:ext cx="772082" cy="759662"/>
            <a:chOff x="8761376" y="2670723"/>
            <a:chExt cx="772082" cy="759662"/>
          </a:xfrm>
        </p:grpSpPr>
        <p:sp>
          <p:nvSpPr>
            <p:cNvPr id="76" name="Rektangel 64">
              <a:extLst>
                <a:ext uri="{FF2B5EF4-FFF2-40B4-BE49-F238E27FC236}">
                  <a16:creationId xmlns:a16="http://schemas.microsoft.com/office/drawing/2014/main" id="{8C8F387F-6024-C441-9415-AAF8A15AF681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50DD0B72-4A33-FF44-BF65-C68EC47212BA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F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(1-2)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78" name="Grupp 77">
            <a:extLst>
              <a:ext uri="{FF2B5EF4-FFF2-40B4-BE49-F238E27FC236}">
                <a16:creationId xmlns:a16="http://schemas.microsoft.com/office/drawing/2014/main" id="{B518B85E-DC00-8F48-A442-3F3E851B5089}"/>
              </a:ext>
            </a:extLst>
          </p:cNvPr>
          <p:cNvGrpSpPr/>
          <p:nvPr/>
        </p:nvGrpSpPr>
        <p:grpSpPr>
          <a:xfrm>
            <a:off x="9646754" y="4878543"/>
            <a:ext cx="772082" cy="755995"/>
            <a:chOff x="9744377" y="2574480"/>
            <a:chExt cx="772082" cy="755995"/>
          </a:xfrm>
        </p:grpSpPr>
        <p:sp>
          <p:nvSpPr>
            <p:cNvPr id="79" name="Rektangel 64">
              <a:extLst>
                <a:ext uri="{FF2B5EF4-FFF2-40B4-BE49-F238E27FC236}">
                  <a16:creationId xmlns:a16="http://schemas.microsoft.com/office/drawing/2014/main" id="{DCF8E7ED-1237-4244-9FE9-290469282F1F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96459" y="261047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0" name="Rektangel 79">
              <a:extLst>
                <a:ext uri="{FF2B5EF4-FFF2-40B4-BE49-F238E27FC236}">
                  <a16:creationId xmlns:a16="http://schemas.microsoft.com/office/drawing/2014/main" id="{7907215A-FA63-FB49-B3B9-27AF2211028F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44377" y="2574480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81" name="Grupp 80">
            <a:extLst>
              <a:ext uri="{FF2B5EF4-FFF2-40B4-BE49-F238E27FC236}">
                <a16:creationId xmlns:a16="http://schemas.microsoft.com/office/drawing/2014/main" id="{7AC4CF22-668A-9349-AAD0-67DED6508125}"/>
              </a:ext>
            </a:extLst>
          </p:cNvPr>
          <p:cNvGrpSpPr/>
          <p:nvPr/>
        </p:nvGrpSpPr>
        <p:grpSpPr>
          <a:xfrm>
            <a:off x="10629756" y="4974786"/>
            <a:ext cx="776889" cy="755203"/>
            <a:chOff x="10727379" y="2670723"/>
            <a:chExt cx="776889" cy="755203"/>
          </a:xfrm>
        </p:grpSpPr>
        <p:sp>
          <p:nvSpPr>
            <p:cNvPr id="82" name="Rektangel 64">
              <a:extLst>
                <a:ext uri="{FF2B5EF4-FFF2-40B4-BE49-F238E27FC236}">
                  <a16:creationId xmlns:a16="http://schemas.microsoft.com/office/drawing/2014/main" id="{9E7B8953-D23A-F947-BAA5-381245E6F068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6" name="Rektangel 85">
              <a:extLst>
                <a:ext uri="{FF2B5EF4-FFF2-40B4-BE49-F238E27FC236}">
                  <a16:creationId xmlns:a16="http://schemas.microsoft.com/office/drawing/2014/main" id="{5D9ABEE1-72B9-F24C-B978-C63E83D6F72A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H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(1-2)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cxnSp>
        <p:nvCxnSpPr>
          <p:cNvPr id="92" name="Rak 45">
            <a:extLst>
              <a:ext uri="{FF2B5EF4-FFF2-40B4-BE49-F238E27FC236}">
                <a16:creationId xmlns:a16="http://schemas.microsoft.com/office/drawing/2014/main" id="{79274DE3-0611-5740-B340-26C8705CAD0D}"/>
              </a:ext>
            </a:extLst>
          </p:cNvPr>
          <p:cNvCxnSpPr>
            <a:cxnSpLocks/>
            <a:stCxn id="165" idx="0"/>
            <a:endCxn id="156" idx="2"/>
          </p:cNvCxnSpPr>
          <p:nvPr/>
        </p:nvCxnSpPr>
        <p:spPr>
          <a:xfrm flipV="1">
            <a:off x="8396767" y="3054033"/>
            <a:ext cx="962140" cy="1238024"/>
          </a:xfrm>
          <a:prstGeom prst="line">
            <a:avLst/>
          </a:prstGeom>
          <a:ln w="25400">
            <a:solidFill>
              <a:schemeClr val="accent2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Platshållare för innehåll 14">
            <a:extLst>
              <a:ext uri="{FF2B5EF4-FFF2-40B4-BE49-F238E27FC236}">
                <a16:creationId xmlns:a16="http://schemas.microsoft.com/office/drawing/2014/main" id="{BA461FF2-45F1-2246-98C4-9FFB2C44E821}"/>
              </a:ext>
            </a:extLst>
          </p:cNvPr>
          <p:cNvSpPr txBox="1">
            <a:spLocks/>
          </p:cNvSpPr>
          <p:nvPr/>
        </p:nvSpPr>
        <p:spPr>
          <a:xfrm>
            <a:off x="8984717" y="3258249"/>
            <a:ext cx="1030014" cy="338554"/>
          </a:xfrm>
          <a:prstGeom prst="rect">
            <a:avLst/>
          </a:prstGeom>
          <a:solidFill>
            <a:srgbClr val="E2E2E1"/>
          </a:solidFill>
        </p:spPr>
        <p:txBody>
          <a:bodyPr vert="horz" wrap="square" lIns="72000" tIns="45720" rIns="7200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1600" b="1" dirty="0">
                <a:latin typeface="Century Gothic"/>
              </a:rPr>
              <a:t>R</a:t>
            </a:r>
            <a:r>
              <a:rPr kumimoji="0" lang="sv-SE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esurser</a:t>
            </a:r>
            <a:endParaRPr kumimoji="0" lang="sv-SE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4" name="Grupp 93">
            <a:extLst>
              <a:ext uri="{FF2B5EF4-FFF2-40B4-BE49-F238E27FC236}">
                <a16:creationId xmlns:a16="http://schemas.microsoft.com/office/drawing/2014/main" id="{BE5683E9-9D4B-3A4B-9922-DB4AC232FBDD}"/>
              </a:ext>
            </a:extLst>
          </p:cNvPr>
          <p:cNvGrpSpPr/>
          <p:nvPr/>
        </p:nvGrpSpPr>
        <p:grpSpPr>
          <a:xfrm>
            <a:off x="8648556" y="3833518"/>
            <a:ext cx="776889" cy="755203"/>
            <a:chOff x="10727379" y="2670723"/>
            <a:chExt cx="776889" cy="755203"/>
          </a:xfrm>
        </p:grpSpPr>
        <p:sp>
          <p:nvSpPr>
            <p:cNvPr id="95" name="Rektangel 64">
              <a:extLst>
                <a:ext uri="{FF2B5EF4-FFF2-40B4-BE49-F238E27FC236}">
                  <a16:creationId xmlns:a16="http://schemas.microsoft.com/office/drawing/2014/main" id="{F21B1CEF-983D-0945-A5B7-AC52C3217C0D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6" name="Rektangel 95">
              <a:extLst>
                <a:ext uri="{FF2B5EF4-FFF2-40B4-BE49-F238E27FC236}">
                  <a16:creationId xmlns:a16="http://schemas.microsoft.com/office/drawing/2014/main" id="{B680FD24-444D-0C48-801E-AC7B6980278C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B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97" name="Grupp 96">
            <a:extLst>
              <a:ext uri="{FF2B5EF4-FFF2-40B4-BE49-F238E27FC236}">
                <a16:creationId xmlns:a16="http://schemas.microsoft.com/office/drawing/2014/main" id="{E01BAD5A-D3D0-6844-A5A6-6EB80A8DBA63}"/>
              </a:ext>
            </a:extLst>
          </p:cNvPr>
          <p:cNvGrpSpPr/>
          <p:nvPr/>
        </p:nvGrpSpPr>
        <p:grpSpPr>
          <a:xfrm>
            <a:off x="9636552" y="3722101"/>
            <a:ext cx="778312" cy="760810"/>
            <a:chOff x="7778375" y="2610105"/>
            <a:chExt cx="778312" cy="760810"/>
          </a:xfrm>
        </p:grpSpPr>
        <p:sp>
          <p:nvSpPr>
            <p:cNvPr id="98" name="Rektangel 64">
              <a:extLst>
                <a:ext uri="{FF2B5EF4-FFF2-40B4-BE49-F238E27FC236}">
                  <a16:creationId xmlns:a16="http://schemas.microsoft.com/office/drawing/2014/main" id="{88CBE091-1902-BF4D-AE49-0069065B55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99" name="Rektangel 98">
              <a:extLst>
                <a:ext uri="{FF2B5EF4-FFF2-40B4-BE49-F238E27FC236}">
                  <a16:creationId xmlns:a16="http://schemas.microsoft.com/office/drawing/2014/main" id="{816575EA-C237-ED4A-B50A-A1A909581A0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C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</a:t>
              </a: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00" name="Grupp 99">
            <a:extLst>
              <a:ext uri="{FF2B5EF4-FFF2-40B4-BE49-F238E27FC236}">
                <a16:creationId xmlns:a16="http://schemas.microsoft.com/office/drawing/2014/main" id="{F0F337D9-DD4B-4847-827E-8019FD35EB30}"/>
              </a:ext>
            </a:extLst>
          </p:cNvPr>
          <p:cNvGrpSpPr/>
          <p:nvPr/>
        </p:nvGrpSpPr>
        <p:grpSpPr>
          <a:xfrm>
            <a:off x="10628020" y="3791185"/>
            <a:ext cx="772082" cy="759662"/>
            <a:chOff x="8761376" y="2670723"/>
            <a:chExt cx="772082" cy="759662"/>
          </a:xfrm>
        </p:grpSpPr>
        <p:sp>
          <p:nvSpPr>
            <p:cNvPr id="101" name="Rektangel 64">
              <a:extLst>
                <a:ext uri="{FF2B5EF4-FFF2-40B4-BE49-F238E27FC236}">
                  <a16:creationId xmlns:a16="http://schemas.microsoft.com/office/drawing/2014/main" id="{5B3E8E7B-FB13-1E43-9D83-270EC29A92FC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2" name="Rektangel 101">
              <a:extLst>
                <a:ext uri="{FF2B5EF4-FFF2-40B4-BE49-F238E27FC236}">
                  <a16:creationId xmlns:a16="http://schemas.microsoft.com/office/drawing/2014/main" id="{F7414246-2281-C144-94CD-BA560298B48B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(1)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103" name="Platshållare för innehåll 14">
            <a:extLst>
              <a:ext uri="{FF2B5EF4-FFF2-40B4-BE49-F238E27FC236}">
                <a16:creationId xmlns:a16="http://schemas.microsoft.com/office/drawing/2014/main" id="{83FBB12C-9160-6446-A3B6-097AB01C8972}"/>
              </a:ext>
            </a:extLst>
          </p:cNvPr>
          <p:cNvSpPr txBox="1">
            <a:spLocks/>
          </p:cNvSpPr>
          <p:nvPr/>
        </p:nvSpPr>
        <p:spPr>
          <a:xfrm>
            <a:off x="7717990" y="5928047"/>
            <a:ext cx="4317162" cy="83099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Notera tiderna på post it-lapparna. </a:t>
            </a:r>
            <a:r>
              <a:rPr kumimoji="0" lang="sv-S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Återställningstiden 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/>
            </a:r>
            <a:b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är lika med, eller </a:t>
            </a:r>
            <a:r>
              <a:rPr kumimoji="0" lang="sv-S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kortare än, den acceptabla störningsperioden 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på den eller </a:t>
            </a:r>
            <a:r>
              <a:rPr kumimoji="0" lang="sv-S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 kritiska 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aktiviteter som är beroende av resursen</a:t>
            </a:r>
            <a:r>
              <a:rPr kumimoji="0" lang="sv-SE" sz="1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.</a:t>
            </a:r>
            <a:endParaRPr kumimoji="0" lang="sv-SE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Ellips 103">
            <a:extLst>
              <a:ext uri="{FF2B5EF4-FFF2-40B4-BE49-F238E27FC236}">
                <a16:creationId xmlns:a16="http://schemas.microsoft.com/office/drawing/2014/main" id="{5246B8A8-706B-E845-9123-91EC087DA689}"/>
              </a:ext>
            </a:extLst>
          </p:cNvPr>
          <p:cNvSpPr>
            <a:spLocks noChangeAspect="1"/>
          </p:cNvSpPr>
          <p:nvPr/>
        </p:nvSpPr>
        <p:spPr>
          <a:xfrm>
            <a:off x="7366432" y="5912637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5" name="Grupp 104">
            <a:extLst>
              <a:ext uri="{FF2B5EF4-FFF2-40B4-BE49-F238E27FC236}">
                <a16:creationId xmlns:a16="http://schemas.microsoft.com/office/drawing/2014/main" id="{FEBFEE14-C107-BA46-A1CB-B7630A50D0C7}"/>
              </a:ext>
            </a:extLst>
          </p:cNvPr>
          <p:cNvGrpSpPr/>
          <p:nvPr/>
        </p:nvGrpSpPr>
        <p:grpSpPr>
          <a:xfrm>
            <a:off x="8761376" y="2002933"/>
            <a:ext cx="772082" cy="759662"/>
            <a:chOff x="8761376" y="2670723"/>
            <a:chExt cx="772082" cy="759662"/>
          </a:xfrm>
        </p:grpSpPr>
        <p:sp>
          <p:nvSpPr>
            <p:cNvPr id="106" name="Rektangel 64">
              <a:extLst>
                <a:ext uri="{FF2B5EF4-FFF2-40B4-BE49-F238E27FC236}">
                  <a16:creationId xmlns:a16="http://schemas.microsoft.com/office/drawing/2014/main" id="{22F6E730-36AA-9045-BB4D-B8C4857B0AC5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Rektangel 106">
              <a:extLst>
                <a:ext uri="{FF2B5EF4-FFF2-40B4-BE49-F238E27FC236}">
                  <a16:creationId xmlns:a16="http://schemas.microsoft.com/office/drawing/2014/main" id="{8F267289-7E5E-034B-9DA8-B0DD39B6C94A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Akt. 2</a:t>
              </a:r>
            </a:p>
          </p:txBody>
        </p:sp>
      </p:grpSp>
      <p:grpSp>
        <p:nvGrpSpPr>
          <p:cNvPr id="108" name="Grupp 107">
            <a:extLst>
              <a:ext uri="{FF2B5EF4-FFF2-40B4-BE49-F238E27FC236}">
                <a16:creationId xmlns:a16="http://schemas.microsoft.com/office/drawing/2014/main" id="{89262D17-8687-8E4A-B1D9-263489300466}"/>
              </a:ext>
            </a:extLst>
          </p:cNvPr>
          <p:cNvGrpSpPr/>
          <p:nvPr/>
        </p:nvGrpSpPr>
        <p:grpSpPr>
          <a:xfrm>
            <a:off x="7765717" y="1969919"/>
            <a:ext cx="807843" cy="789677"/>
            <a:chOff x="7778375" y="2610105"/>
            <a:chExt cx="778312" cy="760810"/>
          </a:xfrm>
        </p:grpSpPr>
        <p:sp>
          <p:nvSpPr>
            <p:cNvPr id="109" name="Rektangel 64">
              <a:extLst>
                <a:ext uri="{FF2B5EF4-FFF2-40B4-BE49-F238E27FC236}">
                  <a16:creationId xmlns:a16="http://schemas.microsoft.com/office/drawing/2014/main" id="{CC17496F-8921-774E-90BD-EB768F7039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0" name="Rektangel 109">
              <a:extLst>
                <a:ext uri="{FF2B5EF4-FFF2-40B4-BE49-F238E27FC236}">
                  <a16:creationId xmlns:a16="http://schemas.microsoft.com/office/drawing/2014/main" id="{EFC85775-549E-274F-9A9E-62B6396D0F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1</a:t>
              </a: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11" name="Grupp 110">
            <a:extLst>
              <a:ext uri="{FF2B5EF4-FFF2-40B4-BE49-F238E27FC236}">
                <a16:creationId xmlns:a16="http://schemas.microsoft.com/office/drawing/2014/main" id="{D84DF282-66EE-354C-AB3B-78254C12FE60}"/>
              </a:ext>
            </a:extLst>
          </p:cNvPr>
          <p:cNvGrpSpPr/>
          <p:nvPr/>
        </p:nvGrpSpPr>
        <p:grpSpPr>
          <a:xfrm>
            <a:off x="10679065" y="2028793"/>
            <a:ext cx="776889" cy="755203"/>
            <a:chOff x="10727379" y="2670723"/>
            <a:chExt cx="776889" cy="755203"/>
          </a:xfrm>
        </p:grpSpPr>
        <p:sp>
          <p:nvSpPr>
            <p:cNvPr id="112" name="Rektangel 64">
              <a:extLst>
                <a:ext uri="{FF2B5EF4-FFF2-40B4-BE49-F238E27FC236}">
                  <a16:creationId xmlns:a16="http://schemas.microsoft.com/office/drawing/2014/main" id="{53963544-58EC-6741-9EED-F76985F529AC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100" dirty="0">
                <a:solidFill>
                  <a:schemeClr val="tx1"/>
                </a:solidFill>
              </a:endParaRPr>
            </a:p>
          </p:txBody>
        </p:sp>
        <p:sp>
          <p:nvSpPr>
            <p:cNvPr id="119" name="Rektangel 118">
              <a:extLst>
                <a:ext uri="{FF2B5EF4-FFF2-40B4-BE49-F238E27FC236}">
                  <a16:creationId xmlns:a16="http://schemas.microsoft.com/office/drawing/2014/main" id="{51DC5678-5C37-CF46-A71F-4670D6CA0EA1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b="1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Akt. 4</a:t>
              </a:r>
            </a:p>
          </p:txBody>
        </p:sp>
      </p:grpSp>
      <p:grpSp>
        <p:nvGrpSpPr>
          <p:cNvPr id="120" name="Grupp 119">
            <a:extLst>
              <a:ext uri="{FF2B5EF4-FFF2-40B4-BE49-F238E27FC236}">
                <a16:creationId xmlns:a16="http://schemas.microsoft.com/office/drawing/2014/main" id="{D84DF282-66EE-354C-AB3B-78254C12FE60}"/>
              </a:ext>
            </a:extLst>
          </p:cNvPr>
          <p:cNvGrpSpPr/>
          <p:nvPr/>
        </p:nvGrpSpPr>
        <p:grpSpPr>
          <a:xfrm rot="21355282">
            <a:off x="9692331" y="2004393"/>
            <a:ext cx="776889" cy="755203"/>
            <a:chOff x="10727379" y="2670723"/>
            <a:chExt cx="776889" cy="755203"/>
          </a:xfrm>
        </p:grpSpPr>
        <p:sp>
          <p:nvSpPr>
            <p:cNvPr id="121" name="Rektangel 64">
              <a:extLst>
                <a:ext uri="{FF2B5EF4-FFF2-40B4-BE49-F238E27FC236}">
                  <a16:creationId xmlns:a16="http://schemas.microsoft.com/office/drawing/2014/main" id="{53963544-58EC-6741-9EED-F76985F529AC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100" dirty="0">
                <a:solidFill>
                  <a:schemeClr val="tx1"/>
                </a:solidFill>
              </a:endParaRPr>
            </a:p>
          </p:txBody>
        </p:sp>
        <p:sp>
          <p:nvSpPr>
            <p:cNvPr id="147" name="Rektangel 146">
              <a:extLst>
                <a:ext uri="{FF2B5EF4-FFF2-40B4-BE49-F238E27FC236}">
                  <a16:creationId xmlns:a16="http://schemas.microsoft.com/office/drawing/2014/main" id="{51DC5678-5C37-CF46-A71F-4670D6CA0EA1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1400" b="1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Akt. </a:t>
              </a:r>
              <a:r>
                <a:rPr lang="sv-SE" sz="1400" b="1" dirty="0" smtClean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3</a:t>
              </a:r>
              <a:endParaRPr lang="sv-SE" sz="1400" b="1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51" name="Grupp 150">
            <a:extLst>
              <a:ext uri="{FF2B5EF4-FFF2-40B4-BE49-F238E27FC236}">
                <a16:creationId xmlns:a16="http://schemas.microsoft.com/office/drawing/2014/main" id="{9561589F-BE1C-9348-94DF-0A11D5334A9A}"/>
              </a:ext>
            </a:extLst>
          </p:cNvPr>
          <p:cNvGrpSpPr/>
          <p:nvPr/>
        </p:nvGrpSpPr>
        <p:grpSpPr>
          <a:xfrm>
            <a:off x="8105953" y="2527579"/>
            <a:ext cx="630890" cy="539985"/>
            <a:chOff x="7778375" y="2610105"/>
            <a:chExt cx="778312" cy="760810"/>
          </a:xfrm>
        </p:grpSpPr>
        <p:sp>
          <p:nvSpPr>
            <p:cNvPr id="152" name="Rektangel 64">
              <a:extLst>
                <a:ext uri="{FF2B5EF4-FFF2-40B4-BE49-F238E27FC236}">
                  <a16:creationId xmlns:a16="http://schemas.microsoft.com/office/drawing/2014/main" id="{CBCC66A2-9B7D-1246-A871-D658F67A61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3" name="Rektangel 152">
              <a:extLst>
                <a:ext uri="{FF2B5EF4-FFF2-40B4-BE49-F238E27FC236}">
                  <a16:creationId xmlns:a16="http://schemas.microsoft.com/office/drawing/2014/main" id="{D384B50F-9BB2-9846-A9E0-DE54A348E7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54" name="Grupp 153">
            <a:extLst>
              <a:ext uri="{FF2B5EF4-FFF2-40B4-BE49-F238E27FC236}">
                <a16:creationId xmlns:a16="http://schemas.microsoft.com/office/drawing/2014/main" id="{FEA4DCA2-3372-6643-8AF1-85CE51392426}"/>
              </a:ext>
            </a:extLst>
          </p:cNvPr>
          <p:cNvGrpSpPr/>
          <p:nvPr/>
        </p:nvGrpSpPr>
        <p:grpSpPr>
          <a:xfrm>
            <a:off x="9067095" y="2543013"/>
            <a:ext cx="630890" cy="539985"/>
            <a:chOff x="7778375" y="2610105"/>
            <a:chExt cx="778312" cy="760810"/>
          </a:xfrm>
        </p:grpSpPr>
        <p:sp>
          <p:nvSpPr>
            <p:cNvPr id="155" name="Rektangel 64">
              <a:extLst>
                <a:ext uri="{FF2B5EF4-FFF2-40B4-BE49-F238E27FC236}">
                  <a16:creationId xmlns:a16="http://schemas.microsoft.com/office/drawing/2014/main" id="{88158513-E79E-1B44-9FA3-D30AAF89B3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6" name="Rektangel 155">
              <a:extLst>
                <a:ext uri="{FF2B5EF4-FFF2-40B4-BE49-F238E27FC236}">
                  <a16:creationId xmlns:a16="http://schemas.microsoft.com/office/drawing/2014/main" id="{15086A66-A1B2-1649-AD44-E9EDBCA7848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57" name="Grupp 156">
            <a:extLst>
              <a:ext uri="{FF2B5EF4-FFF2-40B4-BE49-F238E27FC236}">
                <a16:creationId xmlns:a16="http://schemas.microsoft.com/office/drawing/2014/main" id="{1EF74323-7E58-604D-8FF7-45D820027C0C}"/>
              </a:ext>
            </a:extLst>
          </p:cNvPr>
          <p:cNvGrpSpPr/>
          <p:nvPr/>
        </p:nvGrpSpPr>
        <p:grpSpPr>
          <a:xfrm>
            <a:off x="7680752" y="4914168"/>
            <a:ext cx="778312" cy="760810"/>
            <a:chOff x="7778375" y="2610105"/>
            <a:chExt cx="778312" cy="760810"/>
          </a:xfrm>
        </p:grpSpPr>
        <p:sp>
          <p:nvSpPr>
            <p:cNvPr id="158" name="Rektangel 64">
              <a:extLst>
                <a:ext uri="{FF2B5EF4-FFF2-40B4-BE49-F238E27FC236}">
                  <a16:creationId xmlns:a16="http://schemas.microsoft.com/office/drawing/2014/main" id="{4193C93D-961F-9C47-9BAD-5D46EC29994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59" name="Rektangel 158">
              <a:extLst>
                <a:ext uri="{FF2B5EF4-FFF2-40B4-BE49-F238E27FC236}">
                  <a16:creationId xmlns:a16="http://schemas.microsoft.com/office/drawing/2014/main" id="{7FEBD923-ACDB-5342-85AB-112834F7DD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Resurs 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</a:t>
              </a: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60" name="Grupp 159">
            <a:extLst>
              <a:ext uri="{FF2B5EF4-FFF2-40B4-BE49-F238E27FC236}">
                <a16:creationId xmlns:a16="http://schemas.microsoft.com/office/drawing/2014/main" id="{956302EA-938E-1441-9D8E-08133954CC28}"/>
              </a:ext>
            </a:extLst>
          </p:cNvPr>
          <p:cNvGrpSpPr/>
          <p:nvPr/>
        </p:nvGrpSpPr>
        <p:grpSpPr>
          <a:xfrm rot="60000">
            <a:off x="7606862" y="3748473"/>
            <a:ext cx="778312" cy="760810"/>
            <a:chOff x="7778375" y="2610105"/>
            <a:chExt cx="778312" cy="760810"/>
          </a:xfrm>
        </p:grpSpPr>
        <p:sp>
          <p:nvSpPr>
            <p:cNvPr id="161" name="Rektangel 64">
              <a:extLst>
                <a:ext uri="{FF2B5EF4-FFF2-40B4-BE49-F238E27FC236}">
                  <a16:creationId xmlns:a16="http://schemas.microsoft.com/office/drawing/2014/main" id="{3DC76612-7445-B841-B5A0-2D92FF7E4E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2" name="Rektangel 161">
              <a:extLst>
                <a:ext uri="{FF2B5EF4-FFF2-40B4-BE49-F238E27FC236}">
                  <a16:creationId xmlns:a16="http://schemas.microsoft.com/office/drawing/2014/main" id="{5D06EE2E-70D4-1B41-871D-0386CED11A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2E6D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sv-SE" sz="1400" dirty="0" smtClean="0">
                  <a:solidFill>
                    <a:schemeClr val="tx1"/>
                  </a:solidFill>
                  <a:latin typeface="+mj-lt"/>
                </a:rPr>
                <a:t>Resurs A</a:t>
              </a:r>
              <a:endParaRPr lang="sv-SE" sz="1400" dirty="0">
                <a:solidFill>
                  <a:schemeClr val="tx1"/>
                </a:solidFill>
                <a:latin typeface="+mj-lt"/>
              </a:endParaRPr>
            </a:p>
            <a:p>
              <a:pPr lvl="0" algn="ctr">
                <a:defRPr/>
              </a:pPr>
              <a:r>
                <a:rPr lang="sv-SE" sz="1400" dirty="0" smtClean="0">
                  <a:solidFill>
                    <a:schemeClr val="tx1"/>
                  </a:solidFill>
                  <a:latin typeface="+mj-lt"/>
                </a:rPr>
                <a:t>(1-2)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163" name="Grupp 162">
            <a:extLst>
              <a:ext uri="{FF2B5EF4-FFF2-40B4-BE49-F238E27FC236}">
                <a16:creationId xmlns:a16="http://schemas.microsoft.com/office/drawing/2014/main" id="{DEFC4B5D-843C-7F49-807F-90F1EA3B28E4}"/>
              </a:ext>
            </a:extLst>
          </p:cNvPr>
          <p:cNvGrpSpPr/>
          <p:nvPr/>
        </p:nvGrpSpPr>
        <p:grpSpPr>
          <a:xfrm>
            <a:off x="8104955" y="4292057"/>
            <a:ext cx="630890" cy="539985"/>
            <a:chOff x="7778375" y="2610105"/>
            <a:chExt cx="778312" cy="760810"/>
          </a:xfrm>
        </p:grpSpPr>
        <p:sp>
          <p:nvSpPr>
            <p:cNvPr id="164" name="Rektangel 64">
              <a:extLst>
                <a:ext uri="{FF2B5EF4-FFF2-40B4-BE49-F238E27FC236}">
                  <a16:creationId xmlns:a16="http://schemas.microsoft.com/office/drawing/2014/main" id="{67EA4F50-1B42-3F4D-AF69-2C8E89BB12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65" name="Rektangel 164">
              <a:extLst>
                <a:ext uri="{FF2B5EF4-FFF2-40B4-BE49-F238E27FC236}">
                  <a16:creationId xmlns:a16="http://schemas.microsoft.com/office/drawing/2014/main" id="{6E300AFD-5FF9-A04A-806F-BDF0D1D14F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2"/>
              </a:solidFill>
              <a:prstDash val="sys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Tid</a:t>
              </a:r>
              <a:endParaRPr kumimoji="0" lang="sv-SE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cxnSp>
        <p:nvCxnSpPr>
          <p:cNvPr id="166" name="Rak 44">
            <a:extLst>
              <a:ext uri="{FF2B5EF4-FFF2-40B4-BE49-F238E27FC236}">
                <a16:creationId xmlns:a16="http://schemas.microsoft.com/office/drawing/2014/main" id="{37A42BB2-E7F4-F648-BD8A-5C53BC182F79}"/>
              </a:ext>
            </a:extLst>
          </p:cNvPr>
          <p:cNvCxnSpPr>
            <a:cxnSpLocks/>
            <a:stCxn id="165" idx="0"/>
            <a:endCxn id="153" idx="2"/>
          </p:cNvCxnSpPr>
          <p:nvPr/>
        </p:nvCxnSpPr>
        <p:spPr>
          <a:xfrm flipV="1">
            <a:off x="8396767" y="3038599"/>
            <a:ext cx="998" cy="1253458"/>
          </a:xfrm>
          <a:prstGeom prst="line">
            <a:avLst/>
          </a:prstGeom>
          <a:ln w="25400">
            <a:solidFill>
              <a:schemeClr val="accent2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ruta 65">
            <a:extLst>
              <a:ext uri="{FF2B5EF4-FFF2-40B4-BE49-F238E27FC236}">
                <a16:creationId xmlns:a16="http://schemas.microsoft.com/office/drawing/2014/main" id="{C8E3D118-69C2-E44D-883C-2F0488CC725A}"/>
              </a:ext>
            </a:extLst>
          </p:cNvPr>
          <p:cNvSpPr txBox="1"/>
          <p:nvPr/>
        </p:nvSpPr>
        <p:spPr>
          <a:xfrm>
            <a:off x="913731" y="4866371"/>
            <a:ext cx="5006778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/>
              <a:t>Givet de acceptabla störningsperioderna, hur snabbt behöver resurserna återställas? Dvs. när behöver resursen kunna användas igen?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/>
              <a:t>För att en störning inte ska ge oacceptabla konsekvenser, vilken är den lägsta kapaciteten resursen behöver återställas till? Dvs. behöver resursen fungera till 100%, 50%, 10% osv.? </a:t>
            </a:r>
          </a:p>
        </p:txBody>
      </p:sp>
      <p:grpSp>
        <p:nvGrpSpPr>
          <p:cNvPr id="67" name="Grupp 66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68" name="Frihandsfigur 67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9" name="Frihandsfigur 68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0" name="Frihandsfigur 69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1" name="Frihandsfigur 70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73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74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83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85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87" name="textruta 86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7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88" name="textruta 87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89" name="textruta 88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latin typeface="Century Gothic"/>
                </a:rPr>
                <a:t>(do)</a:t>
              </a:r>
            </a:p>
          </p:txBody>
        </p:sp>
        <p:sp>
          <p:nvSpPr>
            <p:cNvPr id="90" name="textruta 89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8C8B85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8C8B85"/>
                  </a:solidFill>
                  <a:latin typeface="Century Gothic"/>
                </a:rPr>
                <a:t>(plan)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02873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" name="Tabell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720367"/>
              </p:ext>
            </p:extLst>
          </p:nvPr>
        </p:nvGraphicFramePr>
        <p:xfrm>
          <a:off x="156450" y="1857299"/>
          <a:ext cx="11847600" cy="4259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4889">
                  <a:extLst>
                    <a:ext uri="{9D8B030D-6E8A-4147-A177-3AD203B41FA5}">
                      <a16:colId xmlns:a16="http://schemas.microsoft.com/office/drawing/2014/main" val="3471620760"/>
                    </a:ext>
                  </a:extLst>
                </a:gridCol>
                <a:gridCol w="10832711">
                  <a:extLst>
                    <a:ext uri="{9D8B030D-6E8A-4147-A177-3AD203B41FA5}">
                      <a16:colId xmlns:a16="http://schemas.microsoft.com/office/drawing/2014/main" val="687916271"/>
                    </a:ext>
                  </a:extLst>
                </a:gridCol>
              </a:tblGrid>
              <a:tr h="1338430">
                <a:tc>
                  <a:txBody>
                    <a:bodyPr/>
                    <a:lstStyle/>
                    <a:p>
                      <a:pPr algn="r"/>
                      <a:r>
                        <a:rPr lang="sv-SE" sz="1200" b="1" dirty="0" smtClean="0">
                          <a:latin typeface="+mj-lt"/>
                        </a:rPr>
                        <a:t>Kritiska</a:t>
                      </a:r>
                    </a:p>
                    <a:p>
                      <a:pPr algn="r"/>
                      <a:r>
                        <a:rPr lang="sv-SE" sz="1200" b="1" dirty="0" smtClean="0">
                          <a:latin typeface="+mj-lt"/>
                        </a:rPr>
                        <a:t>aktiviteter</a:t>
                      </a:r>
                      <a:endParaRPr lang="sv-SE" sz="1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82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57150" cap="flat" cmpd="sng" algn="ctr">
                      <a:solidFill>
                        <a:srgbClr val="82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2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2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2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2407256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algn="r"/>
                      <a:endParaRPr lang="sv-SE" sz="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82275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5551561"/>
                  </a:ext>
                </a:extLst>
              </a:tr>
              <a:tr h="1338430">
                <a:tc>
                  <a:txBody>
                    <a:bodyPr/>
                    <a:lstStyle/>
                    <a:p>
                      <a:pPr algn="r"/>
                      <a:r>
                        <a:rPr lang="sv-SE" sz="1200" b="1" dirty="0" smtClean="0">
                          <a:latin typeface="+mj-lt"/>
                        </a:rPr>
                        <a:t>Interna</a:t>
                      </a:r>
                    </a:p>
                    <a:p>
                      <a:pPr algn="r"/>
                      <a:r>
                        <a:rPr lang="sv-SE" sz="1200" b="1" dirty="0" smtClean="0">
                          <a:latin typeface="+mj-lt"/>
                        </a:rPr>
                        <a:t>resurser</a:t>
                      </a:r>
                      <a:endParaRPr lang="sv-SE" sz="1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41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57150" cap="flat" cmpd="sng" algn="ctr">
                      <a:solidFill>
                        <a:srgbClr val="41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1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1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1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1914570"/>
                  </a:ext>
                </a:extLst>
              </a:tr>
              <a:tr h="121925">
                <a:tc>
                  <a:txBody>
                    <a:bodyPr/>
                    <a:lstStyle/>
                    <a:p>
                      <a:pPr algn="r"/>
                      <a:endParaRPr lang="sv-SE" sz="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41B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0194149"/>
                  </a:ext>
                </a:extLst>
              </a:tr>
              <a:tr h="1338430">
                <a:tc>
                  <a:txBody>
                    <a:bodyPr/>
                    <a:lstStyle/>
                    <a:p>
                      <a:pPr algn="r"/>
                      <a:r>
                        <a:rPr lang="sv-SE" sz="1200" b="1" dirty="0" smtClean="0">
                          <a:latin typeface="+mj-lt"/>
                        </a:rPr>
                        <a:t>Externa resurser</a:t>
                      </a:r>
                      <a:endParaRPr lang="sv-SE" sz="1200" b="1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7070945"/>
                  </a:ext>
                </a:extLst>
              </a:tr>
            </a:tbl>
          </a:graphicData>
        </a:graphic>
      </p:graphicFrame>
      <p:pic>
        <p:nvPicPr>
          <p:cNvPr id="6" name="Bildobjekt 5">
            <a:extLst>
              <a:ext uri="{FF2B5EF4-FFF2-40B4-BE49-F238E27FC236}">
                <a16:creationId xmlns:a16="http://schemas.microsoft.com/office/drawing/2014/main" id="{DE16BD0F-DDD9-3243-8752-3B8538F5C7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395882" y="272030"/>
            <a:ext cx="998225" cy="9982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8" name="Rubrik 5">
            <a:extLst>
              <a:ext uri="{FF2B5EF4-FFF2-40B4-BE49-F238E27FC236}">
                <a16:creationId xmlns:a16="http://schemas.microsoft.com/office/drawing/2014/main" id="{DACF6D3B-5E7D-1746-8EA2-651730E46425}"/>
              </a:ext>
            </a:extLst>
          </p:cNvPr>
          <p:cNvSpPr txBox="1">
            <a:spLocks/>
          </p:cNvSpPr>
          <p:nvPr/>
        </p:nvSpPr>
        <p:spPr>
          <a:xfrm>
            <a:off x="1686310" y="247631"/>
            <a:ext cx="10240908" cy="43088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dirty="0" smtClean="0"/>
              <a:t>Konsekvensanalys</a:t>
            </a:r>
          </a:p>
          <a:p>
            <a:r>
              <a:rPr lang="sv-SE" sz="2200" b="0" dirty="0"/>
              <a:t>Exempel på delresultat efter workshop </a:t>
            </a:r>
            <a:r>
              <a:rPr lang="sv-SE" sz="2200" b="0" dirty="0" smtClean="0"/>
              <a:t>1- </a:t>
            </a:r>
            <a:r>
              <a:rPr lang="sv-SE" sz="2200" b="0" dirty="0"/>
              <a:t>K</a:t>
            </a:r>
            <a:r>
              <a:rPr lang="sv-SE" sz="2200" b="0" dirty="0" smtClean="0"/>
              <a:t>artläggning</a:t>
            </a:r>
            <a:r>
              <a:rPr lang="sv-SE" sz="2200" dirty="0" smtClean="0"/>
              <a:t> </a:t>
            </a:r>
            <a:endParaRPr lang="sv-SE" sz="2200" b="0" dirty="0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92AAB94A-9B7C-F144-8327-BAFBBCACBF0D}"/>
              </a:ext>
            </a:extLst>
          </p:cNvPr>
          <p:cNvCxnSpPr>
            <a:cxnSpLocks/>
          </p:cNvCxnSpPr>
          <p:nvPr/>
        </p:nvCxnSpPr>
        <p:spPr>
          <a:xfrm>
            <a:off x="1615203" y="280600"/>
            <a:ext cx="0" cy="6840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upp 61">
            <a:extLst>
              <a:ext uri="{FF2B5EF4-FFF2-40B4-BE49-F238E27FC236}">
                <a16:creationId xmlns:a16="http://schemas.microsoft.com/office/drawing/2014/main" id="{99D5BC37-8CB9-BC43-89BF-CC3BA8DE8654}"/>
              </a:ext>
            </a:extLst>
          </p:cNvPr>
          <p:cNvGrpSpPr/>
          <p:nvPr/>
        </p:nvGrpSpPr>
        <p:grpSpPr>
          <a:xfrm rot="21440132">
            <a:off x="1465969" y="1930380"/>
            <a:ext cx="1190021" cy="1163261"/>
            <a:chOff x="7778375" y="2610105"/>
            <a:chExt cx="778311" cy="760809"/>
          </a:xfrm>
        </p:grpSpPr>
        <p:sp>
          <p:nvSpPr>
            <p:cNvPr id="63" name="Rektangel 64">
              <a:extLst>
                <a:ext uri="{FF2B5EF4-FFF2-40B4-BE49-F238E27FC236}">
                  <a16:creationId xmlns:a16="http://schemas.microsoft.com/office/drawing/2014/main" id="{0CDFC2A4-9B47-6545-8BB4-E4A0285D5E6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8C5B1101-6A22-5442-9B37-BDEB627F1BD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b="1" dirty="0" smtClean="0">
                  <a:solidFill>
                    <a:schemeClr val="tx1"/>
                  </a:solidFill>
                  <a:latin typeface="+mj-lt"/>
                </a:rPr>
                <a:t>1. Mottagning </a:t>
              </a:r>
              <a:r>
                <a:rPr lang="sv-SE" sz="900" b="1" dirty="0">
                  <a:solidFill>
                    <a:schemeClr val="tx1"/>
                  </a:solidFill>
                  <a:latin typeface="+mj-lt"/>
                </a:rPr>
                <a:t/>
              </a:r>
              <a:br>
                <a:rPr lang="sv-SE" sz="900" b="1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b="1" dirty="0">
                  <a:solidFill>
                    <a:schemeClr val="tx1"/>
                  </a:solidFill>
                  <a:latin typeface="+mj-lt"/>
                </a:rPr>
                <a:t>och behandling </a:t>
              </a:r>
              <a:br>
                <a:rPr lang="sv-SE" sz="900" b="1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b="1" dirty="0">
                  <a:solidFill>
                    <a:schemeClr val="tx1"/>
                  </a:solidFill>
                  <a:latin typeface="+mj-lt"/>
                </a:rPr>
                <a:t>av inkommande </a:t>
              </a:r>
              <a:br>
                <a:rPr lang="sv-SE" sz="900" b="1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b="1" dirty="0">
                  <a:solidFill>
                    <a:schemeClr val="tx1"/>
                  </a:solidFill>
                  <a:latin typeface="+mj-lt"/>
                </a:rPr>
                <a:t>larm</a:t>
              </a:r>
            </a:p>
          </p:txBody>
        </p:sp>
      </p:grpSp>
      <p:grpSp>
        <p:nvGrpSpPr>
          <p:cNvPr id="69" name="Grupp 68">
            <a:extLst>
              <a:ext uri="{FF2B5EF4-FFF2-40B4-BE49-F238E27FC236}">
                <a16:creationId xmlns:a16="http://schemas.microsoft.com/office/drawing/2014/main" id="{3A0B5378-D68A-164D-9CF9-EAC6CB3B9690}"/>
              </a:ext>
            </a:extLst>
          </p:cNvPr>
          <p:cNvGrpSpPr/>
          <p:nvPr/>
        </p:nvGrpSpPr>
        <p:grpSpPr>
          <a:xfrm rot="183365">
            <a:off x="2747522" y="1979540"/>
            <a:ext cx="1190021" cy="1163261"/>
            <a:chOff x="7778375" y="2610105"/>
            <a:chExt cx="778311" cy="760809"/>
          </a:xfrm>
        </p:grpSpPr>
        <p:sp>
          <p:nvSpPr>
            <p:cNvPr id="73" name="Rektangel 64">
              <a:extLst>
                <a:ext uri="{FF2B5EF4-FFF2-40B4-BE49-F238E27FC236}">
                  <a16:creationId xmlns:a16="http://schemas.microsoft.com/office/drawing/2014/main" id="{F34C118E-0AD2-9842-AF5A-49DF233BE7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5B0952E3-70D2-7043-83B9-8C402F42E95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b="1" dirty="0" smtClean="0">
                  <a:solidFill>
                    <a:schemeClr val="tx1"/>
                  </a:solidFill>
                  <a:latin typeface="+mj-lt"/>
                </a:rPr>
                <a:t>2. </a:t>
              </a:r>
              <a:r>
                <a:rPr lang="sv-SE" sz="900" b="1" dirty="0" err="1" smtClean="0">
                  <a:solidFill>
                    <a:schemeClr val="tx1"/>
                  </a:solidFill>
                  <a:latin typeface="+mj-lt"/>
                </a:rPr>
                <a:t>Utlarmning</a:t>
              </a:r>
              <a:r>
                <a:rPr lang="sv-SE" sz="900" b="1" dirty="0" smtClean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sv-SE" sz="900" b="1" dirty="0">
                  <a:solidFill>
                    <a:schemeClr val="tx1"/>
                  </a:solidFill>
                  <a:latin typeface="+mj-lt"/>
                </a:rPr>
                <a:t>av räddningsstyrka</a:t>
              </a:r>
            </a:p>
          </p:txBody>
        </p:sp>
      </p:grpSp>
      <p:grpSp>
        <p:nvGrpSpPr>
          <p:cNvPr id="76" name="Grupp 75">
            <a:extLst>
              <a:ext uri="{FF2B5EF4-FFF2-40B4-BE49-F238E27FC236}">
                <a16:creationId xmlns:a16="http://schemas.microsoft.com/office/drawing/2014/main" id="{B4A8844C-3093-5F4A-BDCB-D0A712FDD46E}"/>
              </a:ext>
            </a:extLst>
          </p:cNvPr>
          <p:cNvGrpSpPr/>
          <p:nvPr/>
        </p:nvGrpSpPr>
        <p:grpSpPr>
          <a:xfrm rot="21428845">
            <a:off x="4029075" y="1950044"/>
            <a:ext cx="1190021" cy="1163261"/>
            <a:chOff x="7778375" y="2610105"/>
            <a:chExt cx="778311" cy="760809"/>
          </a:xfrm>
        </p:grpSpPr>
        <p:sp>
          <p:nvSpPr>
            <p:cNvPr id="80" name="Rektangel 64">
              <a:extLst>
                <a:ext uri="{FF2B5EF4-FFF2-40B4-BE49-F238E27FC236}">
                  <a16:creationId xmlns:a16="http://schemas.microsoft.com/office/drawing/2014/main" id="{846F236D-2C67-8B44-8B17-7009767B34C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1" name="Rektangel 80">
              <a:extLst>
                <a:ext uri="{FF2B5EF4-FFF2-40B4-BE49-F238E27FC236}">
                  <a16:creationId xmlns:a16="http://schemas.microsoft.com/office/drawing/2014/main" id="{31F2774A-4B1C-8143-9C0E-8B60425675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b="1" dirty="0" smtClean="0">
                  <a:solidFill>
                    <a:schemeClr val="tx1"/>
                  </a:solidFill>
                  <a:latin typeface="+mj-lt"/>
                </a:rPr>
                <a:t>3. Räddningspersonal </a:t>
              </a:r>
              <a:r>
                <a:rPr lang="sv-SE" sz="900" b="1" dirty="0">
                  <a:solidFill>
                    <a:schemeClr val="tx1"/>
                  </a:solidFill>
                  <a:latin typeface="+mj-lt"/>
                </a:rPr>
                <a:t/>
              </a:r>
              <a:br>
                <a:rPr lang="sv-SE" sz="900" b="1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b="1" dirty="0">
                  <a:solidFill>
                    <a:schemeClr val="tx1"/>
                  </a:solidFill>
                  <a:latin typeface="+mj-lt"/>
                </a:rPr>
                <a:t>till fordon (anspänningstid)</a:t>
              </a:r>
            </a:p>
          </p:txBody>
        </p:sp>
      </p:grpSp>
      <p:grpSp>
        <p:nvGrpSpPr>
          <p:cNvPr id="83" name="Grupp 82">
            <a:extLst>
              <a:ext uri="{FF2B5EF4-FFF2-40B4-BE49-F238E27FC236}">
                <a16:creationId xmlns:a16="http://schemas.microsoft.com/office/drawing/2014/main" id="{4E4174CF-CE49-0C46-8C0D-FBF252F6C647}"/>
              </a:ext>
            </a:extLst>
          </p:cNvPr>
          <p:cNvGrpSpPr/>
          <p:nvPr/>
        </p:nvGrpSpPr>
        <p:grpSpPr>
          <a:xfrm rot="277941">
            <a:off x="5310628" y="2018868"/>
            <a:ext cx="1190021" cy="1163261"/>
            <a:chOff x="7778375" y="2610105"/>
            <a:chExt cx="778311" cy="760809"/>
          </a:xfrm>
        </p:grpSpPr>
        <p:sp>
          <p:nvSpPr>
            <p:cNvPr id="87" name="Rektangel 64">
              <a:extLst>
                <a:ext uri="{FF2B5EF4-FFF2-40B4-BE49-F238E27FC236}">
                  <a16:creationId xmlns:a16="http://schemas.microsoft.com/office/drawing/2014/main" id="{B3316FCB-8898-EA4F-8F4B-FBCF00AABC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8" name="Rektangel 87">
              <a:extLst>
                <a:ext uri="{FF2B5EF4-FFF2-40B4-BE49-F238E27FC236}">
                  <a16:creationId xmlns:a16="http://schemas.microsoft.com/office/drawing/2014/main" id="{EE23F489-1D47-CF49-ACDA-05C6DDC1E7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b="1" dirty="0" smtClean="0">
                  <a:solidFill>
                    <a:schemeClr val="tx1"/>
                  </a:solidFill>
                  <a:latin typeface="+mj-lt"/>
                </a:rPr>
                <a:t>4. Framkörning</a:t>
              </a:r>
              <a:endParaRPr lang="sv-SE" sz="9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90" name="Grupp 89">
            <a:extLst>
              <a:ext uri="{FF2B5EF4-FFF2-40B4-BE49-F238E27FC236}">
                <a16:creationId xmlns:a16="http://schemas.microsoft.com/office/drawing/2014/main" id="{C0429523-0AC0-0548-9E9C-0A7F9A0A7DC3}"/>
              </a:ext>
            </a:extLst>
          </p:cNvPr>
          <p:cNvGrpSpPr/>
          <p:nvPr/>
        </p:nvGrpSpPr>
        <p:grpSpPr>
          <a:xfrm rot="21412893">
            <a:off x="6592181" y="1959876"/>
            <a:ext cx="1190021" cy="1163261"/>
            <a:chOff x="7778375" y="2610105"/>
            <a:chExt cx="778311" cy="760809"/>
          </a:xfrm>
        </p:grpSpPr>
        <p:sp>
          <p:nvSpPr>
            <p:cNvPr id="94" name="Rektangel 64">
              <a:extLst>
                <a:ext uri="{FF2B5EF4-FFF2-40B4-BE49-F238E27FC236}">
                  <a16:creationId xmlns:a16="http://schemas.microsoft.com/office/drawing/2014/main" id="{D843373A-525B-C64C-B7DC-5DBE9064793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5" name="Rektangel 94">
              <a:extLst>
                <a:ext uri="{FF2B5EF4-FFF2-40B4-BE49-F238E27FC236}">
                  <a16:creationId xmlns:a16="http://schemas.microsoft.com/office/drawing/2014/main" id="{CEB48242-F382-8144-A799-5EF011DF0C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b="1" dirty="0" smtClean="0">
                  <a:solidFill>
                    <a:schemeClr val="tx1"/>
                  </a:solidFill>
                  <a:latin typeface="+mj-lt"/>
                </a:rPr>
                <a:t>5. Initial </a:t>
              </a:r>
              <a:r>
                <a:rPr lang="sv-SE" sz="900" b="1" dirty="0">
                  <a:solidFill>
                    <a:schemeClr val="tx1"/>
                  </a:solidFill>
                  <a:latin typeface="+mj-lt"/>
                </a:rPr>
                <a:t>bedömning, beslut och order </a:t>
              </a:r>
            </a:p>
          </p:txBody>
        </p:sp>
      </p:grpSp>
      <p:grpSp>
        <p:nvGrpSpPr>
          <p:cNvPr id="97" name="Grupp 96">
            <a:extLst>
              <a:ext uri="{FF2B5EF4-FFF2-40B4-BE49-F238E27FC236}">
                <a16:creationId xmlns:a16="http://schemas.microsoft.com/office/drawing/2014/main" id="{A7A57C92-3538-EC40-B7DE-83F5156CDBD4}"/>
              </a:ext>
            </a:extLst>
          </p:cNvPr>
          <p:cNvGrpSpPr/>
          <p:nvPr/>
        </p:nvGrpSpPr>
        <p:grpSpPr>
          <a:xfrm rot="234433">
            <a:off x="7873734" y="1999204"/>
            <a:ext cx="1190021" cy="1163261"/>
            <a:chOff x="7778375" y="2610105"/>
            <a:chExt cx="778311" cy="760809"/>
          </a:xfrm>
        </p:grpSpPr>
        <p:sp>
          <p:nvSpPr>
            <p:cNvPr id="101" name="Rektangel 64">
              <a:extLst>
                <a:ext uri="{FF2B5EF4-FFF2-40B4-BE49-F238E27FC236}">
                  <a16:creationId xmlns:a16="http://schemas.microsoft.com/office/drawing/2014/main" id="{028B8822-B456-0646-82C0-BD53ED48882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2" name="Rektangel 101">
              <a:extLst>
                <a:ext uri="{FF2B5EF4-FFF2-40B4-BE49-F238E27FC236}">
                  <a16:creationId xmlns:a16="http://schemas.microsoft.com/office/drawing/2014/main" id="{E0EAEC8C-7C55-A146-A5C3-907D6C800E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b="1" dirty="0" smtClean="0">
                  <a:solidFill>
                    <a:schemeClr val="tx1"/>
                  </a:solidFill>
                  <a:latin typeface="+mj-lt"/>
                </a:rPr>
                <a:t>6. Räddningsinsats</a:t>
              </a:r>
              <a:endParaRPr lang="sv-SE" sz="9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04" name="Grupp 103">
            <a:extLst>
              <a:ext uri="{FF2B5EF4-FFF2-40B4-BE49-F238E27FC236}">
                <a16:creationId xmlns:a16="http://schemas.microsoft.com/office/drawing/2014/main" id="{FE31E9BF-ACCC-684A-8344-6544655DFA13}"/>
              </a:ext>
            </a:extLst>
          </p:cNvPr>
          <p:cNvGrpSpPr/>
          <p:nvPr/>
        </p:nvGrpSpPr>
        <p:grpSpPr>
          <a:xfrm>
            <a:off x="9155287" y="1959876"/>
            <a:ext cx="1190021" cy="1163261"/>
            <a:chOff x="7778375" y="2610105"/>
            <a:chExt cx="778311" cy="760809"/>
          </a:xfrm>
        </p:grpSpPr>
        <p:sp>
          <p:nvSpPr>
            <p:cNvPr id="108" name="Rektangel 64">
              <a:extLst>
                <a:ext uri="{FF2B5EF4-FFF2-40B4-BE49-F238E27FC236}">
                  <a16:creationId xmlns:a16="http://schemas.microsoft.com/office/drawing/2014/main" id="{C4C34338-3BDA-8A46-9EA8-86DFAB53C1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09" name="Rektangel 108">
              <a:extLst>
                <a:ext uri="{FF2B5EF4-FFF2-40B4-BE49-F238E27FC236}">
                  <a16:creationId xmlns:a16="http://schemas.microsoft.com/office/drawing/2014/main" id="{20CCCFB6-EB09-E64F-9C28-1562FA4310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b="1" dirty="0" smtClean="0">
                  <a:solidFill>
                    <a:schemeClr val="tx1"/>
                  </a:solidFill>
                  <a:latin typeface="+mj-lt"/>
                </a:rPr>
                <a:t>7. Återställning</a:t>
              </a:r>
              <a:endParaRPr lang="sv-SE" sz="9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11" name="Grupp 110">
            <a:extLst>
              <a:ext uri="{FF2B5EF4-FFF2-40B4-BE49-F238E27FC236}">
                <a16:creationId xmlns:a16="http://schemas.microsoft.com/office/drawing/2014/main" id="{CDA512C2-5459-5E4D-94BC-52AE1EE53711}"/>
              </a:ext>
            </a:extLst>
          </p:cNvPr>
          <p:cNvGrpSpPr/>
          <p:nvPr/>
        </p:nvGrpSpPr>
        <p:grpSpPr>
          <a:xfrm rot="21362027">
            <a:off x="10436839" y="1979540"/>
            <a:ext cx="1190021" cy="1163261"/>
            <a:chOff x="7778375" y="2610105"/>
            <a:chExt cx="778311" cy="760809"/>
          </a:xfrm>
        </p:grpSpPr>
        <p:sp>
          <p:nvSpPr>
            <p:cNvPr id="115" name="Rektangel 64">
              <a:extLst>
                <a:ext uri="{FF2B5EF4-FFF2-40B4-BE49-F238E27FC236}">
                  <a16:creationId xmlns:a16="http://schemas.microsoft.com/office/drawing/2014/main" id="{F5FEBF9D-0889-0A45-A837-4ABDDB3FB1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b="1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16" name="Rektangel 115">
              <a:extLst>
                <a:ext uri="{FF2B5EF4-FFF2-40B4-BE49-F238E27FC236}">
                  <a16:creationId xmlns:a16="http://schemas.microsoft.com/office/drawing/2014/main" id="{B2A5E4A6-5A27-AF4C-BE08-C245B64D05D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b="1" dirty="0" smtClean="0">
                  <a:solidFill>
                    <a:schemeClr val="tx1"/>
                  </a:solidFill>
                  <a:latin typeface="+mj-lt"/>
                </a:rPr>
                <a:t>8. Kommunikation </a:t>
              </a:r>
              <a:r>
                <a:rPr lang="sv-SE" sz="900" b="1" dirty="0">
                  <a:solidFill>
                    <a:schemeClr val="tx1"/>
                  </a:solidFill>
                  <a:latin typeface="+mj-lt"/>
                </a:rPr>
                <a:t/>
              </a:r>
              <a:br>
                <a:rPr lang="sv-SE" sz="900" b="1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b="1" dirty="0">
                  <a:solidFill>
                    <a:schemeClr val="tx1"/>
                  </a:solidFill>
                  <a:latin typeface="+mj-lt"/>
                </a:rPr>
                <a:t>internt och med samverkande </a:t>
              </a:r>
              <a:br>
                <a:rPr lang="sv-SE" sz="900" b="1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b="1" dirty="0">
                  <a:solidFill>
                    <a:schemeClr val="tx1"/>
                  </a:solidFill>
                  <a:latin typeface="+mj-lt"/>
                </a:rPr>
                <a:t>aktörer (parallellt </a:t>
              </a:r>
              <a:br>
                <a:rPr lang="sv-SE" sz="900" b="1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b="1" dirty="0">
                  <a:solidFill>
                    <a:schemeClr val="tx1"/>
                  </a:solidFill>
                  <a:latin typeface="+mj-lt"/>
                </a:rPr>
                <a:t>med alla aktiviteter)</a:t>
              </a:r>
            </a:p>
          </p:txBody>
        </p:sp>
      </p:grpSp>
      <p:grpSp>
        <p:nvGrpSpPr>
          <p:cNvPr id="125" name="Grupp 124">
            <a:extLst>
              <a:ext uri="{FF2B5EF4-FFF2-40B4-BE49-F238E27FC236}">
                <a16:creationId xmlns:a16="http://schemas.microsoft.com/office/drawing/2014/main" id="{85117CE4-5F82-7348-8694-75951A2C0F3C}"/>
              </a:ext>
            </a:extLst>
          </p:cNvPr>
          <p:cNvGrpSpPr/>
          <p:nvPr/>
        </p:nvGrpSpPr>
        <p:grpSpPr>
          <a:xfrm rot="175349">
            <a:off x="1465969" y="3423201"/>
            <a:ext cx="1190021" cy="1163261"/>
            <a:chOff x="7778375" y="2610105"/>
            <a:chExt cx="778311" cy="760809"/>
          </a:xfrm>
        </p:grpSpPr>
        <p:sp>
          <p:nvSpPr>
            <p:cNvPr id="129" name="Rektangel 64">
              <a:extLst>
                <a:ext uri="{FF2B5EF4-FFF2-40B4-BE49-F238E27FC236}">
                  <a16:creationId xmlns:a16="http://schemas.microsoft.com/office/drawing/2014/main" id="{E775F12F-40D7-404E-9ECE-EEEE36BA5C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30" name="Rektangel 129">
              <a:extLst>
                <a:ext uri="{FF2B5EF4-FFF2-40B4-BE49-F238E27FC236}">
                  <a16:creationId xmlns:a16="http://schemas.microsoft.com/office/drawing/2014/main" id="{CDF38AD6-6986-744F-B3C3-5DF799429B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0E7D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Räddnings-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personal 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(2-8)</a:t>
              </a:r>
            </a:p>
          </p:txBody>
        </p:sp>
      </p:grpSp>
      <p:grpSp>
        <p:nvGrpSpPr>
          <p:cNvPr id="132" name="Grupp 131">
            <a:extLst>
              <a:ext uri="{FF2B5EF4-FFF2-40B4-BE49-F238E27FC236}">
                <a16:creationId xmlns:a16="http://schemas.microsoft.com/office/drawing/2014/main" id="{D561175B-7EFC-3042-89D7-D2854EBBC5B5}"/>
              </a:ext>
            </a:extLst>
          </p:cNvPr>
          <p:cNvGrpSpPr/>
          <p:nvPr/>
        </p:nvGrpSpPr>
        <p:grpSpPr>
          <a:xfrm>
            <a:off x="2747522" y="3462529"/>
            <a:ext cx="1190021" cy="1163261"/>
            <a:chOff x="7778375" y="2610105"/>
            <a:chExt cx="778311" cy="760809"/>
          </a:xfrm>
        </p:grpSpPr>
        <p:sp>
          <p:nvSpPr>
            <p:cNvPr id="136" name="Rektangel 64">
              <a:extLst>
                <a:ext uri="{FF2B5EF4-FFF2-40B4-BE49-F238E27FC236}">
                  <a16:creationId xmlns:a16="http://schemas.microsoft.com/office/drawing/2014/main" id="{B86D6AD6-DB32-BB4C-8899-AA238E355B8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37" name="Rektangel 136">
              <a:extLst>
                <a:ext uri="{FF2B5EF4-FFF2-40B4-BE49-F238E27FC236}">
                  <a16:creationId xmlns:a16="http://schemas.microsoft.com/office/drawing/2014/main" id="{3E0E4B57-7E52-5843-BE81-DEC47DE613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0E7D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Ledningsbefäl 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(2-6, 8)</a:t>
              </a:r>
            </a:p>
          </p:txBody>
        </p:sp>
      </p:grpSp>
      <p:grpSp>
        <p:nvGrpSpPr>
          <p:cNvPr id="139" name="Grupp 138">
            <a:extLst>
              <a:ext uri="{FF2B5EF4-FFF2-40B4-BE49-F238E27FC236}">
                <a16:creationId xmlns:a16="http://schemas.microsoft.com/office/drawing/2014/main" id="{E2A426DA-0B25-104A-AB36-41E3E6AE79C6}"/>
              </a:ext>
            </a:extLst>
          </p:cNvPr>
          <p:cNvGrpSpPr/>
          <p:nvPr/>
        </p:nvGrpSpPr>
        <p:grpSpPr>
          <a:xfrm rot="241736">
            <a:off x="4029075" y="3423201"/>
            <a:ext cx="1190021" cy="1163261"/>
            <a:chOff x="7778375" y="2610105"/>
            <a:chExt cx="778311" cy="760809"/>
          </a:xfrm>
        </p:grpSpPr>
        <p:sp>
          <p:nvSpPr>
            <p:cNvPr id="143" name="Rektangel 64">
              <a:extLst>
                <a:ext uri="{FF2B5EF4-FFF2-40B4-BE49-F238E27FC236}">
                  <a16:creationId xmlns:a16="http://schemas.microsoft.com/office/drawing/2014/main" id="{F75287A3-2057-E649-87AA-4E0A150728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44" name="Rektangel 143">
              <a:extLst>
                <a:ext uri="{FF2B5EF4-FFF2-40B4-BE49-F238E27FC236}">
                  <a16:creationId xmlns:a16="http://schemas.microsoft.com/office/drawing/2014/main" id="{2FF59F6F-8E88-A64C-8528-8B32C629964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0E7D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 err="1">
                  <a:solidFill>
                    <a:schemeClr val="tx1"/>
                  </a:solidFill>
                  <a:latin typeface="+mj-lt"/>
                </a:rPr>
                <a:t>Utlarmnings</a:t>
              </a: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-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system 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(2)</a:t>
              </a:r>
            </a:p>
          </p:txBody>
        </p:sp>
      </p:grpSp>
      <p:grpSp>
        <p:nvGrpSpPr>
          <p:cNvPr id="146" name="Grupp 145">
            <a:extLst>
              <a:ext uri="{FF2B5EF4-FFF2-40B4-BE49-F238E27FC236}">
                <a16:creationId xmlns:a16="http://schemas.microsoft.com/office/drawing/2014/main" id="{B99D22BE-1670-0642-A538-D2DC92706A60}"/>
              </a:ext>
            </a:extLst>
          </p:cNvPr>
          <p:cNvGrpSpPr/>
          <p:nvPr/>
        </p:nvGrpSpPr>
        <p:grpSpPr>
          <a:xfrm>
            <a:off x="5310628" y="3374041"/>
            <a:ext cx="1190021" cy="1163261"/>
            <a:chOff x="7778375" y="2610105"/>
            <a:chExt cx="778311" cy="760809"/>
          </a:xfrm>
        </p:grpSpPr>
        <p:sp>
          <p:nvSpPr>
            <p:cNvPr id="150" name="Rektangel 64">
              <a:extLst>
                <a:ext uri="{FF2B5EF4-FFF2-40B4-BE49-F238E27FC236}">
                  <a16:creationId xmlns:a16="http://schemas.microsoft.com/office/drawing/2014/main" id="{E2A78857-5DF5-4F4A-8CE8-3BF99557D05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51" name="Rektangel 150">
              <a:extLst>
                <a:ext uri="{FF2B5EF4-FFF2-40B4-BE49-F238E27FC236}">
                  <a16:creationId xmlns:a16="http://schemas.microsoft.com/office/drawing/2014/main" id="{FDECF435-48EE-4D4F-931E-217763E9C29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0E7D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Mobiltelefoner 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och Rakel-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enheter 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(2, 4-6, 8)</a:t>
              </a:r>
            </a:p>
          </p:txBody>
        </p:sp>
      </p:grpSp>
      <p:grpSp>
        <p:nvGrpSpPr>
          <p:cNvPr id="153" name="Grupp 152">
            <a:extLst>
              <a:ext uri="{FF2B5EF4-FFF2-40B4-BE49-F238E27FC236}">
                <a16:creationId xmlns:a16="http://schemas.microsoft.com/office/drawing/2014/main" id="{ADE1CF73-6D94-4F4C-8F60-488F5C98ABBA}"/>
              </a:ext>
            </a:extLst>
          </p:cNvPr>
          <p:cNvGrpSpPr/>
          <p:nvPr/>
        </p:nvGrpSpPr>
        <p:grpSpPr>
          <a:xfrm>
            <a:off x="6592181" y="3462529"/>
            <a:ext cx="1190021" cy="1163261"/>
            <a:chOff x="7778375" y="2610105"/>
            <a:chExt cx="778311" cy="760809"/>
          </a:xfrm>
        </p:grpSpPr>
        <p:sp>
          <p:nvSpPr>
            <p:cNvPr id="157" name="Rektangel 64">
              <a:extLst>
                <a:ext uri="{FF2B5EF4-FFF2-40B4-BE49-F238E27FC236}">
                  <a16:creationId xmlns:a16="http://schemas.microsoft.com/office/drawing/2014/main" id="{9584D551-8B4D-6D4E-9402-128333BB6D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58" name="Rektangel 157">
              <a:extLst>
                <a:ext uri="{FF2B5EF4-FFF2-40B4-BE49-F238E27FC236}">
                  <a16:creationId xmlns:a16="http://schemas.microsoft.com/office/drawing/2014/main" id="{B836713B-4738-AB49-A4D2-AC3980E4C4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0E7D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 smtClean="0">
                  <a:solidFill>
                    <a:schemeClr val="tx1"/>
                  </a:solidFill>
                  <a:latin typeface="+mj-lt"/>
                </a:rPr>
                <a:t>Beslutsstöd, t.ex. LUPP </a:t>
              </a: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/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 smtClean="0">
                  <a:solidFill>
                    <a:schemeClr val="tx1"/>
                  </a:solidFill>
                  <a:latin typeface="+mj-lt"/>
                </a:rPr>
                <a:t>(2, 5-6)</a:t>
              </a:r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60" name="Grupp 159">
            <a:extLst>
              <a:ext uri="{FF2B5EF4-FFF2-40B4-BE49-F238E27FC236}">
                <a16:creationId xmlns:a16="http://schemas.microsoft.com/office/drawing/2014/main" id="{E7298AC1-4923-694A-B754-71E91DF60AC6}"/>
              </a:ext>
            </a:extLst>
          </p:cNvPr>
          <p:cNvGrpSpPr/>
          <p:nvPr/>
        </p:nvGrpSpPr>
        <p:grpSpPr>
          <a:xfrm rot="21363228">
            <a:off x="7873734" y="3442865"/>
            <a:ext cx="1190021" cy="1163261"/>
            <a:chOff x="7778375" y="2610105"/>
            <a:chExt cx="778311" cy="760809"/>
          </a:xfrm>
        </p:grpSpPr>
        <p:sp>
          <p:nvSpPr>
            <p:cNvPr id="164" name="Rektangel 64">
              <a:extLst>
                <a:ext uri="{FF2B5EF4-FFF2-40B4-BE49-F238E27FC236}">
                  <a16:creationId xmlns:a16="http://schemas.microsoft.com/office/drawing/2014/main" id="{0C8A8D20-F269-A540-9155-81A87926CC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65" name="Rektangel 164">
              <a:extLst>
                <a:ext uri="{FF2B5EF4-FFF2-40B4-BE49-F238E27FC236}">
                  <a16:creationId xmlns:a16="http://schemas.microsoft.com/office/drawing/2014/main" id="{A878726C-A833-4E45-9081-1D7F37694B5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0E7D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Materiel t.ex. släckutrustning, verktyg/maskiner, skyddsutrustning 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(6-7)</a:t>
              </a:r>
            </a:p>
          </p:txBody>
        </p:sp>
      </p:grpSp>
      <p:grpSp>
        <p:nvGrpSpPr>
          <p:cNvPr id="167" name="Grupp 166">
            <a:extLst>
              <a:ext uri="{FF2B5EF4-FFF2-40B4-BE49-F238E27FC236}">
                <a16:creationId xmlns:a16="http://schemas.microsoft.com/office/drawing/2014/main" id="{DDC5AAAF-B976-E44D-9E41-5F43A945EA2A}"/>
              </a:ext>
            </a:extLst>
          </p:cNvPr>
          <p:cNvGrpSpPr/>
          <p:nvPr/>
        </p:nvGrpSpPr>
        <p:grpSpPr>
          <a:xfrm rot="245027">
            <a:off x="9155287" y="3423201"/>
            <a:ext cx="1190021" cy="1163261"/>
            <a:chOff x="7778375" y="2610105"/>
            <a:chExt cx="778311" cy="760809"/>
          </a:xfrm>
        </p:grpSpPr>
        <p:sp>
          <p:nvSpPr>
            <p:cNvPr id="171" name="Rektangel 64">
              <a:extLst>
                <a:ext uri="{FF2B5EF4-FFF2-40B4-BE49-F238E27FC236}">
                  <a16:creationId xmlns:a16="http://schemas.microsoft.com/office/drawing/2014/main" id="{2F12D8CF-195B-454D-9592-87CDD544BD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72" name="Rektangel 171">
              <a:extLst>
                <a:ext uri="{FF2B5EF4-FFF2-40B4-BE49-F238E27FC236}">
                  <a16:creationId xmlns:a16="http://schemas.microsoft.com/office/drawing/2014/main" id="{2EEAA4DE-8AE2-554D-AC73-D58B0A65E8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0E7D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Kartor och 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navigator 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(4, 6)</a:t>
              </a:r>
            </a:p>
          </p:txBody>
        </p:sp>
      </p:grpSp>
      <p:grpSp>
        <p:nvGrpSpPr>
          <p:cNvPr id="174" name="Grupp 173">
            <a:extLst>
              <a:ext uri="{FF2B5EF4-FFF2-40B4-BE49-F238E27FC236}">
                <a16:creationId xmlns:a16="http://schemas.microsoft.com/office/drawing/2014/main" id="{AE869204-1556-3544-B7C4-2F2D0EADDD9D}"/>
              </a:ext>
            </a:extLst>
          </p:cNvPr>
          <p:cNvGrpSpPr/>
          <p:nvPr/>
        </p:nvGrpSpPr>
        <p:grpSpPr>
          <a:xfrm rot="21346613">
            <a:off x="10436839" y="3442865"/>
            <a:ext cx="1190021" cy="1163261"/>
            <a:chOff x="7778375" y="2610105"/>
            <a:chExt cx="778311" cy="760809"/>
          </a:xfrm>
        </p:grpSpPr>
        <p:sp>
          <p:nvSpPr>
            <p:cNvPr id="178" name="Rektangel 64">
              <a:extLst>
                <a:ext uri="{FF2B5EF4-FFF2-40B4-BE49-F238E27FC236}">
                  <a16:creationId xmlns:a16="http://schemas.microsoft.com/office/drawing/2014/main" id="{AD09FA00-0EC2-804E-BD5D-9F7C67C1F6C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79" name="Rektangel 178">
              <a:extLst>
                <a:ext uri="{FF2B5EF4-FFF2-40B4-BE49-F238E27FC236}">
                  <a16:creationId xmlns:a16="http://schemas.microsoft.com/office/drawing/2014/main" id="{219E00B7-6BCF-6144-99A6-803A7ED39F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90E7D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Personsökare 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(2)</a:t>
              </a:r>
            </a:p>
          </p:txBody>
        </p:sp>
      </p:grpSp>
      <p:grpSp>
        <p:nvGrpSpPr>
          <p:cNvPr id="181" name="Grupp 180">
            <a:extLst>
              <a:ext uri="{FF2B5EF4-FFF2-40B4-BE49-F238E27FC236}">
                <a16:creationId xmlns:a16="http://schemas.microsoft.com/office/drawing/2014/main" id="{BED3DEC1-12B9-4941-9F5A-8395B50D71CB}"/>
              </a:ext>
            </a:extLst>
          </p:cNvPr>
          <p:cNvGrpSpPr/>
          <p:nvPr/>
        </p:nvGrpSpPr>
        <p:grpSpPr>
          <a:xfrm rot="21408766">
            <a:off x="1465969" y="4888207"/>
            <a:ext cx="1190021" cy="1163261"/>
            <a:chOff x="7778375" y="2610105"/>
            <a:chExt cx="778311" cy="760809"/>
          </a:xfrm>
        </p:grpSpPr>
        <p:sp>
          <p:nvSpPr>
            <p:cNvPr id="182" name="Rektangel 64">
              <a:extLst>
                <a:ext uri="{FF2B5EF4-FFF2-40B4-BE49-F238E27FC236}">
                  <a16:creationId xmlns:a16="http://schemas.microsoft.com/office/drawing/2014/main" id="{DEC8D642-74BD-DB45-A0DB-01367A96E1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83" name="Rektangel 182">
              <a:extLst>
                <a:ext uri="{FF2B5EF4-FFF2-40B4-BE49-F238E27FC236}">
                  <a16:creationId xmlns:a16="http://schemas.microsoft.com/office/drawing/2014/main" id="{43D39A8B-791A-3C44-808A-98BD5A7E83F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El 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(1-2, 7-8)</a:t>
              </a:r>
            </a:p>
          </p:txBody>
        </p:sp>
      </p:grpSp>
      <p:grpSp>
        <p:nvGrpSpPr>
          <p:cNvPr id="184" name="Grupp 183">
            <a:extLst>
              <a:ext uri="{FF2B5EF4-FFF2-40B4-BE49-F238E27FC236}">
                <a16:creationId xmlns:a16="http://schemas.microsoft.com/office/drawing/2014/main" id="{95527904-DB9A-2E48-96E8-0409835CDC45}"/>
              </a:ext>
            </a:extLst>
          </p:cNvPr>
          <p:cNvGrpSpPr/>
          <p:nvPr/>
        </p:nvGrpSpPr>
        <p:grpSpPr>
          <a:xfrm>
            <a:off x="2747522" y="4868543"/>
            <a:ext cx="1190021" cy="1163261"/>
            <a:chOff x="7778375" y="2610105"/>
            <a:chExt cx="778311" cy="760809"/>
          </a:xfrm>
        </p:grpSpPr>
        <p:sp>
          <p:nvSpPr>
            <p:cNvPr id="185" name="Rektangel 64">
              <a:extLst>
                <a:ext uri="{FF2B5EF4-FFF2-40B4-BE49-F238E27FC236}">
                  <a16:creationId xmlns:a16="http://schemas.microsoft.com/office/drawing/2014/main" id="{CCEA031B-F867-974A-BEF8-90C1A48BE7E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86" name="Rektangel 185">
              <a:extLst>
                <a:ext uri="{FF2B5EF4-FFF2-40B4-BE49-F238E27FC236}">
                  <a16:creationId xmlns:a16="http://schemas.microsoft.com/office/drawing/2014/main" id="{37915505-2635-5349-887A-DB6CE3C2EBD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Drivmedel 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(4, 6)</a:t>
              </a:r>
            </a:p>
          </p:txBody>
        </p:sp>
      </p:grpSp>
      <p:grpSp>
        <p:nvGrpSpPr>
          <p:cNvPr id="187" name="Grupp 186">
            <a:extLst>
              <a:ext uri="{FF2B5EF4-FFF2-40B4-BE49-F238E27FC236}">
                <a16:creationId xmlns:a16="http://schemas.microsoft.com/office/drawing/2014/main" id="{9CB9E3B2-F9FA-B44E-943F-F648E3E2BC89}"/>
              </a:ext>
            </a:extLst>
          </p:cNvPr>
          <p:cNvGrpSpPr/>
          <p:nvPr/>
        </p:nvGrpSpPr>
        <p:grpSpPr>
          <a:xfrm rot="21115730">
            <a:off x="4029075" y="4878375"/>
            <a:ext cx="1190021" cy="1163261"/>
            <a:chOff x="7778375" y="2610105"/>
            <a:chExt cx="778311" cy="760809"/>
          </a:xfrm>
        </p:grpSpPr>
        <p:sp>
          <p:nvSpPr>
            <p:cNvPr id="188" name="Rektangel 64">
              <a:extLst>
                <a:ext uri="{FF2B5EF4-FFF2-40B4-BE49-F238E27FC236}">
                  <a16:creationId xmlns:a16="http://schemas.microsoft.com/office/drawing/2014/main" id="{325824EC-6176-6C41-A24B-3B69E13090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89" name="Rektangel 188">
              <a:extLst>
                <a:ext uri="{FF2B5EF4-FFF2-40B4-BE49-F238E27FC236}">
                  <a16:creationId xmlns:a16="http://schemas.microsoft.com/office/drawing/2014/main" id="{958C80F3-EAE5-DA48-AC38-5A9581238BE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Rakelnät 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(2, 4-6, 8)</a:t>
              </a:r>
            </a:p>
          </p:txBody>
        </p:sp>
      </p:grpSp>
      <p:grpSp>
        <p:nvGrpSpPr>
          <p:cNvPr id="190" name="Grupp 189">
            <a:extLst>
              <a:ext uri="{FF2B5EF4-FFF2-40B4-BE49-F238E27FC236}">
                <a16:creationId xmlns:a16="http://schemas.microsoft.com/office/drawing/2014/main" id="{3BB235DC-60E4-2041-AAC7-992038DD4071}"/>
              </a:ext>
            </a:extLst>
          </p:cNvPr>
          <p:cNvGrpSpPr/>
          <p:nvPr/>
        </p:nvGrpSpPr>
        <p:grpSpPr>
          <a:xfrm>
            <a:off x="5310628" y="4917703"/>
            <a:ext cx="1190021" cy="1163261"/>
            <a:chOff x="7778375" y="2610105"/>
            <a:chExt cx="778311" cy="760809"/>
          </a:xfrm>
        </p:grpSpPr>
        <p:sp>
          <p:nvSpPr>
            <p:cNvPr id="191" name="Rektangel 64">
              <a:extLst>
                <a:ext uri="{FF2B5EF4-FFF2-40B4-BE49-F238E27FC236}">
                  <a16:creationId xmlns:a16="http://schemas.microsoft.com/office/drawing/2014/main" id="{EF440FCE-81C6-1D44-9AD5-C0FFE2B0DDE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92" name="Rektangel 191">
              <a:extLst>
                <a:ext uri="{FF2B5EF4-FFF2-40B4-BE49-F238E27FC236}">
                  <a16:creationId xmlns:a16="http://schemas.microsoft.com/office/drawing/2014/main" id="{11F5378F-7B96-444D-A42A-AB969BFEB5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Vatten till 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släckning 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(6)</a:t>
              </a:r>
            </a:p>
          </p:txBody>
        </p:sp>
      </p:grpSp>
      <p:grpSp>
        <p:nvGrpSpPr>
          <p:cNvPr id="193" name="Grupp 192">
            <a:extLst>
              <a:ext uri="{FF2B5EF4-FFF2-40B4-BE49-F238E27FC236}">
                <a16:creationId xmlns:a16="http://schemas.microsoft.com/office/drawing/2014/main" id="{59F3DCF3-5275-F64F-B0E0-2B8D4F6E2436}"/>
              </a:ext>
            </a:extLst>
          </p:cNvPr>
          <p:cNvGrpSpPr/>
          <p:nvPr/>
        </p:nvGrpSpPr>
        <p:grpSpPr>
          <a:xfrm rot="243603">
            <a:off x="6592181" y="4868543"/>
            <a:ext cx="1190021" cy="1163261"/>
            <a:chOff x="7778375" y="2610105"/>
            <a:chExt cx="778311" cy="760809"/>
          </a:xfrm>
        </p:grpSpPr>
        <p:sp>
          <p:nvSpPr>
            <p:cNvPr id="194" name="Rektangel 64">
              <a:extLst>
                <a:ext uri="{FF2B5EF4-FFF2-40B4-BE49-F238E27FC236}">
                  <a16:creationId xmlns:a16="http://schemas.microsoft.com/office/drawing/2014/main" id="{54631468-7FAC-5245-8691-A4D9476752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95" name="Rektangel 194">
              <a:extLst>
                <a:ext uri="{FF2B5EF4-FFF2-40B4-BE49-F238E27FC236}">
                  <a16:creationId xmlns:a16="http://schemas.microsoft.com/office/drawing/2014/main" id="{003102D9-61E5-F247-9592-342ABB5CB2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E67C5E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 smtClean="0">
                  <a:solidFill>
                    <a:schemeClr val="tx1"/>
                  </a:solidFill>
                  <a:latin typeface="+mj-lt"/>
                </a:rPr>
                <a:t>Larmcentral </a:t>
              </a: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/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(1, 2)</a:t>
              </a:r>
            </a:p>
          </p:txBody>
        </p:sp>
      </p:grpSp>
      <p:grpSp>
        <p:nvGrpSpPr>
          <p:cNvPr id="196" name="Grupp 195">
            <a:extLst>
              <a:ext uri="{FF2B5EF4-FFF2-40B4-BE49-F238E27FC236}">
                <a16:creationId xmlns:a16="http://schemas.microsoft.com/office/drawing/2014/main" id="{3F44E313-D20A-D24D-8BAC-B0505701AE1A}"/>
              </a:ext>
            </a:extLst>
          </p:cNvPr>
          <p:cNvGrpSpPr/>
          <p:nvPr/>
        </p:nvGrpSpPr>
        <p:grpSpPr>
          <a:xfrm rot="21422789">
            <a:off x="7873734" y="4888207"/>
            <a:ext cx="1190021" cy="1163261"/>
            <a:chOff x="7778375" y="2610105"/>
            <a:chExt cx="778311" cy="760809"/>
          </a:xfrm>
          <a:solidFill>
            <a:srgbClr val="E67C5E"/>
          </a:solidFill>
        </p:grpSpPr>
        <p:sp>
          <p:nvSpPr>
            <p:cNvPr id="197" name="Rektangel 64">
              <a:extLst>
                <a:ext uri="{FF2B5EF4-FFF2-40B4-BE49-F238E27FC236}">
                  <a16:creationId xmlns:a16="http://schemas.microsoft.com/office/drawing/2014/main" id="{17FCD169-2B7D-A941-82F4-389A610635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6" y="2650914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9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198" name="Rektangel 197">
              <a:extLst>
                <a:ext uri="{FF2B5EF4-FFF2-40B4-BE49-F238E27FC236}">
                  <a16:creationId xmlns:a16="http://schemas.microsoft.com/office/drawing/2014/main" id="{FA6A6702-B57C-D54F-A5D8-D97B97CB650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Mobilnät </a:t>
              </a:r>
              <a:br>
                <a:rPr lang="sv-SE" sz="900" dirty="0">
                  <a:solidFill>
                    <a:schemeClr val="tx1"/>
                  </a:solidFill>
                  <a:latin typeface="+mj-lt"/>
                </a:rPr>
              </a:br>
              <a:r>
                <a:rPr lang="sv-SE" sz="900" dirty="0">
                  <a:solidFill>
                    <a:schemeClr val="tx1"/>
                  </a:solidFill>
                  <a:latin typeface="+mj-lt"/>
                </a:rPr>
                <a:t>(5-6)</a:t>
              </a:r>
            </a:p>
          </p:txBody>
        </p:sp>
      </p:grpSp>
      <p:sp>
        <p:nvSpPr>
          <p:cNvPr id="206" name="Platshållare för innehåll 14">
            <a:extLst>
              <a:ext uri="{FF2B5EF4-FFF2-40B4-BE49-F238E27FC236}">
                <a16:creationId xmlns:a16="http://schemas.microsoft.com/office/drawing/2014/main" id="{355DF1BD-8C01-304D-B2D6-F3D49167508A}"/>
              </a:ext>
            </a:extLst>
          </p:cNvPr>
          <p:cNvSpPr txBox="1">
            <a:spLocks/>
          </p:cNvSpPr>
          <p:nvPr/>
        </p:nvSpPr>
        <p:spPr>
          <a:xfrm>
            <a:off x="1710573" y="990201"/>
            <a:ext cx="10293477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b="1" dirty="0">
                <a:latin typeface="+mj-lt"/>
              </a:rPr>
              <a:t>Samhällsviktig verksamhet: </a:t>
            </a:r>
            <a:r>
              <a:rPr lang="sv-SE" sz="1400" dirty="0">
                <a:latin typeface="+mj-lt"/>
              </a:rPr>
              <a:t>Kommunal räddningstjänst   </a:t>
            </a:r>
            <a:r>
              <a:rPr lang="sv-SE" sz="1400" b="1" dirty="0">
                <a:latin typeface="+mj-lt"/>
              </a:rPr>
              <a:t>Kritisk process: </a:t>
            </a:r>
            <a:r>
              <a:rPr lang="sv-SE" sz="1400" dirty="0">
                <a:latin typeface="+mj-lt"/>
              </a:rPr>
              <a:t>Räddningsinsats</a:t>
            </a:r>
          </a:p>
        </p:txBody>
      </p:sp>
      <p:sp>
        <p:nvSpPr>
          <p:cNvPr id="75" name="Platshållare för innehåll 14">
            <a:extLst>
              <a:ext uri="{FF2B5EF4-FFF2-40B4-BE49-F238E27FC236}">
                <a16:creationId xmlns:a16="http://schemas.microsoft.com/office/drawing/2014/main" id="{6F6D6531-C7A0-BF46-889D-15BF7D07FEC8}"/>
              </a:ext>
            </a:extLst>
          </p:cNvPr>
          <p:cNvSpPr txBox="1">
            <a:spLocks/>
          </p:cNvSpPr>
          <p:nvPr/>
        </p:nvSpPr>
        <p:spPr>
          <a:xfrm>
            <a:off x="1852576" y="1338510"/>
            <a:ext cx="8323023" cy="4616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200" i="1" dirty="0">
                <a:solidFill>
                  <a:schemeClr val="tx1"/>
                </a:solidFill>
              </a:rPr>
              <a:t>I följande exempel har vi valt att inte ange acceptabla </a:t>
            </a:r>
            <a:r>
              <a:rPr lang="sv-SE" sz="1200" i="1" dirty="0" smtClean="0">
                <a:solidFill>
                  <a:schemeClr val="tx1"/>
                </a:solidFill>
              </a:rPr>
              <a:t>störningsperioder </a:t>
            </a:r>
            <a:r>
              <a:rPr lang="sv-SE" sz="1200" i="1" dirty="0">
                <a:solidFill>
                  <a:schemeClr val="tx1"/>
                </a:solidFill>
              </a:rPr>
              <a:t>eller återställningstider mot bakgrund av att varje verksamhet är unik och bör definiera dessa utifrån sina förutsättningar.  </a:t>
            </a:r>
            <a:endParaRPr lang="sv-SE" sz="1200" i="1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77" name="Ellips 76">
            <a:extLst>
              <a:ext uri="{FF2B5EF4-FFF2-40B4-BE49-F238E27FC236}">
                <a16:creationId xmlns:a16="http://schemas.microsoft.com/office/drawing/2014/main" id="{E29C7873-89DE-9246-A108-476A00A15DB5}"/>
              </a:ext>
            </a:extLst>
          </p:cNvPr>
          <p:cNvSpPr>
            <a:spLocks noChangeAspect="1"/>
          </p:cNvSpPr>
          <p:nvPr/>
        </p:nvSpPr>
        <p:spPr>
          <a:xfrm>
            <a:off x="1492576" y="1345269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b="1" dirty="0">
                <a:solidFill>
                  <a:schemeClr val="bg2"/>
                </a:solidFill>
              </a:rPr>
              <a:t>!</a:t>
            </a:r>
            <a:endParaRPr lang="sv-S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3700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6AB83E-F9A4-934C-AB7A-C32985490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886" y="1643742"/>
            <a:ext cx="6356829" cy="998225"/>
          </a:xfrm>
        </p:spPr>
        <p:txBody>
          <a:bodyPr/>
          <a:lstStyle/>
          <a:p>
            <a:r>
              <a:rPr lang="sv-SE" dirty="0"/>
              <a:t>Riskbedömning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DE16BD0F-DDD9-3243-8752-3B8538F5C7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698171" y="877598"/>
            <a:ext cx="1152257" cy="115225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271959D4-6739-B347-BA71-2C65047D75CD}"/>
              </a:ext>
            </a:extLst>
          </p:cNvPr>
          <p:cNvSpPr/>
          <p:nvPr/>
        </p:nvSpPr>
        <p:spPr>
          <a:xfrm>
            <a:off x="3004886" y="1192116"/>
            <a:ext cx="2190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Workshop 2</a:t>
            </a:r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30D020E6-8531-6D4B-A1CD-F44245455F44}"/>
              </a:ext>
            </a:extLst>
          </p:cNvPr>
          <p:cNvSpPr txBox="1">
            <a:spLocks/>
          </p:cNvSpPr>
          <p:nvPr/>
        </p:nvSpPr>
        <p:spPr>
          <a:xfrm>
            <a:off x="3009084" y="2609034"/>
            <a:ext cx="7920000" cy="335476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Momentet innebär att ni identifierar:</a:t>
            </a:r>
          </a:p>
          <a:p>
            <a:pPr marL="213750" marR="0" lvl="0" indent="-213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isker</a:t>
            </a:r>
          </a:p>
          <a:p>
            <a:pPr marL="213750" marR="0" lvl="0" indent="-213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efintlig redundans (t.ex. </a:t>
            </a:r>
            <a:r>
              <a:rPr kumimoji="0" lang="sv-SE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reservlösningar)</a:t>
            </a:r>
            <a:endParaRPr kumimoji="0" lang="sv-SE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213750" marR="0" lvl="0" indent="-213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å</a:t>
            </a: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tgärdsförslag.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Riskbedömningen resulterar i en sammanställning av hur </a:t>
            </a:r>
            <a:b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utsatta resurserna är, samt om befintlig redundans är tillräcklig.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Underlaget ger en bra grund för prioritering av åtgärder kopplat </a:t>
            </a:r>
            <a:b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sv-S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till resursernas sårbarhet och redundans.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Rak 9">
            <a:extLst>
              <a:ext uri="{FF2B5EF4-FFF2-40B4-BE49-F238E27FC236}">
                <a16:creationId xmlns:a16="http://schemas.microsoft.com/office/drawing/2014/main" id="{EB9844ED-4FC4-5B48-8956-30E34215C597}"/>
              </a:ext>
            </a:extLst>
          </p:cNvPr>
          <p:cNvCxnSpPr>
            <a:cxnSpLocks/>
          </p:cNvCxnSpPr>
          <p:nvPr/>
        </p:nvCxnSpPr>
        <p:spPr>
          <a:xfrm>
            <a:off x="3004886" y="5963799"/>
            <a:ext cx="5841274" cy="0"/>
          </a:xfrm>
          <a:prstGeom prst="line">
            <a:avLst/>
          </a:prstGeom>
          <a:ln w="50800">
            <a:solidFill>
              <a:srgbClr val="8227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1726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76C3253-994C-154C-8692-E7C17B625A33}"/>
              </a:ext>
            </a:extLst>
          </p:cNvPr>
          <p:cNvSpPr/>
          <p:nvPr/>
        </p:nvSpPr>
        <p:spPr>
          <a:xfrm>
            <a:off x="6816728" y="0"/>
            <a:ext cx="5375272" cy="6858000"/>
          </a:xfrm>
          <a:prstGeom prst="rect">
            <a:avLst/>
          </a:prstGeom>
          <a:solidFill>
            <a:srgbClr val="E2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4494747" cy="729430"/>
          </a:xfrm>
        </p:spPr>
        <p:txBody>
          <a:bodyPr wrap="square">
            <a:spAutoFit/>
          </a:bodyPr>
          <a:lstStyle/>
          <a:p>
            <a:r>
              <a:rPr lang="sv-SE" sz="2400" dirty="0">
                <a:solidFill>
                  <a:schemeClr val="tx1"/>
                </a:solidFill>
              </a:rPr>
              <a:t>Riskbedömning</a:t>
            </a:r>
            <a:br>
              <a:rPr lang="sv-SE" sz="2400" dirty="0">
                <a:solidFill>
                  <a:schemeClr val="tx1"/>
                </a:solidFill>
              </a:rPr>
            </a:br>
            <a:r>
              <a:rPr lang="sv-SE" sz="2200" b="0" dirty="0" smtClean="0">
                <a:solidFill>
                  <a:schemeClr val="tx1"/>
                </a:solidFill>
              </a:rPr>
              <a:t>Risker </a:t>
            </a:r>
            <a:r>
              <a:rPr lang="sv-SE" sz="2200" b="0" dirty="0"/>
              <a:t>och befintlig redundans</a:t>
            </a:r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latshållare för innehåll 14">
            <a:extLst>
              <a:ext uri="{FF2B5EF4-FFF2-40B4-BE49-F238E27FC236}">
                <a16:creationId xmlns:a16="http://schemas.microsoft.com/office/drawing/2014/main" id="{82F50FE8-F8A7-2A48-BE17-A307927682FA}"/>
              </a:ext>
            </a:extLst>
          </p:cNvPr>
          <p:cNvSpPr txBox="1">
            <a:spLocks/>
          </p:cNvSpPr>
          <p:nvPr/>
        </p:nvSpPr>
        <p:spPr>
          <a:xfrm>
            <a:off x="890740" y="1962250"/>
            <a:ext cx="4606373" cy="124649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Utifrån konsekvensanalysen görs en riskbedömning som beskriver hur utsatta och sårbara era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resurser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är, samt om befintlig redundans är tillräcklig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ts val="16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Underlaget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ger en bra grund för framtagande och prioritering av åtgärder kopplat till resurserna. </a:t>
            </a: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4B507311-302C-384D-8FC9-EAFABF79D1D0}"/>
              </a:ext>
            </a:extLst>
          </p:cNvPr>
          <p:cNvSpPr/>
          <p:nvPr/>
        </p:nvSpPr>
        <p:spPr>
          <a:xfrm>
            <a:off x="237506" y="3776011"/>
            <a:ext cx="6579222" cy="3081989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12000" tIns="756000" rIns="360000" bIns="720000" rtlCol="0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2C81A05-86C7-5D4C-9608-E82CCA1113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5" y="3936439"/>
            <a:ext cx="465771" cy="46577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C98C352-3E5A-CC4D-A3B2-2174143EDD0F}"/>
              </a:ext>
            </a:extLst>
          </p:cNvPr>
          <p:cNvSpPr txBox="1"/>
          <p:nvPr/>
        </p:nvSpPr>
        <p:spPr>
          <a:xfrm>
            <a:off x="913731" y="4015245"/>
            <a:ext cx="4248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Exempel på frågor att ställa under workshopen</a:t>
            </a:r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41A0FAFA-854C-DA48-AB04-DCBA4F7DBD13}"/>
              </a:ext>
            </a:extLst>
          </p:cNvPr>
          <p:cNvCxnSpPr/>
          <p:nvPr/>
        </p:nvCxnSpPr>
        <p:spPr>
          <a:xfrm>
            <a:off x="6816728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3320E35F-3748-534B-8C48-8F957E03EDCA}"/>
              </a:ext>
            </a:extLst>
          </p:cNvPr>
          <p:cNvCxnSpPr>
            <a:cxnSpLocks/>
          </p:cNvCxnSpPr>
          <p:nvPr/>
        </p:nvCxnSpPr>
        <p:spPr>
          <a:xfrm>
            <a:off x="237506" y="3771434"/>
            <a:ext cx="6579222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Bildobjekt 49">
            <a:extLst>
              <a:ext uri="{FF2B5EF4-FFF2-40B4-BE49-F238E27FC236}">
                <a16:creationId xmlns:a16="http://schemas.microsoft.com/office/drawing/2014/main" id="{AE98F7E7-0BCB-3C4C-9DFF-5B6E07C16C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1067513" y="161331"/>
            <a:ext cx="935949" cy="93594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71" name="Platshållare för innehåll 14">
            <a:extLst>
              <a:ext uri="{FF2B5EF4-FFF2-40B4-BE49-F238E27FC236}">
                <a16:creationId xmlns:a16="http://schemas.microsoft.com/office/drawing/2014/main" id="{6B5A3697-3EE1-E145-A60C-E92C69DB40B1}"/>
              </a:ext>
            </a:extLst>
          </p:cNvPr>
          <p:cNvSpPr txBox="1">
            <a:spLocks/>
          </p:cNvSpPr>
          <p:nvPr/>
        </p:nvSpPr>
        <p:spPr>
          <a:xfrm>
            <a:off x="7439483" y="493525"/>
            <a:ext cx="4024496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Vad kan inträffa?</a:t>
            </a:r>
            <a:endParaRPr kumimoji="0" lang="sv-SE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6" name="Grupp 25"/>
          <p:cNvGrpSpPr/>
          <p:nvPr/>
        </p:nvGrpSpPr>
        <p:grpSpPr>
          <a:xfrm>
            <a:off x="8321008" y="3732033"/>
            <a:ext cx="2370375" cy="977594"/>
            <a:chOff x="0" y="555395"/>
            <a:chExt cx="2370375" cy="977594"/>
          </a:xfrm>
        </p:grpSpPr>
        <p:pic>
          <p:nvPicPr>
            <p:cNvPr id="27" name="Bildobjekt 26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920"/>
            <a:stretch/>
          </p:blipFill>
          <p:spPr>
            <a:xfrm>
              <a:off x="455745" y="555395"/>
              <a:ext cx="1450639" cy="601053"/>
            </a:xfrm>
            <a:prstGeom prst="rect">
              <a:avLst/>
            </a:prstGeom>
          </p:spPr>
        </p:pic>
        <p:sp>
          <p:nvSpPr>
            <p:cNvPr id="28" name="Platshållare för innehåll 14">
              <a:extLst>
                <a:ext uri="{FF2B5EF4-FFF2-40B4-BE49-F238E27FC236}">
                  <a16:creationId xmlns:a16="http://schemas.microsoft.com/office/drawing/2014/main" id="{5E83FFD2-7349-7445-BA30-8297F21C97E2}"/>
                </a:ext>
              </a:extLst>
            </p:cNvPr>
            <p:cNvSpPr txBox="1">
              <a:spLocks/>
            </p:cNvSpPr>
            <p:nvPr/>
          </p:nvSpPr>
          <p:spPr>
            <a:xfrm>
              <a:off x="0" y="1225212"/>
              <a:ext cx="2370375" cy="30777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Bortfall av lokaler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upp 28"/>
          <p:cNvGrpSpPr/>
          <p:nvPr/>
        </p:nvGrpSpPr>
        <p:grpSpPr>
          <a:xfrm>
            <a:off x="9551327" y="1429474"/>
            <a:ext cx="2443826" cy="1808949"/>
            <a:chOff x="3701676" y="555395"/>
            <a:chExt cx="2443826" cy="1808949"/>
          </a:xfrm>
        </p:grpSpPr>
        <p:sp>
          <p:nvSpPr>
            <p:cNvPr id="30" name="Platshållare för innehåll 14">
              <a:extLst>
                <a:ext uri="{FF2B5EF4-FFF2-40B4-BE49-F238E27FC236}">
                  <a16:creationId xmlns:a16="http://schemas.microsoft.com/office/drawing/2014/main" id="{6127173A-F521-F34E-B70B-FC4D27DC67CC}"/>
                </a:ext>
              </a:extLst>
            </p:cNvPr>
            <p:cNvSpPr txBox="1">
              <a:spLocks/>
            </p:cNvSpPr>
            <p:nvPr/>
          </p:nvSpPr>
          <p:spPr>
            <a:xfrm>
              <a:off x="3701676" y="1410237"/>
              <a:ext cx="2443826" cy="95410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Bortfall av IT och kommunikationer </a:t>
              </a: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–exempelvis viktiga system och kommunikationsvägar. 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1" name="Bildobjekt 30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9819" y="555395"/>
              <a:ext cx="464853" cy="800091"/>
            </a:xfrm>
            <a:prstGeom prst="rect">
              <a:avLst/>
            </a:prstGeom>
          </p:spPr>
        </p:pic>
      </p:grpSp>
      <p:grpSp>
        <p:nvGrpSpPr>
          <p:cNvPr id="32" name="Grupp 31"/>
          <p:cNvGrpSpPr/>
          <p:nvPr/>
        </p:nvGrpSpPr>
        <p:grpSpPr>
          <a:xfrm>
            <a:off x="7151830" y="1368692"/>
            <a:ext cx="1624921" cy="1838810"/>
            <a:chOff x="584574" y="3683172"/>
            <a:chExt cx="1624921" cy="1838810"/>
          </a:xfrm>
        </p:grpSpPr>
        <p:sp>
          <p:nvSpPr>
            <p:cNvPr id="33" name="Platshållare för innehåll 14">
              <a:extLst>
                <a:ext uri="{FF2B5EF4-FFF2-40B4-BE49-F238E27FC236}">
                  <a16:creationId xmlns:a16="http://schemas.microsoft.com/office/drawing/2014/main" id="{FD113CD1-A3FC-0F47-AEAF-40845F25D59E}"/>
                </a:ext>
              </a:extLst>
            </p:cNvPr>
            <p:cNvSpPr txBox="1">
              <a:spLocks/>
            </p:cNvSpPr>
            <p:nvPr/>
          </p:nvSpPr>
          <p:spPr>
            <a:xfrm>
              <a:off x="584574" y="4783318"/>
              <a:ext cx="1624921" cy="73866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Bortfall av personal (inkl. nyckelpersoner)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34" name="Bildobjekt 33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49" y="3683172"/>
              <a:ext cx="966919" cy="1087136"/>
            </a:xfrm>
            <a:prstGeom prst="rect">
              <a:avLst/>
            </a:prstGeom>
          </p:spPr>
        </p:pic>
      </p:grpSp>
      <p:grpSp>
        <p:nvGrpSpPr>
          <p:cNvPr id="35" name="Grupp 34"/>
          <p:cNvGrpSpPr/>
          <p:nvPr/>
        </p:nvGrpSpPr>
        <p:grpSpPr>
          <a:xfrm>
            <a:off x="9720840" y="4621999"/>
            <a:ext cx="2370375" cy="2097935"/>
            <a:chOff x="3063411" y="3522427"/>
            <a:chExt cx="2370375" cy="2097935"/>
          </a:xfrm>
        </p:grpSpPr>
        <p:pic>
          <p:nvPicPr>
            <p:cNvPr id="36" name="Bildobjekt 35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676" y="3522427"/>
              <a:ext cx="1112965" cy="1102034"/>
            </a:xfrm>
            <a:prstGeom prst="rect">
              <a:avLst/>
            </a:prstGeom>
          </p:spPr>
        </p:pic>
        <p:sp>
          <p:nvSpPr>
            <p:cNvPr id="37" name="Platshållare för innehåll 14">
              <a:extLst>
                <a:ext uri="{FF2B5EF4-FFF2-40B4-BE49-F238E27FC236}">
                  <a16:creationId xmlns:a16="http://schemas.microsoft.com/office/drawing/2014/main" id="{5E83FFD2-7349-7445-BA30-8297F21C97E2}"/>
                </a:ext>
              </a:extLst>
            </p:cNvPr>
            <p:cNvSpPr txBox="1">
              <a:spLocks/>
            </p:cNvSpPr>
            <p:nvPr/>
          </p:nvSpPr>
          <p:spPr>
            <a:xfrm>
              <a:off x="3063411" y="4666255"/>
              <a:ext cx="2370375" cy="95410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Bortfall av kritisk infrastruktur </a:t>
              </a: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- exempelvis el</a:t>
              </a: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, transportvägar och </a:t>
              </a:r>
              <a:r>
                <a:rPr kumimoji="0" lang="sv-SE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avlopp.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upp 41"/>
          <p:cNvGrpSpPr/>
          <p:nvPr/>
        </p:nvGrpSpPr>
        <p:grpSpPr>
          <a:xfrm>
            <a:off x="7020525" y="5146210"/>
            <a:ext cx="2370375" cy="1157876"/>
            <a:chOff x="7020525" y="5146210"/>
            <a:chExt cx="2370375" cy="1157876"/>
          </a:xfrm>
        </p:grpSpPr>
        <p:sp>
          <p:nvSpPr>
            <p:cNvPr id="43" name="Platshållare för innehåll 14">
              <a:extLst>
                <a:ext uri="{FF2B5EF4-FFF2-40B4-BE49-F238E27FC236}">
                  <a16:creationId xmlns:a16="http://schemas.microsoft.com/office/drawing/2014/main" id="{5E83FFD2-7349-7445-BA30-8297F21C97E2}"/>
                </a:ext>
              </a:extLst>
            </p:cNvPr>
            <p:cNvSpPr txBox="1">
              <a:spLocks/>
            </p:cNvSpPr>
            <p:nvPr/>
          </p:nvSpPr>
          <p:spPr>
            <a:xfrm>
              <a:off x="7020525" y="5780866"/>
              <a:ext cx="2370375" cy="52322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Bortfall av varor och tjänster</a:t>
              </a:r>
              <a:r>
                <a:rPr kumimoji="0" lang="sv-SE" sz="14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/>
                  <a:ea typeface="+mn-ea"/>
                  <a:cs typeface="Arial" panose="020B0604020202020204" pitchFamily="34" charset="0"/>
                </a:rPr>
                <a:t> </a:t>
              </a: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44" name="Bildobjekt 43" descr="En bild som visar tecken, ritning&#10;&#10;Automatiskt genererad beskrivning">
              <a:extLst>
                <a:ext uri="{FF2B5EF4-FFF2-40B4-BE49-F238E27FC236}">
                  <a16:creationId xmlns:a16="http://schemas.microsoft.com/office/drawing/2014/main" id="{4445AECA-C4A5-3148-B4F1-EFCAB1B350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330" b="28309"/>
            <a:stretch/>
          </p:blipFill>
          <p:spPr>
            <a:xfrm>
              <a:off x="7492952" y="5146210"/>
              <a:ext cx="1361873" cy="726714"/>
            </a:xfrm>
            <a:prstGeom prst="rect">
              <a:avLst/>
            </a:prstGeom>
          </p:spPr>
        </p:pic>
      </p:grpSp>
      <p:sp>
        <p:nvSpPr>
          <p:cNvPr id="38" name="textruta 37">
            <a:extLst>
              <a:ext uri="{FF2B5EF4-FFF2-40B4-BE49-F238E27FC236}">
                <a16:creationId xmlns:a16="http://schemas.microsoft.com/office/drawing/2014/main" id="{C8E3D118-69C2-E44D-883C-2F0488CC725A}"/>
              </a:ext>
            </a:extLst>
          </p:cNvPr>
          <p:cNvSpPr txBox="1"/>
          <p:nvPr/>
        </p:nvSpPr>
        <p:spPr>
          <a:xfrm>
            <a:off x="867653" y="4470222"/>
            <a:ext cx="5648269" cy="2362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sv-SE" sz="1100" dirty="0"/>
              <a:t>Vilka riskhändelser kan påverka resursernas tillgänglighet? </a:t>
            </a:r>
            <a:r>
              <a:rPr lang="sv-SE" sz="1100" dirty="0">
                <a:solidFill>
                  <a:prstClr val="black"/>
                </a:solidFill>
              </a:rPr>
              <a:t>Ge några exempel. Har ni </a:t>
            </a:r>
            <a:r>
              <a:rPr lang="sv-SE" sz="1100">
                <a:solidFill>
                  <a:prstClr val="black"/>
                </a:solidFill>
              </a:rPr>
              <a:t>några </a:t>
            </a:r>
            <a:r>
              <a:rPr lang="sv-SE" sz="1100" smtClean="0">
                <a:solidFill>
                  <a:prstClr val="black"/>
                </a:solidFill>
              </a:rPr>
              <a:t>riskhändelser </a:t>
            </a:r>
            <a:r>
              <a:rPr lang="sv-SE" sz="1100" dirty="0">
                <a:solidFill>
                  <a:prstClr val="black"/>
                </a:solidFill>
              </a:rPr>
              <a:t>som är särskilt stora/vanliga/specifika för er kommun? Har ni verksamhet nom exempelvis en kust- eller fjällkommun, finns det en Seveso-anläggning inom kommunen, kärnkraft, dammar etcetera?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 smtClean="0"/>
              <a:t>Vilken </a:t>
            </a:r>
            <a:r>
              <a:rPr lang="sv-SE" sz="1100" dirty="0"/>
              <a:t>befintlig redundans (t.ex. reservlösningar) finns idag för resurserna? 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Vid </a:t>
            </a:r>
            <a:r>
              <a:rPr lang="sv-SE" sz="1100" dirty="0" smtClean="0"/>
              <a:t>inträffad riskhändelse – </a:t>
            </a:r>
            <a:r>
              <a:rPr lang="sv-SE" sz="1100" dirty="0"/>
              <a:t>kan resursen återställas inom den acceptabla störningsperioden?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Är risken acceptabel, ja eller nej? 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Behövs det åtgärder för att säkra resursen, ja eller nej?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Behövs det en kontinuitetsplan om resursen faller bort, ja eller nej?</a:t>
            </a:r>
          </a:p>
        </p:txBody>
      </p:sp>
      <p:grpSp>
        <p:nvGrpSpPr>
          <p:cNvPr id="39" name="Grupp 38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40" name="Frihandsfigur 39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5" name="Frihandsfigur 44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6" name="Frihandsfigur 45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" name="Frihandsfigur 46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8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49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51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52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53" name="textruta 52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7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54" name="textruta 53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55" name="textruta 54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latin typeface="Century Gothic"/>
                </a:rPr>
                <a:t>(do)</a:t>
              </a:r>
            </a:p>
          </p:txBody>
        </p:sp>
        <p:sp>
          <p:nvSpPr>
            <p:cNvPr id="56" name="textruta 55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8C8B85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8C8B85"/>
                  </a:solidFill>
                  <a:latin typeface="Century Gothic"/>
                </a:rPr>
                <a:t>(plan)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1346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DE16BD0F-DDD9-3243-8752-3B8538F5C7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395882" y="272030"/>
            <a:ext cx="998225" cy="9982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E7A68E45-91B3-F244-9BC8-782BCAA61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248628"/>
              </p:ext>
            </p:extLst>
          </p:nvPr>
        </p:nvGraphicFramePr>
        <p:xfrm>
          <a:off x="395882" y="1456151"/>
          <a:ext cx="10616249" cy="53004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39089">
                  <a:extLst>
                    <a:ext uri="{9D8B030D-6E8A-4147-A177-3AD203B41FA5}">
                      <a16:colId xmlns:a16="http://schemas.microsoft.com/office/drawing/2014/main" val="2879922404"/>
                    </a:ext>
                  </a:extLst>
                </a:gridCol>
                <a:gridCol w="1534465">
                  <a:extLst>
                    <a:ext uri="{9D8B030D-6E8A-4147-A177-3AD203B41FA5}">
                      <a16:colId xmlns:a16="http://schemas.microsoft.com/office/drawing/2014/main" val="3690935872"/>
                    </a:ext>
                  </a:extLst>
                </a:gridCol>
                <a:gridCol w="1379336">
                  <a:extLst>
                    <a:ext uri="{9D8B030D-6E8A-4147-A177-3AD203B41FA5}">
                      <a16:colId xmlns:a16="http://schemas.microsoft.com/office/drawing/2014/main" val="2002580705"/>
                    </a:ext>
                  </a:extLst>
                </a:gridCol>
                <a:gridCol w="1565203">
                  <a:extLst>
                    <a:ext uri="{9D8B030D-6E8A-4147-A177-3AD203B41FA5}">
                      <a16:colId xmlns:a16="http://schemas.microsoft.com/office/drawing/2014/main" val="2453642077"/>
                    </a:ext>
                  </a:extLst>
                </a:gridCol>
                <a:gridCol w="995515">
                  <a:extLst>
                    <a:ext uri="{9D8B030D-6E8A-4147-A177-3AD203B41FA5}">
                      <a16:colId xmlns:a16="http://schemas.microsoft.com/office/drawing/2014/main" val="2778500845"/>
                    </a:ext>
                  </a:extLst>
                </a:gridCol>
                <a:gridCol w="1907905">
                  <a:extLst>
                    <a:ext uri="{9D8B030D-6E8A-4147-A177-3AD203B41FA5}">
                      <a16:colId xmlns:a16="http://schemas.microsoft.com/office/drawing/2014/main" val="2525519940"/>
                    </a:ext>
                  </a:extLst>
                </a:gridCol>
                <a:gridCol w="1494736">
                  <a:extLst>
                    <a:ext uri="{9D8B030D-6E8A-4147-A177-3AD203B41FA5}">
                      <a16:colId xmlns:a16="http://schemas.microsoft.com/office/drawing/2014/main" val="1185373914"/>
                    </a:ext>
                  </a:extLst>
                </a:gridCol>
              </a:tblGrid>
              <a:tr h="510059">
                <a:tc>
                  <a:txBody>
                    <a:bodyPr/>
                    <a:lstStyle/>
                    <a:p>
                      <a:pPr algn="l"/>
                      <a:r>
                        <a:rPr lang="sv-SE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Resurser</a:t>
                      </a:r>
                      <a:endParaRPr lang="sv-SE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latin typeface="+mj-lt"/>
                        </a:rPr>
                        <a:t>Vad kan inträffa? </a:t>
                      </a:r>
                      <a:br>
                        <a:rPr lang="sv-SE" sz="1000" dirty="0">
                          <a:latin typeface="+mj-lt"/>
                        </a:rPr>
                      </a:br>
                      <a:r>
                        <a:rPr lang="sv-SE" sz="1000" dirty="0">
                          <a:latin typeface="+mj-lt"/>
                        </a:rPr>
                        <a:t>Ange ett urval av </a:t>
                      </a:r>
                      <a:r>
                        <a:rPr lang="sv-SE" sz="1000" dirty="0" smtClean="0">
                          <a:solidFill>
                            <a:schemeClr val="bg1"/>
                          </a:solidFill>
                          <a:latin typeface="+mj-lt"/>
                        </a:rPr>
                        <a:t>riskhändelser</a:t>
                      </a:r>
                      <a:endParaRPr lang="sv-SE" sz="1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Vad har vi för </a:t>
                      </a:r>
                      <a:br>
                        <a:rPr kumimoji="0" lang="sv-SE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</a:br>
                      <a:r>
                        <a:rPr kumimoji="0" lang="sv-SE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redundans?</a:t>
                      </a: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5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Vid inträffad riskhändelse – kan vi återställa resursen i tid?</a:t>
                      </a:r>
                      <a:endParaRPr kumimoji="0" lang="sv-SE" sz="105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>
                          <a:latin typeface="+mj-lt"/>
                        </a:rPr>
                        <a:t>Bedöms risken som acceptabel? </a:t>
                      </a: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Behövs åtgärder</a:t>
                      </a:r>
                      <a:br>
                        <a:rPr lang="sv-SE" sz="10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sv-SE" sz="10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för att säkra resursen?</a:t>
                      </a:r>
                      <a:endParaRPr lang="sv-SE" sz="10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Behövs det en kontinuitetsplan om </a:t>
                      </a:r>
                      <a:br>
                        <a:rPr kumimoji="0" lang="sv-SE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</a:br>
                      <a:r>
                        <a:rPr kumimoji="0" lang="sv-SE" sz="10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resursen faller bort?</a:t>
                      </a:r>
                    </a:p>
                  </a:txBody>
                  <a:tcPr marL="54000" marR="0" marT="36000" marB="36000" anchor="ctr"/>
                </a:tc>
                <a:extLst>
                  <a:ext uri="{0D108BD9-81ED-4DB2-BD59-A6C34878D82A}">
                    <a16:rowId xmlns:a16="http://schemas.microsoft.com/office/drawing/2014/main" val="359520840"/>
                  </a:ext>
                </a:extLst>
              </a:tr>
              <a:tr h="555460">
                <a:tc rowSpan="2">
                  <a:txBody>
                    <a:bodyPr/>
                    <a:lstStyle/>
                    <a:p>
                      <a:pPr algn="l"/>
                      <a:r>
                        <a:rPr lang="sv-SE" sz="1000" b="1" dirty="0">
                          <a:latin typeface="+mj-lt"/>
                        </a:rPr>
                        <a:t>Räddningspersonal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 smtClean="0">
                          <a:latin typeface="+mj-lt"/>
                        </a:rPr>
                        <a:t>Sjukdom</a:t>
                      </a:r>
                      <a:endParaRPr lang="sv-SE" sz="10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Vi kan ringa in ledig personal.</a:t>
                      </a:r>
                      <a:endParaRPr kumimoji="0" lang="sv-SE" sz="10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 smtClean="0">
                          <a:latin typeface="+mj-lt"/>
                        </a:rPr>
                        <a:t>Ja</a:t>
                      </a:r>
                      <a:endParaRPr lang="sv-SE" sz="10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 smtClean="0">
                          <a:latin typeface="+mj-lt"/>
                        </a:rPr>
                        <a:t>Ja</a:t>
                      </a:r>
                      <a:endParaRPr lang="sv-SE" sz="10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 smtClean="0">
                          <a:latin typeface="+mj-lt"/>
                        </a:rPr>
                        <a:t>Ja,</a:t>
                      </a:r>
                      <a:r>
                        <a:rPr lang="sv-SE" sz="1000" baseline="0" dirty="0" smtClean="0">
                          <a:latin typeface="+mj-lt"/>
                        </a:rPr>
                        <a:t> vi vill öka redundansen ytterligare.</a:t>
                      </a:r>
                      <a:endParaRPr lang="sv-SE" sz="10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Nej, rutiner finns.</a:t>
                      </a:r>
                      <a:endParaRPr kumimoji="0" lang="sv-SE" sz="10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1549358144"/>
                  </a:ext>
                </a:extLst>
              </a:tr>
              <a:tr h="848492">
                <a:tc vMerge="1">
                  <a:txBody>
                    <a:bodyPr/>
                    <a:lstStyle/>
                    <a:p>
                      <a:pPr algn="l"/>
                      <a:endParaRPr lang="sv-SE" sz="1000" b="1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dirty="0" smtClean="0">
                          <a:latin typeface="+mj-lt"/>
                        </a:rPr>
                        <a:t>Flera</a:t>
                      </a:r>
                      <a:r>
                        <a:rPr lang="sv-SE" sz="1000" baseline="0" dirty="0" smtClean="0">
                          <a:latin typeface="+mj-lt"/>
                        </a:rPr>
                        <a:t> pågående händelser </a:t>
                      </a:r>
                      <a:endParaRPr lang="sv-SE" sz="1000" dirty="0" smtClean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Förstärkning från andra stationer. </a:t>
                      </a:r>
                      <a:endParaRPr kumimoji="0" lang="sv-SE" sz="10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 smtClean="0">
                          <a:latin typeface="+mj-lt"/>
                        </a:rPr>
                        <a:t>Nej (det beror på hur</a:t>
                      </a:r>
                      <a:r>
                        <a:rPr lang="sv-SE" sz="1000" baseline="0" dirty="0" smtClean="0">
                          <a:latin typeface="+mj-lt"/>
                        </a:rPr>
                        <a:t> många händelser som inträffar samtidigt och hur långdragna dom är).</a:t>
                      </a:r>
                      <a:endParaRPr lang="sv-SE" sz="10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 smtClean="0">
                          <a:latin typeface="+mj-lt"/>
                        </a:rPr>
                        <a:t>Nej</a:t>
                      </a:r>
                      <a:endParaRPr lang="sv-SE" sz="10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 smtClean="0">
                          <a:latin typeface="+mj-lt"/>
                        </a:rPr>
                        <a:t>Ja</a:t>
                      </a:r>
                      <a:endParaRPr lang="sv-SE" sz="10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Ja</a:t>
                      </a:r>
                      <a:endParaRPr kumimoji="0" lang="sv-SE" sz="10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1751048900"/>
                  </a:ext>
                </a:extLst>
              </a:tr>
              <a:tr h="555460">
                <a:tc>
                  <a:txBody>
                    <a:bodyPr/>
                    <a:lstStyle/>
                    <a:p>
                      <a:pPr algn="l"/>
                      <a:r>
                        <a:rPr lang="sv-SE" sz="1000" b="1" dirty="0">
                          <a:latin typeface="+mj-lt"/>
                        </a:rPr>
                        <a:t>Personsökare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 smtClean="0">
                          <a:latin typeface="+mj-lt"/>
                        </a:rPr>
                        <a:t>Dålig täckning  </a:t>
                      </a:r>
                      <a:endParaRPr lang="sv-SE" sz="10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Vi har telefonlistor, mobiltelefoner och Rakel.</a:t>
                      </a:r>
                      <a:endParaRPr kumimoji="0" lang="sv-SE" sz="10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 smtClean="0">
                          <a:latin typeface="+mj-lt"/>
                        </a:rPr>
                        <a:t>Ja</a:t>
                      </a:r>
                      <a:endParaRPr lang="sv-SE" sz="10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 smtClean="0">
                          <a:latin typeface="+mj-lt"/>
                        </a:rPr>
                        <a:t>Ja</a:t>
                      </a:r>
                      <a:endParaRPr lang="sv-SE" sz="10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 smtClean="0">
                          <a:latin typeface="+mj-lt"/>
                        </a:rPr>
                        <a:t>Nej</a:t>
                      </a:r>
                      <a:endParaRPr lang="sv-SE" sz="10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Nej</a:t>
                      </a:r>
                      <a:endParaRPr kumimoji="0" lang="sv-SE" sz="10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3156474021"/>
                  </a:ext>
                </a:extLst>
              </a:tr>
              <a:tr h="414655">
                <a:tc>
                  <a:txBody>
                    <a:bodyPr/>
                    <a:lstStyle/>
                    <a:p>
                      <a:pPr algn="l"/>
                      <a:r>
                        <a:rPr lang="sv-SE" sz="1000" b="1" dirty="0" smtClean="0">
                          <a:latin typeface="+mj-lt"/>
                        </a:rPr>
                        <a:t>Beslutsstöd, t.ex. LUPP</a:t>
                      </a:r>
                      <a:endParaRPr lang="sv-SE" sz="1000" b="1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 smtClean="0">
                          <a:latin typeface="+mj-lt"/>
                        </a:rPr>
                        <a:t>Internet ligger nere </a:t>
                      </a:r>
                      <a:endParaRPr lang="sv-SE" sz="10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LUPP möjliggör arbete </a:t>
                      </a:r>
                      <a:r>
                        <a:rPr kumimoji="0" lang="sv-SE" sz="10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offline</a:t>
                      </a: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.</a:t>
                      </a:r>
                      <a:endParaRPr kumimoji="0" lang="sv-SE" sz="10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 smtClean="0">
                          <a:latin typeface="+mj-lt"/>
                        </a:rPr>
                        <a:t>Ja</a:t>
                      </a:r>
                      <a:endParaRPr lang="sv-SE" sz="10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 smtClean="0">
                          <a:latin typeface="+mj-lt"/>
                        </a:rPr>
                        <a:t>Ja</a:t>
                      </a:r>
                      <a:endParaRPr lang="sv-SE" sz="10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 smtClean="0">
                          <a:latin typeface="+mj-lt"/>
                        </a:rPr>
                        <a:t>Nej</a:t>
                      </a:r>
                      <a:endParaRPr lang="sv-SE" sz="10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Nej</a:t>
                      </a:r>
                      <a:endParaRPr kumimoji="0" lang="sv-SE" sz="10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1871921583"/>
                  </a:ext>
                </a:extLst>
              </a:tr>
              <a:tr h="414655">
                <a:tc>
                  <a:txBody>
                    <a:bodyPr/>
                    <a:lstStyle/>
                    <a:p>
                      <a:pPr algn="l"/>
                      <a:r>
                        <a:rPr lang="sv-SE" sz="1000" b="1" dirty="0">
                          <a:latin typeface="+mj-lt"/>
                        </a:rPr>
                        <a:t>Kartor och navigator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 smtClean="0">
                          <a:latin typeface="+mj-lt"/>
                        </a:rPr>
                        <a:t>Störningar i GPS-systemet </a:t>
                      </a:r>
                      <a:endParaRPr lang="sv-SE" sz="10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Vi har papperskartor och </a:t>
                      </a:r>
                      <a:r>
                        <a:rPr kumimoji="0" lang="sv-SE" sz="10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offlinekartor</a:t>
                      </a: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.</a:t>
                      </a:r>
                      <a:endParaRPr kumimoji="0" lang="sv-SE" sz="10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 smtClean="0">
                          <a:latin typeface="+mj-lt"/>
                        </a:rPr>
                        <a:t>Ja</a:t>
                      </a:r>
                      <a:endParaRPr lang="sv-SE" sz="10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 smtClean="0">
                          <a:latin typeface="+mj-lt"/>
                        </a:rPr>
                        <a:t>Ja</a:t>
                      </a:r>
                      <a:endParaRPr lang="sv-SE" sz="10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 smtClean="0">
                          <a:latin typeface="+mj-lt"/>
                        </a:rPr>
                        <a:t>Nej</a:t>
                      </a:r>
                      <a:endParaRPr lang="sv-SE" sz="10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Nej</a:t>
                      </a:r>
                      <a:endParaRPr kumimoji="0" lang="sv-SE" sz="10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3571626712"/>
                  </a:ext>
                </a:extLst>
              </a:tr>
              <a:tr h="1186894">
                <a:tc rowSpan="2">
                  <a:txBody>
                    <a:bodyPr/>
                    <a:lstStyle/>
                    <a:p>
                      <a:pPr algn="l"/>
                      <a:r>
                        <a:rPr lang="sv-SE" sz="1000" b="1" dirty="0">
                          <a:latin typeface="+mj-lt"/>
                        </a:rPr>
                        <a:t>El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 smtClean="0">
                          <a:latin typeface="+mj-lt"/>
                        </a:rPr>
                        <a:t>Strömavbrott</a:t>
                      </a:r>
                      <a:r>
                        <a:rPr lang="sv-SE" sz="1000" baseline="0" dirty="0" smtClean="0">
                          <a:latin typeface="+mj-lt"/>
                        </a:rPr>
                        <a:t> p.g.a. storm </a:t>
                      </a:r>
                      <a:endParaRPr lang="sv-SE" sz="10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Reservkraft finns.</a:t>
                      </a:r>
                      <a:endParaRPr kumimoji="0" lang="sv-SE" sz="10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 smtClean="0">
                          <a:latin typeface="+mj-lt"/>
                        </a:rPr>
                        <a:t>Ja</a:t>
                      </a:r>
                      <a:endParaRPr lang="sv-SE" sz="10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 smtClean="0">
                          <a:latin typeface="+mj-lt"/>
                        </a:rPr>
                        <a:t>Ja</a:t>
                      </a:r>
                      <a:endParaRPr lang="sv-SE" sz="10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00" dirty="0" smtClean="0">
                          <a:latin typeface="+mj-lt"/>
                        </a:rPr>
                        <a:t>Reservkraften</a:t>
                      </a:r>
                      <a:r>
                        <a:rPr lang="sv-SE" sz="1000" baseline="0" dirty="0" smtClean="0">
                          <a:latin typeface="+mj-lt"/>
                        </a:rPr>
                        <a:t> behöver testas för att kontrollera vad den försörjer (t.ex. porten</a:t>
                      </a:r>
                      <a:r>
                        <a:rPr lang="sv-SE" sz="10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). </a:t>
                      </a:r>
                      <a:r>
                        <a:rPr lang="sv-SE" sz="1000" kern="1200" noProof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Kontinuitetsplan finns och kan behöva uppdateras efter test.</a:t>
                      </a:r>
                      <a:endParaRPr lang="sv-SE" sz="10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Kontinuitetsplan finns men kan behöva uppdateras efter test.</a:t>
                      </a:r>
                      <a:endParaRPr kumimoji="0" lang="sv-SE" sz="10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1596744444"/>
                  </a:ext>
                </a:extLst>
              </a:tr>
              <a:tr h="555460">
                <a:tc vMerge="1">
                  <a:txBody>
                    <a:bodyPr/>
                    <a:lstStyle/>
                    <a:p>
                      <a:pPr algn="l"/>
                      <a:endParaRPr lang="sv-SE" sz="1000" b="1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 smtClean="0">
                          <a:latin typeface="+mj-lt"/>
                        </a:rPr>
                        <a:t>Brand i ställverk </a:t>
                      </a:r>
                      <a:endParaRPr lang="sv-SE" sz="10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Reservkraft finns på annan plats än ordinarie inmatning.</a:t>
                      </a:r>
                      <a:endParaRPr kumimoji="0" lang="sv-SE" sz="10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 smtClean="0">
                          <a:latin typeface="+mj-lt"/>
                        </a:rPr>
                        <a:t>Ja</a:t>
                      </a:r>
                      <a:endParaRPr lang="sv-SE" sz="10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 smtClean="0">
                          <a:latin typeface="+mj-lt"/>
                        </a:rPr>
                        <a:t>Ja</a:t>
                      </a:r>
                      <a:endParaRPr lang="sv-SE" sz="10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00" dirty="0" smtClean="0">
                          <a:latin typeface="+mj-lt"/>
                        </a:rPr>
                        <a:t>Nej</a:t>
                      </a:r>
                      <a:endParaRPr lang="sv-SE" sz="100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Nej</a:t>
                      </a:r>
                      <a:endParaRPr kumimoji="0" lang="sv-SE" sz="100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2580407627"/>
                  </a:ext>
                </a:extLst>
              </a:tr>
            </a:tbl>
          </a:graphicData>
        </a:graphic>
      </p:graphicFrame>
      <p:sp>
        <p:nvSpPr>
          <p:cNvPr id="14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359" y="277321"/>
            <a:ext cx="8987297" cy="729670"/>
          </a:xfrm>
        </p:spPr>
        <p:txBody>
          <a:bodyPr/>
          <a:lstStyle/>
          <a:p>
            <a:r>
              <a:rPr lang="sv-SE" sz="2400" dirty="0"/>
              <a:t>Riskbedömning </a:t>
            </a:r>
            <a:r>
              <a:rPr lang="sv-SE" sz="2400" b="0" dirty="0"/>
              <a:t/>
            </a:r>
            <a:br>
              <a:rPr lang="sv-SE" sz="2400" b="0" dirty="0"/>
            </a:br>
            <a:r>
              <a:rPr lang="sv-SE" sz="2200" b="0" dirty="0"/>
              <a:t>Exempel på </a:t>
            </a:r>
            <a:r>
              <a:rPr lang="sv-SE" sz="2200" b="0" dirty="0" smtClean="0"/>
              <a:t>resultat efter </a:t>
            </a:r>
            <a:r>
              <a:rPr lang="sv-SE" sz="2200" b="0" dirty="0" smtClean="0">
                <a:solidFill>
                  <a:schemeClr val="tx1"/>
                </a:solidFill>
              </a:rPr>
              <a:t>workshop 2 - Riskbild</a:t>
            </a:r>
            <a:endParaRPr lang="sv-SE" sz="2200" b="0" dirty="0">
              <a:solidFill>
                <a:schemeClr val="tx1"/>
              </a:solidFill>
            </a:endParaRPr>
          </a:p>
        </p:txBody>
      </p:sp>
      <p:cxnSp>
        <p:nvCxnSpPr>
          <p:cNvPr id="15" name="Rak 25">
            <a:extLst>
              <a:ext uri="{FF2B5EF4-FFF2-40B4-BE49-F238E27FC236}">
                <a16:creationId xmlns:a16="http://schemas.microsoft.com/office/drawing/2014/main" id="{84F544D4-B3BF-2840-8D39-255804A974F5}"/>
              </a:ext>
            </a:extLst>
          </p:cNvPr>
          <p:cNvCxnSpPr>
            <a:cxnSpLocks/>
          </p:cNvCxnSpPr>
          <p:nvPr/>
        </p:nvCxnSpPr>
        <p:spPr>
          <a:xfrm>
            <a:off x="1615252" y="245645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innehåll 14">
            <a:extLst>
              <a:ext uri="{FF2B5EF4-FFF2-40B4-BE49-F238E27FC236}">
                <a16:creationId xmlns:a16="http://schemas.microsoft.com/office/drawing/2014/main" id="{59929AA6-8AEA-D948-8FD1-67F68942F785}"/>
              </a:ext>
            </a:extLst>
          </p:cNvPr>
          <p:cNvSpPr txBox="1">
            <a:spLocks/>
          </p:cNvSpPr>
          <p:nvPr/>
        </p:nvSpPr>
        <p:spPr>
          <a:xfrm>
            <a:off x="1852576" y="1085647"/>
            <a:ext cx="5687557" cy="27699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200" i="1" dirty="0"/>
              <a:t>Exemplet visar på ett urval av </a:t>
            </a:r>
            <a:r>
              <a:rPr lang="sv-SE" sz="1200" i="1" dirty="0" smtClean="0"/>
              <a:t>resurser </a:t>
            </a:r>
            <a:r>
              <a:rPr lang="sv-SE" sz="1200" i="1" dirty="0"/>
              <a:t>från bild </a:t>
            </a:r>
            <a:r>
              <a:rPr lang="sv-SE" sz="1200" i="1" dirty="0" smtClean="0"/>
              <a:t>14. </a:t>
            </a:r>
            <a:endParaRPr lang="sv-SE" sz="1200" i="1" dirty="0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5F086B53-3B3C-E841-B75F-905CED075325}"/>
              </a:ext>
            </a:extLst>
          </p:cNvPr>
          <p:cNvSpPr>
            <a:spLocks noChangeAspect="1"/>
          </p:cNvSpPr>
          <p:nvPr/>
        </p:nvSpPr>
        <p:spPr>
          <a:xfrm>
            <a:off x="1492576" y="1059535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b="1" dirty="0">
                <a:solidFill>
                  <a:schemeClr val="bg2"/>
                </a:solidFill>
              </a:rPr>
              <a:t>!</a:t>
            </a:r>
            <a:endParaRPr lang="sv-S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5048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ktangel 21">
            <a:extLst>
              <a:ext uri="{FF2B5EF4-FFF2-40B4-BE49-F238E27FC236}">
                <a16:creationId xmlns:a16="http://schemas.microsoft.com/office/drawing/2014/main" id="{4B507311-302C-384D-8FC9-EAFABF79D1D0}"/>
              </a:ext>
            </a:extLst>
          </p:cNvPr>
          <p:cNvSpPr/>
          <p:nvPr/>
        </p:nvSpPr>
        <p:spPr>
          <a:xfrm>
            <a:off x="237506" y="3646667"/>
            <a:ext cx="6579222" cy="3211333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12000" tIns="756000" rIns="360000" bIns="720000" rtlCol="0" anchor="t" anchorCtr="0">
            <a:noAutofit/>
          </a:bodyPr>
          <a:lstStyle/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A76C3253-994C-154C-8692-E7C17B625A33}"/>
              </a:ext>
            </a:extLst>
          </p:cNvPr>
          <p:cNvSpPr/>
          <p:nvPr/>
        </p:nvSpPr>
        <p:spPr>
          <a:xfrm>
            <a:off x="6816728" y="1"/>
            <a:ext cx="5375272" cy="6858000"/>
          </a:xfrm>
          <a:prstGeom prst="rect">
            <a:avLst/>
          </a:prstGeom>
          <a:solidFill>
            <a:srgbClr val="E2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3870311" cy="757130"/>
          </a:xfrm>
        </p:spPr>
        <p:txBody>
          <a:bodyPr wrap="square">
            <a:spAutoFit/>
          </a:bodyPr>
          <a:lstStyle/>
          <a:p>
            <a:r>
              <a:rPr lang="sv-SE" sz="2400" dirty="0"/>
              <a:t>Riskbedömning</a:t>
            </a:r>
            <a:br>
              <a:rPr lang="sv-SE" sz="2400" dirty="0"/>
            </a:br>
            <a:r>
              <a:rPr lang="sv-SE" sz="2200" b="0" dirty="0" smtClean="0"/>
              <a:t>Åtgärdsförslag</a:t>
            </a:r>
            <a:endParaRPr lang="sv-SE" sz="2200" b="0" dirty="0"/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latshållare för innehåll 14">
            <a:extLst>
              <a:ext uri="{FF2B5EF4-FFF2-40B4-BE49-F238E27FC236}">
                <a16:creationId xmlns:a16="http://schemas.microsoft.com/office/drawing/2014/main" id="{82F50FE8-F8A7-2A48-BE17-A307927682FA}"/>
              </a:ext>
            </a:extLst>
          </p:cNvPr>
          <p:cNvSpPr txBox="1">
            <a:spLocks/>
          </p:cNvSpPr>
          <p:nvPr/>
        </p:nvSpPr>
        <p:spPr>
          <a:xfrm>
            <a:off x="890740" y="1947713"/>
            <a:ext cx="4606373" cy="147732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dirty="0"/>
              <a:t>För respektive resurs där ni har identifierat ett åtgärdsbehov, ta fram </a:t>
            </a:r>
            <a:r>
              <a:rPr lang="sv-SE" sz="1400" dirty="0">
                <a:solidFill>
                  <a:schemeClr val="tx1"/>
                </a:solidFill>
              </a:rPr>
              <a:t>förslag på åtgärder för </a:t>
            </a:r>
            <a:r>
              <a:rPr lang="sv-SE" sz="1400" dirty="0" smtClean="0">
                <a:solidFill>
                  <a:schemeClr val="tx1"/>
                </a:solidFill>
              </a:rPr>
              <a:t>att</a:t>
            </a:r>
            <a:endParaRPr lang="sv-SE" sz="1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v-SE" sz="1400" dirty="0">
                <a:solidFill>
                  <a:schemeClr val="tx1"/>
                </a:solidFill>
              </a:rPr>
              <a:t>m</a:t>
            </a:r>
            <a:r>
              <a:rPr lang="sv-SE" sz="1400" dirty="0" smtClean="0">
                <a:solidFill>
                  <a:schemeClr val="tx1"/>
                </a:solidFill>
              </a:rPr>
              <a:t>inska </a:t>
            </a:r>
            <a:r>
              <a:rPr lang="sv-SE" sz="1400" dirty="0">
                <a:solidFill>
                  <a:schemeClr val="tx1"/>
                </a:solidFill>
              </a:rPr>
              <a:t>sannolikheten för en </a:t>
            </a:r>
            <a:r>
              <a:rPr lang="sv-SE" sz="1400" dirty="0" smtClean="0">
                <a:solidFill>
                  <a:schemeClr val="tx1"/>
                </a:solidFill>
              </a:rPr>
              <a:t>störning</a:t>
            </a:r>
            <a:endParaRPr lang="sv-SE" sz="1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v-SE" sz="1400" smtClean="0">
                <a:solidFill>
                  <a:schemeClr val="tx1"/>
                </a:solidFill>
              </a:rPr>
              <a:t>minska </a:t>
            </a:r>
            <a:r>
              <a:rPr lang="sv-SE" sz="1400" dirty="0" smtClean="0">
                <a:solidFill>
                  <a:schemeClr val="tx1"/>
                </a:solidFill>
              </a:rPr>
              <a:t>störningsperioden</a:t>
            </a:r>
            <a:endParaRPr lang="sv-SE" sz="1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sv-SE" sz="1400" dirty="0">
                <a:solidFill>
                  <a:schemeClr val="tx1"/>
                </a:solidFill>
              </a:rPr>
              <a:t>m</a:t>
            </a:r>
            <a:r>
              <a:rPr lang="sv-SE" sz="1400" dirty="0" smtClean="0">
                <a:solidFill>
                  <a:schemeClr val="tx1"/>
                </a:solidFill>
              </a:rPr>
              <a:t>ildra </a:t>
            </a:r>
            <a:r>
              <a:rPr lang="sv-SE" sz="1400" dirty="0">
                <a:solidFill>
                  <a:schemeClr val="tx1"/>
                </a:solidFill>
              </a:rPr>
              <a:t>konsekvenserna av en </a:t>
            </a:r>
            <a:r>
              <a:rPr lang="sv-SE" sz="1400" dirty="0" smtClean="0">
                <a:solidFill>
                  <a:schemeClr val="tx1"/>
                </a:solidFill>
              </a:rPr>
              <a:t>störning.</a:t>
            </a:r>
            <a:endParaRPr lang="sv-SE" sz="1400" dirty="0">
              <a:solidFill>
                <a:schemeClr val="tx1"/>
              </a:solidFill>
            </a:endParaRPr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41A0FAFA-854C-DA48-AB04-DCBA4F7DBD13}"/>
              </a:ext>
            </a:extLst>
          </p:cNvPr>
          <p:cNvCxnSpPr/>
          <p:nvPr/>
        </p:nvCxnSpPr>
        <p:spPr>
          <a:xfrm>
            <a:off x="6816728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3320E35F-3748-534B-8C48-8F957E03EDCA}"/>
              </a:ext>
            </a:extLst>
          </p:cNvPr>
          <p:cNvCxnSpPr>
            <a:cxnSpLocks/>
          </p:cNvCxnSpPr>
          <p:nvPr/>
        </p:nvCxnSpPr>
        <p:spPr>
          <a:xfrm>
            <a:off x="237506" y="3645744"/>
            <a:ext cx="6579222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Bildobjekt 49">
            <a:extLst>
              <a:ext uri="{FF2B5EF4-FFF2-40B4-BE49-F238E27FC236}">
                <a16:creationId xmlns:a16="http://schemas.microsoft.com/office/drawing/2014/main" id="{AE98F7E7-0BCB-3C4C-9DFF-5B6E07C16C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1067513" y="161331"/>
            <a:ext cx="935949" cy="93594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71" name="Platshållare för innehåll 14">
            <a:extLst>
              <a:ext uri="{FF2B5EF4-FFF2-40B4-BE49-F238E27FC236}">
                <a16:creationId xmlns:a16="http://schemas.microsoft.com/office/drawing/2014/main" id="{6B5A3697-3EE1-E145-A60C-E92C69DB40B1}"/>
              </a:ext>
            </a:extLst>
          </p:cNvPr>
          <p:cNvSpPr txBox="1">
            <a:spLocks/>
          </p:cNvSpPr>
          <p:nvPr/>
        </p:nvSpPr>
        <p:spPr>
          <a:xfrm>
            <a:off x="7439483" y="1486902"/>
            <a:ext cx="4024496" cy="3693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800" b="1" dirty="0">
                <a:latin typeface="+mj-lt"/>
              </a:rPr>
              <a:t>Exempel på åtgärder</a:t>
            </a:r>
          </a:p>
        </p:txBody>
      </p:sp>
      <p:sp>
        <p:nvSpPr>
          <p:cNvPr id="23" name="Platshållare för innehåll 14">
            <a:extLst>
              <a:ext uri="{FF2B5EF4-FFF2-40B4-BE49-F238E27FC236}">
                <a16:creationId xmlns:a16="http://schemas.microsoft.com/office/drawing/2014/main" id="{72E8CD2F-B248-7841-A6E3-CAF19A7D0F66}"/>
              </a:ext>
            </a:extLst>
          </p:cNvPr>
          <p:cNvSpPr txBox="1">
            <a:spLocks/>
          </p:cNvSpPr>
          <p:nvPr/>
        </p:nvSpPr>
        <p:spPr>
          <a:xfrm>
            <a:off x="8183610" y="2252287"/>
            <a:ext cx="3770884" cy="273921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sv-SE" sz="1400" dirty="0"/>
              <a:t>Teckna samarbetsavtal med andra räddningstjänster kring </a:t>
            </a:r>
            <a:r>
              <a:rPr lang="sv-SE" sz="1400" dirty="0" smtClean="0"/>
              <a:t>personalförsörjning.</a:t>
            </a:r>
            <a:endParaRPr lang="sv-SE" sz="1400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sv-SE" sz="1400" dirty="0" smtClean="0">
                <a:solidFill>
                  <a:schemeClr val="tx1"/>
                </a:solidFill>
              </a:rPr>
              <a:t>Upprätta </a:t>
            </a:r>
            <a:r>
              <a:rPr lang="sv-SE" sz="1400" dirty="0">
                <a:solidFill>
                  <a:schemeClr val="tx1"/>
                </a:solidFill>
              </a:rPr>
              <a:t>en plan för alternativ ledningsplats</a:t>
            </a:r>
            <a:r>
              <a:rPr lang="sv-SE" sz="14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sv-SE" sz="1400" dirty="0" smtClean="0"/>
              <a:t>Testa reservkraften för att kontrollera vad den försörjer.  </a:t>
            </a:r>
            <a:endParaRPr lang="sv-SE" sz="1400" dirty="0"/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sv-SE" sz="1400" dirty="0"/>
              <a:t>Ta fram rutin för att fylla diesel i </a:t>
            </a:r>
            <a:r>
              <a:rPr lang="sv-SE" sz="1400" dirty="0" smtClean="0"/>
              <a:t>reservkraftverket.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sv-SE" sz="1400" dirty="0" smtClean="0"/>
              <a:t>Öva reservrutiner.</a:t>
            </a:r>
            <a:endParaRPr lang="sv-SE" sz="1400" dirty="0"/>
          </a:p>
        </p:txBody>
      </p:sp>
      <p:pic>
        <p:nvPicPr>
          <p:cNvPr id="24" name="Bildobjekt 23">
            <a:extLst>
              <a:ext uri="{FF2B5EF4-FFF2-40B4-BE49-F238E27FC236}">
                <a16:creationId xmlns:a16="http://schemas.microsoft.com/office/drawing/2014/main" id="{F5A0AFF3-5F5F-B748-B384-711CB6C0DAB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84" y="2235130"/>
            <a:ext cx="466725" cy="466725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1A20DEED-50C7-5349-849B-42AB5308272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84" y="2845298"/>
            <a:ext cx="466725" cy="466725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3010F5EF-4D09-4C42-9CE8-33FA647130A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84" y="3416129"/>
            <a:ext cx="466725" cy="466725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7159093D-ED30-8D4F-B86E-9058A96BCE0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049" y="4022871"/>
            <a:ext cx="466725" cy="466725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7159093D-ED30-8D4F-B86E-9058A96BCE0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0955" y="4593702"/>
            <a:ext cx="466725" cy="466725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52C81A05-86C7-5D4C-9608-E82CCA11137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5" y="3751753"/>
            <a:ext cx="465771" cy="465771"/>
          </a:xfrm>
          <a:prstGeom prst="rect">
            <a:avLst/>
          </a:prstGeom>
        </p:spPr>
      </p:pic>
      <p:sp>
        <p:nvSpPr>
          <p:cNvPr id="29" name="textruta 28">
            <a:extLst>
              <a:ext uri="{FF2B5EF4-FFF2-40B4-BE49-F238E27FC236}">
                <a16:creationId xmlns:a16="http://schemas.microsoft.com/office/drawing/2014/main" id="{BC98C352-3E5A-CC4D-A3B2-2174143EDD0F}"/>
              </a:ext>
            </a:extLst>
          </p:cNvPr>
          <p:cNvSpPr txBox="1"/>
          <p:nvPr/>
        </p:nvSpPr>
        <p:spPr>
          <a:xfrm>
            <a:off x="913731" y="3830559"/>
            <a:ext cx="4248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latin typeface="+mj-lt"/>
              </a:rPr>
              <a:t>Exempel på frågor att ställa under workshopen</a:t>
            </a:r>
          </a:p>
        </p:txBody>
      </p:sp>
      <p:grpSp>
        <p:nvGrpSpPr>
          <p:cNvPr id="31" name="Grupp 30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32" name="Frihandsfigur 31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3" name="Frihandsfigur 32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4" name="Frihandsfigur 33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5" name="Frihandsfigur 34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6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37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38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39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40" name="textruta 39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7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42" name="textruta 41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43" name="textruta 42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latin typeface="Century Gothic"/>
                </a:rPr>
                <a:t>(do)</a:t>
              </a:r>
            </a:p>
          </p:txBody>
        </p:sp>
        <p:sp>
          <p:nvSpPr>
            <p:cNvPr id="44" name="textruta 43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8C8B85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8C8B85"/>
                  </a:solidFill>
                  <a:latin typeface="Century Gothic"/>
                </a:rPr>
                <a:t>(plan)</a:t>
              </a:r>
            </a:p>
          </p:txBody>
        </p:sp>
      </p:grpSp>
      <p:sp>
        <p:nvSpPr>
          <p:cNvPr id="41" name="textruta 40">
            <a:extLst>
              <a:ext uri="{FF2B5EF4-FFF2-40B4-BE49-F238E27FC236}">
                <a16:creationId xmlns:a16="http://schemas.microsoft.com/office/drawing/2014/main" id="{C8E3D118-69C2-E44D-883C-2F0488CC725A}"/>
              </a:ext>
            </a:extLst>
          </p:cNvPr>
          <p:cNvSpPr txBox="1"/>
          <p:nvPr/>
        </p:nvSpPr>
        <p:spPr>
          <a:xfrm>
            <a:off x="913731" y="4227273"/>
            <a:ext cx="5618224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Vad kan vi göra för att minska sannolikheten för en störning i vår verksamhet?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Om en störning ändå inträffar, vad kan vi göra för att minska störningsperioden?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Vilka åtgärder kan vi genomföra för att mildra konsekvenserna av en störning?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Finns det åtgärder som kan stärka flera resurser?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Vem bör vara ansvarig för att åtgärden genomförs?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Finns det åtgärder som behöver prioriteras och är tidskritiska att genomföra</a:t>
            </a:r>
            <a:r>
              <a:rPr lang="sv-SE" sz="1100" dirty="0" smtClean="0"/>
              <a:t>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 smtClean="0"/>
              <a:t>Om </a:t>
            </a:r>
            <a:r>
              <a:rPr lang="sv-SE" sz="1100" dirty="0"/>
              <a:t>det redan finns kontinuitetsplaner, behöver de t.ex. övas eller revideras?</a:t>
            </a:r>
            <a:endParaRPr lang="sv-SE" sz="1100" dirty="0" smtClean="0"/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 smtClean="0"/>
              <a:t>Vad </a:t>
            </a:r>
            <a:r>
              <a:rPr lang="sv-SE" sz="1100" dirty="0"/>
              <a:t>kostar åtgärden att genomföra? Gör en uppskattning. 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100" dirty="0"/>
              <a:t>Vem behöver besluta om åtgärden?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endParaRPr lang="sv-SE" sz="1200" dirty="0"/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endParaRPr lang="sv-SE" sz="1200" dirty="0"/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endParaRPr lang="sv-SE" sz="1200" dirty="0"/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744361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DE16BD0F-DDD9-3243-8752-3B8538F5C7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395882" y="272030"/>
            <a:ext cx="998225" cy="9982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graphicFrame>
        <p:nvGraphicFramePr>
          <p:cNvPr id="10" name="Tabell 9">
            <a:extLst>
              <a:ext uri="{FF2B5EF4-FFF2-40B4-BE49-F238E27FC236}">
                <a16:creationId xmlns:a16="http://schemas.microsoft.com/office/drawing/2014/main" id="{E7A68E45-91B3-F244-9BC8-782BCAA617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585515"/>
              </p:ext>
            </p:extLst>
          </p:nvPr>
        </p:nvGraphicFramePr>
        <p:xfrm>
          <a:off x="1231627" y="1853883"/>
          <a:ext cx="10132831" cy="29123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0400">
                  <a:extLst>
                    <a:ext uri="{9D8B030D-6E8A-4147-A177-3AD203B41FA5}">
                      <a16:colId xmlns:a16="http://schemas.microsoft.com/office/drawing/2014/main" val="2879922404"/>
                    </a:ext>
                  </a:extLst>
                </a:gridCol>
                <a:gridCol w="1458967">
                  <a:extLst>
                    <a:ext uri="{9D8B030D-6E8A-4147-A177-3AD203B41FA5}">
                      <a16:colId xmlns:a16="http://schemas.microsoft.com/office/drawing/2014/main" val="3690935872"/>
                    </a:ext>
                  </a:extLst>
                </a:gridCol>
                <a:gridCol w="875073">
                  <a:extLst>
                    <a:ext uri="{9D8B030D-6E8A-4147-A177-3AD203B41FA5}">
                      <a16:colId xmlns:a16="http://schemas.microsoft.com/office/drawing/2014/main" val="2002580705"/>
                    </a:ext>
                  </a:extLst>
                </a:gridCol>
                <a:gridCol w="1482163">
                  <a:extLst>
                    <a:ext uri="{9D8B030D-6E8A-4147-A177-3AD203B41FA5}">
                      <a16:colId xmlns:a16="http://schemas.microsoft.com/office/drawing/2014/main" val="2453642077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778500845"/>
                    </a:ext>
                  </a:extLst>
                </a:gridCol>
                <a:gridCol w="1676228">
                  <a:extLst>
                    <a:ext uri="{9D8B030D-6E8A-4147-A177-3AD203B41FA5}">
                      <a16:colId xmlns:a16="http://schemas.microsoft.com/office/drawing/2014/main" val="2525519940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val="1531207349"/>
                    </a:ext>
                  </a:extLst>
                </a:gridCol>
              </a:tblGrid>
              <a:tr h="400095">
                <a:tc>
                  <a:txBody>
                    <a:bodyPr/>
                    <a:lstStyle/>
                    <a:p>
                      <a:pPr algn="l"/>
                      <a:r>
                        <a:rPr lang="sv-SE" sz="1050" smtClean="0">
                          <a:solidFill>
                            <a:schemeClr val="bg1"/>
                          </a:solidFill>
                          <a:latin typeface="+mj-lt"/>
                        </a:rPr>
                        <a:t>Resurser</a:t>
                      </a:r>
                      <a:endParaRPr lang="sv-SE" sz="105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50" dirty="0">
                          <a:latin typeface="+mj-lt"/>
                        </a:rPr>
                        <a:t>Åtgärdsförslag</a:t>
                      </a: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5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Prioritet</a:t>
                      </a: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50" dirty="0">
                          <a:latin typeface="+mj-lt"/>
                        </a:rPr>
                        <a:t>Ansvarig</a:t>
                      </a: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50" dirty="0">
                          <a:latin typeface="+mj-lt"/>
                        </a:rPr>
                        <a:t>Tidplan</a:t>
                      </a: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50" dirty="0">
                          <a:latin typeface="+mj-lt"/>
                        </a:rPr>
                        <a:t>Uppskattade kostnader </a:t>
                      </a:r>
                      <a:br>
                        <a:rPr lang="sv-SE" sz="1050" dirty="0">
                          <a:latin typeface="+mj-lt"/>
                        </a:rPr>
                      </a:br>
                      <a:r>
                        <a:rPr lang="sv-SE" sz="1050" dirty="0">
                          <a:latin typeface="+mj-lt"/>
                        </a:rPr>
                        <a:t>för åtgärden</a:t>
                      </a:r>
                    </a:p>
                  </a:txBody>
                  <a:tcPr marL="54000" marR="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Vem behöver fatta </a:t>
                      </a:r>
                      <a:br>
                        <a:rPr lang="sv-SE" sz="105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sv-SE" sz="1050" b="1" kern="1200" dirty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beslut om åtgärden?</a:t>
                      </a:r>
                    </a:p>
                  </a:txBody>
                  <a:tcPr marL="54000" marR="0" marT="36000" marB="36000" anchor="ctr"/>
                </a:tc>
                <a:extLst>
                  <a:ext uri="{0D108BD9-81ED-4DB2-BD59-A6C34878D82A}">
                    <a16:rowId xmlns:a16="http://schemas.microsoft.com/office/drawing/2014/main" val="359520840"/>
                  </a:ext>
                </a:extLst>
              </a:tr>
              <a:tr h="298674">
                <a:tc rowSpan="2">
                  <a:txBody>
                    <a:bodyPr/>
                    <a:lstStyle/>
                    <a:p>
                      <a:pPr algn="l"/>
                      <a:r>
                        <a:rPr lang="sv-SE" sz="1050" b="1" dirty="0">
                          <a:latin typeface="+mj-lt"/>
                        </a:rPr>
                        <a:t>Räddningspersonal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Upprätta samverkan inom länet och/eller med andra närliggande län.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Hög</a:t>
                      </a:r>
                      <a:endParaRPr kumimoji="0" lang="sv-SE" sz="105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50" i="0" dirty="0" smtClean="0">
                          <a:latin typeface="+mj-lt"/>
                        </a:rPr>
                        <a:t>[namn]</a:t>
                      </a:r>
                    </a:p>
                    <a:p>
                      <a:pPr algn="l"/>
                      <a:r>
                        <a:rPr lang="sv-SE" sz="1050" i="0" dirty="0" smtClean="0">
                          <a:latin typeface="+mj-lt"/>
                        </a:rPr>
                        <a:t>[befattning]</a:t>
                      </a:r>
                      <a:endParaRPr lang="sv-SE" sz="1050" i="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50" i="0" dirty="0" smtClean="0">
                          <a:latin typeface="+mj-lt"/>
                        </a:rPr>
                        <a:t>Q2 2020</a:t>
                      </a:r>
                      <a:endParaRPr lang="sv-SE" sz="1050" i="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50" i="0" dirty="0" smtClean="0">
                          <a:latin typeface="+mj-lt"/>
                        </a:rPr>
                        <a:t>[kostnad]</a:t>
                      </a:r>
                      <a:endParaRPr lang="sv-SE" sz="1050" i="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i="0" dirty="0" smtClean="0">
                          <a:latin typeface="+mj-lt"/>
                        </a:rPr>
                        <a:t>[befattning]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05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1549358144"/>
                  </a:ext>
                </a:extLst>
              </a:tr>
              <a:tr h="298674">
                <a:tc vMerge="1">
                  <a:txBody>
                    <a:bodyPr/>
                    <a:lstStyle/>
                    <a:p>
                      <a:pPr algn="l"/>
                      <a:endParaRPr lang="sv-SE" sz="1000" b="1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Förbered för övergång till längre skift (se över juridisk möjlighet).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Medel</a:t>
                      </a:r>
                      <a:endParaRPr kumimoji="0" lang="sv-SE" sz="105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i="0" dirty="0" smtClean="0">
                          <a:latin typeface="+mj-lt"/>
                        </a:rPr>
                        <a:t>[namn]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i="0" dirty="0" smtClean="0">
                          <a:latin typeface="+mj-lt"/>
                        </a:rPr>
                        <a:t>[befattning]</a:t>
                      </a:r>
                    </a:p>
                    <a:p>
                      <a:pPr algn="l"/>
                      <a:endParaRPr lang="sv-SE" sz="1050" i="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50" i="0" dirty="0" smtClean="0">
                          <a:latin typeface="+mj-lt"/>
                        </a:rPr>
                        <a:t>Q3 2020</a:t>
                      </a:r>
                      <a:endParaRPr lang="sv-SE" sz="1050" i="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i="0" dirty="0" smtClean="0">
                          <a:latin typeface="+mj-lt"/>
                        </a:rPr>
                        <a:t>[kostnad]</a:t>
                      </a:r>
                    </a:p>
                    <a:p>
                      <a:pPr algn="l"/>
                      <a:endParaRPr lang="sv-SE" sz="1050" i="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i="0" dirty="0" smtClean="0">
                          <a:latin typeface="+mj-lt"/>
                        </a:rPr>
                        <a:t>[befattning]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05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3372679463"/>
                  </a:ext>
                </a:extLst>
              </a:tr>
              <a:tr h="602938">
                <a:tc>
                  <a:txBody>
                    <a:bodyPr/>
                    <a:lstStyle/>
                    <a:p>
                      <a:pPr algn="l"/>
                      <a:r>
                        <a:rPr lang="sv-SE" sz="1050" b="1" dirty="0">
                          <a:latin typeface="+mj-lt"/>
                        </a:rPr>
                        <a:t>El</a:t>
                      </a: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dirty="0" smtClean="0">
                          <a:latin typeface="+mj-lt"/>
                        </a:rPr>
                        <a:t>Testa reservkraft för att kontrollera</a:t>
                      </a:r>
                      <a:r>
                        <a:rPr lang="sv-SE" sz="1050" baseline="0" dirty="0" smtClean="0">
                          <a:latin typeface="+mj-lt"/>
                        </a:rPr>
                        <a:t> vad den försörjer (t.ex. porten).</a:t>
                      </a:r>
                      <a:endParaRPr lang="sv-SE" sz="1050" dirty="0" smtClean="0">
                        <a:latin typeface="+mj-lt"/>
                      </a:endParaRPr>
                    </a:p>
                    <a:p>
                      <a:pPr algn="l"/>
                      <a:endParaRPr lang="sv-SE" sz="105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sv-SE" sz="10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+mj-lt"/>
                        </a:rPr>
                        <a:t>Hög</a:t>
                      </a:r>
                      <a:endParaRPr kumimoji="0" lang="sv-SE" sz="105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i="0" dirty="0" smtClean="0">
                          <a:latin typeface="+mj-lt"/>
                        </a:rPr>
                        <a:t>[namn]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i="0" dirty="0" smtClean="0">
                          <a:latin typeface="+mj-lt"/>
                        </a:rPr>
                        <a:t>[befattning]</a:t>
                      </a:r>
                    </a:p>
                    <a:p>
                      <a:pPr algn="l"/>
                      <a:endParaRPr lang="sv-SE" sz="1050" i="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v-SE" sz="1050" i="0" dirty="0" smtClean="0">
                          <a:latin typeface="+mj-lt"/>
                        </a:rPr>
                        <a:t>Q1 2020</a:t>
                      </a:r>
                      <a:endParaRPr lang="sv-SE" sz="1050" i="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i="0" dirty="0" smtClean="0">
                          <a:latin typeface="+mj-lt"/>
                        </a:rPr>
                        <a:t>[kostnad]</a:t>
                      </a:r>
                    </a:p>
                    <a:p>
                      <a:pPr algn="l"/>
                      <a:endParaRPr lang="sv-SE" sz="1050" i="0" dirty="0"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050" i="0" dirty="0" smtClean="0">
                          <a:latin typeface="+mj-lt"/>
                        </a:rPr>
                        <a:t>[befattning]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sv-SE" sz="1050" i="0" u="none" strike="noStrike" kern="1200" cap="none" spc="0" normalizeH="0" baseline="0" noProof="0" dirty="0">
                        <a:ln>
                          <a:noFill/>
                        </a:ln>
                        <a:effectLst/>
                        <a:uLnTx/>
                        <a:uFillTx/>
                        <a:latin typeface="+mj-lt"/>
                      </a:endParaRPr>
                    </a:p>
                  </a:txBody>
                  <a:tcPr marL="54000" marR="54000" marT="72000" marB="72000" anchor="ctr"/>
                </a:tc>
                <a:extLst>
                  <a:ext uri="{0D108BD9-81ED-4DB2-BD59-A6C34878D82A}">
                    <a16:rowId xmlns:a16="http://schemas.microsoft.com/office/drawing/2014/main" val="1198024321"/>
                  </a:ext>
                </a:extLst>
              </a:tr>
            </a:tbl>
          </a:graphicData>
        </a:graphic>
      </p:graphicFrame>
      <p:sp>
        <p:nvSpPr>
          <p:cNvPr id="11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079" y="478167"/>
            <a:ext cx="8987297" cy="729670"/>
          </a:xfrm>
        </p:spPr>
        <p:txBody>
          <a:bodyPr/>
          <a:lstStyle/>
          <a:p>
            <a:r>
              <a:rPr lang="sv-SE" sz="2400" dirty="0"/>
              <a:t>Riskbedömning </a:t>
            </a:r>
            <a:r>
              <a:rPr lang="sv-SE" sz="2400" b="0" dirty="0"/>
              <a:t/>
            </a:r>
            <a:br>
              <a:rPr lang="sv-SE" sz="2400" b="0" dirty="0"/>
            </a:br>
            <a:r>
              <a:rPr lang="sv-SE" sz="2400" b="0" dirty="0"/>
              <a:t>Exempel på </a:t>
            </a:r>
            <a:r>
              <a:rPr lang="sv-SE" sz="2400" b="0" dirty="0" smtClean="0"/>
              <a:t>resultat efter workshop </a:t>
            </a:r>
            <a:r>
              <a:rPr lang="sv-SE" sz="2400" b="0" dirty="0" smtClean="0">
                <a:solidFill>
                  <a:schemeClr val="tx1"/>
                </a:solidFill>
              </a:rPr>
              <a:t>2 - Åtgärdsplan</a:t>
            </a:r>
            <a:endParaRPr lang="sv-SE" sz="2400" b="0" dirty="0">
              <a:solidFill>
                <a:schemeClr val="tx1"/>
              </a:solidFill>
            </a:endParaRPr>
          </a:p>
        </p:txBody>
      </p:sp>
      <p:cxnSp>
        <p:nvCxnSpPr>
          <p:cNvPr id="12" name="Rak 25">
            <a:extLst>
              <a:ext uri="{FF2B5EF4-FFF2-40B4-BE49-F238E27FC236}">
                <a16:creationId xmlns:a16="http://schemas.microsoft.com/office/drawing/2014/main" id="{84F544D4-B3BF-2840-8D39-255804A974F5}"/>
              </a:ext>
            </a:extLst>
          </p:cNvPr>
          <p:cNvCxnSpPr>
            <a:cxnSpLocks/>
          </p:cNvCxnSpPr>
          <p:nvPr/>
        </p:nvCxnSpPr>
        <p:spPr>
          <a:xfrm>
            <a:off x="1660972" y="44649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latshållare för innehåll 14">
            <a:extLst>
              <a:ext uri="{FF2B5EF4-FFF2-40B4-BE49-F238E27FC236}">
                <a16:creationId xmlns:a16="http://schemas.microsoft.com/office/drawing/2014/main" id="{59929AA6-8AEA-D948-8FD1-67F68942F785}"/>
              </a:ext>
            </a:extLst>
          </p:cNvPr>
          <p:cNvSpPr txBox="1">
            <a:spLocks/>
          </p:cNvSpPr>
          <p:nvPr/>
        </p:nvSpPr>
        <p:spPr>
          <a:xfrm>
            <a:off x="1852576" y="1242959"/>
            <a:ext cx="6554005" cy="27699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200" i="1" dirty="0"/>
              <a:t>Exemplet </a:t>
            </a:r>
            <a:r>
              <a:rPr lang="sv-SE" sz="1200" i="1" dirty="0" smtClean="0"/>
              <a:t>utgår från de resurser som bedöms behöva åtgärder i bild 17. </a:t>
            </a:r>
            <a:endParaRPr lang="sv-SE" sz="1200" i="1" dirty="0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5F086B53-3B3C-E841-B75F-905CED075325}"/>
              </a:ext>
            </a:extLst>
          </p:cNvPr>
          <p:cNvSpPr>
            <a:spLocks noChangeAspect="1"/>
          </p:cNvSpPr>
          <p:nvPr/>
        </p:nvSpPr>
        <p:spPr>
          <a:xfrm>
            <a:off x="1492576" y="1216847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b="1" dirty="0">
                <a:solidFill>
                  <a:schemeClr val="bg2"/>
                </a:solidFill>
              </a:rPr>
              <a:t>!</a:t>
            </a:r>
            <a:endParaRPr lang="sv-S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156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6AB83E-F9A4-934C-AB7A-C32985490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00" y="339920"/>
            <a:ext cx="8582400" cy="1273968"/>
          </a:xfrm>
        </p:spPr>
        <p:txBody>
          <a:bodyPr/>
          <a:lstStyle/>
          <a:p>
            <a:r>
              <a:rPr lang="sv-SE" dirty="0"/>
              <a:t>Om materialet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D020E6-8531-6D4B-A1CD-F44245455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4799" y="1645664"/>
            <a:ext cx="8189007" cy="2287806"/>
          </a:xfrm>
        </p:spPr>
        <p:txBody>
          <a:bodyPr>
            <a:spAutoFit/>
          </a:bodyPr>
          <a:lstStyle/>
          <a:p>
            <a:r>
              <a:rPr lang="sv-SE" sz="1400" dirty="0"/>
              <a:t>Det här exemplet vänder sig till dig som arbetar med kontinuitetshantering inom </a:t>
            </a:r>
            <a:br>
              <a:rPr lang="sv-SE" sz="1400" dirty="0"/>
            </a:br>
            <a:r>
              <a:rPr lang="sv-SE" sz="1400" dirty="0"/>
              <a:t>kommunal räddningstjänst. </a:t>
            </a:r>
          </a:p>
          <a:p>
            <a:r>
              <a:rPr lang="sv-SE" sz="1400" dirty="0"/>
              <a:t>Syftet är att ge inspiration till hur arbetet med kontinuitetshantering kan gå till och vilka </a:t>
            </a:r>
            <a:br>
              <a:rPr lang="sv-SE" sz="1400" dirty="0"/>
            </a:br>
            <a:r>
              <a:rPr lang="sv-SE" sz="1400" dirty="0"/>
              <a:t>underlag som kan tas fram för de utvalda momenten </a:t>
            </a:r>
            <a:r>
              <a:rPr lang="sv-SE" sz="1400" i="1" dirty="0"/>
              <a:t>konsekvensanalys</a:t>
            </a:r>
            <a:r>
              <a:rPr lang="sv-SE" sz="1400" dirty="0"/>
              <a:t>, </a:t>
            </a:r>
            <a:r>
              <a:rPr lang="sv-SE" sz="1400" i="1" dirty="0"/>
              <a:t>riskbedömning</a:t>
            </a:r>
            <a:r>
              <a:rPr lang="sv-SE" sz="1400" dirty="0"/>
              <a:t> och </a:t>
            </a:r>
            <a:br>
              <a:rPr lang="sv-SE" sz="1400" dirty="0"/>
            </a:br>
            <a:r>
              <a:rPr lang="sv-SE" sz="1400" i="1" dirty="0"/>
              <a:t>genomför åtgärder</a:t>
            </a:r>
            <a:r>
              <a:rPr lang="sv-SE" sz="1400" dirty="0"/>
              <a:t>. För fullständig metodbeskrivning samt fördjupning om kontinuitetshantering vänligen se </a:t>
            </a:r>
            <a:r>
              <a:rPr lang="sv-SE" sz="1400" i="1" dirty="0"/>
              <a:t>En lathund för arbete med </a:t>
            </a:r>
            <a:r>
              <a:rPr lang="sv-SE" sz="1400" i="1" dirty="0">
                <a:solidFill>
                  <a:schemeClr val="tx1"/>
                </a:solidFill>
              </a:rPr>
              <a:t>kontinuitetshantering (</a:t>
            </a:r>
            <a:r>
              <a:rPr lang="sv-SE" sz="1400" i="1" dirty="0" smtClean="0">
                <a:solidFill>
                  <a:schemeClr val="tx1"/>
                </a:solidFill>
              </a:rPr>
              <a:t>MSB1514 </a:t>
            </a:r>
            <a:r>
              <a:rPr lang="sv-SE" sz="1400" i="1" dirty="0">
                <a:solidFill>
                  <a:schemeClr val="tx1"/>
                </a:solidFill>
              </a:rPr>
              <a:t>– </a:t>
            </a:r>
            <a:r>
              <a:rPr lang="sv-SE" sz="1400" i="1" dirty="0" smtClean="0">
                <a:solidFill>
                  <a:schemeClr val="tx1"/>
                </a:solidFill>
              </a:rPr>
              <a:t>reviderad mars </a:t>
            </a:r>
            <a:r>
              <a:rPr lang="sv-SE" sz="1400" i="1" dirty="0">
                <a:solidFill>
                  <a:schemeClr val="tx1"/>
                </a:solidFill>
              </a:rPr>
              <a:t>2020) </a:t>
            </a:r>
            <a:r>
              <a:rPr lang="sv-SE" sz="1400" dirty="0" smtClean="0">
                <a:solidFill>
                  <a:schemeClr val="tx1"/>
                </a:solidFill>
              </a:rPr>
              <a:t>och </a:t>
            </a:r>
            <a:r>
              <a:rPr lang="sv-SE" sz="1400" dirty="0"/>
              <a:t>tillhörande stöddokument. </a:t>
            </a:r>
          </a:p>
          <a:p>
            <a:r>
              <a:rPr lang="sv-SE" sz="1400" dirty="0"/>
              <a:t>Detta är ett förenklat exempel på hur det skulle kunna se ut och är framtaget tillsammans med </a:t>
            </a:r>
            <a:br>
              <a:rPr lang="sv-SE" sz="1400" dirty="0"/>
            </a:br>
            <a:r>
              <a:rPr lang="sv-SE" sz="1400" dirty="0"/>
              <a:t>ett antal räddningstjänster</a:t>
            </a:r>
            <a:r>
              <a:rPr lang="sv-SE" sz="1400" dirty="0" smtClean="0"/>
              <a:t>. </a:t>
            </a:r>
            <a:r>
              <a:rPr lang="sv-SE" sz="1400" dirty="0"/>
              <a:t>Kom ihåg att varje verksamhet är </a:t>
            </a:r>
            <a:r>
              <a:rPr lang="sv-SE" sz="1400" dirty="0" smtClean="0"/>
              <a:t>unik.</a:t>
            </a:r>
            <a:endParaRPr lang="sv-SE" sz="1400" dirty="0"/>
          </a:p>
        </p:txBody>
      </p:sp>
      <p:cxnSp>
        <p:nvCxnSpPr>
          <p:cNvPr id="5" name="Rak 4">
            <a:extLst>
              <a:ext uri="{FF2B5EF4-FFF2-40B4-BE49-F238E27FC236}">
                <a16:creationId xmlns:a16="http://schemas.microsoft.com/office/drawing/2014/main" id="{E00EAAFE-8687-F64F-B963-B594ACE51470}"/>
              </a:ext>
            </a:extLst>
          </p:cNvPr>
          <p:cNvCxnSpPr>
            <a:cxnSpLocks/>
          </p:cNvCxnSpPr>
          <p:nvPr/>
        </p:nvCxnSpPr>
        <p:spPr>
          <a:xfrm>
            <a:off x="1872342" y="4414346"/>
            <a:ext cx="76320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upp 19">
            <a:extLst>
              <a:ext uri="{FF2B5EF4-FFF2-40B4-BE49-F238E27FC236}">
                <a16:creationId xmlns:a16="http://schemas.microsoft.com/office/drawing/2014/main" id="{4A9AB1A4-79A5-614F-B1C4-B0C0F85E6A3A}"/>
              </a:ext>
            </a:extLst>
          </p:cNvPr>
          <p:cNvGrpSpPr/>
          <p:nvPr/>
        </p:nvGrpSpPr>
        <p:grpSpPr>
          <a:xfrm>
            <a:off x="1774799" y="4668852"/>
            <a:ext cx="2452232" cy="1525516"/>
            <a:chOff x="7705080" y="1390709"/>
            <a:chExt cx="3731280" cy="2321203"/>
          </a:xfrm>
        </p:grpSpPr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677D7DCF-9208-4242-9977-680D2F6B5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5080" y="1390709"/>
              <a:ext cx="3731280" cy="2321203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561736AE-C20B-384C-9C54-3CF743FD68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251"/>
            <a:stretch/>
          </p:blipFill>
          <p:spPr>
            <a:xfrm>
              <a:off x="8092419" y="1549400"/>
              <a:ext cx="2956810" cy="1733550"/>
            </a:xfrm>
            <a:prstGeom prst="rect">
              <a:avLst/>
            </a:prstGeom>
            <a:effectLst>
              <a:innerShdw blurRad="50800">
                <a:prstClr val="black">
                  <a:alpha val="20000"/>
                </a:prstClr>
              </a:innerShdw>
            </a:effectLst>
          </p:spPr>
        </p:pic>
      </p:grpSp>
      <p:sp>
        <p:nvSpPr>
          <p:cNvPr id="11" name="textruta 10"/>
          <p:cNvSpPr txBox="1"/>
          <p:nvPr/>
        </p:nvSpPr>
        <p:spPr>
          <a:xfrm>
            <a:off x="448831" y="6257642"/>
            <a:ext cx="4234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Publikationsnummer: </a:t>
            </a:r>
            <a:r>
              <a:rPr lang="sv-SE" sz="1600" dirty="0" smtClean="0"/>
              <a:t>MSB1500 – mars 2020</a:t>
            </a:r>
            <a:endParaRPr lang="sv-SE" sz="1600" dirty="0"/>
          </a:p>
          <a:p>
            <a:r>
              <a:rPr lang="sv-SE" sz="1600" dirty="0"/>
              <a:t>ISBN-nummer: </a:t>
            </a:r>
            <a:r>
              <a:rPr lang="sv-SE" sz="1600" dirty="0" smtClean="0"/>
              <a:t>978-91-7927-014-8</a:t>
            </a:r>
            <a:endParaRPr lang="sv-SE" sz="1600" dirty="0"/>
          </a:p>
        </p:txBody>
      </p:sp>
      <p:grpSp>
        <p:nvGrpSpPr>
          <p:cNvPr id="12" name="Grupp 11">
            <a:extLst>
              <a:ext uri="{FF2B5EF4-FFF2-40B4-BE49-F238E27FC236}">
                <a16:creationId xmlns:a16="http://schemas.microsoft.com/office/drawing/2014/main" id="{E8998ED0-D060-F74F-83E9-B385F01D5BA6}"/>
              </a:ext>
            </a:extLst>
          </p:cNvPr>
          <p:cNvGrpSpPr/>
          <p:nvPr/>
        </p:nvGrpSpPr>
        <p:grpSpPr>
          <a:xfrm>
            <a:off x="4191918" y="4721549"/>
            <a:ext cx="5311136" cy="1265883"/>
            <a:chOff x="886762" y="4344179"/>
            <a:chExt cx="5311136" cy="1265883"/>
          </a:xfrm>
        </p:grpSpPr>
        <p:sp>
          <p:nvSpPr>
            <p:cNvPr id="13" name="Rektangel 12">
              <a:extLst>
                <a:ext uri="{FF2B5EF4-FFF2-40B4-BE49-F238E27FC236}">
                  <a16:creationId xmlns:a16="http://schemas.microsoft.com/office/drawing/2014/main" id="{CDC37941-FD99-884E-95DC-2C9D29606DBB}"/>
                </a:ext>
              </a:extLst>
            </p:cNvPr>
            <p:cNvSpPr/>
            <p:nvPr/>
          </p:nvSpPr>
          <p:spPr>
            <a:xfrm>
              <a:off x="886762" y="4344179"/>
              <a:ext cx="5311136" cy="1265883"/>
            </a:xfrm>
            <a:prstGeom prst="rect">
              <a:avLst/>
            </a:prstGeom>
            <a:solidFill>
              <a:srgbClr val="E6D4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503999" tIns="144000" rIns="0" bIns="180000" rtlCol="0" anchor="ctr" anchorCtr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sv-SE" sz="1400" dirty="0">
                  <a:solidFill>
                    <a:schemeClr val="tx1"/>
                  </a:solidFill>
                  <a:latin typeface="+mj-lt"/>
                </a:rPr>
                <a:t>För mer material kring kontinuitetshantering, besök oss på </a:t>
              </a:r>
              <a:r>
                <a:rPr lang="sv-SE" sz="1400" dirty="0" smtClean="0">
                  <a:solidFill>
                    <a:schemeClr val="tx1"/>
                  </a:solidFill>
                  <a:latin typeface="+mj-lt"/>
                </a:rPr>
                <a:t> </a:t>
              </a:r>
              <a:r>
                <a:rPr lang="sv-SE" sz="1400" b="1" dirty="0" smtClean="0">
                  <a:solidFill>
                    <a:schemeClr val="tx1"/>
                  </a:solidFill>
                  <a:latin typeface="+mj-lt"/>
                  <a:hlinkClick r:id="rId4"/>
                </a:rPr>
                <a:t>www.msb.se/kontinuitetshantering</a:t>
              </a:r>
              <a:r>
                <a:rPr lang="sv-SE" sz="1400" b="1" dirty="0" smtClean="0">
                  <a:solidFill>
                    <a:schemeClr val="tx1"/>
                  </a:solidFill>
                  <a:latin typeface="+mj-lt"/>
                </a:rPr>
                <a:t>.</a:t>
              </a:r>
              <a:r>
                <a:rPr lang="sv-SE" sz="1400" dirty="0" smtClean="0">
                  <a:solidFill>
                    <a:schemeClr val="tx1"/>
                  </a:solidFill>
                  <a:latin typeface="+mj-lt"/>
                </a:rPr>
                <a:t> </a:t>
              </a:r>
              <a:endParaRPr lang="sv-SE" sz="1400" dirty="0">
                <a:solidFill>
                  <a:schemeClr val="tx1"/>
                </a:solidFill>
                <a:latin typeface="+mj-lt"/>
              </a:endParaRPr>
            </a:p>
            <a:p>
              <a:pPr>
                <a:spcAft>
                  <a:spcPts val="600"/>
                </a:spcAft>
              </a:pPr>
              <a:r>
                <a:rPr lang="sv-SE" sz="1400" dirty="0">
                  <a:solidFill>
                    <a:schemeClr val="tx1"/>
                  </a:solidFill>
                  <a:latin typeface="+mj-lt"/>
                </a:rPr>
                <a:t>Har du frågor är du välkommen att kontakta oss på </a:t>
              </a:r>
              <a:br>
                <a:rPr lang="sv-SE" sz="1400" dirty="0">
                  <a:solidFill>
                    <a:schemeClr val="tx1"/>
                  </a:solidFill>
                  <a:latin typeface="+mj-lt"/>
                </a:rPr>
              </a:br>
              <a:r>
                <a:rPr lang="sv-SE" sz="1400" b="1" dirty="0" smtClean="0">
                  <a:solidFill>
                    <a:schemeClr val="tx1"/>
                  </a:solidFill>
                  <a:latin typeface="+mj-lt"/>
                  <a:hlinkClick r:id="rId5"/>
                </a:rPr>
                <a:t>kontinuitetshantering@msb.se</a:t>
              </a:r>
              <a:r>
                <a:rPr lang="sv-SE" sz="1400" b="1" dirty="0" smtClean="0">
                  <a:solidFill>
                    <a:schemeClr val="tx1"/>
                  </a:solidFill>
                  <a:latin typeface="+mj-lt"/>
                </a:rPr>
                <a:t>.</a:t>
              </a:r>
              <a:r>
                <a:rPr lang="sv-SE" sz="1400" dirty="0" smtClean="0">
                  <a:solidFill>
                    <a:schemeClr val="tx1"/>
                  </a:solidFill>
                  <a:latin typeface="+mj-lt"/>
                </a:rPr>
                <a:t> </a:t>
              </a:r>
              <a:endParaRPr lang="sv-SE" sz="1400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14" name="Bildobjekt 13">
              <a:extLst>
                <a:ext uri="{FF2B5EF4-FFF2-40B4-BE49-F238E27FC236}">
                  <a16:creationId xmlns:a16="http://schemas.microsoft.com/office/drawing/2014/main" id="{2D3E9927-9BE9-D24E-AAB4-2D9195986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6090" y="4506374"/>
              <a:ext cx="223037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15211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6AB83E-F9A4-934C-AB7A-C32985490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00" y="1391273"/>
            <a:ext cx="10086274" cy="1273968"/>
          </a:xfrm>
        </p:spPr>
        <p:txBody>
          <a:bodyPr/>
          <a:lstStyle/>
          <a:p>
            <a:r>
              <a:rPr lang="sv-SE" dirty="0"/>
              <a:t>Genomför åtgärder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D020E6-8531-6D4B-A1CD-F44245455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4800" y="2697018"/>
            <a:ext cx="7920000" cy="646331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sv-SE" sz="1800" dirty="0">
                <a:solidFill>
                  <a:schemeClr val="tx1"/>
                </a:solidFill>
              </a:rPr>
              <a:t>En viktig del i arbetet är att genomföra de åtgärder som tagits fram utifrån momenten </a:t>
            </a:r>
            <a:r>
              <a:rPr lang="sv-SE" sz="1800" i="1" dirty="0">
                <a:solidFill>
                  <a:schemeClr val="tx1"/>
                </a:solidFill>
              </a:rPr>
              <a:t>konsekvensanalys</a:t>
            </a:r>
            <a:r>
              <a:rPr lang="sv-SE" sz="1800" dirty="0">
                <a:solidFill>
                  <a:schemeClr val="tx1"/>
                </a:solidFill>
              </a:rPr>
              <a:t> och </a:t>
            </a:r>
            <a:r>
              <a:rPr lang="sv-SE" sz="1800" i="1" dirty="0">
                <a:solidFill>
                  <a:schemeClr val="tx1"/>
                </a:solidFill>
              </a:rPr>
              <a:t>riskbedömning</a:t>
            </a:r>
            <a:r>
              <a:rPr lang="sv-SE" sz="1800" dirty="0">
                <a:solidFill>
                  <a:schemeClr val="tx1"/>
                </a:solidFill>
              </a:rPr>
              <a:t>. </a:t>
            </a:r>
          </a:p>
        </p:txBody>
      </p:sp>
      <p:cxnSp>
        <p:nvCxnSpPr>
          <p:cNvPr id="5" name="Rak 4">
            <a:extLst>
              <a:ext uri="{FF2B5EF4-FFF2-40B4-BE49-F238E27FC236}">
                <a16:creationId xmlns:a16="http://schemas.microsoft.com/office/drawing/2014/main" id="{E00EAAFE-8687-F64F-B963-B594ACE51470}"/>
              </a:ext>
            </a:extLst>
          </p:cNvPr>
          <p:cNvCxnSpPr>
            <a:cxnSpLocks/>
          </p:cNvCxnSpPr>
          <p:nvPr/>
        </p:nvCxnSpPr>
        <p:spPr>
          <a:xfrm>
            <a:off x="1872342" y="3795643"/>
            <a:ext cx="73440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779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76C3253-994C-154C-8692-E7C17B625A33}"/>
              </a:ext>
            </a:extLst>
          </p:cNvPr>
          <p:cNvSpPr/>
          <p:nvPr/>
        </p:nvSpPr>
        <p:spPr>
          <a:xfrm>
            <a:off x="6816728" y="1"/>
            <a:ext cx="5375272" cy="6858000"/>
          </a:xfrm>
          <a:prstGeom prst="rect">
            <a:avLst/>
          </a:prstGeom>
          <a:solidFill>
            <a:srgbClr val="E2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3870311" cy="757130"/>
          </a:xfrm>
        </p:spPr>
        <p:txBody>
          <a:bodyPr wrap="square">
            <a:spAutoFit/>
          </a:bodyPr>
          <a:lstStyle/>
          <a:p>
            <a:r>
              <a:rPr lang="sv-SE" sz="2400" dirty="0"/>
              <a:t>Genomför åtgärder</a:t>
            </a:r>
            <a:br>
              <a:rPr lang="sv-SE" sz="2400" dirty="0"/>
            </a:br>
            <a:r>
              <a:rPr lang="sv-SE" sz="2200" b="0" dirty="0"/>
              <a:t>Kontinuitetsplan</a:t>
            </a:r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latshållare för innehåll 14">
            <a:extLst>
              <a:ext uri="{FF2B5EF4-FFF2-40B4-BE49-F238E27FC236}">
                <a16:creationId xmlns:a16="http://schemas.microsoft.com/office/drawing/2014/main" id="{82F50FE8-F8A7-2A48-BE17-A307927682FA}"/>
              </a:ext>
            </a:extLst>
          </p:cNvPr>
          <p:cNvSpPr txBox="1">
            <a:spLocks/>
          </p:cNvSpPr>
          <p:nvPr/>
        </p:nvSpPr>
        <p:spPr>
          <a:xfrm>
            <a:off x="890740" y="1838555"/>
            <a:ext cx="5105428" cy="175432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En av dessa åtgärder kan vara att upprätta kontinuitetsplaner för de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kritiska aktiviteter eller resurser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som är i behov utav det. En kontinuitetsplan innehåller information som hjälper personalen att veta vad den ska göra vid en störning i en kritisk aktivitet eller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resurs, t.ex.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genom att beskriva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alternativa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arbetssätt vid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en störning. 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4B507311-302C-384D-8FC9-EAFABF79D1D0}"/>
              </a:ext>
            </a:extLst>
          </p:cNvPr>
          <p:cNvSpPr/>
          <p:nvPr/>
        </p:nvSpPr>
        <p:spPr>
          <a:xfrm>
            <a:off x="237506" y="3652243"/>
            <a:ext cx="6579222" cy="3205757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12000" tIns="756000" rIns="360000" bIns="720000" rtlCol="0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2C81A05-86C7-5D4C-9608-E82CCA1113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5" y="3707299"/>
            <a:ext cx="465771" cy="46577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C98C352-3E5A-CC4D-A3B2-2174143EDD0F}"/>
              </a:ext>
            </a:extLst>
          </p:cNvPr>
          <p:cNvSpPr txBox="1"/>
          <p:nvPr/>
        </p:nvSpPr>
        <p:spPr>
          <a:xfrm>
            <a:off x="913731" y="3786105"/>
            <a:ext cx="3929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Exempel på frågor att ställa i det här steget</a:t>
            </a:r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41A0FAFA-854C-DA48-AB04-DCBA4F7DBD13}"/>
              </a:ext>
            </a:extLst>
          </p:cNvPr>
          <p:cNvCxnSpPr/>
          <p:nvPr/>
        </p:nvCxnSpPr>
        <p:spPr>
          <a:xfrm>
            <a:off x="6816728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3320E35F-3748-534B-8C48-8F957E03EDCA}"/>
              </a:ext>
            </a:extLst>
          </p:cNvPr>
          <p:cNvCxnSpPr>
            <a:cxnSpLocks/>
          </p:cNvCxnSpPr>
          <p:nvPr/>
        </p:nvCxnSpPr>
        <p:spPr>
          <a:xfrm>
            <a:off x="237506" y="3626369"/>
            <a:ext cx="6579222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p 23">
            <a:extLst>
              <a:ext uri="{FF2B5EF4-FFF2-40B4-BE49-F238E27FC236}">
                <a16:creationId xmlns:a16="http://schemas.microsoft.com/office/drawing/2014/main" id="{3621DCA1-23EF-B34C-8515-16E4C876A13F}"/>
              </a:ext>
            </a:extLst>
          </p:cNvPr>
          <p:cNvGrpSpPr/>
          <p:nvPr/>
        </p:nvGrpSpPr>
        <p:grpSpPr>
          <a:xfrm>
            <a:off x="7637280" y="961567"/>
            <a:ext cx="4187449" cy="5160327"/>
            <a:chOff x="7739237" y="1118137"/>
            <a:chExt cx="3025030" cy="3782105"/>
          </a:xfrm>
        </p:grpSpPr>
        <p:grpSp>
          <p:nvGrpSpPr>
            <p:cNvPr id="25" name="Grupp 24">
              <a:extLst>
                <a:ext uri="{FF2B5EF4-FFF2-40B4-BE49-F238E27FC236}">
                  <a16:creationId xmlns:a16="http://schemas.microsoft.com/office/drawing/2014/main" id="{11E87DF5-D277-184A-8C81-042615E50305}"/>
                </a:ext>
              </a:extLst>
            </p:cNvPr>
            <p:cNvGrpSpPr/>
            <p:nvPr/>
          </p:nvGrpSpPr>
          <p:grpSpPr>
            <a:xfrm>
              <a:off x="7739237" y="1118137"/>
              <a:ext cx="3025030" cy="3782105"/>
              <a:chOff x="8736002" y="3450928"/>
              <a:chExt cx="620751" cy="600900"/>
            </a:xfrm>
          </p:grpSpPr>
          <p:sp>
            <p:nvSpPr>
              <p:cNvPr id="33" name="Rektangel 64">
                <a:extLst>
                  <a:ext uri="{FF2B5EF4-FFF2-40B4-BE49-F238E27FC236}">
                    <a16:creationId xmlns:a16="http://schemas.microsoft.com/office/drawing/2014/main" id="{F71D0A30-BD1E-4846-BACD-5225C610D9C3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60000">
                <a:off x="8768364" y="3463439"/>
                <a:ext cx="588389" cy="588389"/>
              </a:xfrm>
              <a:custGeom>
                <a:avLst/>
                <a:gdLst>
                  <a:gd name="connsiteX0" fmla="*/ 0 w 720000"/>
                  <a:gd name="connsiteY0" fmla="*/ 0 h 720000"/>
                  <a:gd name="connsiteX1" fmla="*/ 720000 w 720000"/>
                  <a:gd name="connsiteY1" fmla="*/ 0 h 720000"/>
                  <a:gd name="connsiteX2" fmla="*/ 720000 w 720000"/>
                  <a:gd name="connsiteY2" fmla="*/ 720000 h 720000"/>
                  <a:gd name="connsiteX3" fmla="*/ 0 w 720000"/>
                  <a:gd name="connsiteY3" fmla="*/ 720000 h 720000"/>
                  <a:gd name="connsiteX4" fmla="*/ 0 w 720000"/>
                  <a:gd name="connsiteY4" fmla="*/ 0 h 720000"/>
                  <a:gd name="connsiteX0" fmla="*/ 0 w 720000"/>
                  <a:gd name="connsiteY0" fmla="*/ 0 h 720000"/>
                  <a:gd name="connsiteX1" fmla="*/ 664301 w 720000"/>
                  <a:gd name="connsiteY1" fmla="*/ 0 h 720000"/>
                  <a:gd name="connsiteX2" fmla="*/ 720000 w 720000"/>
                  <a:gd name="connsiteY2" fmla="*/ 720000 h 720000"/>
                  <a:gd name="connsiteX3" fmla="*/ 0 w 720000"/>
                  <a:gd name="connsiteY3" fmla="*/ 720000 h 720000"/>
                  <a:gd name="connsiteX4" fmla="*/ 0 w 720000"/>
                  <a:gd name="connsiteY4" fmla="*/ 0 h 72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0000" h="720000">
                    <a:moveTo>
                      <a:pt x="0" y="0"/>
                    </a:moveTo>
                    <a:lnTo>
                      <a:pt x="664301" y="0"/>
                    </a:lnTo>
                    <a:lnTo>
                      <a:pt x="720000" y="720000"/>
                    </a:lnTo>
                    <a:lnTo>
                      <a:pt x="0" y="720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2832AE81-0B71-4944-8DDF-7AAF9D060D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736002" y="3450928"/>
                <a:ext cx="588389" cy="58838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6" name="Platshållare för innehåll 14">
              <a:extLst>
                <a:ext uri="{FF2B5EF4-FFF2-40B4-BE49-F238E27FC236}">
                  <a16:creationId xmlns:a16="http://schemas.microsoft.com/office/drawing/2014/main" id="{827FA051-CD06-8A46-A33E-46C6393BA9CA}"/>
                </a:ext>
              </a:extLst>
            </p:cNvPr>
            <p:cNvSpPr txBox="1">
              <a:spLocks/>
            </p:cNvSpPr>
            <p:nvPr/>
          </p:nvSpPr>
          <p:spPr>
            <a:xfrm>
              <a:off x="7739238" y="1370873"/>
              <a:ext cx="2867323" cy="58477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>
              <a:spAutoFit/>
            </a:bodyPr>
            <a:lstStyle>
              <a:lvl1pPr marL="228600" indent="-22860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000000"/>
                  </a:solidFill>
                  <a:latin typeface="+mn-lt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sv-SE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entury Gothic"/>
                  <a:ea typeface="+mn-ea"/>
                  <a:cs typeface="Arial" panose="020B0604020202020204" pitchFamily="34" charset="0"/>
                </a:rPr>
                <a:t>Kontinuitetsplaner innehåller ofta:</a:t>
              </a:r>
            </a:p>
          </p:txBody>
        </p:sp>
        <p:grpSp>
          <p:nvGrpSpPr>
            <p:cNvPr id="27" name="Grupp 26">
              <a:extLst>
                <a:ext uri="{FF2B5EF4-FFF2-40B4-BE49-F238E27FC236}">
                  <a16:creationId xmlns:a16="http://schemas.microsoft.com/office/drawing/2014/main" id="{1450C27A-3FD1-9D44-A9BE-824FE78E6110}"/>
                </a:ext>
              </a:extLst>
            </p:cNvPr>
            <p:cNvGrpSpPr/>
            <p:nvPr/>
          </p:nvGrpSpPr>
          <p:grpSpPr>
            <a:xfrm>
              <a:off x="7872758" y="1988547"/>
              <a:ext cx="2690614" cy="2142967"/>
              <a:chOff x="7737728" y="2088340"/>
              <a:chExt cx="2690614" cy="2142967"/>
            </a:xfrm>
          </p:grpSpPr>
          <p:pic>
            <p:nvPicPr>
              <p:cNvPr id="28" name="Bildobjekt 27">
                <a:extLst>
                  <a:ext uri="{FF2B5EF4-FFF2-40B4-BE49-F238E27FC236}">
                    <a16:creationId xmlns:a16="http://schemas.microsoft.com/office/drawing/2014/main" id="{58A2B8EA-6D58-1646-A2A0-29094123D1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7728" y="2164584"/>
                <a:ext cx="252000" cy="252000"/>
              </a:xfrm>
              <a:prstGeom prst="rect">
                <a:avLst/>
              </a:prstGeom>
            </p:spPr>
          </p:pic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4E7A7EA8-2740-FA43-8EA0-F2A43C9CF4A8}"/>
                  </a:ext>
                </a:extLst>
              </p:cNvPr>
              <p:cNvSpPr/>
              <p:nvPr/>
            </p:nvSpPr>
            <p:spPr>
              <a:xfrm>
                <a:off x="8016374" y="2088340"/>
                <a:ext cx="2411968" cy="21429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Alternativa arbetssätt </a:t>
                </a:r>
                <a:b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</a:br>
                <a:r>
                  <a:rPr kumimoji="0" lang="sv-SE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(t.ex. reservrutiner).</a:t>
                </a:r>
                <a:endPara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Hur normal verksamhet återfås </a:t>
                </a:r>
                <a:b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</a:b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(t.ex. återställningsrutiner</a:t>
                </a:r>
                <a:r>
                  <a:rPr kumimoji="0" lang="sv-SE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).</a:t>
                </a:r>
                <a:endPara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Hur man återgår till </a:t>
                </a:r>
                <a:r>
                  <a:rPr kumimoji="0" lang="sv-SE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ordinarie </a:t>
                </a: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/>
                </a:r>
                <a:b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</a:b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arbetssätt när resursen fungerar </a:t>
                </a:r>
                <a:b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</a:b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igen (t.ex. återgångsrutiner</a:t>
                </a:r>
                <a:r>
                  <a:rPr kumimoji="0" lang="sv-SE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). </a:t>
                </a:r>
                <a:endPara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Nödvändiga kontaktuppgifter </a:t>
                </a:r>
                <a:b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</a:b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som behövs för att kunna </a:t>
                </a:r>
                <a:r>
                  <a:rPr kumimoji="0" lang="sv-SE" sz="1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använda planen och för att kommunicera </a:t>
                </a:r>
                <a:r>
                  <a:rPr kumimoji="0" lang="sv-SE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läget till berörda parter. </a:t>
                </a:r>
              </a:p>
            </p:txBody>
          </p:sp>
          <p:pic>
            <p:nvPicPr>
              <p:cNvPr id="30" name="Bildobjekt 29">
                <a:extLst>
                  <a:ext uri="{FF2B5EF4-FFF2-40B4-BE49-F238E27FC236}">
                    <a16:creationId xmlns:a16="http://schemas.microsoft.com/office/drawing/2014/main" id="{184CFD33-2E08-1143-84A9-356FBDD683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7729" y="2624958"/>
                <a:ext cx="252000" cy="252000"/>
              </a:xfrm>
              <a:prstGeom prst="rect">
                <a:avLst/>
              </a:prstGeom>
            </p:spPr>
          </p:pic>
          <p:pic>
            <p:nvPicPr>
              <p:cNvPr id="31" name="Bildobjekt 30">
                <a:extLst>
                  <a:ext uri="{FF2B5EF4-FFF2-40B4-BE49-F238E27FC236}">
                    <a16:creationId xmlns:a16="http://schemas.microsoft.com/office/drawing/2014/main" id="{8FC06491-6821-E947-9054-8BBF5A1D9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7729" y="3085334"/>
                <a:ext cx="252000" cy="252000"/>
              </a:xfrm>
              <a:prstGeom prst="rect">
                <a:avLst/>
              </a:prstGeom>
            </p:spPr>
          </p:pic>
          <p:pic>
            <p:nvPicPr>
              <p:cNvPr id="32" name="Bildobjekt 31">
                <a:extLst>
                  <a:ext uri="{FF2B5EF4-FFF2-40B4-BE49-F238E27FC236}">
                    <a16:creationId xmlns:a16="http://schemas.microsoft.com/office/drawing/2014/main" id="{E8730573-6DA2-9344-ABF9-BD5CCAFABC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7729" y="3685409"/>
                <a:ext cx="252000" cy="252000"/>
              </a:xfrm>
              <a:prstGeom prst="rect">
                <a:avLst/>
              </a:prstGeom>
            </p:spPr>
          </p:pic>
        </p:grpSp>
      </p:grpSp>
      <p:sp>
        <p:nvSpPr>
          <p:cNvPr id="35" name="textruta 34">
            <a:extLst>
              <a:ext uri="{FF2B5EF4-FFF2-40B4-BE49-F238E27FC236}">
                <a16:creationId xmlns:a16="http://schemas.microsoft.com/office/drawing/2014/main" id="{C8E3D118-69C2-E44D-883C-2F0488CC725A}"/>
              </a:ext>
            </a:extLst>
          </p:cNvPr>
          <p:cNvSpPr txBox="1"/>
          <p:nvPr/>
        </p:nvSpPr>
        <p:spPr>
          <a:xfrm>
            <a:off x="913730" y="4088229"/>
            <a:ext cx="5771550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Hur skulle vi göra om det här inträffade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idag?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Hur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kan vi upprätthålla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den kritiska aktiviteten eller resursen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vid en störning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Hur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återställer vi den kritiska aktiviteten eller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resursen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efter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 störning?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Vad gör vi när den kritiska aktiviteten eller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resursen fungerar igen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 Finns det särskilda rutiner för att återgå till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ordinarie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arbetssätt?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Vilka kontaktuppgifter behöver vi ha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tillgängliga?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Hur ska roll- och ansvarsfördelningen se ut?</a:t>
            </a:r>
            <a:endParaRPr kumimoji="0" lang="sv-SE" sz="1200" b="0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Vilka parter behöver informeras om läget, både interna och externa?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Hur säkerställer vi att kontinuitetsplanen är tillgänglig vid t.ex. vid ett IT-bortfall? Ska den skrivas ut och försvaras på en fysisk plats? </a:t>
            </a: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6" name="Grupp 35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37" name="Frihandsfigur 36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8" name="Frihandsfigur 37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39" name="Frihandsfigur 38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0" name="Frihandsfigur 39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2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43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44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45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46" name="textruta 45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7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47" name="textruta 46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48" name="textruta 47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latin typeface="Century Gothic"/>
                </a:rPr>
                <a:t>(do)</a:t>
              </a:r>
            </a:p>
          </p:txBody>
        </p:sp>
        <p:sp>
          <p:nvSpPr>
            <p:cNvPr id="49" name="textruta 48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8C8B85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8C8B85"/>
                  </a:solidFill>
                  <a:latin typeface="Century Gothic"/>
                </a:rPr>
                <a:t>(plan)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4023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tshållare för innehåll 14">
            <a:extLst>
              <a:ext uri="{FF2B5EF4-FFF2-40B4-BE49-F238E27FC236}">
                <a16:creationId xmlns:a16="http://schemas.microsoft.com/office/drawing/2014/main" id="{33154839-D6C5-B44C-9CB3-A83C3F1484DF}"/>
              </a:ext>
            </a:extLst>
          </p:cNvPr>
          <p:cNvSpPr txBox="1">
            <a:spLocks/>
          </p:cNvSpPr>
          <p:nvPr/>
        </p:nvSpPr>
        <p:spPr>
          <a:xfrm>
            <a:off x="6302232" y="2237003"/>
            <a:ext cx="2520000" cy="4311280"/>
          </a:xfrm>
          <a:prstGeom prst="rect">
            <a:avLst/>
          </a:prstGeom>
          <a:solidFill>
            <a:srgbClr val="E6D4DD"/>
          </a:solidFill>
        </p:spPr>
        <p:txBody>
          <a:bodyPr vert="horz" wrap="square" lIns="144000" tIns="288000" rIns="216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dirty="0"/>
              <a:t>När </a:t>
            </a:r>
            <a:r>
              <a:rPr lang="sv-SE" sz="1200" dirty="0" smtClean="0">
                <a:solidFill>
                  <a:schemeClr val="tx1"/>
                </a:solidFill>
              </a:rPr>
              <a:t>strömmen </a:t>
            </a:r>
            <a:r>
              <a:rPr lang="sv-SE" sz="1200" dirty="0" smtClean="0"/>
              <a:t>är </a:t>
            </a:r>
            <a:r>
              <a:rPr lang="sv-SE" sz="1200" dirty="0"/>
              <a:t>återställd fattar </a:t>
            </a:r>
            <a:r>
              <a:rPr lang="sv-SE" sz="1200" dirty="0">
                <a:solidFill>
                  <a:schemeClr val="tx1"/>
                </a:solidFill>
              </a:rPr>
              <a:t>[</a:t>
            </a:r>
            <a:r>
              <a:rPr lang="sv-SE" sz="1200" i="1" dirty="0">
                <a:solidFill>
                  <a:schemeClr val="tx1"/>
                </a:solidFill>
              </a:rPr>
              <a:t>namn</a:t>
            </a:r>
            <a:r>
              <a:rPr lang="sv-SE" sz="1200" dirty="0">
                <a:solidFill>
                  <a:schemeClr val="tx1"/>
                </a:solidFill>
              </a:rPr>
              <a:t>], [</a:t>
            </a:r>
            <a:r>
              <a:rPr lang="sv-SE" sz="1200" i="1" dirty="0">
                <a:solidFill>
                  <a:schemeClr val="tx1"/>
                </a:solidFill>
              </a:rPr>
              <a:t>befattning</a:t>
            </a:r>
            <a:r>
              <a:rPr lang="sv-SE" sz="1200" dirty="0">
                <a:solidFill>
                  <a:schemeClr val="tx1"/>
                </a:solidFill>
              </a:rPr>
              <a:t>]</a:t>
            </a:r>
            <a:r>
              <a:rPr lang="sv-SE" sz="1200" dirty="0" smtClean="0"/>
              <a:t> </a:t>
            </a:r>
            <a:r>
              <a:rPr lang="sv-SE" sz="1200" dirty="0"/>
              <a:t>beslut om </a:t>
            </a:r>
            <a:r>
              <a:rPr lang="sv-SE" sz="1200" dirty="0" smtClean="0"/>
              <a:t>att återgå till ordinarie rutiner och koppla ifrån reservkraften.</a:t>
            </a:r>
          </a:p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dirty="0">
                <a:solidFill>
                  <a:schemeClr val="tx1"/>
                </a:solidFill>
              </a:rPr>
              <a:t>[</a:t>
            </a:r>
            <a:r>
              <a:rPr lang="sv-SE" sz="1200" i="1" dirty="0">
                <a:solidFill>
                  <a:schemeClr val="tx1"/>
                </a:solidFill>
              </a:rPr>
              <a:t>namn</a:t>
            </a:r>
            <a:r>
              <a:rPr lang="sv-SE" sz="1200" dirty="0">
                <a:solidFill>
                  <a:schemeClr val="tx1"/>
                </a:solidFill>
              </a:rPr>
              <a:t>], [</a:t>
            </a:r>
            <a:r>
              <a:rPr lang="sv-SE" sz="1200" i="1" dirty="0">
                <a:solidFill>
                  <a:schemeClr val="tx1"/>
                </a:solidFill>
              </a:rPr>
              <a:t>befattning</a:t>
            </a:r>
            <a:r>
              <a:rPr lang="sv-SE" sz="1200" dirty="0">
                <a:solidFill>
                  <a:schemeClr val="tx1"/>
                </a:solidFill>
              </a:rPr>
              <a:t>]</a:t>
            </a:r>
            <a:r>
              <a:rPr lang="sv-SE" sz="1200" dirty="0"/>
              <a:t> </a:t>
            </a:r>
            <a:r>
              <a:rPr lang="sv-SE" sz="1200" dirty="0" smtClean="0"/>
              <a:t>ansvarar för att fylla på med </a:t>
            </a:r>
            <a:r>
              <a:rPr lang="sv-SE" sz="1200" dirty="0" smtClean="0">
                <a:solidFill>
                  <a:schemeClr val="tx1"/>
                </a:solidFill>
              </a:rPr>
              <a:t>drivmedel </a:t>
            </a:r>
            <a:r>
              <a:rPr lang="sv-SE" sz="1200" dirty="0">
                <a:solidFill>
                  <a:schemeClr val="tx1"/>
                </a:solidFill>
              </a:rPr>
              <a:t>i </a:t>
            </a:r>
            <a:r>
              <a:rPr lang="sv-SE" sz="1200" dirty="0" smtClean="0"/>
              <a:t>reservkraftverket.</a:t>
            </a:r>
          </a:p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dirty="0">
                <a:solidFill>
                  <a:schemeClr val="tx1"/>
                </a:solidFill>
              </a:rPr>
              <a:t>[</a:t>
            </a:r>
            <a:r>
              <a:rPr lang="sv-SE" sz="1200" i="1" dirty="0">
                <a:solidFill>
                  <a:schemeClr val="tx1"/>
                </a:solidFill>
              </a:rPr>
              <a:t>namn</a:t>
            </a:r>
            <a:r>
              <a:rPr lang="sv-SE" sz="1200" dirty="0">
                <a:solidFill>
                  <a:schemeClr val="tx1"/>
                </a:solidFill>
              </a:rPr>
              <a:t>], [</a:t>
            </a:r>
            <a:r>
              <a:rPr lang="sv-SE" sz="1200" i="1" dirty="0">
                <a:solidFill>
                  <a:schemeClr val="tx1"/>
                </a:solidFill>
              </a:rPr>
              <a:t>befattning</a:t>
            </a:r>
            <a:r>
              <a:rPr lang="sv-SE" sz="1200" dirty="0">
                <a:solidFill>
                  <a:schemeClr val="tx1"/>
                </a:solidFill>
              </a:rPr>
              <a:t>]</a:t>
            </a:r>
            <a:r>
              <a:rPr lang="sv-SE" sz="1200" dirty="0"/>
              <a:t> </a:t>
            </a:r>
            <a:r>
              <a:rPr lang="sv-SE" sz="1200" dirty="0" smtClean="0"/>
              <a:t>ansvarar för att byta ut eller ladda batterier i t.ex. </a:t>
            </a:r>
            <a:r>
              <a:rPr lang="sv-SE" sz="1200" dirty="0" err="1" smtClean="0"/>
              <a:t>UPS:er</a:t>
            </a:r>
            <a:r>
              <a:rPr lang="sv-SE" sz="1200" dirty="0" smtClean="0"/>
              <a:t>.</a:t>
            </a:r>
            <a:endParaRPr lang="sv-SE" sz="1200" dirty="0">
              <a:solidFill>
                <a:srgbClr val="FF0000"/>
              </a:solidFill>
            </a:endParaRPr>
          </a:p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endParaRPr lang="sv-SE" sz="1200" dirty="0" smtClean="0"/>
          </a:p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endParaRPr lang="sv-SE" sz="1200" dirty="0"/>
          </a:p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endParaRPr lang="sv-SE" sz="1200" dirty="0"/>
          </a:p>
        </p:txBody>
      </p:sp>
      <p:sp>
        <p:nvSpPr>
          <p:cNvPr id="27" name="Platshållare för innehåll 14">
            <a:extLst>
              <a:ext uri="{FF2B5EF4-FFF2-40B4-BE49-F238E27FC236}">
                <a16:creationId xmlns:a16="http://schemas.microsoft.com/office/drawing/2014/main" id="{9DBFFF5E-2EEE-A540-8700-08237FEB6A86}"/>
              </a:ext>
            </a:extLst>
          </p:cNvPr>
          <p:cNvSpPr txBox="1">
            <a:spLocks/>
          </p:cNvSpPr>
          <p:nvPr/>
        </p:nvSpPr>
        <p:spPr>
          <a:xfrm>
            <a:off x="3596486" y="2237002"/>
            <a:ext cx="2520000" cy="4311281"/>
          </a:xfrm>
          <a:prstGeom prst="rect">
            <a:avLst/>
          </a:prstGeom>
          <a:solidFill>
            <a:srgbClr val="CDA9BC"/>
          </a:solidFill>
        </p:spPr>
        <p:txBody>
          <a:bodyPr vert="horz" wrap="square" lIns="144000" tIns="288000" rIns="216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dirty="0">
                <a:solidFill>
                  <a:schemeClr val="tx1"/>
                </a:solidFill>
              </a:rPr>
              <a:t>[</a:t>
            </a:r>
            <a:r>
              <a:rPr lang="sv-SE" sz="1200" i="1" dirty="0">
                <a:solidFill>
                  <a:schemeClr val="tx1"/>
                </a:solidFill>
              </a:rPr>
              <a:t>namn</a:t>
            </a:r>
            <a:r>
              <a:rPr lang="sv-SE" sz="1200" dirty="0" smtClean="0">
                <a:solidFill>
                  <a:schemeClr val="tx1"/>
                </a:solidFill>
              </a:rPr>
              <a:t>],[</a:t>
            </a:r>
            <a:r>
              <a:rPr lang="sv-SE" sz="1200" i="1" dirty="0">
                <a:solidFill>
                  <a:schemeClr val="tx1"/>
                </a:solidFill>
              </a:rPr>
              <a:t>befattning</a:t>
            </a:r>
            <a:r>
              <a:rPr lang="sv-SE" sz="1200" dirty="0" smtClean="0">
                <a:solidFill>
                  <a:schemeClr val="tx1"/>
                </a:solidFill>
              </a:rPr>
              <a:t>] i</a:t>
            </a:r>
            <a:r>
              <a:rPr lang="sv-SE" sz="1200" dirty="0" smtClean="0"/>
              <a:t>dentifierar </a:t>
            </a:r>
            <a:r>
              <a:rPr lang="sv-SE" sz="1200" dirty="0"/>
              <a:t>orsaken till </a:t>
            </a:r>
            <a:r>
              <a:rPr lang="sv-SE" sz="1200" dirty="0" smtClean="0"/>
              <a:t>strömavbrottet.</a:t>
            </a:r>
            <a:endParaRPr lang="sv-SE" sz="1200" dirty="0"/>
          </a:p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b="1" dirty="0" smtClean="0"/>
              <a:t>Om återställning är möjlig: </a:t>
            </a:r>
            <a:r>
              <a:rPr lang="sv-SE" sz="1200" dirty="0" smtClean="0"/>
              <a:t>arbeta </a:t>
            </a:r>
            <a:r>
              <a:rPr lang="sv-SE" sz="1200" dirty="0"/>
              <a:t>med åtgärder för att avhjälpa orsaken till </a:t>
            </a:r>
            <a:r>
              <a:rPr lang="sv-SE" sz="1200" dirty="0" smtClean="0"/>
              <a:t>bortfallet.</a:t>
            </a:r>
          </a:p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b="1" dirty="0" smtClean="0"/>
              <a:t>Om återställning inte är möjligt: </a:t>
            </a:r>
            <a:r>
              <a:rPr lang="sv-SE" sz="1200" dirty="0">
                <a:solidFill>
                  <a:schemeClr val="tx1"/>
                </a:solidFill>
              </a:rPr>
              <a:t>[</a:t>
            </a:r>
            <a:r>
              <a:rPr lang="sv-SE" sz="1200" i="1" dirty="0">
                <a:solidFill>
                  <a:schemeClr val="tx1"/>
                </a:solidFill>
              </a:rPr>
              <a:t>namn</a:t>
            </a:r>
            <a:r>
              <a:rPr lang="sv-SE" sz="1200" dirty="0">
                <a:solidFill>
                  <a:schemeClr val="tx1"/>
                </a:solidFill>
              </a:rPr>
              <a:t>],[</a:t>
            </a:r>
            <a:r>
              <a:rPr lang="sv-SE" sz="1200" i="1" dirty="0">
                <a:solidFill>
                  <a:schemeClr val="tx1"/>
                </a:solidFill>
              </a:rPr>
              <a:t>befattning</a:t>
            </a:r>
            <a:r>
              <a:rPr lang="sv-SE" sz="1200" dirty="0">
                <a:solidFill>
                  <a:schemeClr val="tx1"/>
                </a:solidFill>
              </a:rPr>
              <a:t>] </a:t>
            </a:r>
            <a:r>
              <a:rPr lang="sv-SE" sz="1200" dirty="0" err="1" smtClean="0">
                <a:solidFill>
                  <a:schemeClr val="tx1"/>
                </a:solidFill>
              </a:rPr>
              <a:t>felanmäler</a:t>
            </a:r>
            <a:r>
              <a:rPr lang="sv-SE" sz="1200" dirty="0" smtClean="0">
                <a:solidFill>
                  <a:schemeClr val="tx1"/>
                </a:solidFill>
              </a:rPr>
              <a:t> problemet till [</a:t>
            </a:r>
            <a:r>
              <a:rPr lang="sv-SE" sz="1200" i="1" dirty="0" smtClean="0">
                <a:solidFill>
                  <a:schemeClr val="tx1"/>
                </a:solidFill>
              </a:rPr>
              <a:t>företag] på </a:t>
            </a:r>
            <a:r>
              <a:rPr lang="sv-SE" sz="1200" dirty="0">
                <a:solidFill>
                  <a:schemeClr val="tx1"/>
                </a:solidFill>
              </a:rPr>
              <a:t>[</a:t>
            </a:r>
            <a:r>
              <a:rPr lang="sv-SE" sz="1200" i="1" dirty="0">
                <a:solidFill>
                  <a:schemeClr val="tx1"/>
                </a:solidFill>
              </a:rPr>
              <a:t>telefonnummer</a:t>
            </a:r>
            <a:r>
              <a:rPr lang="sv-SE" sz="1200" dirty="0">
                <a:solidFill>
                  <a:schemeClr val="tx1"/>
                </a:solidFill>
              </a:rPr>
              <a:t>].</a:t>
            </a:r>
            <a:endParaRPr lang="sv-SE" sz="1200" dirty="0"/>
          </a:p>
        </p:txBody>
      </p:sp>
      <p:sp>
        <p:nvSpPr>
          <p:cNvPr id="31" name="Platshållare för innehåll 14">
            <a:extLst>
              <a:ext uri="{FF2B5EF4-FFF2-40B4-BE49-F238E27FC236}">
                <a16:creationId xmlns:a16="http://schemas.microsoft.com/office/drawing/2014/main" id="{ED877509-B033-F44F-89E4-B5D1BDFA10E8}"/>
              </a:ext>
            </a:extLst>
          </p:cNvPr>
          <p:cNvSpPr txBox="1">
            <a:spLocks/>
          </p:cNvSpPr>
          <p:nvPr/>
        </p:nvSpPr>
        <p:spPr>
          <a:xfrm>
            <a:off x="890740" y="2237002"/>
            <a:ext cx="2520000" cy="4311282"/>
          </a:xfrm>
          <a:prstGeom prst="rect">
            <a:avLst/>
          </a:prstGeom>
          <a:solidFill>
            <a:srgbClr val="E6D4DD"/>
          </a:solidFill>
        </p:spPr>
        <p:txBody>
          <a:bodyPr vert="horz" wrap="square" lIns="144000" tIns="288000" rIns="216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dirty="0">
                <a:solidFill>
                  <a:schemeClr val="tx1"/>
                </a:solidFill>
              </a:rPr>
              <a:t>[</a:t>
            </a:r>
            <a:r>
              <a:rPr lang="sv-SE" sz="1200" i="1" dirty="0">
                <a:solidFill>
                  <a:schemeClr val="tx1"/>
                </a:solidFill>
              </a:rPr>
              <a:t>namn</a:t>
            </a:r>
            <a:r>
              <a:rPr lang="sv-SE" sz="1200" dirty="0">
                <a:solidFill>
                  <a:schemeClr val="tx1"/>
                </a:solidFill>
              </a:rPr>
              <a:t>],[</a:t>
            </a:r>
            <a:r>
              <a:rPr lang="sv-SE" sz="1200" i="1" dirty="0">
                <a:solidFill>
                  <a:schemeClr val="tx1"/>
                </a:solidFill>
              </a:rPr>
              <a:t>befattning</a:t>
            </a:r>
            <a:r>
              <a:rPr lang="sv-SE" sz="1200" dirty="0">
                <a:solidFill>
                  <a:schemeClr val="tx1"/>
                </a:solidFill>
              </a:rPr>
              <a:t>] </a:t>
            </a:r>
            <a:r>
              <a:rPr lang="sv-SE" sz="1200" dirty="0" smtClean="0">
                <a:solidFill>
                  <a:schemeClr val="tx1"/>
                </a:solidFill>
              </a:rPr>
              <a:t>k</a:t>
            </a:r>
            <a:r>
              <a:rPr lang="sv-SE" sz="1200" dirty="0" smtClean="0"/>
              <a:t>ontrollerar att reservkraften är igång. </a:t>
            </a:r>
            <a:endParaRPr lang="sv-SE" sz="1200" dirty="0"/>
          </a:p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b="1" dirty="0" smtClean="0"/>
              <a:t>Om reservkraften är igång: </a:t>
            </a:r>
            <a:r>
              <a:rPr lang="sv-SE" sz="1200" dirty="0" smtClean="0"/>
              <a:t>arbeta enligt ordinarie rutiner.</a:t>
            </a:r>
          </a:p>
          <a:p>
            <a:pPr marL="264600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200" b="1" dirty="0" smtClean="0"/>
              <a:t>Om reservkraften inte fungerar:</a:t>
            </a:r>
            <a:endParaRPr lang="sv-SE" sz="1200" dirty="0" smtClean="0"/>
          </a:p>
          <a:p>
            <a:pPr marL="721800" lvl="1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050" dirty="0" smtClean="0"/>
              <a:t>Försök avhjälpa felet, om det inte fungerar kontakta </a:t>
            </a:r>
            <a:r>
              <a:rPr lang="sv-SE" sz="1050" dirty="0">
                <a:solidFill>
                  <a:schemeClr val="tx1"/>
                </a:solidFill>
              </a:rPr>
              <a:t>[</a:t>
            </a:r>
            <a:r>
              <a:rPr lang="sv-SE" sz="1050" i="1" dirty="0">
                <a:solidFill>
                  <a:schemeClr val="tx1"/>
                </a:solidFill>
              </a:rPr>
              <a:t>namn</a:t>
            </a:r>
            <a:r>
              <a:rPr lang="sv-SE" sz="1050" dirty="0">
                <a:solidFill>
                  <a:schemeClr val="tx1"/>
                </a:solidFill>
              </a:rPr>
              <a:t>],[</a:t>
            </a:r>
            <a:r>
              <a:rPr lang="sv-SE" sz="1050" i="1" dirty="0">
                <a:solidFill>
                  <a:schemeClr val="tx1"/>
                </a:solidFill>
              </a:rPr>
              <a:t>befattning</a:t>
            </a:r>
            <a:r>
              <a:rPr lang="sv-SE" sz="1050" dirty="0">
                <a:solidFill>
                  <a:schemeClr val="tx1"/>
                </a:solidFill>
              </a:rPr>
              <a:t>] </a:t>
            </a:r>
            <a:r>
              <a:rPr lang="sv-SE" sz="1050" dirty="0" smtClean="0">
                <a:solidFill>
                  <a:schemeClr val="tx1"/>
                </a:solidFill>
              </a:rPr>
              <a:t>på [</a:t>
            </a:r>
            <a:r>
              <a:rPr lang="sv-SE" sz="1050" i="1" dirty="0" smtClean="0">
                <a:solidFill>
                  <a:schemeClr val="tx1"/>
                </a:solidFill>
              </a:rPr>
              <a:t>telefonnummer</a:t>
            </a:r>
            <a:r>
              <a:rPr lang="sv-SE" sz="1050" dirty="0" smtClean="0">
                <a:solidFill>
                  <a:schemeClr val="tx1"/>
                </a:solidFill>
              </a:rPr>
              <a:t>].</a:t>
            </a:r>
          </a:p>
          <a:p>
            <a:pPr marL="721800" lvl="1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050" dirty="0">
                <a:solidFill>
                  <a:schemeClr val="tx1"/>
                </a:solidFill>
              </a:rPr>
              <a:t>[</a:t>
            </a:r>
            <a:r>
              <a:rPr lang="sv-SE" sz="1050" i="1" dirty="0">
                <a:solidFill>
                  <a:schemeClr val="tx1"/>
                </a:solidFill>
              </a:rPr>
              <a:t>namn</a:t>
            </a:r>
            <a:r>
              <a:rPr lang="sv-SE" sz="1050" dirty="0">
                <a:solidFill>
                  <a:schemeClr val="tx1"/>
                </a:solidFill>
              </a:rPr>
              <a:t>],[</a:t>
            </a:r>
            <a:r>
              <a:rPr lang="sv-SE" sz="1050" i="1" dirty="0">
                <a:solidFill>
                  <a:schemeClr val="tx1"/>
                </a:solidFill>
              </a:rPr>
              <a:t>befattning</a:t>
            </a:r>
            <a:r>
              <a:rPr lang="sv-SE" sz="1050" dirty="0">
                <a:solidFill>
                  <a:schemeClr val="tx1"/>
                </a:solidFill>
              </a:rPr>
              <a:t>] informerar [</a:t>
            </a:r>
            <a:r>
              <a:rPr lang="sv-SE" sz="1050" i="1" dirty="0">
                <a:solidFill>
                  <a:schemeClr val="tx1"/>
                </a:solidFill>
              </a:rPr>
              <a:t>namn</a:t>
            </a:r>
            <a:r>
              <a:rPr lang="sv-SE" sz="1050" dirty="0">
                <a:solidFill>
                  <a:schemeClr val="tx1"/>
                </a:solidFill>
              </a:rPr>
              <a:t>],[</a:t>
            </a:r>
            <a:r>
              <a:rPr lang="sv-SE" sz="1050" i="1" dirty="0">
                <a:solidFill>
                  <a:schemeClr val="tx1"/>
                </a:solidFill>
              </a:rPr>
              <a:t>befattning</a:t>
            </a:r>
            <a:r>
              <a:rPr lang="sv-SE" sz="1050" dirty="0">
                <a:solidFill>
                  <a:schemeClr val="tx1"/>
                </a:solidFill>
              </a:rPr>
              <a:t>]</a:t>
            </a:r>
            <a:r>
              <a:rPr lang="sv-SE" sz="1050" dirty="0" smtClean="0">
                <a:solidFill>
                  <a:srgbClr val="FF0000"/>
                </a:solidFill>
              </a:rPr>
              <a:t> </a:t>
            </a:r>
            <a:r>
              <a:rPr lang="sv-SE" sz="1050" dirty="0" smtClean="0">
                <a:solidFill>
                  <a:schemeClr val="tx1"/>
                </a:solidFill>
              </a:rPr>
              <a:t>på</a:t>
            </a:r>
            <a:r>
              <a:rPr lang="sv-SE" sz="1050" dirty="0" smtClean="0">
                <a:solidFill>
                  <a:srgbClr val="FF0000"/>
                </a:solidFill>
              </a:rPr>
              <a:t> </a:t>
            </a:r>
            <a:r>
              <a:rPr lang="sv-SE" sz="1050" dirty="0">
                <a:solidFill>
                  <a:schemeClr val="tx1"/>
                </a:solidFill>
              </a:rPr>
              <a:t>[</a:t>
            </a:r>
            <a:r>
              <a:rPr lang="sv-SE" sz="1050" i="1" dirty="0">
                <a:solidFill>
                  <a:schemeClr val="tx1"/>
                </a:solidFill>
              </a:rPr>
              <a:t>telefonnummer</a:t>
            </a:r>
            <a:r>
              <a:rPr lang="sv-SE" sz="1050" dirty="0" smtClean="0">
                <a:solidFill>
                  <a:schemeClr val="tx1"/>
                </a:solidFill>
              </a:rPr>
              <a:t>]</a:t>
            </a:r>
            <a:r>
              <a:rPr lang="sv-SE" sz="1050" dirty="0" smtClean="0">
                <a:solidFill>
                  <a:srgbClr val="FF0000"/>
                </a:solidFill>
              </a:rPr>
              <a:t> </a:t>
            </a:r>
            <a:r>
              <a:rPr lang="sv-SE" sz="1050" dirty="0" smtClean="0">
                <a:solidFill>
                  <a:schemeClr val="tx1"/>
                </a:solidFill>
              </a:rPr>
              <a:t>om </a:t>
            </a:r>
            <a:r>
              <a:rPr lang="sv-SE" sz="1050" dirty="0">
                <a:solidFill>
                  <a:schemeClr val="tx1"/>
                </a:solidFill>
              </a:rPr>
              <a:t>läget. </a:t>
            </a:r>
            <a:endParaRPr lang="sv-SE" sz="1050" dirty="0" smtClean="0">
              <a:solidFill>
                <a:schemeClr val="tx1"/>
              </a:solidFill>
            </a:endParaRPr>
          </a:p>
          <a:p>
            <a:pPr marL="721800" lvl="1" indent="-264600">
              <a:spcBef>
                <a:spcPts val="0"/>
              </a:spcBef>
              <a:spcAft>
                <a:spcPts val="600"/>
              </a:spcAft>
              <a:buSzPct val="170000"/>
              <a:buBlip>
                <a:blip r:embed="rId3"/>
              </a:buBlip>
            </a:pPr>
            <a:r>
              <a:rPr lang="sv-SE" sz="1050" dirty="0" smtClean="0">
                <a:solidFill>
                  <a:schemeClr val="tx1"/>
                </a:solidFill>
              </a:rPr>
              <a:t>Se rutiner för </a:t>
            </a:r>
            <a:r>
              <a:rPr lang="sv-SE" sz="1050" b="1" dirty="0" err="1" smtClean="0">
                <a:solidFill>
                  <a:schemeClr val="tx1"/>
                </a:solidFill>
              </a:rPr>
              <a:t>utlarmning</a:t>
            </a:r>
            <a:r>
              <a:rPr lang="sv-SE" sz="1050" b="1" dirty="0" smtClean="0">
                <a:solidFill>
                  <a:schemeClr val="tx1"/>
                </a:solidFill>
              </a:rPr>
              <a:t> </a:t>
            </a:r>
            <a:r>
              <a:rPr lang="sv-SE" sz="1050" dirty="0" smtClean="0">
                <a:solidFill>
                  <a:schemeClr val="tx1"/>
                </a:solidFill>
              </a:rPr>
              <a:t>och</a:t>
            </a:r>
            <a:r>
              <a:rPr lang="sv-SE" sz="1050" b="1" dirty="0" smtClean="0">
                <a:solidFill>
                  <a:schemeClr val="tx1"/>
                </a:solidFill>
              </a:rPr>
              <a:t> tillträde.</a:t>
            </a:r>
            <a:endParaRPr lang="sv-SE" sz="1400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SzPct val="170000"/>
              <a:buNone/>
            </a:pPr>
            <a:endParaRPr lang="sv-SE" sz="1200" dirty="0" smtClean="0"/>
          </a:p>
        </p:txBody>
      </p:sp>
      <p:sp>
        <p:nvSpPr>
          <p:cNvPr id="34" name="Platshållare för innehåll 14">
            <a:extLst>
              <a:ext uri="{FF2B5EF4-FFF2-40B4-BE49-F238E27FC236}">
                <a16:creationId xmlns:a16="http://schemas.microsoft.com/office/drawing/2014/main" id="{2D2D5996-47D7-4144-9835-D6EE45D46E4C}"/>
              </a:ext>
            </a:extLst>
          </p:cNvPr>
          <p:cNvSpPr txBox="1">
            <a:spLocks/>
          </p:cNvSpPr>
          <p:nvPr/>
        </p:nvSpPr>
        <p:spPr>
          <a:xfrm>
            <a:off x="9007977" y="2237003"/>
            <a:ext cx="2520000" cy="2295668"/>
          </a:xfrm>
          <a:prstGeom prst="rect">
            <a:avLst/>
          </a:prstGeom>
          <a:solidFill>
            <a:srgbClr val="CDA9BC"/>
          </a:solidFill>
        </p:spPr>
        <p:txBody>
          <a:bodyPr vert="horz" wrap="square" lIns="216000" tIns="288000" rIns="216000" bIns="18000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200" dirty="0" smtClean="0">
                <a:solidFill>
                  <a:schemeClr val="tx1"/>
                </a:solidFill>
              </a:rPr>
              <a:t>Vid strömavbrott behöver </a:t>
            </a:r>
            <a:r>
              <a:rPr lang="sv-SE" sz="1200" dirty="0">
                <a:solidFill>
                  <a:schemeClr val="tx1"/>
                </a:solidFill>
              </a:rPr>
              <a:t>[</a:t>
            </a:r>
            <a:r>
              <a:rPr lang="sv-SE" sz="1200" i="1" dirty="0">
                <a:solidFill>
                  <a:schemeClr val="tx1"/>
                </a:solidFill>
              </a:rPr>
              <a:t>namn</a:t>
            </a:r>
            <a:r>
              <a:rPr lang="sv-SE" sz="1200" dirty="0">
                <a:solidFill>
                  <a:schemeClr val="tx1"/>
                </a:solidFill>
              </a:rPr>
              <a:t>] eller [</a:t>
            </a:r>
            <a:r>
              <a:rPr lang="sv-SE" sz="1200" i="1" dirty="0">
                <a:solidFill>
                  <a:schemeClr val="tx1"/>
                </a:solidFill>
              </a:rPr>
              <a:t>befattning</a:t>
            </a:r>
            <a:r>
              <a:rPr lang="sv-SE" sz="1200" dirty="0">
                <a:solidFill>
                  <a:schemeClr val="tx1"/>
                </a:solidFill>
              </a:rPr>
              <a:t>] kontaktas på [telefonnummer] för </a:t>
            </a:r>
            <a:r>
              <a:rPr lang="sv-SE" sz="1200" dirty="0" smtClean="0">
                <a:solidFill>
                  <a:schemeClr val="tx1"/>
                </a:solidFill>
              </a:rPr>
              <a:t>lägesrapportering. </a:t>
            </a:r>
            <a:endParaRPr lang="sv-SE" sz="12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200" b="1" dirty="0" smtClean="0">
                <a:solidFill>
                  <a:schemeClr val="tx1"/>
                </a:solidFill>
              </a:rPr>
              <a:t>Ansvarig </a:t>
            </a:r>
            <a:r>
              <a:rPr lang="sv-SE" sz="1200" b="1" dirty="0">
                <a:solidFill>
                  <a:schemeClr val="tx1"/>
                </a:solidFill>
              </a:rPr>
              <a:t>för innehållet i kontinuitetsplanen: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200" dirty="0">
                <a:solidFill>
                  <a:schemeClr val="tx1"/>
                </a:solidFill>
              </a:rPr>
              <a:t>[</a:t>
            </a:r>
            <a:r>
              <a:rPr lang="sv-SE" sz="1200" i="1" dirty="0">
                <a:solidFill>
                  <a:schemeClr val="tx1"/>
                </a:solidFill>
              </a:rPr>
              <a:t>namn</a:t>
            </a:r>
            <a:r>
              <a:rPr lang="sv-SE" sz="1200" dirty="0">
                <a:solidFill>
                  <a:schemeClr val="tx1"/>
                </a:solidFill>
              </a:rPr>
              <a:t>], [</a:t>
            </a:r>
            <a:r>
              <a:rPr lang="sv-SE" sz="1200" i="1" dirty="0">
                <a:solidFill>
                  <a:schemeClr val="tx1"/>
                </a:solidFill>
              </a:rPr>
              <a:t>befattning</a:t>
            </a:r>
            <a:r>
              <a:rPr lang="sv-SE" sz="1200" dirty="0">
                <a:solidFill>
                  <a:schemeClr val="tx1"/>
                </a:solidFill>
              </a:rPr>
              <a:t>], [</a:t>
            </a:r>
            <a:r>
              <a:rPr lang="sv-SE" sz="1200" i="1" dirty="0">
                <a:solidFill>
                  <a:schemeClr val="tx1"/>
                </a:solidFill>
              </a:rPr>
              <a:t>telefonnummer</a:t>
            </a:r>
            <a:r>
              <a:rPr lang="sv-SE" sz="1200" dirty="0">
                <a:solidFill>
                  <a:schemeClr val="tx1"/>
                </a:solidFill>
              </a:rPr>
              <a:t>]: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sv-SE" sz="1200" dirty="0"/>
          </a:p>
        </p:txBody>
      </p:sp>
      <p:sp>
        <p:nvSpPr>
          <p:cNvPr id="26" name="Platshållare för innehåll 14">
            <a:extLst>
              <a:ext uri="{FF2B5EF4-FFF2-40B4-BE49-F238E27FC236}">
                <a16:creationId xmlns:a16="http://schemas.microsoft.com/office/drawing/2014/main" id="{1BEF0559-6180-E34D-B9D0-9D80738953F3}"/>
              </a:ext>
            </a:extLst>
          </p:cNvPr>
          <p:cNvSpPr txBox="1">
            <a:spLocks/>
          </p:cNvSpPr>
          <p:nvPr/>
        </p:nvSpPr>
        <p:spPr>
          <a:xfrm>
            <a:off x="890740" y="1843783"/>
            <a:ext cx="2520000" cy="246221"/>
          </a:xfrm>
          <a:prstGeom prst="rect">
            <a:avLst/>
          </a:prstGeom>
          <a:noFill/>
        </p:spPr>
        <p:txBody>
          <a:bodyPr vert="horz" wrap="square" lIns="0" tIns="0" rIns="180000" bIns="0" rtlCol="0" anchor="b" anchorCtr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b="1" dirty="0">
                <a:latin typeface="+mj-lt"/>
              </a:rPr>
              <a:t>Reservrutin</a:t>
            </a:r>
            <a:endParaRPr lang="sv-SE" sz="1600" dirty="0">
              <a:latin typeface="+mj-lt"/>
            </a:endParaRPr>
          </a:p>
        </p:txBody>
      </p:sp>
      <p:sp>
        <p:nvSpPr>
          <p:cNvPr id="28" name="Platshållare för innehåll 14">
            <a:extLst>
              <a:ext uri="{FF2B5EF4-FFF2-40B4-BE49-F238E27FC236}">
                <a16:creationId xmlns:a16="http://schemas.microsoft.com/office/drawing/2014/main" id="{6BDF2219-864B-1448-BE58-4D52165F6082}"/>
              </a:ext>
            </a:extLst>
          </p:cNvPr>
          <p:cNvSpPr txBox="1">
            <a:spLocks/>
          </p:cNvSpPr>
          <p:nvPr/>
        </p:nvSpPr>
        <p:spPr>
          <a:xfrm>
            <a:off x="3596486" y="1844564"/>
            <a:ext cx="2520000" cy="246221"/>
          </a:xfrm>
          <a:prstGeom prst="rect">
            <a:avLst/>
          </a:prstGeom>
          <a:noFill/>
        </p:spPr>
        <p:txBody>
          <a:bodyPr vert="horz" wrap="square" lIns="0" tIns="0" rIns="180000" bIns="0" rtlCol="0" anchor="b" anchorCtr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b="1" dirty="0" err="1">
                <a:latin typeface="+mj-lt"/>
              </a:rPr>
              <a:t>Återställningsrutin</a:t>
            </a:r>
            <a:endParaRPr lang="sv-SE" sz="1600" dirty="0">
              <a:latin typeface="+mj-lt"/>
            </a:endParaRPr>
          </a:p>
        </p:txBody>
      </p:sp>
      <p:sp>
        <p:nvSpPr>
          <p:cNvPr id="29" name="Platshållare för innehåll 14">
            <a:extLst>
              <a:ext uri="{FF2B5EF4-FFF2-40B4-BE49-F238E27FC236}">
                <a16:creationId xmlns:a16="http://schemas.microsoft.com/office/drawing/2014/main" id="{73FA8876-C402-0F45-B8BC-88C2EB57ABCC}"/>
              </a:ext>
            </a:extLst>
          </p:cNvPr>
          <p:cNvSpPr txBox="1">
            <a:spLocks/>
          </p:cNvSpPr>
          <p:nvPr/>
        </p:nvSpPr>
        <p:spPr>
          <a:xfrm>
            <a:off x="6302232" y="1843783"/>
            <a:ext cx="2520000" cy="246221"/>
          </a:xfrm>
          <a:prstGeom prst="rect">
            <a:avLst/>
          </a:prstGeom>
          <a:noFill/>
        </p:spPr>
        <p:txBody>
          <a:bodyPr vert="horz" wrap="square" lIns="0" tIns="0" rIns="180000" bIns="0" rtlCol="0" anchor="b" anchorCtr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b="1" dirty="0">
                <a:latin typeface="+mj-lt"/>
              </a:rPr>
              <a:t>Återgångsrutin</a:t>
            </a:r>
            <a:endParaRPr lang="sv-SE" sz="1600" dirty="0">
              <a:latin typeface="+mj-lt"/>
            </a:endParaRPr>
          </a:p>
        </p:txBody>
      </p:sp>
      <p:sp>
        <p:nvSpPr>
          <p:cNvPr id="30" name="Platshållare för innehåll 14">
            <a:extLst>
              <a:ext uri="{FF2B5EF4-FFF2-40B4-BE49-F238E27FC236}">
                <a16:creationId xmlns:a16="http://schemas.microsoft.com/office/drawing/2014/main" id="{8C338856-E17C-0B40-BC78-A484A385EA67}"/>
              </a:ext>
            </a:extLst>
          </p:cNvPr>
          <p:cNvSpPr txBox="1">
            <a:spLocks/>
          </p:cNvSpPr>
          <p:nvPr/>
        </p:nvSpPr>
        <p:spPr>
          <a:xfrm>
            <a:off x="9007977" y="1843783"/>
            <a:ext cx="2594088" cy="246221"/>
          </a:xfrm>
          <a:prstGeom prst="rect">
            <a:avLst/>
          </a:prstGeom>
          <a:noFill/>
        </p:spPr>
        <p:txBody>
          <a:bodyPr vert="horz" wrap="square" lIns="0" tIns="0" rIns="180000" bIns="0" rtlCol="0" anchor="b" anchorCtr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sv-SE" sz="1600" b="1" dirty="0" smtClean="0">
                <a:latin typeface="+mj-lt"/>
              </a:rPr>
              <a:t>Övriga kontaktuppgifter</a:t>
            </a:r>
            <a:endParaRPr lang="sv-SE" sz="1600" dirty="0">
              <a:latin typeface="+mj-lt"/>
            </a:endParaRPr>
          </a:p>
        </p:txBody>
      </p:sp>
      <p:cxnSp>
        <p:nvCxnSpPr>
          <p:cNvPr id="3" name="Rak 2">
            <a:extLst>
              <a:ext uri="{FF2B5EF4-FFF2-40B4-BE49-F238E27FC236}">
                <a16:creationId xmlns:a16="http://schemas.microsoft.com/office/drawing/2014/main" id="{3DB20D7E-DA22-6049-AAD4-05BC920AC283}"/>
              </a:ext>
            </a:extLst>
          </p:cNvPr>
          <p:cNvCxnSpPr/>
          <p:nvPr/>
        </p:nvCxnSpPr>
        <p:spPr>
          <a:xfrm>
            <a:off x="890740" y="2237004"/>
            <a:ext cx="25200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ak 37">
            <a:extLst>
              <a:ext uri="{FF2B5EF4-FFF2-40B4-BE49-F238E27FC236}">
                <a16:creationId xmlns:a16="http://schemas.microsoft.com/office/drawing/2014/main" id="{A3AC5DB5-4570-4D4F-9885-20817ECE8A32}"/>
              </a:ext>
            </a:extLst>
          </p:cNvPr>
          <p:cNvCxnSpPr/>
          <p:nvPr/>
        </p:nvCxnSpPr>
        <p:spPr>
          <a:xfrm>
            <a:off x="3596486" y="2237004"/>
            <a:ext cx="25200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ak 38">
            <a:extLst>
              <a:ext uri="{FF2B5EF4-FFF2-40B4-BE49-F238E27FC236}">
                <a16:creationId xmlns:a16="http://schemas.microsoft.com/office/drawing/2014/main" id="{D9237430-96C5-EE4E-A2F5-F9014E00B62A}"/>
              </a:ext>
            </a:extLst>
          </p:cNvPr>
          <p:cNvCxnSpPr/>
          <p:nvPr/>
        </p:nvCxnSpPr>
        <p:spPr>
          <a:xfrm>
            <a:off x="6302232" y="2237004"/>
            <a:ext cx="25200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ak 39">
            <a:extLst>
              <a:ext uri="{FF2B5EF4-FFF2-40B4-BE49-F238E27FC236}">
                <a16:creationId xmlns:a16="http://schemas.microsoft.com/office/drawing/2014/main" id="{D350BC8D-7918-324F-9CFE-5C7ADCA28FFA}"/>
              </a:ext>
            </a:extLst>
          </p:cNvPr>
          <p:cNvCxnSpPr/>
          <p:nvPr/>
        </p:nvCxnSpPr>
        <p:spPr>
          <a:xfrm>
            <a:off x="9007977" y="2237004"/>
            <a:ext cx="2520000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 txBox="1">
            <a:spLocks/>
          </p:cNvSpPr>
          <p:nvPr/>
        </p:nvSpPr>
        <p:spPr>
          <a:xfrm>
            <a:off x="1708710" y="465759"/>
            <a:ext cx="8848454" cy="7017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dirty="0" smtClean="0"/>
              <a:t>Genomför åtgärder</a:t>
            </a:r>
            <a:br>
              <a:rPr lang="sv-SE" sz="2400" dirty="0" smtClean="0"/>
            </a:br>
            <a:r>
              <a:rPr lang="sv-SE" sz="2000" b="0" dirty="0" smtClean="0">
                <a:solidFill>
                  <a:prstClr val="black"/>
                </a:solidFill>
              </a:rPr>
              <a:t>Exempel </a:t>
            </a:r>
            <a:r>
              <a:rPr lang="sv-SE" sz="2000" b="0" dirty="0" smtClean="0">
                <a:solidFill>
                  <a:schemeClr val="tx1"/>
                </a:solidFill>
              </a:rPr>
              <a:t>på innehåll i en kontinuitetsplan för strömbortfall</a:t>
            </a:r>
            <a:endParaRPr lang="sv-SE" sz="2200" b="0" dirty="0">
              <a:solidFill>
                <a:schemeClr val="tx1"/>
              </a:solidFill>
            </a:endParaRPr>
          </a:p>
        </p:txBody>
      </p:sp>
      <p:cxnSp>
        <p:nvCxnSpPr>
          <p:cNvPr id="43" name="Rak 36">
            <a:extLst>
              <a:ext uri="{FF2B5EF4-FFF2-40B4-BE49-F238E27FC236}">
                <a16:creationId xmlns:a16="http://schemas.microsoft.com/office/drawing/2014/main" id="{6BE008E9-6099-5A43-8734-5ED06F24CDD2}"/>
              </a:ext>
            </a:extLst>
          </p:cNvPr>
          <p:cNvCxnSpPr>
            <a:cxnSpLocks/>
          </p:cNvCxnSpPr>
          <p:nvPr/>
        </p:nvCxnSpPr>
        <p:spPr>
          <a:xfrm>
            <a:off x="1637604" y="427099"/>
            <a:ext cx="0" cy="79200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Bildobjekt 43">
            <a:extLst>
              <a:ext uri="{FF2B5EF4-FFF2-40B4-BE49-F238E27FC236}">
                <a16:creationId xmlns:a16="http://schemas.microsoft.com/office/drawing/2014/main" id="{DE16BD0F-DDD9-3243-8752-3B8538F5C7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395882" y="272030"/>
            <a:ext cx="998225" cy="998225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1580566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med rundat hörn 3">
            <a:extLst>
              <a:ext uri="{FF2B5EF4-FFF2-40B4-BE49-F238E27FC236}">
                <a16:creationId xmlns:a16="http://schemas.microsoft.com/office/drawing/2014/main" id="{5CB4BF79-2FAD-6840-8D84-EED361FD011A}"/>
              </a:ext>
            </a:extLst>
          </p:cNvPr>
          <p:cNvSpPr/>
          <p:nvPr/>
        </p:nvSpPr>
        <p:spPr>
          <a:xfrm rot="16200000">
            <a:off x="7480417" y="1586494"/>
            <a:ext cx="3096814" cy="5024807"/>
          </a:xfrm>
          <a:prstGeom prst="round1Rect">
            <a:avLst>
              <a:gd name="adj" fmla="val 23025"/>
            </a:avLst>
          </a:prstGeom>
          <a:solidFill>
            <a:srgbClr val="F8D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6CC8C63A-2C08-EA47-98D9-3829E5B61855}"/>
              </a:ext>
            </a:extLst>
          </p:cNvPr>
          <p:cNvSpPr/>
          <p:nvPr/>
        </p:nvSpPr>
        <p:spPr>
          <a:xfrm>
            <a:off x="8626587" y="3199979"/>
            <a:ext cx="2914640" cy="1757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spAutoFit/>
          </a:bodyPr>
          <a:lstStyle/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Förbered arbetet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Konsekvensanalys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Riskbedömning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Genomför åtgärder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Kommunicera,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testa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och öva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Vidareutveckla arbetet</a:t>
            </a:r>
          </a:p>
        </p:txBody>
      </p:sp>
      <p:pic>
        <p:nvPicPr>
          <p:cNvPr id="42" name="Bildobjekt 41">
            <a:extLst>
              <a:ext uri="{FF2B5EF4-FFF2-40B4-BE49-F238E27FC236}">
                <a16:creationId xmlns:a16="http://schemas.microsoft.com/office/drawing/2014/main" id="{62045020-CFB8-9C44-ADB5-BEF248AB8D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0416" y="3594560"/>
            <a:ext cx="1594416" cy="1594416"/>
          </a:xfrm>
          <a:prstGeom prst="ellipse">
            <a:avLst/>
          </a:prstGeom>
          <a:ln w="25400">
            <a:solidFill>
              <a:schemeClr val="accent1"/>
            </a:solidFill>
          </a:ln>
        </p:spPr>
      </p:pic>
      <p:sp>
        <p:nvSpPr>
          <p:cNvPr id="46" name="textruta 45">
            <a:extLst>
              <a:ext uri="{FF2B5EF4-FFF2-40B4-BE49-F238E27FC236}">
                <a16:creationId xmlns:a16="http://schemas.microsoft.com/office/drawing/2014/main" id="{D2D6373C-F82B-9743-ACEE-61E55C8FF8BD}"/>
              </a:ext>
            </a:extLst>
          </p:cNvPr>
          <p:cNvSpPr txBox="1"/>
          <p:nvPr/>
        </p:nvSpPr>
        <p:spPr>
          <a:xfrm>
            <a:off x="7813682" y="2839963"/>
            <a:ext cx="3303941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334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Samhällsviktig verksamhet</a:t>
            </a:r>
          </a:p>
        </p:txBody>
      </p:sp>
      <p:sp>
        <p:nvSpPr>
          <p:cNvPr id="38" name="Platshållare för innehåll 14">
            <a:extLst>
              <a:ext uri="{FF2B5EF4-FFF2-40B4-BE49-F238E27FC236}">
                <a16:creationId xmlns:a16="http://schemas.microsoft.com/office/drawing/2014/main" id="{6A18FE57-EE8A-8E42-ACD1-A601592304AD}"/>
              </a:ext>
            </a:extLst>
          </p:cNvPr>
          <p:cNvSpPr txBox="1">
            <a:spLocks/>
          </p:cNvSpPr>
          <p:nvPr/>
        </p:nvSpPr>
        <p:spPr>
          <a:xfrm>
            <a:off x="886763" y="1736961"/>
            <a:ext cx="4277582" cy="366254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Detta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exempel har guidat dig genom momenten 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konsekvensanalys, riskbedömning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och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/>
            </a:r>
            <a:b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vissa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delar inom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momentet </a:t>
            </a:r>
            <a:r>
              <a:rPr kumimoji="0" lang="sv-SE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genomför åtgärder.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För stöd i övriga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moment,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se hänvisning till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lathund på bild 2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och övrigt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stödmaterial som finns på webben.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Kontinuitetshantering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bör vara ett systematiskt och återkommande arbete i er organisation för att ni ska kunna upprätthålla funktionalitet i er samhällsviktiga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verksamhet oavsett störning. 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44A609F-A0E3-EE48-BCD8-2892F645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211" y="999362"/>
            <a:ext cx="5107818" cy="424732"/>
          </a:xfrm>
        </p:spPr>
        <p:txBody>
          <a:bodyPr>
            <a:spAutoFit/>
          </a:bodyPr>
          <a:lstStyle/>
          <a:p>
            <a:r>
              <a:rPr lang="sv-SE" sz="2400" dirty="0"/>
              <a:t>Vad kommer härnäst?</a:t>
            </a:r>
          </a:p>
        </p:txBody>
      </p:sp>
      <p:grpSp>
        <p:nvGrpSpPr>
          <p:cNvPr id="102" name="Grupp 101">
            <a:extLst>
              <a:ext uri="{FF2B5EF4-FFF2-40B4-BE49-F238E27FC236}">
                <a16:creationId xmlns:a16="http://schemas.microsoft.com/office/drawing/2014/main" id="{D66CEC5D-F6B4-924D-8105-905CCA090D83}"/>
              </a:ext>
            </a:extLst>
          </p:cNvPr>
          <p:cNvGrpSpPr/>
          <p:nvPr/>
        </p:nvGrpSpPr>
        <p:grpSpPr>
          <a:xfrm>
            <a:off x="5198022" y="1241719"/>
            <a:ext cx="2543762" cy="2543762"/>
            <a:chOff x="4310587" y="1643587"/>
            <a:chExt cx="3570826" cy="3570826"/>
          </a:xfrm>
        </p:grpSpPr>
        <p:sp>
          <p:nvSpPr>
            <p:cNvPr id="103" name="Frihandsfigur 102">
              <a:extLst>
                <a:ext uri="{FF2B5EF4-FFF2-40B4-BE49-F238E27FC236}">
                  <a16:creationId xmlns:a16="http://schemas.microsoft.com/office/drawing/2014/main" id="{B62EAED8-FB0C-2940-AEC2-94834CD9DFBE}"/>
                </a:ext>
              </a:extLst>
            </p:cNvPr>
            <p:cNvSpPr/>
            <p:nvPr/>
          </p:nvSpPr>
          <p:spPr>
            <a:xfrm>
              <a:off x="4501580" y="1834580"/>
              <a:ext cx="1542633" cy="1542633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FEE8B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4" name="Frihandsfigur 103">
              <a:extLst>
                <a:ext uri="{FF2B5EF4-FFF2-40B4-BE49-F238E27FC236}">
                  <a16:creationId xmlns:a16="http://schemas.microsoft.com/office/drawing/2014/main" id="{9B13A0AA-8A08-DC44-BC73-6643541A3332}"/>
                </a:ext>
              </a:extLst>
            </p:cNvPr>
            <p:cNvSpPr/>
            <p:nvPr/>
          </p:nvSpPr>
          <p:spPr>
            <a:xfrm>
              <a:off x="4501580" y="3480788"/>
              <a:ext cx="1542633" cy="1542633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92E6D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5" name="Frihandsfigur 104">
              <a:extLst>
                <a:ext uri="{FF2B5EF4-FFF2-40B4-BE49-F238E27FC236}">
                  <a16:creationId xmlns:a16="http://schemas.microsoft.com/office/drawing/2014/main" id="{5ACEDBBC-3716-DF4A-9480-B6DA06FCBD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7788" y="1834580"/>
              <a:ext cx="1542633" cy="1542633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A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Frihandsfigur 105">
              <a:extLst>
                <a:ext uri="{FF2B5EF4-FFF2-40B4-BE49-F238E27FC236}">
                  <a16:creationId xmlns:a16="http://schemas.microsoft.com/office/drawing/2014/main" id="{37BBDE3C-2D72-A747-9080-5F235D6E86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7788" y="3480789"/>
              <a:ext cx="1542633" cy="1542633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Cirkelformad pil 14">
              <a:extLst>
                <a:ext uri="{FF2B5EF4-FFF2-40B4-BE49-F238E27FC236}">
                  <a16:creationId xmlns:a16="http://schemas.microsoft.com/office/drawing/2014/main" id="{39A33E7E-EA3B-2548-AD06-ED7CF33198EF}"/>
                </a:ext>
              </a:extLst>
            </p:cNvPr>
            <p:cNvSpPr/>
            <p:nvPr/>
          </p:nvSpPr>
          <p:spPr>
            <a:xfrm>
              <a:off x="4414163" y="1643587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822757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8" name="Cirkelformad pil 15">
              <a:extLst>
                <a:ext uri="{FF2B5EF4-FFF2-40B4-BE49-F238E27FC236}">
                  <a16:creationId xmlns:a16="http://schemas.microsoft.com/office/drawing/2014/main" id="{0839C03C-79CF-7F41-9722-5737AF503A3D}"/>
                </a:ext>
              </a:extLst>
            </p:cNvPr>
            <p:cNvSpPr/>
            <p:nvPr/>
          </p:nvSpPr>
          <p:spPr>
            <a:xfrm>
              <a:off x="4414163" y="1747163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9" name="Cirkelformad pil 16">
              <a:extLst>
                <a:ext uri="{FF2B5EF4-FFF2-40B4-BE49-F238E27FC236}">
                  <a16:creationId xmlns:a16="http://schemas.microsoft.com/office/drawing/2014/main" id="{A49AAD7B-F539-F843-A0E6-CAB7F56F8D16}"/>
                </a:ext>
              </a:extLst>
            </p:cNvPr>
            <p:cNvSpPr/>
            <p:nvPr/>
          </p:nvSpPr>
          <p:spPr>
            <a:xfrm>
              <a:off x="4310587" y="1747163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41B496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0" name="Cirkelformad pil 17">
              <a:extLst>
                <a:ext uri="{FF2B5EF4-FFF2-40B4-BE49-F238E27FC236}">
                  <a16:creationId xmlns:a16="http://schemas.microsoft.com/office/drawing/2014/main" id="{43A52B47-2138-BB4C-8066-8C3895625340}"/>
                </a:ext>
              </a:extLst>
            </p:cNvPr>
            <p:cNvSpPr/>
            <p:nvPr/>
          </p:nvSpPr>
          <p:spPr>
            <a:xfrm>
              <a:off x="4310587" y="1643587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FFC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1" name="textruta 110">
              <a:extLst>
                <a:ext uri="{FF2B5EF4-FFF2-40B4-BE49-F238E27FC236}">
                  <a16:creationId xmlns:a16="http://schemas.microsoft.com/office/drawing/2014/main" id="{B15C9B44-6A70-864D-A8BA-93D587E4158D}"/>
                </a:ext>
              </a:extLst>
            </p:cNvPr>
            <p:cNvSpPr txBox="1"/>
            <p:nvPr/>
          </p:nvSpPr>
          <p:spPr>
            <a:xfrm>
              <a:off x="4889477" y="2631897"/>
              <a:ext cx="1042307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Förbättra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</a:t>
              </a:r>
              <a:r>
                <a:rPr kumimoji="0" lang="sv-SE" sz="1000" b="0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act</a:t>
              </a: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12" name="textruta 111">
              <a:extLst>
                <a:ext uri="{FF2B5EF4-FFF2-40B4-BE49-F238E27FC236}">
                  <a16:creationId xmlns:a16="http://schemas.microsoft.com/office/drawing/2014/main" id="{9055ABBF-3AA8-7641-9581-8C3B13450FEE}"/>
                </a:ext>
              </a:extLst>
            </p:cNvPr>
            <p:cNvSpPr txBox="1"/>
            <p:nvPr/>
          </p:nvSpPr>
          <p:spPr>
            <a:xfrm>
              <a:off x="4877504" y="3752481"/>
              <a:ext cx="1064809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Följa upp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(check)</a:t>
              </a:r>
            </a:p>
          </p:txBody>
        </p:sp>
        <p:sp>
          <p:nvSpPr>
            <p:cNvPr id="113" name="textruta 112">
              <a:extLst>
                <a:ext uri="{FF2B5EF4-FFF2-40B4-BE49-F238E27FC236}">
                  <a16:creationId xmlns:a16="http://schemas.microsoft.com/office/drawing/2014/main" id="{4A10B43D-AD47-EC4F-9BFE-C6C3A9A344DA}"/>
                </a:ext>
              </a:extLst>
            </p:cNvPr>
            <p:cNvSpPr txBox="1"/>
            <p:nvPr/>
          </p:nvSpPr>
          <p:spPr>
            <a:xfrm>
              <a:off x="6180314" y="3752481"/>
              <a:ext cx="1258327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Genomföra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(do)</a:t>
              </a:r>
            </a:p>
          </p:txBody>
        </p:sp>
        <p:sp>
          <p:nvSpPr>
            <p:cNvPr id="114" name="textruta 113">
              <a:extLst>
                <a:ext uri="{FF2B5EF4-FFF2-40B4-BE49-F238E27FC236}">
                  <a16:creationId xmlns:a16="http://schemas.microsoft.com/office/drawing/2014/main" id="{C4C73141-F54B-D640-BB2C-5B21DECEE99E}"/>
                </a:ext>
              </a:extLst>
            </p:cNvPr>
            <p:cNvSpPr txBox="1"/>
            <p:nvPr/>
          </p:nvSpPr>
          <p:spPr>
            <a:xfrm>
              <a:off x="6286629" y="2631897"/>
              <a:ext cx="923044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Planera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(plan)</a:t>
              </a:r>
            </a:p>
          </p:txBody>
        </p:sp>
      </p:grpSp>
      <p:grpSp>
        <p:nvGrpSpPr>
          <p:cNvPr id="24" name="Grupp 23">
            <a:extLst>
              <a:ext uri="{FF2B5EF4-FFF2-40B4-BE49-F238E27FC236}">
                <a16:creationId xmlns:a16="http://schemas.microsoft.com/office/drawing/2014/main" id="{C8BCC1B8-0366-A249-8A4D-F5D26E61C9C6}"/>
              </a:ext>
            </a:extLst>
          </p:cNvPr>
          <p:cNvGrpSpPr/>
          <p:nvPr/>
        </p:nvGrpSpPr>
        <p:grpSpPr>
          <a:xfrm>
            <a:off x="747252" y="2973273"/>
            <a:ext cx="4534180" cy="540000"/>
            <a:chOff x="886762" y="4874035"/>
            <a:chExt cx="3916732" cy="540000"/>
          </a:xfrm>
        </p:grpSpPr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5F594308-B3C8-7C4C-81D4-94DCDE159D8D}"/>
                </a:ext>
              </a:extLst>
            </p:cNvPr>
            <p:cNvSpPr/>
            <p:nvPr/>
          </p:nvSpPr>
          <p:spPr>
            <a:xfrm>
              <a:off x="886762" y="4874035"/>
              <a:ext cx="3916732" cy="540000"/>
            </a:xfrm>
            <a:prstGeom prst="rect">
              <a:avLst/>
            </a:prstGeom>
            <a:solidFill>
              <a:srgbClr val="E6D4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32000" rIns="72000" rtlCol="0" anchor="ctr" anchorCtr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Läs mer på </a:t>
              </a: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  <a:hlinkClick r:id="rId4"/>
                </a:rPr>
                <a:t>www.msb.se/kontinuitetshantering</a:t>
              </a: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.</a:t>
              </a: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pic>
          <p:nvPicPr>
            <p:cNvPr id="29" name="Bildobjekt 28">
              <a:extLst>
                <a:ext uri="{FF2B5EF4-FFF2-40B4-BE49-F238E27FC236}">
                  <a16:creationId xmlns:a16="http://schemas.microsoft.com/office/drawing/2014/main" id="{062617C0-913E-CC44-B4C7-DF1AABCF0F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3625" y="4984467"/>
              <a:ext cx="223037" cy="32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106016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99133D17-5B92-471C-B095-18D5C8528881}"/>
              </a:ext>
            </a:extLst>
          </p:cNvPr>
          <p:cNvSpPr/>
          <p:nvPr/>
        </p:nvSpPr>
        <p:spPr>
          <a:xfrm>
            <a:off x="888154" y="1787031"/>
            <a:ext cx="460637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 smtClean="0"/>
              <a:t>Räddningstjänsten </a:t>
            </a:r>
            <a:r>
              <a:rPr lang="sv-SE" sz="1400" dirty="0"/>
              <a:t>har flera viktiga uppdrag, såväl vad gäller att förebygga olyckor som att begränsa skadorna när de inträffar. Den kommunala räddningstjänsten är nödvändig för att en redan inträffad samhällsstörning </a:t>
            </a:r>
            <a:br>
              <a:rPr lang="sv-SE" sz="1400" dirty="0"/>
            </a:br>
            <a:r>
              <a:rPr lang="sv-SE" sz="1400" dirty="0"/>
              <a:t>ska kunna hanteras så att skadorna blir så små som möjligt. </a:t>
            </a:r>
            <a:r>
              <a:rPr lang="sv-SE" sz="1400" b="1" dirty="0" smtClean="0"/>
              <a:t>Det </a:t>
            </a:r>
            <a:r>
              <a:rPr lang="sv-SE" sz="1400" b="1" dirty="0"/>
              <a:t>innebär att kommunal räddningstjänst är en samhällsviktig verksamhet</a:t>
            </a:r>
            <a:r>
              <a:rPr lang="sv-SE" sz="1400" b="1" dirty="0" smtClean="0"/>
              <a:t>.</a:t>
            </a:r>
          </a:p>
          <a:p>
            <a:endParaRPr lang="sv-SE" sz="1400" b="1" dirty="0"/>
          </a:p>
          <a:p>
            <a:r>
              <a:rPr lang="sv-SE" sz="1400" dirty="0"/>
              <a:t>En kommunal räddningstjänst arbetar med många saker, bland annat </a:t>
            </a:r>
            <a:r>
              <a:rPr lang="sv-SE" sz="1400" dirty="0" smtClean="0"/>
              <a:t>brand- och </a:t>
            </a:r>
            <a:r>
              <a:rPr lang="sv-SE" sz="1400" dirty="0"/>
              <a:t>olycksförebyggande </a:t>
            </a:r>
            <a:r>
              <a:rPr lang="sv-SE" sz="1400" dirty="0" smtClean="0"/>
              <a:t>arbete och </a:t>
            </a:r>
            <a:r>
              <a:rPr lang="sv-SE" sz="1400" dirty="0"/>
              <a:t>räddningsinsatser. </a:t>
            </a:r>
            <a:endParaRPr lang="sv-SE" sz="1400" dirty="0" smtClean="0"/>
          </a:p>
          <a:p>
            <a:endParaRPr lang="sv-SE" sz="1400" dirty="0" smtClean="0"/>
          </a:p>
          <a:p>
            <a:r>
              <a:rPr lang="sv-SE" sz="1400" b="1" dirty="0"/>
              <a:t>Vårt exempel fokuserar på den kritiska processen </a:t>
            </a:r>
            <a:r>
              <a:rPr lang="sv-SE" sz="1400" b="1" i="1" dirty="0"/>
              <a:t>räddningsinsats</a:t>
            </a:r>
            <a:r>
              <a:rPr lang="sv-SE" sz="1400" b="1" dirty="0"/>
              <a:t> vid en heltidsstation. </a:t>
            </a:r>
            <a:r>
              <a:rPr lang="sv-SE" sz="1400" dirty="0"/>
              <a:t>Processen startar </a:t>
            </a:r>
            <a:r>
              <a:rPr lang="sv-SE" sz="1400" dirty="0" smtClean="0"/>
              <a:t>vid </a:t>
            </a:r>
            <a:r>
              <a:rPr lang="sv-SE" sz="1400" dirty="0"/>
              <a:t>ett inkommande larm via alarmeringstjänsten och </a:t>
            </a:r>
            <a:r>
              <a:rPr lang="sv-SE" sz="1400" dirty="0" smtClean="0"/>
              <a:t>slutar </a:t>
            </a:r>
            <a:r>
              <a:rPr lang="sv-SE" sz="1400" dirty="0"/>
              <a:t>vid avslutad räddningsinsats, efter återställning </a:t>
            </a:r>
            <a:r>
              <a:rPr lang="sv-SE" sz="1400" dirty="0" smtClean="0"/>
              <a:t>av </a:t>
            </a:r>
            <a:r>
              <a:rPr lang="sv-SE" sz="1400" dirty="0"/>
              <a:t>fordon och materiel.</a:t>
            </a:r>
          </a:p>
          <a:p>
            <a:endParaRPr lang="sv-SE" sz="1400" dirty="0"/>
          </a:p>
          <a:p>
            <a:endParaRPr lang="sv-SE" sz="1400" b="1" dirty="0"/>
          </a:p>
          <a:p>
            <a:endParaRPr lang="sv-SE" sz="1400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050406D-CC43-AD4F-A540-782D2AF3A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211" y="980588"/>
            <a:ext cx="5036439" cy="516224"/>
          </a:xfrm>
        </p:spPr>
        <p:txBody>
          <a:bodyPr/>
          <a:lstStyle/>
          <a:p>
            <a:r>
              <a:rPr lang="sv-SE" sz="2600" dirty="0"/>
              <a:t>Kommunal </a:t>
            </a:r>
            <a:r>
              <a:rPr lang="sv-SE" sz="2600" dirty="0" smtClean="0"/>
              <a:t>räddningstjänst – en samhällsviktig verksamhet</a:t>
            </a:r>
            <a:endParaRPr lang="sv-SE" sz="2600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84A5DA74-36F2-C944-A46E-874702C04509}"/>
              </a:ext>
            </a:extLst>
          </p:cNvPr>
          <p:cNvSpPr/>
          <p:nvPr/>
        </p:nvSpPr>
        <p:spPr>
          <a:xfrm>
            <a:off x="6071855" y="0"/>
            <a:ext cx="3060000" cy="6858000"/>
          </a:xfrm>
          <a:prstGeom prst="rect">
            <a:avLst/>
          </a:prstGeom>
          <a:solidFill>
            <a:srgbClr val="E6D4DD"/>
          </a:solidFill>
          <a:ln w="635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7EB403B9-077C-564B-B652-E12C12B9BAF9}"/>
              </a:ext>
            </a:extLst>
          </p:cNvPr>
          <p:cNvSpPr/>
          <p:nvPr/>
        </p:nvSpPr>
        <p:spPr>
          <a:xfrm>
            <a:off x="9132000" y="0"/>
            <a:ext cx="3060000" cy="6858000"/>
          </a:xfrm>
          <a:prstGeom prst="rect">
            <a:avLst/>
          </a:prstGeom>
          <a:solidFill>
            <a:srgbClr val="E2E2E1"/>
          </a:solidFill>
          <a:ln w="635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69557AF2-1E1C-AA49-B633-6C8AE540CCC3}"/>
              </a:ext>
            </a:extLst>
          </p:cNvPr>
          <p:cNvSpPr txBox="1"/>
          <p:nvPr/>
        </p:nvSpPr>
        <p:spPr>
          <a:xfrm>
            <a:off x="6071710" y="1426273"/>
            <a:ext cx="30601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>
                <a:latin typeface="+mj-lt"/>
              </a:rPr>
              <a:t>Heltidsstation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CEC8D848-1987-2A4D-ACD8-1D109C403853}"/>
              </a:ext>
            </a:extLst>
          </p:cNvPr>
          <p:cNvSpPr txBox="1"/>
          <p:nvPr/>
        </p:nvSpPr>
        <p:spPr>
          <a:xfrm>
            <a:off x="9131851" y="1426273"/>
            <a:ext cx="30601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>
                <a:latin typeface="+mj-lt"/>
              </a:rPr>
              <a:t>Deltidsstation</a:t>
            </a:r>
          </a:p>
        </p:txBody>
      </p:sp>
      <p:pic>
        <p:nvPicPr>
          <p:cNvPr id="25" name="Bildobjekt 24">
            <a:extLst>
              <a:ext uri="{FF2B5EF4-FFF2-40B4-BE49-F238E27FC236}">
                <a16:creationId xmlns:a16="http://schemas.microsoft.com/office/drawing/2014/main" id="{D493B935-03DE-4F4C-91AB-42BC64393D3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94368" y="2520270"/>
            <a:ext cx="5163327" cy="2850660"/>
          </a:xfrm>
          <a:prstGeom prst="rect">
            <a:avLst/>
          </a:prstGeom>
        </p:spPr>
      </p:pic>
      <p:cxnSp>
        <p:nvCxnSpPr>
          <p:cNvPr id="29" name="Rak 28">
            <a:extLst>
              <a:ext uri="{FF2B5EF4-FFF2-40B4-BE49-F238E27FC236}">
                <a16:creationId xmlns:a16="http://schemas.microsoft.com/office/drawing/2014/main" id="{8BD9C61D-F534-4A48-ACA2-F67084B3E225}"/>
              </a:ext>
            </a:extLst>
          </p:cNvPr>
          <p:cNvCxnSpPr>
            <a:cxnSpLocks/>
          </p:cNvCxnSpPr>
          <p:nvPr/>
        </p:nvCxnSpPr>
        <p:spPr>
          <a:xfrm>
            <a:off x="9132000" y="0"/>
            <a:ext cx="0" cy="6858000"/>
          </a:xfrm>
          <a:prstGeom prst="line">
            <a:avLst/>
          </a:prstGeom>
          <a:ln w="63500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58">
            <a:extLst>
              <a:ext uri="{FF2B5EF4-FFF2-40B4-BE49-F238E27FC236}">
                <a16:creationId xmlns:a16="http://schemas.microsoft.com/office/drawing/2014/main" id="{D1D754F0-B8AB-9841-AC3B-01D43D550E80}"/>
              </a:ext>
            </a:extLst>
          </p:cNvPr>
          <p:cNvCxnSpPr/>
          <p:nvPr/>
        </p:nvCxnSpPr>
        <p:spPr>
          <a:xfrm>
            <a:off x="6089144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3455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tshållare för innehåll 14">
            <a:extLst>
              <a:ext uri="{FF2B5EF4-FFF2-40B4-BE49-F238E27FC236}">
                <a16:creationId xmlns:a16="http://schemas.microsoft.com/office/drawing/2014/main" id="{6A18FE57-EE8A-8E42-ACD1-A601592304AD}"/>
              </a:ext>
            </a:extLst>
          </p:cNvPr>
          <p:cNvSpPr txBox="1">
            <a:spLocks/>
          </p:cNvSpPr>
          <p:nvPr/>
        </p:nvSpPr>
        <p:spPr>
          <a:xfrm>
            <a:off x="886762" y="1736961"/>
            <a:ext cx="4390799" cy="271869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Kontinuitetshantering handlar om att planera </a:t>
            </a:r>
            <a:b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för att upprätthålla sin verksamhet på en tolerabel nivå, oavsett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vilken störning den utsätts för.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På bilderna till höger ser ni hur verksamheten skulle kunna påverkas av </a:t>
            </a:r>
            <a:r>
              <a:rPr lang="sv-SE" sz="1400" dirty="0" smtClean="0"/>
              <a:t>ett strömavbrott?</a:t>
            </a:r>
            <a:endParaRPr kumimoji="0" lang="sv-SE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I den övre bilden har verksamheten arbetat med kontinuitetshantering och har en plan B för störningen. Den undre bilden illustrerar hur det kan se ut om verksamheten inte har arbetat med kontinuitetshantering.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Rubrik 1">
            <a:extLst>
              <a:ext uri="{FF2B5EF4-FFF2-40B4-BE49-F238E27FC236}">
                <a16:creationId xmlns:a16="http://schemas.microsoft.com/office/drawing/2014/main" id="{444A609F-A0E3-EE48-BCD8-2892F645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211" y="677416"/>
            <a:ext cx="5310564" cy="889119"/>
          </a:xfrm>
        </p:spPr>
        <p:txBody>
          <a:bodyPr/>
          <a:lstStyle/>
          <a:p>
            <a:r>
              <a:rPr lang="sv-SE" sz="2800" dirty="0" smtClean="0"/>
              <a:t>Varför kontinuitetshantering?</a:t>
            </a:r>
            <a:endParaRPr lang="sv-SE" sz="2800" dirty="0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33A17F7D-F05D-804C-8132-FD5E226B303C}"/>
              </a:ext>
            </a:extLst>
          </p:cNvPr>
          <p:cNvSpPr/>
          <p:nvPr/>
        </p:nvSpPr>
        <p:spPr>
          <a:xfrm>
            <a:off x="886762" y="5708931"/>
            <a:ext cx="4754480" cy="705664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För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generellt metodstöd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om kontinuitetshantering läs mer på </a:t>
            </a:r>
            <a:r>
              <a:rPr kumimoji="0" lang="sv-S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3"/>
              </a:rPr>
              <a:t>www.msb.se/kontinuitetshantering</a:t>
            </a:r>
            <a:r>
              <a:rPr kumimoji="0" lang="sv-S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28" name="Bildobjekt 27">
            <a:extLst>
              <a:ext uri="{FF2B5EF4-FFF2-40B4-BE49-F238E27FC236}">
                <a16:creationId xmlns:a16="http://schemas.microsoft.com/office/drawing/2014/main" id="{B3D68D8E-49FA-D448-85B7-973FAA4C3AC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090" y="5899763"/>
            <a:ext cx="223037" cy="324000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6200775" y="1404071"/>
            <a:ext cx="2332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Med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plan B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6200774" y="3838267"/>
            <a:ext cx="23322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Utan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plan B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BA78C346-CEFA-3840-B128-43153309D62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4"/>
          <a:stretch/>
        </p:blipFill>
        <p:spPr>
          <a:xfrm>
            <a:off x="6306938" y="1717801"/>
            <a:ext cx="5063458" cy="1969200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1F9EA448-B138-3047-AD00-4F4BB615FF7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4"/>
          <a:stretch/>
        </p:blipFill>
        <p:spPr>
          <a:xfrm>
            <a:off x="6306938" y="4170096"/>
            <a:ext cx="5063458" cy="19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83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med rundat hörn 3">
            <a:extLst>
              <a:ext uri="{FF2B5EF4-FFF2-40B4-BE49-F238E27FC236}">
                <a16:creationId xmlns:a16="http://schemas.microsoft.com/office/drawing/2014/main" id="{5CB4BF79-2FAD-6840-8D84-EED361FD011A}"/>
              </a:ext>
            </a:extLst>
          </p:cNvPr>
          <p:cNvSpPr/>
          <p:nvPr/>
        </p:nvSpPr>
        <p:spPr>
          <a:xfrm rot="16200000">
            <a:off x="7480417" y="1586494"/>
            <a:ext cx="3096814" cy="5024807"/>
          </a:xfrm>
          <a:prstGeom prst="round1Rect">
            <a:avLst>
              <a:gd name="adj" fmla="val 23025"/>
            </a:avLst>
          </a:prstGeom>
          <a:solidFill>
            <a:srgbClr val="F8D6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6CC8C63A-2C08-EA47-98D9-3829E5B61855}"/>
              </a:ext>
            </a:extLst>
          </p:cNvPr>
          <p:cNvSpPr/>
          <p:nvPr/>
        </p:nvSpPr>
        <p:spPr>
          <a:xfrm>
            <a:off x="8626587" y="3199979"/>
            <a:ext cx="2914640" cy="17577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 anchorCtr="0">
            <a:spAutoFit/>
          </a:bodyPr>
          <a:lstStyle/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Förbered arbetet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Konsekvensanalys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Riskbedömning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enomför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åtgärder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lang="sv-SE" sz="1200" dirty="0" smtClean="0">
                <a:solidFill>
                  <a:prstClr val="black"/>
                </a:solidFill>
                <a:latin typeface="Century Gothic"/>
              </a:rPr>
              <a:t>Kommunicera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testa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och öva</a:t>
            </a:r>
          </a:p>
          <a:p>
            <a:pPr marL="144000" marR="0" lvl="0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CC0000"/>
              </a:buClr>
              <a:buSzPct val="120000"/>
              <a:buFont typeface="Apple Symbols" panose="02000000000000000000" pitchFamily="2" charset="-79"/>
              <a:buChar char="⎮"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Vidareutveckla arbetet</a:t>
            </a:r>
          </a:p>
        </p:txBody>
      </p:sp>
      <p:pic>
        <p:nvPicPr>
          <p:cNvPr id="42" name="Bildobjekt 41">
            <a:extLst>
              <a:ext uri="{FF2B5EF4-FFF2-40B4-BE49-F238E27FC236}">
                <a16:creationId xmlns:a16="http://schemas.microsoft.com/office/drawing/2014/main" id="{62045020-CFB8-9C44-ADB5-BEF248AB8D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0416" y="3594560"/>
            <a:ext cx="1594416" cy="1594416"/>
          </a:xfrm>
          <a:prstGeom prst="ellipse">
            <a:avLst/>
          </a:prstGeom>
          <a:ln w="25400">
            <a:solidFill>
              <a:schemeClr val="accent1"/>
            </a:solidFill>
          </a:ln>
        </p:spPr>
      </p:pic>
      <p:sp>
        <p:nvSpPr>
          <p:cNvPr id="38" name="Platshållare för innehåll 14">
            <a:extLst>
              <a:ext uri="{FF2B5EF4-FFF2-40B4-BE49-F238E27FC236}">
                <a16:creationId xmlns:a16="http://schemas.microsoft.com/office/drawing/2014/main" id="{6A18FE57-EE8A-8E42-ACD1-A601592304AD}"/>
              </a:ext>
            </a:extLst>
          </p:cNvPr>
          <p:cNvSpPr txBox="1">
            <a:spLocks/>
          </p:cNvSpPr>
          <p:nvPr/>
        </p:nvSpPr>
        <p:spPr>
          <a:xfrm>
            <a:off x="886762" y="1736961"/>
            <a:ext cx="4390799" cy="393954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sz="1400" dirty="0" smtClean="0">
                <a:solidFill>
                  <a:prstClr val="black"/>
                </a:solidFill>
                <a:latin typeface="Arial"/>
              </a:rPr>
              <a:t>K</a:t>
            </a:r>
            <a:r>
              <a:rPr kumimoji="0" lang="sv-SE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ontinuitetshantering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bör alltid genomföras i nära samarbete med personal från den aktuella verksamheten, såväl beslutsfattare som operativ personal.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Arbetet är med fördel förankrat i ledningen och </a:t>
            </a:r>
            <a:b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det finns 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styrande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dokument med bland annat </a:t>
            </a:r>
            <a:b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</a:b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mål för arbetet</a:t>
            </a:r>
            <a:r>
              <a:rPr kumimoji="0" lang="sv-SE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.</a:t>
            </a:r>
            <a:r>
              <a:rPr lang="sv-SE" sz="1400" dirty="0" smtClean="0"/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sv-SE" sz="1400" dirty="0" smtClean="0"/>
              <a:t>Om det behövs kan den samhällsviktiga verksamheten brytas ner i hanterbara delar, exempelvis i kritiska processer, för att underlätta arbetet. </a:t>
            </a:r>
            <a:endParaRPr kumimoji="0" lang="sv-SE" sz="1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sv-SE" sz="1400" dirty="0"/>
              <a:t>Det är viktigt att ta hänsyn till behovet av att skydda den information som samlas in under hela arbetets </a:t>
            </a:r>
            <a:r>
              <a:rPr lang="sv-SE" sz="1400" dirty="0" smtClean="0"/>
              <a:t>gång, </a:t>
            </a:r>
            <a:r>
              <a:rPr lang="sv-SE" sz="1400" dirty="0"/>
              <a:t>samt behovet av säker informationshantering</a:t>
            </a: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02" name="Grupp 101">
            <a:extLst>
              <a:ext uri="{FF2B5EF4-FFF2-40B4-BE49-F238E27FC236}">
                <a16:creationId xmlns:a16="http://schemas.microsoft.com/office/drawing/2014/main" id="{D66CEC5D-F6B4-924D-8105-905CCA090D83}"/>
              </a:ext>
            </a:extLst>
          </p:cNvPr>
          <p:cNvGrpSpPr/>
          <p:nvPr/>
        </p:nvGrpSpPr>
        <p:grpSpPr>
          <a:xfrm>
            <a:off x="5207647" y="1241719"/>
            <a:ext cx="2543762" cy="2543762"/>
            <a:chOff x="4310587" y="1643587"/>
            <a:chExt cx="3570826" cy="3570826"/>
          </a:xfrm>
        </p:grpSpPr>
        <p:sp>
          <p:nvSpPr>
            <p:cNvPr id="103" name="Frihandsfigur 102">
              <a:extLst>
                <a:ext uri="{FF2B5EF4-FFF2-40B4-BE49-F238E27FC236}">
                  <a16:creationId xmlns:a16="http://schemas.microsoft.com/office/drawing/2014/main" id="{B62EAED8-FB0C-2940-AEC2-94834CD9DFBE}"/>
                </a:ext>
              </a:extLst>
            </p:cNvPr>
            <p:cNvSpPr/>
            <p:nvPr/>
          </p:nvSpPr>
          <p:spPr>
            <a:xfrm>
              <a:off x="4501580" y="1834580"/>
              <a:ext cx="1542633" cy="1542633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4" name="Frihandsfigur 103">
              <a:extLst>
                <a:ext uri="{FF2B5EF4-FFF2-40B4-BE49-F238E27FC236}">
                  <a16:creationId xmlns:a16="http://schemas.microsoft.com/office/drawing/2014/main" id="{9B13A0AA-8A08-DC44-BC73-6643541A3332}"/>
                </a:ext>
              </a:extLst>
            </p:cNvPr>
            <p:cNvSpPr/>
            <p:nvPr/>
          </p:nvSpPr>
          <p:spPr>
            <a:xfrm>
              <a:off x="4501580" y="3480788"/>
              <a:ext cx="1542633" cy="1542633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5" name="Frihandsfigur 104">
              <a:extLst>
                <a:ext uri="{FF2B5EF4-FFF2-40B4-BE49-F238E27FC236}">
                  <a16:creationId xmlns:a16="http://schemas.microsoft.com/office/drawing/2014/main" id="{5ACEDBBC-3716-DF4A-9480-B6DA06FCBD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7788" y="1834580"/>
              <a:ext cx="1542633" cy="1542633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Frihandsfigur 105">
              <a:extLst>
                <a:ext uri="{FF2B5EF4-FFF2-40B4-BE49-F238E27FC236}">
                  <a16:creationId xmlns:a16="http://schemas.microsoft.com/office/drawing/2014/main" id="{37BBDE3C-2D72-A747-9080-5F235D6E86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47788" y="3480789"/>
              <a:ext cx="1542633" cy="1542633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Cirkelformad pil 14">
              <a:extLst>
                <a:ext uri="{FF2B5EF4-FFF2-40B4-BE49-F238E27FC236}">
                  <a16:creationId xmlns:a16="http://schemas.microsoft.com/office/drawing/2014/main" id="{39A33E7E-EA3B-2548-AD06-ED7CF33198EF}"/>
                </a:ext>
              </a:extLst>
            </p:cNvPr>
            <p:cNvSpPr/>
            <p:nvPr/>
          </p:nvSpPr>
          <p:spPr>
            <a:xfrm>
              <a:off x="4414163" y="1643587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8" name="Cirkelformad pil 15">
              <a:extLst>
                <a:ext uri="{FF2B5EF4-FFF2-40B4-BE49-F238E27FC236}">
                  <a16:creationId xmlns:a16="http://schemas.microsoft.com/office/drawing/2014/main" id="{0839C03C-79CF-7F41-9722-5737AF503A3D}"/>
                </a:ext>
              </a:extLst>
            </p:cNvPr>
            <p:cNvSpPr/>
            <p:nvPr/>
          </p:nvSpPr>
          <p:spPr>
            <a:xfrm>
              <a:off x="4414163" y="1747163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9" name="Cirkelformad pil 16">
              <a:extLst>
                <a:ext uri="{FF2B5EF4-FFF2-40B4-BE49-F238E27FC236}">
                  <a16:creationId xmlns:a16="http://schemas.microsoft.com/office/drawing/2014/main" id="{A49AAD7B-F539-F843-A0E6-CAB7F56F8D16}"/>
                </a:ext>
              </a:extLst>
            </p:cNvPr>
            <p:cNvSpPr/>
            <p:nvPr/>
          </p:nvSpPr>
          <p:spPr>
            <a:xfrm>
              <a:off x="4310587" y="1747163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0" name="Cirkelformad pil 17">
              <a:extLst>
                <a:ext uri="{FF2B5EF4-FFF2-40B4-BE49-F238E27FC236}">
                  <a16:creationId xmlns:a16="http://schemas.microsoft.com/office/drawing/2014/main" id="{43A52B47-2138-BB4C-8066-8C3895625340}"/>
                </a:ext>
              </a:extLst>
            </p:cNvPr>
            <p:cNvSpPr/>
            <p:nvPr/>
          </p:nvSpPr>
          <p:spPr>
            <a:xfrm>
              <a:off x="4310587" y="1643587"/>
              <a:ext cx="3467250" cy="346725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1" name="textruta 110">
              <a:extLst>
                <a:ext uri="{FF2B5EF4-FFF2-40B4-BE49-F238E27FC236}">
                  <a16:creationId xmlns:a16="http://schemas.microsoft.com/office/drawing/2014/main" id="{B15C9B44-6A70-864D-A8BA-93D587E4158D}"/>
                </a:ext>
              </a:extLst>
            </p:cNvPr>
            <p:cNvSpPr txBox="1"/>
            <p:nvPr/>
          </p:nvSpPr>
          <p:spPr>
            <a:xfrm>
              <a:off x="4889477" y="2631897"/>
              <a:ext cx="1042307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Förbättra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</a:t>
              </a:r>
              <a:r>
                <a:rPr kumimoji="0" lang="sv-SE" sz="10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act</a:t>
              </a: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)</a:t>
              </a:r>
            </a:p>
          </p:txBody>
        </p:sp>
        <p:sp>
          <p:nvSpPr>
            <p:cNvPr id="112" name="textruta 111">
              <a:extLst>
                <a:ext uri="{FF2B5EF4-FFF2-40B4-BE49-F238E27FC236}">
                  <a16:creationId xmlns:a16="http://schemas.microsoft.com/office/drawing/2014/main" id="{9055ABBF-3AA8-7641-9581-8C3B13450FEE}"/>
                </a:ext>
              </a:extLst>
            </p:cNvPr>
            <p:cNvSpPr txBox="1"/>
            <p:nvPr/>
          </p:nvSpPr>
          <p:spPr>
            <a:xfrm>
              <a:off x="4877504" y="3752481"/>
              <a:ext cx="1064809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Följa upp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(check)</a:t>
              </a:r>
            </a:p>
          </p:txBody>
        </p:sp>
        <p:sp>
          <p:nvSpPr>
            <p:cNvPr id="113" name="textruta 112">
              <a:extLst>
                <a:ext uri="{FF2B5EF4-FFF2-40B4-BE49-F238E27FC236}">
                  <a16:creationId xmlns:a16="http://schemas.microsoft.com/office/drawing/2014/main" id="{4A10B43D-AD47-EC4F-9BFE-C6C3A9A344DA}"/>
                </a:ext>
              </a:extLst>
            </p:cNvPr>
            <p:cNvSpPr txBox="1"/>
            <p:nvPr/>
          </p:nvSpPr>
          <p:spPr>
            <a:xfrm>
              <a:off x="6180314" y="3752481"/>
              <a:ext cx="1258327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Genomföra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(do)</a:t>
              </a:r>
            </a:p>
          </p:txBody>
        </p:sp>
        <p:sp>
          <p:nvSpPr>
            <p:cNvPr id="114" name="textruta 113">
              <a:extLst>
                <a:ext uri="{FF2B5EF4-FFF2-40B4-BE49-F238E27FC236}">
                  <a16:creationId xmlns:a16="http://schemas.microsoft.com/office/drawing/2014/main" id="{C4C73141-F54B-D640-BB2C-5B21DECEE99E}"/>
                </a:ext>
              </a:extLst>
            </p:cNvPr>
            <p:cNvSpPr txBox="1"/>
            <p:nvPr/>
          </p:nvSpPr>
          <p:spPr>
            <a:xfrm>
              <a:off x="6286629" y="2631897"/>
              <a:ext cx="923044" cy="536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Planera</a:t>
              </a:r>
            </a:p>
            <a:p>
              <a:pPr marL="0" marR="0" lvl="0" indent="0" algn="ctr" defTabSz="9334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000" b="0" i="1" u="none" strike="noStrike" kern="1200" cap="none" spc="0" normalizeH="0" baseline="0" noProof="0" dirty="0">
                  <a:ln>
                    <a:noFill/>
                  </a:ln>
                  <a:solidFill>
                    <a:srgbClr val="A9A8A4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(plan)</a:t>
              </a:r>
            </a:p>
          </p:txBody>
        </p:sp>
      </p:grpSp>
      <p:sp>
        <p:nvSpPr>
          <p:cNvPr id="27" name="Rubrik 1">
            <a:extLst>
              <a:ext uri="{FF2B5EF4-FFF2-40B4-BE49-F238E27FC236}">
                <a16:creationId xmlns:a16="http://schemas.microsoft.com/office/drawing/2014/main" id="{444A609F-A0E3-EE48-BCD8-2892F645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211" y="677416"/>
            <a:ext cx="5107818" cy="889119"/>
          </a:xfrm>
        </p:spPr>
        <p:txBody>
          <a:bodyPr/>
          <a:lstStyle/>
          <a:p>
            <a:r>
              <a:rPr lang="sv-SE" sz="2800" dirty="0" smtClean="0"/>
              <a:t>Att kontinuitetshantera en </a:t>
            </a:r>
            <a:r>
              <a:rPr lang="sv-SE" sz="2800" dirty="0"/>
              <a:t>samhällsviktig </a:t>
            </a:r>
            <a:r>
              <a:rPr lang="sv-SE" sz="2800" dirty="0" smtClean="0"/>
              <a:t>verksamhet</a:t>
            </a:r>
            <a:endParaRPr lang="sv-SE" sz="2800" dirty="0"/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33A17F7D-F05D-804C-8132-FD5E226B303C}"/>
              </a:ext>
            </a:extLst>
          </p:cNvPr>
          <p:cNvSpPr/>
          <p:nvPr/>
        </p:nvSpPr>
        <p:spPr>
          <a:xfrm>
            <a:off x="886762" y="5463124"/>
            <a:ext cx="4754480" cy="705664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0" rtlCol="0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För </a:t>
            </a:r>
            <a:r>
              <a:rPr kumimoji="0" lang="sv-SE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generellt metodstöd </a:t>
            </a:r>
            <a:r>
              <a: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om kontinuitetshantering läs mer på </a:t>
            </a:r>
            <a:r>
              <a:rPr kumimoji="0" lang="sv-S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  <a:hlinkClick r:id="rId4"/>
              </a:rPr>
              <a:t>www.msb.se/kontinuitetshantering</a:t>
            </a:r>
            <a:r>
              <a:rPr kumimoji="0" lang="sv-SE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endParaRPr kumimoji="0" lang="sv-SE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28" name="Bildobjekt 27">
            <a:extLst>
              <a:ext uri="{FF2B5EF4-FFF2-40B4-BE49-F238E27FC236}">
                <a16:creationId xmlns:a16="http://schemas.microsoft.com/office/drawing/2014/main" id="{B3D68D8E-49FA-D448-85B7-973FAA4C3AC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6090" y="5653956"/>
            <a:ext cx="223037" cy="324000"/>
          </a:xfrm>
          <a:prstGeom prst="rect">
            <a:avLst/>
          </a:prstGeom>
        </p:spPr>
      </p:pic>
      <p:sp>
        <p:nvSpPr>
          <p:cNvPr id="25" name="textruta 24">
            <a:extLst>
              <a:ext uri="{FF2B5EF4-FFF2-40B4-BE49-F238E27FC236}">
                <a16:creationId xmlns:a16="http://schemas.microsoft.com/office/drawing/2014/main" id="{D2D6373C-F82B-9743-ACEE-61E55C8FF8BD}"/>
              </a:ext>
            </a:extLst>
          </p:cNvPr>
          <p:cNvSpPr txBox="1"/>
          <p:nvPr/>
        </p:nvSpPr>
        <p:spPr>
          <a:xfrm>
            <a:off x="7507491" y="2643788"/>
            <a:ext cx="417501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2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Välj ut en samhällsviktig </a:t>
            </a:r>
            <a:r>
              <a:rPr kumimoji="0" lang="sv-SE" sz="12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verksamhet (eller kritisk process) </a:t>
            </a:r>
            <a:r>
              <a:rPr kumimoji="0" lang="sv-SE" sz="12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och genomför följande </a:t>
            </a:r>
            <a:r>
              <a:rPr kumimoji="0" lang="sv-SE" sz="125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moment:</a:t>
            </a:r>
            <a:endParaRPr kumimoji="0" lang="sv-SE" sz="12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4771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ubrik 5">
            <a:extLst>
              <a:ext uri="{FF2B5EF4-FFF2-40B4-BE49-F238E27FC236}">
                <a16:creationId xmlns:a16="http://schemas.microsoft.com/office/drawing/2014/main" id="{83617630-1A90-E24E-8523-BC0697453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872" y="958080"/>
            <a:ext cx="5205789" cy="516224"/>
          </a:xfrm>
        </p:spPr>
        <p:txBody>
          <a:bodyPr/>
          <a:lstStyle/>
          <a:p>
            <a:r>
              <a:rPr lang="sv-SE" sz="2800" dirty="0"/>
              <a:t>Hur gör man?</a:t>
            </a:r>
          </a:p>
        </p:txBody>
      </p:sp>
      <p:grpSp>
        <p:nvGrpSpPr>
          <p:cNvPr id="71" name="Grupp 70">
            <a:extLst>
              <a:ext uri="{FF2B5EF4-FFF2-40B4-BE49-F238E27FC236}">
                <a16:creationId xmlns:a16="http://schemas.microsoft.com/office/drawing/2014/main" id="{EFF9E595-4E4C-6C45-AE16-9A58FAA33F82}"/>
              </a:ext>
            </a:extLst>
          </p:cNvPr>
          <p:cNvGrpSpPr/>
          <p:nvPr/>
        </p:nvGrpSpPr>
        <p:grpSpPr>
          <a:xfrm>
            <a:off x="697872" y="4688717"/>
            <a:ext cx="3916732" cy="540000"/>
            <a:chOff x="886762" y="4874035"/>
            <a:chExt cx="3916732" cy="540000"/>
          </a:xfrm>
        </p:grpSpPr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3DF544FA-2FBD-9F44-993C-22F6155AA612}"/>
                </a:ext>
              </a:extLst>
            </p:cNvPr>
            <p:cNvSpPr/>
            <p:nvPr/>
          </p:nvSpPr>
          <p:spPr>
            <a:xfrm>
              <a:off x="886762" y="4874035"/>
              <a:ext cx="3916732" cy="540000"/>
            </a:xfrm>
            <a:prstGeom prst="rect">
              <a:avLst/>
            </a:prstGeom>
            <a:solidFill>
              <a:srgbClr val="E6D4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03999" rIns="0" rtlCol="0" anchor="ctr" anchorCtr="0"/>
            <a:lstStyle/>
            <a:p>
              <a:r>
                <a:rPr lang="sv-SE" sz="1200" dirty="0">
                  <a:solidFill>
                    <a:schemeClr val="tx1"/>
                  </a:solidFill>
                  <a:latin typeface="+mj-lt"/>
                </a:rPr>
                <a:t>Läs mer om förslag på workshopupplägg på </a:t>
              </a:r>
              <a:r>
                <a:rPr lang="sv-SE" sz="1200" b="1" dirty="0" smtClean="0">
                  <a:solidFill>
                    <a:schemeClr val="tx1"/>
                  </a:solidFill>
                  <a:latin typeface="+mj-lt"/>
                  <a:hlinkClick r:id="rId3"/>
                </a:rPr>
                <a:t>www.msb.se/kontinuitetshantering</a:t>
              </a:r>
              <a:r>
                <a:rPr lang="sv-SE" sz="1200" b="1" dirty="0" smtClean="0">
                  <a:solidFill>
                    <a:schemeClr val="tx1"/>
                  </a:solidFill>
                  <a:latin typeface="+mj-lt"/>
                </a:rPr>
                <a:t>.</a:t>
              </a:r>
              <a:endParaRPr lang="sv-SE" sz="1200" b="1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73" name="Bildobjekt 72">
              <a:extLst>
                <a:ext uri="{FF2B5EF4-FFF2-40B4-BE49-F238E27FC236}">
                  <a16:creationId xmlns:a16="http://schemas.microsoft.com/office/drawing/2014/main" id="{BC6D3D5B-8046-7447-AC6A-889C78366C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36090" y="4984467"/>
              <a:ext cx="223037" cy="324000"/>
            </a:xfrm>
            <a:prstGeom prst="rect">
              <a:avLst/>
            </a:prstGeom>
          </p:spPr>
        </p:pic>
      </p:grpSp>
      <p:sp>
        <p:nvSpPr>
          <p:cNvPr id="14" name="Platshållare för innehåll 14">
            <a:extLst>
              <a:ext uri="{FF2B5EF4-FFF2-40B4-BE49-F238E27FC236}">
                <a16:creationId xmlns:a16="http://schemas.microsoft.com/office/drawing/2014/main" id="{6A18FE57-EE8A-8E42-ACD1-A601592304AD}"/>
              </a:ext>
            </a:extLst>
          </p:cNvPr>
          <p:cNvSpPr txBox="1">
            <a:spLocks/>
          </p:cNvSpPr>
          <p:nvPr/>
        </p:nvSpPr>
        <p:spPr>
          <a:xfrm>
            <a:off x="650569" y="1726980"/>
            <a:ext cx="4202382" cy="276998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ts val="28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sv-SE" sz="1400" dirty="0">
                <a:solidFill>
                  <a:prstClr val="black"/>
                </a:solidFill>
              </a:rPr>
              <a:t>De kommande bilderna visar exempel på hur de </a:t>
            </a:r>
            <a:br>
              <a:rPr lang="sv-SE" sz="1400" dirty="0">
                <a:solidFill>
                  <a:prstClr val="black"/>
                </a:solidFill>
              </a:rPr>
            </a:br>
            <a:r>
              <a:rPr lang="sv-SE" sz="1400" dirty="0">
                <a:solidFill>
                  <a:prstClr val="black"/>
                </a:solidFill>
              </a:rPr>
              <a:t>olika momenten </a:t>
            </a:r>
            <a:r>
              <a:rPr lang="sv-SE" sz="1400" i="1" dirty="0">
                <a:solidFill>
                  <a:prstClr val="black"/>
                </a:solidFill>
              </a:rPr>
              <a:t>k</a:t>
            </a:r>
            <a:r>
              <a:rPr lang="sv-SE" sz="1400" i="1" dirty="0" smtClean="0">
                <a:solidFill>
                  <a:prstClr val="black"/>
                </a:solidFill>
              </a:rPr>
              <a:t>onsekvensanalys</a:t>
            </a:r>
            <a:r>
              <a:rPr lang="sv-SE" sz="1400" i="1" dirty="0">
                <a:solidFill>
                  <a:prstClr val="black"/>
                </a:solidFill>
              </a:rPr>
              <a:t>, </a:t>
            </a:r>
            <a:r>
              <a:rPr lang="sv-SE" sz="1400" i="1" dirty="0" smtClean="0">
                <a:solidFill>
                  <a:prstClr val="black"/>
                </a:solidFill>
              </a:rPr>
              <a:t>riskbedömning </a:t>
            </a:r>
            <a:r>
              <a:rPr lang="sv-SE" sz="1400" dirty="0">
                <a:solidFill>
                  <a:prstClr val="black"/>
                </a:solidFill>
              </a:rPr>
              <a:t>och</a:t>
            </a:r>
            <a:r>
              <a:rPr lang="sv-SE" sz="1400" i="1" dirty="0">
                <a:solidFill>
                  <a:prstClr val="black"/>
                </a:solidFill>
              </a:rPr>
              <a:t> </a:t>
            </a:r>
            <a:r>
              <a:rPr lang="sv-SE" sz="1400" i="1" dirty="0" smtClean="0">
                <a:solidFill>
                  <a:prstClr val="black"/>
                </a:solidFill>
              </a:rPr>
              <a:t>genomför </a:t>
            </a:r>
            <a:r>
              <a:rPr lang="sv-SE" sz="1400" i="1" dirty="0">
                <a:solidFill>
                  <a:prstClr val="black"/>
                </a:solidFill>
              </a:rPr>
              <a:t>åtgärder </a:t>
            </a:r>
            <a:r>
              <a:rPr lang="sv-SE" sz="1400" dirty="0">
                <a:solidFill>
                  <a:prstClr val="black"/>
                </a:solidFill>
              </a:rPr>
              <a:t>kan </a:t>
            </a:r>
            <a:r>
              <a:rPr lang="sv-SE" sz="1400" dirty="0"/>
              <a:t>genomföras samt vilket underlag de kan resultera i.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sv-SE" sz="1400" b="1" dirty="0">
                <a:solidFill>
                  <a:prstClr val="black"/>
                </a:solidFill>
              </a:rPr>
              <a:t>Detta exempel</a:t>
            </a:r>
            <a:r>
              <a:rPr lang="sv-SE" sz="1400" dirty="0">
                <a:solidFill>
                  <a:prstClr val="black"/>
                </a:solidFill>
              </a:rPr>
              <a:t> utgår ifrån att två workshops genomförs, en för momentet </a:t>
            </a:r>
            <a:r>
              <a:rPr lang="sv-SE" sz="1400" i="1" dirty="0">
                <a:solidFill>
                  <a:prstClr val="black"/>
                </a:solidFill>
              </a:rPr>
              <a:t>k</a:t>
            </a:r>
            <a:r>
              <a:rPr lang="sv-SE" sz="1400" i="1" dirty="0" smtClean="0">
                <a:solidFill>
                  <a:prstClr val="black"/>
                </a:solidFill>
              </a:rPr>
              <a:t>onsekvensanalys</a:t>
            </a:r>
            <a:r>
              <a:rPr lang="sv-SE" sz="1400" dirty="0" smtClean="0">
                <a:solidFill>
                  <a:prstClr val="black"/>
                </a:solidFill>
              </a:rPr>
              <a:t> </a:t>
            </a:r>
            <a:r>
              <a:rPr lang="sv-SE" sz="1400" dirty="0">
                <a:solidFill>
                  <a:prstClr val="black"/>
                </a:solidFill>
              </a:rPr>
              <a:t>och en för momentet </a:t>
            </a:r>
            <a:r>
              <a:rPr lang="sv-SE" sz="1400" i="1" dirty="0">
                <a:solidFill>
                  <a:prstClr val="black"/>
                </a:solidFill>
              </a:rPr>
              <a:t>r</a:t>
            </a:r>
            <a:r>
              <a:rPr lang="sv-SE" sz="1400" i="1" dirty="0" smtClean="0">
                <a:solidFill>
                  <a:prstClr val="black"/>
                </a:solidFill>
              </a:rPr>
              <a:t>iskbedömning</a:t>
            </a:r>
            <a:r>
              <a:rPr lang="sv-SE" sz="1400" i="1" dirty="0">
                <a:solidFill>
                  <a:prstClr val="black"/>
                </a:solidFill>
              </a:rPr>
              <a:t>. </a:t>
            </a:r>
            <a:r>
              <a:rPr lang="sv-SE" sz="1400" dirty="0">
                <a:solidFill>
                  <a:prstClr val="black"/>
                </a:solidFill>
              </a:rPr>
              <a:t>Workshoparna bör genomföras med representanter från verksamheten. </a:t>
            </a:r>
            <a:endParaRPr lang="sv-SE" sz="1400" dirty="0" smtClean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sv-SE" sz="1400" dirty="0" smtClean="0"/>
              <a:t>Även momentet </a:t>
            </a:r>
            <a:r>
              <a:rPr lang="sv-SE" sz="1400" i="1" dirty="0"/>
              <a:t>g</a:t>
            </a:r>
            <a:r>
              <a:rPr lang="sv-SE" sz="1400" i="1" dirty="0" smtClean="0"/>
              <a:t>enomför </a:t>
            </a:r>
            <a:r>
              <a:rPr lang="sv-SE" sz="1400" i="1" dirty="0"/>
              <a:t>åtgärder </a:t>
            </a:r>
            <a:r>
              <a:rPr lang="sv-SE" sz="1400" dirty="0"/>
              <a:t>bör </a:t>
            </a:r>
            <a:r>
              <a:rPr lang="sv-SE" sz="1400" dirty="0" smtClean="0"/>
              <a:t>tas </a:t>
            </a:r>
            <a:r>
              <a:rPr lang="sv-SE" sz="1400" dirty="0"/>
              <a:t>fram i nära dialog med verksamheten. </a:t>
            </a:r>
          </a:p>
        </p:txBody>
      </p:sp>
      <p:grpSp>
        <p:nvGrpSpPr>
          <p:cNvPr id="15" name="Grupp 14"/>
          <p:cNvGrpSpPr/>
          <p:nvPr/>
        </p:nvGrpSpPr>
        <p:grpSpPr>
          <a:xfrm>
            <a:off x="5207647" y="-1531176"/>
            <a:ext cx="7510143" cy="6884014"/>
            <a:chOff x="5207647" y="-1531176"/>
            <a:chExt cx="7510143" cy="6884014"/>
          </a:xfrm>
        </p:grpSpPr>
        <p:sp>
          <p:nvSpPr>
            <p:cNvPr id="16" name="Rektangel med rundat hörn 15">
              <a:extLst>
                <a:ext uri="{FF2B5EF4-FFF2-40B4-BE49-F238E27FC236}">
                  <a16:creationId xmlns:a16="http://schemas.microsoft.com/office/drawing/2014/main" id="{5CB4BF79-2FAD-6840-8D84-EED361FD011A}"/>
                </a:ext>
              </a:extLst>
            </p:cNvPr>
            <p:cNvSpPr/>
            <p:nvPr/>
          </p:nvSpPr>
          <p:spPr>
            <a:xfrm rot="16200000">
              <a:off x="6789672" y="2268410"/>
              <a:ext cx="2799671" cy="3369186"/>
            </a:xfrm>
            <a:prstGeom prst="round1Rect">
              <a:avLst>
                <a:gd name="adj" fmla="val 23025"/>
              </a:avLst>
            </a:prstGeom>
            <a:solidFill>
              <a:srgbClr val="F8D6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74E2D571-5FFE-A248-AEDC-0B6DA42C17D0}"/>
                </a:ext>
              </a:extLst>
            </p:cNvPr>
            <p:cNvSpPr/>
            <p:nvPr/>
          </p:nvSpPr>
          <p:spPr>
            <a:xfrm>
              <a:off x="6999988" y="3152683"/>
              <a:ext cx="2874111" cy="1939538"/>
            </a:xfrm>
            <a:prstGeom prst="rect">
              <a:avLst/>
            </a:prstGeom>
            <a:solidFill>
              <a:srgbClr val="F8D6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324000" tIns="252000" rIns="0" bIns="0" rtlCol="0" anchor="t" anchorCtr="0">
              <a:spAutoFit/>
            </a:bodyPr>
            <a:lstStyle/>
            <a:p>
              <a:pPr marL="144000" marR="0" lvl="0" indent="-144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CC0000"/>
                </a:buClr>
                <a:buSzPct val="120000"/>
                <a:buFont typeface="Apple Symbols" panose="02000000000000000000" pitchFamily="2" charset="-79"/>
                <a:buChar char="⎮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F6E67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Förbered 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F6E67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arbetet</a:t>
              </a:r>
            </a:p>
            <a:p>
              <a:pPr marL="144000" marR="0" lvl="0" indent="-144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CC0000"/>
                </a:buClr>
                <a:buSzPct val="120000"/>
                <a:buFont typeface="Apple Symbols" panose="02000000000000000000" pitchFamily="2" charset="-79"/>
                <a:buChar char="⎮"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Konsekvensanalys</a:t>
              </a:r>
            </a:p>
            <a:p>
              <a:pPr marL="144000" marR="0" lvl="0" indent="-144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CC0000"/>
                </a:buClr>
                <a:buSzPct val="120000"/>
                <a:buFont typeface="Apple Symbols" panose="02000000000000000000" pitchFamily="2" charset="-79"/>
                <a:buChar char="⎮"/>
                <a:tabLst/>
                <a:defRPr/>
              </a:pPr>
              <a:r>
                <a:rPr kumimoji="0" lang="sv-SE" sz="1200" b="1" i="0" u="none" strike="noStrike" kern="1000" cap="none" spc="4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Riskbedömning</a:t>
              </a:r>
            </a:p>
            <a:p>
              <a:pPr marL="144000" marR="0" lvl="0" indent="-144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CC0000"/>
                </a:buClr>
                <a:buSzPct val="120000"/>
                <a:buFont typeface="Apple Symbols" panose="02000000000000000000" pitchFamily="2" charset="-79"/>
                <a:buChar char="⎮"/>
                <a:tabLst/>
                <a:defRPr/>
              </a:pPr>
              <a:r>
                <a:rPr kumimoji="0" lang="sv-SE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Genomför åtgärder</a:t>
              </a:r>
            </a:p>
            <a:p>
              <a:pPr marL="144000" marR="0" lvl="0" indent="-144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CC0000"/>
                </a:buClr>
                <a:buSzPct val="120000"/>
                <a:buFont typeface="Apple Symbols" panose="02000000000000000000" pitchFamily="2" charset="-79"/>
                <a:buChar char="⎮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6F6E67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Kommunicera, testa 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F6E67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och öva</a:t>
              </a:r>
            </a:p>
            <a:p>
              <a:pPr marL="144000" marR="0" lvl="0" indent="-1440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900"/>
                </a:spcAft>
                <a:buClr>
                  <a:srgbClr val="CC0000"/>
                </a:buClr>
                <a:buSzPct val="120000"/>
                <a:buFont typeface="Apple Symbols" panose="02000000000000000000" pitchFamily="2" charset="-79"/>
                <a:buChar char="⎮"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6F6E67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Vidareutveckla arbetet</a:t>
              </a:r>
            </a:p>
          </p:txBody>
        </p:sp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6F21EB2-B9F1-BA4C-8269-BC56413839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206940" y="182729"/>
              <a:ext cx="2450539" cy="2348760"/>
            </a:xfrm>
            <a:prstGeom prst="rect">
              <a:avLst/>
            </a:prstGeom>
          </p:spPr>
        </p:pic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012B5417-D94F-E148-9A7F-6022F0D5050D}"/>
                </a:ext>
              </a:extLst>
            </p:cNvPr>
            <p:cNvSpPr txBox="1"/>
            <p:nvPr/>
          </p:nvSpPr>
          <p:spPr>
            <a:xfrm>
              <a:off x="9206940" y="213551"/>
              <a:ext cx="178678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Workshop</a:t>
              </a:r>
            </a:p>
          </p:txBody>
        </p:sp>
        <p:sp>
          <p:nvSpPr>
            <p:cNvPr id="20" name="Båge 19">
              <a:extLst>
                <a:ext uri="{FF2B5EF4-FFF2-40B4-BE49-F238E27FC236}">
                  <a16:creationId xmlns:a16="http://schemas.microsoft.com/office/drawing/2014/main" id="{A6EE5383-11F4-8849-860C-2B1F22B9CE58}"/>
                </a:ext>
              </a:extLst>
            </p:cNvPr>
            <p:cNvSpPr/>
            <p:nvPr/>
          </p:nvSpPr>
          <p:spPr>
            <a:xfrm>
              <a:off x="8514997" y="-1531176"/>
              <a:ext cx="4202793" cy="4202793"/>
            </a:xfrm>
            <a:prstGeom prst="arc">
              <a:avLst>
                <a:gd name="adj1" fmla="val 3451346"/>
                <a:gd name="adj2" fmla="val 9631079"/>
              </a:avLst>
            </a:prstGeom>
            <a:ln w="25400"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1" name="Rak 30">
              <a:extLst>
                <a:ext uri="{FF2B5EF4-FFF2-40B4-BE49-F238E27FC236}">
                  <a16:creationId xmlns:a16="http://schemas.microsoft.com/office/drawing/2014/main" id="{A9432775-F470-A14F-A40F-073B2BA0B5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9613" y="2531489"/>
              <a:ext cx="894486" cy="1180208"/>
            </a:xfrm>
            <a:prstGeom prst="line">
              <a:avLst/>
            </a:prstGeom>
            <a:ln w="25400">
              <a:solidFill>
                <a:schemeClr val="accent2"/>
              </a:solidFill>
              <a:prstDash val="sys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ak 32">
              <a:extLst>
                <a:ext uri="{FF2B5EF4-FFF2-40B4-BE49-F238E27FC236}">
                  <a16:creationId xmlns:a16="http://schemas.microsoft.com/office/drawing/2014/main" id="{DCB7E33E-DF39-E841-B03D-CFE4EC8570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36396" y="2531489"/>
              <a:ext cx="1037703" cy="1551056"/>
            </a:xfrm>
            <a:prstGeom prst="line">
              <a:avLst/>
            </a:prstGeom>
            <a:ln w="25400">
              <a:solidFill>
                <a:schemeClr val="accent2"/>
              </a:solidFill>
              <a:prstDash val="sys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upp 22">
              <a:extLst>
                <a:ext uri="{FF2B5EF4-FFF2-40B4-BE49-F238E27FC236}">
                  <a16:creationId xmlns:a16="http://schemas.microsoft.com/office/drawing/2014/main" id="{D66CEC5D-F6B4-924D-8105-905CCA090D83}"/>
                </a:ext>
              </a:extLst>
            </p:cNvPr>
            <p:cNvGrpSpPr/>
            <p:nvPr/>
          </p:nvGrpSpPr>
          <p:grpSpPr>
            <a:xfrm>
              <a:off x="5207647" y="1241719"/>
              <a:ext cx="2543762" cy="2543762"/>
              <a:chOff x="4310587" y="1643587"/>
              <a:chExt cx="3570826" cy="3570826"/>
            </a:xfrm>
          </p:grpSpPr>
          <p:sp>
            <p:nvSpPr>
              <p:cNvPr id="24" name="Frihandsfigur 23">
                <a:extLst>
                  <a:ext uri="{FF2B5EF4-FFF2-40B4-BE49-F238E27FC236}">
                    <a16:creationId xmlns:a16="http://schemas.microsoft.com/office/drawing/2014/main" id="{B62EAED8-FB0C-2940-AEC2-94834CD9DFBE}"/>
                  </a:ext>
                </a:extLst>
              </p:cNvPr>
              <p:cNvSpPr/>
              <p:nvPr/>
            </p:nvSpPr>
            <p:spPr>
              <a:xfrm>
                <a:off x="4501580" y="1834580"/>
                <a:ext cx="1542633" cy="1542633"/>
              </a:xfrm>
              <a:custGeom>
                <a:avLst/>
                <a:gdLst>
                  <a:gd name="connsiteX0" fmla="*/ 1542633 w 1542633"/>
                  <a:gd name="connsiteY0" fmla="*/ 0 h 1542633"/>
                  <a:gd name="connsiteX1" fmla="*/ 1542633 w 1542633"/>
                  <a:gd name="connsiteY1" fmla="*/ 1271612 h 1542633"/>
                  <a:gd name="connsiteX2" fmla="*/ 1525463 w 1542633"/>
                  <a:gd name="connsiteY2" fmla="*/ 1273343 h 1542633"/>
                  <a:gd name="connsiteX3" fmla="*/ 1273343 w 1542633"/>
                  <a:gd name="connsiteY3" fmla="*/ 1525463 h 1542633"/>
                  <a:gd name="connsiteX4" fmla="*/ 1271612 w 1542633"/>
                  <a:gd name="connsiteY4" fmla="*/ 1542633 h 1542633"/>
                  <a:gd name="connsiteX5" fmla="*/ 0 w 1542633"/>
                  <a:gd name="connsiteY5" fmla="*/ 1542633 h 1542633"/>
                  <a:gd name="connsiteX6" fmla="*/ 1542633 w 1542633"/>
                  <a:gd name="connsiteY6" fmla="*/ 0 h 1542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2633" h="1542633">
                    <a:moveTo>
                      <a:pt x="1542633" y="0"/>
                    </a:moveTo>
                    <a:lnTo>
                      <a:pt x="1542633" y="1271612"/>
                    </a:lnTo>
                    <a:lnTo>
                      <a:pt x="1525463" y="1273343"/>
                    </a:lnTo>
                    <a:cubicBezTo>
                      <a:pt x="1398913" y="1299239"/>
                      <a:pt x="1299239" y="1398913"/>
                      <a:pt x="1273343" y="1525463"/>
                    </a:cubicBezTo>
                    <a:lnTo>
                      <a:pt x="1271612" y="1542633"/>
                    </a:lnTo>
                    <a:lnTo>
                      <a:pt x="0" y="1542633"/>
                    </a:lnTo>
                    <a:cubicBezTo>
                      <a:pt x="0" y="690661"/>
                      <a:pt x="690661" y="0"/>
                      <a:pt x="1542633" y="0"/>
                    </a:cubicBezTo>
                    <a:close/>
                  </a:path>
                </a:pathLst>
              </a:custGeom>
              <a:solidFill>
                <a:srgbClr val="E2E2E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63367" tIns="0" rIns="1811848" bIns="1260000" numCol="1" spcCol="1270" anchor="ctr" anchorCtr="0">
                <a:noAutofit/>
              </a:bodyPr>
              <a:lstStyle/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5" name="Frihandsfigur 24">
                <a:extLst>
                  <a:ext uri="{FF2B5EF4-FFF2-40B4-BE49-F238E27FC236}">
                    <a16:creationId xmlns:a16="http://schemas.microsoft.com/office/drawing/2014/main" id="{9B13A0AA-8A08-DC44-BC73-6643541A3332}"/>
                  </a:ext>
                </a:extLst>
              </p:cNvPr>
              <p:cNvSpPr/>
              <p:nvPr/>
            </p:nvSpPr>
            <p:spPr>
              <a:xfrm>
                <a:off x="4501580" y="3480788"/>
                <a:ext cx="1542633" cy="1542633"/>
              </a:xfrm>
              <a:custGeom>
                <a:avLst/>
                <a:gdLst>
                  <a:gd name="connsiteX0" fmla="*/ 0 w 1542633"/>
                  <a:gd name="connsiteY0" fmla="*/ 0 h 1542633"/>
                  <a:gd name="connsiteX1" fmla="*/ 1272350 w 1542633"/>
                  <a:gd name="connsiteY1" fmla="*/ 1 h 1542633"/>
                  <a:gd name="connsiteX2" fmla="*/ 1273343 w 1542633"/>
                  <a:gd name="connsiteY2" fmla="*/ 9849 h 1542633"/>
                  <a:gd name="connsiteX3" fmla="*/ 1525463 w 1542633"/>
                  <a:gd name="connsiteY3" fmla="*/ 261969 h 1542633"/>
                  <a:gd name="connsiteX4" fmla="*/ 1542633 w 1542633"/>
                  <a:gd name="connsiteY4" fmla="*/ 263700 h 1542633"/>
                  <a:gd name="connsiteX5" fmla="*/ 1542633 w 1542633"/>
                  <a:gd name="connsiteY5" fmla="*/ 1542633 h 1542633"/>
                  <a:gd name="connsiteX6" fmla="*/ 0 w 1542633"/>
                  <a:gd name="connsiteY6" fmla="*/ 0 h 1542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2633" h="1542633">
                    <a:moveTo>
                      <a:pt x="0" y="0"/>
                    </a:moveTo>
                    <a:lnTo>
                      <a:pt x="1272350" y="1"/>
                    </a:lnTo>
                    <a:lnTo>
                      <a:pt x="1273343" y="9849"/>
                    </a:lnTo>
                    <a:cubicBezTo>
                      <a:pt x="1299239" y="136399"/>
                      <a:pt x="1398913" y="236074"/>
                      <a:pt x="1525463" y="261969"/>
                    </a:cubicBezTo>
                    <a:lnTo>
                      <a:pt x="1542633" y="263700"/>
                    </a:lnTo>
                    <a:lnTo>
                      <a:pt x="1542633" y="1542633"/>
                    </a:lnTo>
                    <a:cubicBezTo>
                      <a:pt x="690661" y="1542633"/>
                      <a:pt x="0" y="851973"/>
                      <a:pt x="0" y="0"/>
                    </a:cubicBezTo>
                    <a:close/>
                  </a:path>
                </a:pathLst>
              </a:custGeom>
              <a:solidFill>
                <a:srgbClr val="E2E2E1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363367" tIns="0" rIns="1811848" bIns="1260000" numCol="1" spcCol="1270" anchor="ctr" anchorCtr="0">
                <a:noAutofit/>
              </a:bodyPr>
              <a:lstStyle/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2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26" name="Frihandsfigur 25">
                <a:extLst>
                  <a:ext uri="{FF2B5EF4-FFF2-40B4-BE49-F238E27FC236}">
                    <a16:creationId xmlns:a16="http://schemas.microsoft.com/office/drawing/2014/main" id="{5ACEDBBC-3716-DF4A-9480-B6DA06FCBD5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47788" y="1834580"/>
                <a:ext cx="1542633" cy="1542633"/>
              </a:xfrm>
              <a:custGeom>
                <a:avLst/>
                <a:gdLst>
                  <a:gd name="connsiteX0" fmla="*/ 0 w 1542633"/>
                  <a:gd name="connsiteY0" fmla="*/ 0 h 1542633"/>
                  <a:gd name="connsiteX1" fmla="*/ 1542633 w 1542633"/>
                  <a:gd name="connsiteY1" fmla="*/ 1542633 h 1542633"/>
                  <a:gd name="connsiteX2" fmla="*/ 263700 w 1542633"/>
                  <a:gd name="connsiteY2" fmla="*/ 1542633 h 1542633"/>
                  <a:gd name="connsiteX3" fmla="*/ 261969 w 1542633"/>
                  <a:gd name="connsiteY3" fmla="*/ 1525463 h 1542633"/>
                  <a:gd name="connsiteX4" fmla="*/ 9849 w 1542633"/>
                  <a:gd name="connsiteY4" fmla="*/ 1273343 h 1542633"/>
                  <a:gd name="connsiteX5" fmla="*/ 1 w 1542633"/>
                  <a:gd name="connsiteY5" fmla="*/ 1272350 h 1542633"/>
                  <a:gd name="connsiteX6" fmla="*/ 0 w 1542633"/>
                  <a:gd name="connsiteY6" fmla="*/ 0 h 1542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2633" h="1542633">
                    <a:moveTo>
                      <a:pt x="0" y="0"/>
                    </a:moveTo>
                    <a:cubicBezTo>
                      <a:pt x="851973" y="0"/>
                      <a:pt x="1542633" y="690661"/>
                      <a:pt x="1542633" y="1542633"/>
                    </a:cubicBezTo>
                    <a:lnTo>
                      <a:pt x="263700" y="1542633"/>
                    </a:lnTo>
                    <a:lnTo>
                      <a:pt x="261969" y="1525463"/>
                    </a:lnTo>
                    <a:cubicBezTo>
                      <a:pt x="236074" y="1398913"/>
                      <a:pt x="136399" y="1299239"/>
                      <a:pt x="9849" y="1273343"/>
                    </a:cubicBezTo>
                    <a:lnTo>
                      <a:pt x="1" y="12723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2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Frihandsfigur 26">
                <a:extLst>
                  <a:ext uri="{FF2B5EF4-FFF2-40B4-BE49-F238E27FC236}">
                    <a16:creationId xmlns:a16="http://schemas.microsoft.com/office/drawing/2014/main" id="{37BBDE3C-2D72-A747-9080-5F235D6E860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47788" y="3480789"/>
                <a:ext cx="1542633" cy="1542633"/>
              </a:xfrm>
              <a:custGeom>
                <a:avLst/>
                <a:gdLst>
                  <a:gd name="connsiteX0" fmla="*/ 262962 w 1542633"/>
                  <a:gd name="connsiteY0" fmla="*/ 0 h 1542633"/>
                  <a:gd name="connsiteX1" fmla="*/ 1542633 w 1542633"/>
                  <a:gd name="connsiteY1" fmla="*/ 0 h 1542633"/>
                  <a:gd name="connsiteX2" fmla="*/ 0 w 1542633"/>
                  <a:gd name="connsiteY2" fmla="*/ 1542633 h 1542633"/>
                  <a:gd name="connsiteX3" fmla="*/ 1 w 1542633"/>
                  <a:gd name="connsiteY3" fmla="*/ 262961 h 1542633"/>
                  <a:gd name="connsiteX4" fmla="*/ 9849 w 1542633"/>
                  <a:gd name="connsiteY4" fmla="*/ 261968 h 1542633"/>
                  <a:gd name="connsiteX5" fmla="*/ 261969 w 1542633"/>
                  <a:gd name="connsiteY5" fmla="*/ 9848 h 1542633"/>
                  <a:gd name="connsiteX6" fmla="*/ 262962 w 1542633"/>
                  <a:gd name="connsiteY6" fmla="*/ 0 h 1542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2633" h="1542633">
                    <a:moveTo>
                      <a:pt x="262962" y="0"/>
                    </a:moveTo>
                    <a:lnTo>
                      <a:pt x="1542633" y="0"/>
                    </a:lnTo>
                    <a:cubicBezTo>
                      <a:pt x="1542633" y="851973"/>
                      <a:pt x="851973" y="1542633"/>
                      <a:pt x="0" y="1542633"/>
                    </a:cubicBezTo>
                    <a:lnTo>
                      <a:pt x="1" y="262961"/>
                    </a:lnTo>
                    <a:lnTo>
                      <a:pt x="9849" y="261968"/>
                    </a:lnTo>
                    <a:cubicBezTo>
                      <a:pt x="136399" y="236073"/>
                      <a:pt x="236074" y="136398"/>
                      <a:pt x="261969" y="9848"/>
                    </a:cubicBezTo>
                    <a:lnTo>
                      <a:pt x="262962" y="0"/>
                    </a:lnTo>
                    <a:close/>
                  </a:path>
                </a:pathLst>
              </a:custGeom>
              <a:solidFill>
                <a:srgbClr val="E67C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" name="Cirkelformad pil 14">
                <a:extLst>
                  <a:ext uri="{FF2B5EF4-FFF2-40B4-BE49-F238E27FC236}">
                    <a16:creationId xmlns:a16="http://schemas.microsoft.com/office/drawing/2014/main" id="{39A33E7E-EA3B-2548-AD06-ED7CF33198EF}"/>
                  </a:ext>
                </a:extLst>
              </p:cNvPr>
              <p:cNvSpPr/>
              <p:nvPr/>
            </p:nvSpPr>
            <p:spPr>
              <a:xfrm>
                <a:off x="4414163" y="1643587"/>
                <a:ext cx="3467250" cy="3467250"/>
              </a:xfrm>
              <a:prstGeom prst="circularArrow">
                <a:avLst>
                  <a:gd name="adj1" fmla="val 5085"/>
                  <a:gd name="adj2" fmla="val 327528"/>
                  <a:gd name="adj3" fmla="val 21272472"/>
                  <a:gd name="adj4" fmla="val 16200000"/>
                  <a:gd name="adj5" fmla="val 5932"/>
                </a:avLst>
              </a:prstGeom>
              <a:solidFill>
                <a:srgbClr val="C5C5C2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0" name="Cirkelformad pil 15">
                <a:extLst>
                  <a:ext uri="{FF2B5EF4-FFF2-40B4-BE49-F238E27FC236}">
                    <a16:creationId xmlns:a16="http://schemas.microsoft.com/office/drawing/2014/main" id="{0839C03C-79CF-7F41-9722-5737AF503A3D}"/>
                  </a:ext>
                </a:extLst>
              </p:cNvPr>
              <p:cNvSpPr/>
              <p:nvPr/>
            </p:nvSpPr>
            <p:spPr>
              <a:xfrm>
                <a:off x="4414163" y="1747163"/>
                <a:ext cx="3467250" cy="3467250"/>
              </a:xfrm>
              <a:prstGeom prst="circularArrow">
                <a:avLst>
                  <a:gd name="adj1" fmla="val 5085"/>
                  <a:gd name="adj2" fmla="val 327528"/>
                  <a:gd name="adj3" fmla="val 5072472"/>
                  <a:gd name="adj4" fmla="val 0"/>
                  <a:gd name="adj5" fmla="val 5932"/>
                </a:avLst>
              </a:prstGeom>
              <a:solidFill>
                <a:srgbClr val="CC0000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2" name="Cirkelformad pil 16">
                <a:extLst>
                  <a:ext uri="{FF2B5EF4-FFF2-40B4-BE49-F238E27FC236}">
                    <a16:creationId xmlns:a16="http://schemas.microsoft.com/office/drawing/2014/main" id="{A49AAD7B-F539-F843-A0E6-CAB7F56F8D16}"/>
                  </a:ext>
                </a:extLst>
              </p:cNvPr>
              <p:cNvSpPr/>
              <p:nvPr/>
            </p:nvSpPr>
            <p:spPr>
              <a:xfrm>
                <a:off x="4310587" y="1747163"/>
                <a:ext cx="3467250" cy="3467250"/>
              </a:xfrm>
              <a:prstGeom prst="circularArrow">
                <a:avLst>
                  <a:gd name="adj1" fmla="val 5085"/>
                  <a:gd name="adj2" fmla="val 327528"/>
                  <a:gd name="adj3" fmla="val 10472472"/>
                  <a:gd name="adj4" fmla="val 5400000"/>
                  <a:gd name="adj5" fmla="val 5932"/>
                </a:avLst>
              </a:prstGeom>
              <a:solidFill>
                <a:srgbClr val="C5C5C2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4" name="Cirkelformad pil 17">
                <a:extLst>
                  <a:ext uri="{FF2B5EF4-FFF2-40B4-BE49-F238E27FC236}">
                    <a16:creationId xmlns:a16="http://schemas.microsoft.com/office/drawing/2014/main" id="{43A52B47-2138-BB4C-8066-8C3895625340}"/>
                  </a:ext>
                </a:extLst>
              </p:cNvPr>
              <p:cNvSpPr/>
              <p:nvPr/>
            </p:nvSpPr>
            <p:spPr>
              <a:xfrm>
                <a:off x="4310587" y="1643587"/>
                <a:ext cx="3467250" cy="3467250"/>
              </a:xfrm>
              <a:prstGeom prst="circularArrow">
                <a:avLst>
                  <a:gd name="adj1" fmla="val 5085"/>
                  <a:gd name="adj2" fmla="val 327528"/>
                  <a:gd name="adj3" fmla="val 15872472"/>
                  <a:gd name="adj4" fmla="val 10800000"/>
                  <a:gd name="adj5" fmla="val 5932"/>
                </a:avLst>
              </a:prstGeom>
              <a:solidFill>
                <a:srgbClr val="C5C5C2"/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endParaRPr>
              </a:p>
            </p:txBody>
          </p:sp>
          <p:sp>
            <p:nvSpPr>
              <p:cNvPr id="35" name="textruta 34">
                <a:extLst>
                  <a:ext uri="{FF2B5EF4-FFF2-40B4-BE49-F238E27FC236}">
                    <a16:creationId xmlns:a16="http://schemas.microsoft.com/office/drawing/2014/main" id="{B15C9B44-6A70-864D-A8BA-93D587E4158D}"/>
                  </a:ext>
                </a:extLst>
              </p:cNvPr>
              <p:cNvSpPr txBox="1"/>
              <p:nvPr/>
            </p:nvSpPr>
            <p:spPr>
              <a:xfrm>
                <a:off x="4889477" y="2631897"/>
                <a:ext cx="1042307" cy="536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9A8A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Förbättra</a:t>
                </a:r>
              </a:p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A9A8A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(</a:t>
                </a:r>
                <a:r>
                  <a:rPr kumimoji="0" lang="sv-SE" sz="10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A9A8A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act</a:t>
                </a:r>
                <a:r>
                  <a:rPr kumimoji="0" lang="sv-SE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A9A8A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)</a:t>
                </a:r>
              </a:p>
            </p:txBody>
          </p:sp>
          <p:sp>
            <p:nvSpPr>
              <p:cNvPr id="37" name="textruta 36">
                <a:extLst>
                  <a:ext uri="{FF2B5EF4-FFF2-40B4-BE49-F238E27FC236}">
                    <a16:creationId xmlns:a16="http://schemas.microsoft.com/office/drawing/2014/main" id="{9055ABBF-3AA8-7641-9581-8C3B13450FEE}"/>
                  </a:ext>
                </a:extLst>
              </p:cNvPr>
              <p:cNvSpPr txBox="1"/>
              <p:nvPr/>
            </p:nvSpPr>
            <p:spPr>
              <a:xfrm>
                <a:off x="4877504" y="3752481"/>
                <a:ext cx="1064809" cy="536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9A8A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Följa upp</a:t>
                </a:r>
              </a:p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A9A8A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(check)</a:t>
                </a:r>
              </a:p>
            </p:txBody>
          </p:sp>
          <p:sp>
            <p:nvSpPr>
              <p:cNvPr id="38" name="textruta 37">
                <a:extLst>
                  <a:ext uri="{FF2B5EF4-FFF2-40B4-BE49-F238E27FC236}">
                    <a16:creationId xmlns:a16="http://schemas.microsoft.com/office/drawing/2014/main" id="{4A10B43D-AD47-EC4F-9BFE-C6C3A9A344DA}"/>
                  </a:ext>
                </a:extLst>
              </p:cNvPr>
              <p:cNvSpPr txBox="1"/>
              <p:nvPr/>
            </p:nvSpPr>
            <p:spPr>
              <a:xfrm>
                <a:off x="6180314" y="3752481"/>
                <a:ext cx="1258327" cy="536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Genomföra</a:t>
                </a:r>
              </a:p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(do)</a:t>
                </a:r>
              </a:p>
            </p:txBody>
          </p:sp>
          <p:sp>
            <p:nvSpPr>
              <p:cNvPr id="39" name="textruta 38">
                <a:extLst>
                  <a:ext uri="{FF2B5EF4-FFF2-40B4-BE49-F238E27FC236}">
                    <a16:creationId xmlns:a16="http://schemas.microsoft.com/office/drawing/2014/main" id="{C4C73141-F54B-D640-BB2C-5B21DECEE99E}"/>
                  </a:ext>
                </a:extLst>
              </p:cNvPr>
              <p:cNvSpPr txBox="1"/>
              <p:nvPr/>
            </p:nvSpPr>
            <p:spPr>
              <a:xfrm>
                <a:off x="6286629" y="2631897"/>
                <a:ext cx="923044" cy="5364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9A8A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Planera</a:t>
                </a:r>
              </a:p>
              <a:p>
                <a:pPr marL="0" marR="0" lvl="0" indent="0" algn="ctr" defTabSz="93345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v-SE" sz="1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A9A8A4"/>
                    </a:solidFill>
                    <a:effectLst/>
                    <a:uLnTx/>
                    <a:uFillTx/>
                    <a:latin typeface="Century Gothic"/>
                    <a:ea typeface="+mn-ea"/>
                    <a:cs typeface="+mn-cs"/>
                  </a:rPr>
                  <a:t>(plan)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98822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6AB83E-F9A4-934C-AB7A-C32985490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4886" y="1211122"/>
            <a:ext cx="6356829" cy="998225"/>
          </a:xfrm>
        </p:spPr>
        <p:txBody>
          <a:bodyPr/>
          <a:lstStyle/>
          <a:p>
            <a:r>
              <a:rPr lang="sv-SE" dirty="0"/>
              <a:t>Konsekvensanalys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D020E6-8531-6D4B-A1CD-F44245455F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04886" y="2208497"/>
            <a:ext cx="7594288" cy="4385816"/>
          </a:xfr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sv-SE" sz="1800" dirty="0">
                <a:solidFill>
                  <a:prstClr val="black"/>
                </a:solidFill>
              </a:rPr>
              <a:t>Momentet innebär att ni :</a:t>
            </a:r>
          </a:p>
          <a:p>
            <a:pPr marL="213750" lvl="0" indent="-213750"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prstClr val="black"/>
                </a:solidFill>
              </a:rPr>
              <a:t>identifierar aktiviteter</a:t>
            </a:r>
          </a:p>
          <a:p>
            <a:pPr marL="213750" lvl="0" indent="-213750"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prstClr val="black"/>
                </a:solidFill>
              </a:rPr>
              <a:t>beskriver konsekvenser vid störningar</a:t>
            </a:r>
          </a:p>
          <a:p>
            <a:pPr marL="213750" lvl="0" indent="-213750"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prstClr val="black"/>
                </a:solidFill>
              </a:rPr>
              <a:t>fastställer acceptabla störningsperioder</a:t>
            </a:r>
          </a:p>
          <a:p>
            <a:pPr marL="213750" lvl="0" indent="-213750"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prstClr val="black"/>
                </a:solidFill>
              </a:rPr>
              <a:t>prioriterar vilka aktiviteter som är kritiska</a:t>
            </a:r>
          </a:p>
          <a:p>
            <a:pPr marL="213750" lvl="0" indent="-213750"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prstClr val="black"/>
                </a:solidFill>
              </a:rPr>
              <a:t>kartlägger resurser</a:t>
            </a:r>
          </a:p>
          <a:p>
            <a:pPr marL="213750" lvl="0" indent="-213750">
              <a:spcBef>
                <a:spcPts val="0"/>
              </a:spcBef>
              <a:spcAft>
                <a:spcPts val="600"/>
              </a:spcAft>
              <a:buClr>
                <a:srgbClr val="822757"/>
              </a:buClr>
              <a:buSzPct val="120000"/>
              <a:buFont typeface="Arial" panose="020B0604020202020204" pitchFamily="34" charset="0"/>
              <a:buChar char="•"/>
            </a:pPr>
            <a:r>
              <a:rPr lang="sv-SE" sz="1800" dirty="0">
                <a:solidFill>
                  <a:prstClr val="black"/>
                </a:solidFill>
              </a:rPr>
              <a:t>fastställer återställningstider för identifierade resurser. </a:t>
            </a:r>
            <a:endParaRPr lang="sv-SE" sz="1800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20000"/>
            </a:pPr>
            <a:r>
              <a:rPr lang="sv-SE" sz="1800" dirty="0" smtClean="0">
                <a:solidFill>
                  <a:schemeClr val="tx1"/>
                </a:solidFill>
              </a:rPr>
              <a:t>Konsekvensanalysen </a:t>
            </a:r>
            <a:r>
              <a:rPr lang="sv-SE" sz="1800" dirty="0">
                <a:solidFill>
                  <a:schemeClr val="tx1"/>
                </a:solidFill>
              </a:rPr>
              <a:t>resulterar i en kartläggning över hur </a:t>
            </a:r>
            <a:r>
              <a:rPr lang="sv-SE" sz="1800" dirty="0" smtClean="0">
                <a:solidFill>
                  <a:schemeClr val="tx1"/>
                </a:solidFill>
              </a:rPr>
              <a:t>verksamheten </a:t>
            </a:r>
            <a:r>
              <a:rPr lang="sv-SE" sz="1800" dirty="0">
                <a:solidFill>
                  <a:schemeClr val="tx1"/>
                </a:solidFill>
              </a:rPr>
              <a:t>ser ut, vilka aktiviteter som är kritiska och vilka </a:t>
            </a:r>
            <a:r>
              <a:rPr lang="sv-SE" sz="1800" dirty="0" smtClean="0">
                <a:solidFill>
                  <a:schemeClr val="tx1"/>
                </a:solidFill>
              </a:rPr>
              <a:t>resurser </a:t>
            </a:r>
            <a:r>
              <a:rPr lang="sv-SE" sz="1800" dirty="0">
                <a:solidFill>
                  <a:schemeClr val="tx1"/>
                </a:solidFill>
              </a:rPr>
              <a:t>som behövs för att upprätthålla verksamheten. Momentet </a:t>
            </a:r>
            <a:r>
              <a:rPr lang="sv-SE" sz="1800" dirty="0" smtClean="0">
                <a:solidFill>
                  <a:schemeClr val="tx1"/>
                </a:solidFill>
              </a:rPr>
              <a:t>ger </a:t>
            </a:r>
            <a:r>
              <a:rPr lang="sv-SE" sz="1800" dirty="0">
                <a:solidFill>
                  <a:schemeClr val="tx1"/>
                </a:solidFill>
              </a:rPr>
              <a:t>er också en bild över hur länge er verksamhet kan tolerera en </a:t>
            </a:r>
            <a:r>
              <a:rPr lang="sv-SE" sz="1800" dirty="0" smtClean="0">
                <a:solidFill>
                  <a:schemeClr val="tx1"/>
                </a:solidFill>
              </a:rPr>
              <a:t>störning </a:t>
            </a:r>
            <a:r>
              <a:rPr lang="sv-SE" sz="1800" dirty="0">
                <a:solidFill>
                  <a:schemeClr val="tx1"/>
                </a:solidFill>
              </a:rPr>
              <a:t>innan det orsakar oacceptabla konsekvenser. </a:t>
            </a:r>
          </a:p>
          <a:p>
            <a:pPr marL="213750" indent="-213750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</a:pPr>
            <a:endParaRPr lang="sv-SE" sz="1800" dirty="0">
              <a:solidFill>
                <a:schemeClr val="tx1"/>
              </a:solidFill>
            </a:endParaRPr>
          </a:p>
        </p:txBody>
      </p:sp>
      <p:cxnSp>
        <p:nvCxnSpPr>
          <p:cNvPr id="5" name="Rak 4">
            <a:extLst>
              <a:ext uri="{FF2B5EF4-FFF2-40B4-BE49-F238E27FC236}">
                <a16:creationId xmlns:a16="http://schemas.microsoft.com/office/drawing/2014/main" id="{E00EAAFE-8687-F64F-B963-B594ACE51470}"/>
              </a:ext>
            </a:extLst>
          </p:cNvPr>
          <p:cNvCxnSpPr>
            <a:cxnSpLocks/>
          </p:cNvCxnSpPr>
          <p:nvPr/>
        </p:nvCxnSpPr>
        <p:spPr>
          <a:xfrm>
            <a:off x="3004886" y="6370452"/>
            <a:ext cx="557348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objekt 5">
            <a:extLst>
              <a:ext uri="{FF2B5EF4-FFF2-40B4-BE49-F238E27FC236}">
                <a16:creationId xmlns:a16="http://schemas.microsoft.com/office/drawing/2014/main" id="{DE16BD0F-DDD9-3243-8752-3B8538F5C7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698171" y="444978"/>
            <a:ext cx="1152257" cy="1152257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271959D4-6739-B347-BA71-2C65047D75CD}"/>
              </a:ext>
            </a:extLst>
          </p:cNvPr>
          <p:cNvSpPr/>
          <p:nvPr/>
        </p:nvSpPr>
        <p:spPr>
          <a:xfrm>
            <a:off x="3004886" y="759496"/>
            <a:ext cx="23887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Workshop 1  </a:t>
            </a:r>
          </a:p>
        </p:txBody>
      </p:sp>
    </p:spTree>
    <p:extLst>
      <p:ext uri="{BB962C8B-B14F-4D97-AF65-F5344CB8AC3E}">
        <p14:creationId xmlns:p14="http://schemas.microsoft.com/office/powerpoint/2010/main" val="29218788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76C3253-994C-154C-8692-E7C17B625A33}"/>
              </a:ext>
            </a:extLst>
          </p:cNvPr>
          <p:cNvSpPr/>
          <p:nvPr/>
        </p:nvSpPr>
        <p:spPr>
          <a:xfrm>
            <a:off x="6816725" y="1"/>
            <a:ext cx="5375275" cy="6858000"/>
          </a:xfrm>
          <a:prstGeom prst="rect">
            <a:avLst/>
          </a:prstGeom>
          <a:solidFill>
            <a:srgbClr val="E2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3870311" cy="757130"/>
          </a:xfrm>
        </p:spPr>
        <p:txBody>
          <a:bodyPr wrap="square">
            <a:spAutoFit/>
          </a:bodyPr>
          <a:lstStyle/>
          <a:p>
            <a:r>
              <a:rPr lang="sv-SE" sz="2400" dirty="0"/>
              <a:t>Konsekvensanalys</a:t>
            </a:r>
            <a:br>
              <a:rPr lang="sv-SE" sz="2400" dirty="0"/>
            </a:br>
            <a:r>
              <a:rPr lang="sv-SE" sz="2200" b="0" dirty="0"/>
              <a:t>Aktiviteter</a:t>
            </a:r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latshållare för innehåll 14">
            <a:extLst>
              <a:ext uri="{FF2B5EF4-FFF2-40B4-BE49-F238E27FC236}">
                <a16:creationId xmlns:a16="http://schemas.microsoft.com/office/drawing/2014/main" id="{82F50FE8-F8A7-2A48-BE17-A307927682FA}"/>
              </a:ext>
            </a:extLst>
          </p:cNvPr>
          <p:cNvSpPr txBox="1">
            <a:spLocks/>
          </p:cNvSpPr>
          <p:nvPr/>
        </p:nvSpPr>
        <p:spPr>
          <a:xfrm>
            <a:off x="890740" y="1947713"/>
            <a:ext cx="4606373" cy="153888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dirty="0">
                <a:solidFill>
                  <a:schemeClr val="tx1"/>
                </a:solidFill>
              </a:rPr>
              <a:t>Den första delen i en konsekvensanalys handlar om </a:t>
            </a:r>
            <a:br>
              <a:rPr lang="sv-SE" sz="1400" dirty="0">
                <a:solidFill>
                  <a:schemeClr val="tx1"/>
                </a:solidFill>
              </a:rPr>
            </a:br>
            <a:r>
              <a:rPr lang="sv-SE" sz="1400" dirty="0">
                <a:solidFill>
                  <a:schemeClr val="tx1"/>
                </a:solidFill>
              </a:rPr>
              <a:t>att identifiera </a:t>
            </a:r>
            <a:r>
              <a:rPr lang="sv-SE" sz="1400" u="sng" dirty="0">
                <a:solidFill>
                  <a:schemeClr val="tx1"/>
                </a:solidFill>
              </a:rPr>
              <a:t>vilka</a:t>
            </a:r>
            <a:r>
              <a:rPr lang="sv-SE" sz="1400" dirty="0">
                <a:solidFill>
                  <a:schemeClr val="tx1"/>
                </a:solidFill>
              </a:rPr>
              <a:t> aktiviteter som upprätthåller den kritiska </a:t>
            </a:r>
            <a:r>
              <a:rPr lang="sv-SE" sz="1400" dirty="0" smtClean="0">
                <a:solidFill>
                  <a:schemeClr val="tx1"/>
                </a:solidFill>
              </a:rPr>
              <a:t>processen, i detta exempel räddningsinsats.  </a:t>
            </a:r>
            <a:endParaRPr lang="sv-SE" sz="1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dirty="0">
                <a:solidFill>
                  <a:schemeClr val="tx1"/>
                </a:solidFill>
              </a:rPr>
              <a:t>Det underlättar om ni tänker på att varje aktivitet utgörs av ett </a:t>
            </a:r>
            <a:r>
              <a:rPr lang="sv-SE" sz="1400" dirty="0" smtClean="0">
                <a:solidFill>
                  <a:schemeClr val="tx1"/>
                </a:solidFill>
              </a:rPr>
              <a:t>verb, t.ex</a:t>
            </a:r>
            <a:r>
              <a:rPr lang="sv-SE" sz="1400" dirty="0">
                <a:solidFill>
                  <a:schemeClr val="tx1"/>
                </a:solidFill>
              </a:rPr>
              <a:t>. </a:t>
            </a:r>
            <a:r>
              <a:rPr lang="sv-SE" sz="1400" i="1" dirty="0" err="1">
                <a:solidFill>
                  <a:schemeClr val="tx1"/>
                </a:solidFill>
              </a:rPr>
              <a:t>u</a:t>
            </a:r>
            <a:r>
              <a:rPr lang="sv-SE" sz="1400" i="1" dirty="0" err="1" smtClean="0">
                <a:solidFill>
                  <a:schemeClr val="tx1"/>
                </a:solidFill>
              </a:rPr>
              <a:t>tlarmning</a:t>
            </a:r>
            <a:r>
              <a:rPr lang="sv-SE" sz="1400" i="1" dirty="0" smtClean="0">
                <a:solidFill>
                  <a:schemeClr val="tx1"/>
                </a:solidFill>
              </a:rPr>
              <a:t> </a:t>
            </a:r>
            <a:r>
              <a:rPr lang="sv-SE" sz="1400" i="1" dirty="0">
                <a:solidFill>
                  <a:schemeClr val="tx1"/>
                </a:solidFill>
              </a:rPr>
              <a:t>av </a:t>
            </a:r>
            <a:r>
              <a:rPr lang="sv-SE" sz="1400" i="1" dirty="0" smtClean="0">
                <a:solidFill>
                  <a:schemeClr val="tx1"/>
                </a:solidFill>
              </a:rPr>
              <a:t>räddningsstyrka, framkörning </a:t>
            </a:r>
            <a:r>
              <a:rPr lang="sv-SE" sz="1400" dirty="0" smtClean="0">
                <a:solidFill>
                  <a:schemeClr val="tx1"/>
                </a:solidFill>
              </a:rPr>
              <a:t>och</a:t>
            </a:r>
            <a:r>
              <a:rPr lang="sv-SE" sz="1400" i="1" dirty="0" smtClean="0">
                <a:solidFill>
                  <a:schemeClr val="tx1"/>
                </a:solidFill>
              </a:rPr>
              <a:t> insats</a:t>
            </a:r>
            <a:r>
              <a:rPr lang="sv-SE" sz="1400" dirty="0" smtClean="0">
                <a:solidFill>
                  <a:schemeClr val="tx1"/>
                </a:solidFill>
              </a:rPr>
              <a:t>.</a:t>
            </a:r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4B507311-302C-384D-8FC9-EAFABF79D1D0}"/>
              </a:ext>
            </a:extLst>
          </p:cNvPr>
          <p:cNvSpPr/>
          <p:nvPr/>
        </p:nvSpPr>
        <p:spPr>
          <a:xfrm>
            <a:off x="237506" y="4230424"/>
            <a:ext cx="6579219" cy="2627576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12000" tIns="756000" rIns="360000" bIns="720000" rtlCol="0" anchor="t" anchorCtr="0">
            <a:noAutofit/>
          </a:bodyPr>
          <a:lstStyle/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endParaRPr lang="sv-SE" sz="1200" dirty="0">
              <a:solidFill>
                <a:schemeClr val="tx1"/>
              </a:solidFill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2C81A05-86C7-5D4C-9608-E82CCA1113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5" y="4390851"/>
            <a:ext cx="465771" cy="46577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C98C352-3E5A-CC4D-A3B2-2174143EDD0F}"/>
              </a:ext>
            </a:extLst>
          </p:cNvPr>
          <p:cNvSpPr txBox="1"/>
          <p:nvPr/>
        </p:nvSpPr>
        <p:spPr>
          <a:xfrm>
            <a:off x="913731" y="4469657"/>
            <a:ext cx="3741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b="1" dirty="0">
                <a:latin typeface="+mj-lt"/>
              </a:rPr>
              <a:t>Exempel på frågor att </a:t>
            </a:r>
            <a:r>
              <a:rPr lang="sv-SE" sz="1400" b="1" dirty="0" smtClean="0">
                <a:solidFill>
                  <a:prstClr val="black"/>
                </a:solidFill>
                <a:latin typeface="Century Gothic"/>
              </a:rPr>
              <a:t>under </a:t>
            </a:r>
            <a:r>
              <a:rPr lang="sv-SE" sz="1400" b="1" dirty="0">
                <a:solidFill>
                  <a:prstClr val="black"/>
                </a:solidFill>
                <a:latin typeface="Century Gothic"/>
              </a:rPr>
              <a:t>workshopen</a:t>
            </a:r>
            <a:endParaRPr lang="sv-SE" sz="1400" b="1" dirty="0">
              <a:latin typeface="+mj-lt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C8E3D118-69C2-E44D-883C-2F0488CC725A}"/>
              </a:ext>
            </a:extLst>
          </p:cNvPr>
          <p:cNvSpPr txBox="1"/>
          <p:nvPr/>
        </p:nvSpPr>
        <p:spPr>
          <a:xfrm>
            <a:off x="913731" y="4866371"/>
            <a:ext cx="500677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/>
              <a:t>Vad definiera ramarna för verksamheten? Beskriv verksamhetens start och slut. 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/>
              <a:t>Vilka aktiviteter utför vi inom ramen för verksamheten?</a:t>
            </a:r>
          </a:p>
          <a:p>
            <a:pPr marL="171450" indent="-171450">
              <a:spcAft>
                <a:spcPts val="900"/>
              </a:spcAft>
              <a:buClr>
                <a:schemeClr val="accent2"/>
              </a:buClr>
              <a:buSzPct val="120000"/>
              <a:buFont typeface="Courier New" panose="02070309020205020404" pitchFamily="49" charset="0"/>
              <a:buChar char="o"/>
            </a:pPr>
            <a:r>
              <a:rPr lang="sv-SE" sz="1200" dirty="0"/>
              <a:t>Finns det viktiga tidpunkter eller tidsramar som är viktiga för verksamheten?</a:t>
            </a:r>
          </a:p>
        </p:txBody>
      </p:sp>
      <p:cxnSp>
        <p:nvCxnSpPr>
          <p:cNvPr id="59" name="Rak 58">
            <a:extLst>
              <a:ext uri="{FF2B5EF4-FFF2-40B4-BE49-F238E27FC236}">
                <a16:creationId xmlns:a16="http://schemas.microsoft.com/office/drawing/2014/main" id="{D1D754F0-B8AB-9841-AC3B-01D43D550E80}"/>
              </a:ext>
            </a:extLst>
          </p:cNvPr>
          <p:cNvCxnSpPr/>
          <p:nvPr/>
        </p:nvCxnSpPr>
        <p:spPr>
          <a:xfrm>
            <a:off x="6816728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ak 59">
            <a:extLst>
              <a:ext uri="{FF2B5EF4-FFF2-40B4-BE49-F238E27FC236}">
                <a16:creationId xmlns:a16="http://schemas.microsoft.com/office/drawing/2014/main" id="{735F5537-AA10-C447-8C6E-8C9793B42723}"/>
              </a:ext>
            </a:extLst>
          </p:cNvPr>
          <p:cNvCxnSpPr>
            <a:cxnSpLocks/>
          </p:cNvCxnSpPr>
          <p:nvPr/>
        </p:nvCxnSpPr>
        <p:spPr>
          <a:xfrm>
            <a:off x="237506" y="4225846"/>
            <a:ext cx="6579222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Platshållare för innehåll 14">
            <a:extLst>
              <a:ext uri="{FF2B5EF4-FFF2-40B4-BE49-F238E27FC236}">
                <a16:creationId xmlns:a16="http://schemas.microsoft.com/office/drawing/2014/main" id="{15E7067E-C93F-9F4C-8E9B-E21CCE02D6ED}"/>
              </a:ext>
            </a:extLst>
          </p:cNvPr>
          <p:cNvSpPr txBox="1">
            <a:spLocks/>
          </p:cNvSpPr>
          <p:nvPr/>
        </p:nvSpPr>
        <p:spPr>
          <a:xfrm>
            <a:off x="7726432" y="2240100"/>
            <a:ext cx="4568223" cy="27699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200" i="1" dirty="0"/>
              <a:t>Använd gärna post it-lappar för att lista aktiviteterna. </a:t>
            </a:r>
          </a:p>
        </p:txBody>
      </p:sp>
      <p:sp>
        <p:nvSpPr>
          <p:cNvPr id="62" name="Platshållare för innehåll 14">
            <a:extLst>
              <a:ext uri="{FF2B5EF4-FFF2-40B4-BE49-F238E27FC236}">
                <a16:creationId xmlns:a16="http://schemas.microsoft.com/office/drawing/2014/main" id="{6337800E-1E19-9F48-AD8A-140A4B7BF8FF}"/>
              </a:ext>
            </a:extLst>
          </p:cNvPr>
          <p:cNvSpPr txBox="1">
            <a:spLocks/>
          </p:cNvSpPr>
          <p:nvPr/>
        </p:nvSpPr>
        <p:spPr>
          <a:xfrm>
            <a:off x="7439482" y="1850197"/>
            <a:ext cx="4406737" cy="33855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600" b="1" dirty="0">
                <a:latin typeface="+mj-lt"/>
              </a:rPr>
              <a:t>Aktiviteter som upprätthåller processen</a:t>
            </a:r>
          </a:p>
        </p:txBody>
      </p:sp>
      <p:pic>
        <p:nvPicPr>
          <p:cNvPr id="63" name="Bildobjekt 62">
            <a:extLst>
              <a:ext uri="{FF2B5EF4-FFF2-40B4-BE49-F238E27FC236}">
                <a16:creationId xmlns:a16="http://schemas.microsoft.com/office/drawing/2014/main" id="{E3B066FB-4994-744C-BBB7-C5317DDC07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1067513" y="161331"/>
            <a:ext cx="935949" cy="93594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sp>
        <p:nvSpPr>
          <p:cNvPr id="29" name="Platshållare för innehåll 14">
            <a:extLst>
              <a:ext uri="{FF2B5EF4-FFF2-40B4-BE49-F238E27FC236}">
                <a16:creationId xmlns:a16="http://schemas.microsoft.com/office/drawing/2014/main" id="{BCE4B94F-5DD1-D549-9E11-7A9072C6F901}"/>
              </a:ext>
            </a:extLst>
          </p:cNvPr>
          <p:cNvSpPr txBox="1">
            <a:spLocks/>
          </p:cNvSpPr>
          <p:nvPr/>
        </p:nvSpPr>
        <p:spPr>
          <a:xfrm>
            <a:off x="7435228" y="265254"/>
            <a:ext cx="3632282" cy="73866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400" b="1" dirty="0">
                <a:latin typeface="+mj-lt"/>
              </a:rPr>
              <a:t>Samhällsviktig verksamhet: </a:t>
            </a:r>
            <a:br>
              <a:rPr lang="sv-SE" sz="1400" b="1" dirty="0">
                <a:latin typeface="+mj-lt"/>
              </a:rPr>
            </a:br>
            <a:r>
              <a:rPr lang="sv-SE" sz="1400" dirty="0">
                <a:latin typeface="+mj-lt"/>
              </a:rPr>
              <a:t>Kommunal räddningstjänst </a:t>
            </a:r>
            <a:br>
              <a:rPr lang="sv-SE" sz="1400" dirty="0">
                <a:latin typeface="+mj-lt"/>
              </a:rPr>
            </a:br>
            <a:r>
              <a:rPr lang="sv-SE" sz="1400" b="1" dirty="0">
                <a:latin typeface="+mj-lt"/>
              </a:rPr>
              <a:t>Kritisk process: </a:t>
            </a:r>
            <a:r>
              <a:rPr lang="sv-SE" sz="1400" dirty="0">
                <a:latin typeface="+mj-lt"/>
              </a:rPr>
              <a:t>Räddningsinsats</a:t>
            </a: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10B6ADD7-7F28-D241-BD69-32BF66E25E03}"/>
              </a:ext>
            </a:extLst>
          </p:cNvPr>
          <p:cNvSpPr>
            <a:spLocks noChangeAspect="1"/>
          </p:cNvSpPr>
          <p:nvPr/>
        </p:nvSpPr>
        <p:spPr>
          <a:xfrm>
            <a:off x="7366432" y="2190560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v-SE" b="1" dirty="0">
                <a:solidFill>
                  <a:schemeClr val="bg2"/>
                </a:solidFill>
              </a:rPr>
              <a:t>!</a:t>
            </a:r>
            <a:endParaRPr lang="sv-SE" dirty="0">
              <a:solidFill>
                <a:schemeClr val="bg2"/>
              </a:solidFill>
            </a:endParaRPr>
          </a:p>
        </p:txBody>
      </p:sp>
      <p:grpSp>
        <p:nvGrpSpPr>
          <p:cNvPr id="30" name="Grupp 29">
            <a:extLst>
              <a:ext uri="{FF2B5EF4-FFF2-40B4-BE49-F238E27FC236}">
                <a16:creationId xmlns:a16="http://schemas.microsoft.com/office/drawing/2014/main" id="{F30C0825-BDCF-D740-828D-6748AC0390F2}"/>
              </a:ext>
            </a:extLst>
          </p:cNvPr>
          <p:cNvGrpSpPr/>
          <p:nvPr/>
        </p:nvGrpSpPr>
        <p:grpSpPr>
          <a:xfrm>
            <a:off x="8572903" y="3300798"/>
            <a:ext cx="801375" cy="788485"/>
            <a:chOff x="8761376" y="2670723"/>
            <a:chExt cx="772082" cy="759662"/>
          </a:xfrm>
        </p:grpSpPr>
        <p:sp>
          <p:nvSpPr>
            <p:cNvPr id="31" name="Rektangel 64">
              <a:extLst>
                <a:ext uri="{FF2B5EF4-FFF2-40B4-BE49-F238E27FC236}">
                  <a16:creationId xmlns:a16="http://schemas.microsoft.com/office/drawing/2014/main" id="{4BAF97E2-2F2B-BC4C-A115-51FA16E314C8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2" name="Rektangel 31">
              <a:extLst>
                <a:ext uri="{FF2B5EF4-FFF2-40B4-BE49-F238E27FC236}">
                  <a16:creationId xmlns:a16="http://schemas.microsoft.com/office/drawing/2014/main" id="{0819A71D-4A43-AE48-A81A-0BE31847FD76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sv-SE" sz="1400" b="1" dirty="0" smtClean="0">
                  <a:solidFill>
                    <a:prstClr val="black"/>
                  </a:solidFill>
                  <a:latin typeface="Century Gothic"/>
                </a:rPr>
                <a:t>Akt. 2</a:t>
              </a:r>
              <a:endParaRPr lang="sv-SE" sz="1400" b="1" dirty="0">
                <a:solidFill>
                  <a:prstClr val="black"/>
                </a:solidFill>
                <a:latin typeface="Century Gothic"/>
              </a:endParaRPr>
            </a:p>
          </p:txBody>
        </p:sp>
      </p:grpSp>
      <p:grpSp>
        <p:nvGrpSpPr>
          <p:cNvPr id="33" name="Grupp 32">
            <a:extLst>
              <a:ext uri="{FF2B5EF4-FFF2-40B4-BE49-F238E27FC236}">
                <a16:creationId xmlns:a16="http://schemas.microsoft.com/office/drawing/2014/main" id="{726307EE-8F78-F543-9EE4-74CEB3A2C458}"/>
              </a:ext>
            </a:extLst>
          </p:cNvPr>
          <p:cNvGrpSpPr/>
          <p:nvPr/>
        </p:nvGrpSpPr>
        <p:grpSpPr>
          <a:xfrm>
            <a:off x="9847334" y="3225249"/>
            <a:ext cx="801377" cy="784679"/>
            <a:chOff x="9744377" y="2574480"/>
            <a:chExt cx="772082" cy="755995"/>
          </a:xfrm>
        </p:grpSpPr>
        <p:sp>
          <p:nvSpPr>
            <p:cNvPr id="34" name="Rektangel 64">
              <a:extLst>
                <a:ext uri="{FF2B5EF4-FFF2-40B4-BE49-F238E27FC236}">
                  <a16:creationId xmlns:a16="http://schemas.microsoft.com/office/drawing/2014/main" id="{35747798-54AC-984C-9D1A-D2019CB11F43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96459" y="261047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5" name="Rektangel 34">
              <a:extLst>
                <a:ext uri="{FF2B5EF4-FFF2-40B4-BE49-F238E27FC236}">
                  <a16:creationId xmlns:a16="http://schemas.microsoft.com/office/drawing/2014/main" id="{97BF6A77-3586-FD4E-90DA-212C736C45F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44377" y="2574480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3</a:t>
              </a:r>
            </a:p>
          </p:txBody>
        </p:sp>
      </p:grpSp>
      <p:grpSp>
        <p:nvGrpSpPr>
          <p:cNvPr id="36" name="Grupp 35">
            <a:extLst>
              <a:ext uri="{FF2B5EF4-FFF2-40B4-BE49-F238E27FC236}">
                <a16:creationId xmlns:a16="http://schemas.microsoft.com/office/drawing/2014/main" id="{82FD5514-8CE1-2448-B8CD-F7197F88B03E}"/>
              </a:ext>
            </a:extLst>
          </p:cNvPr>
          <p:cNvGrpSpPr/>
          <p:nvPr/>
        </p:nvGrpSpPr>
        <p:grpSpPr>
          <a:xfrm>
            <a:off x="11095927" y="3302573"/>
            <a:ext cx="806366" cy="783857"/>
            <a:chOff x="10727379" y="2670723"/>
            <a:chExt cx="776889" cy="755203"/>
          </a:xfrm>
        </p:grpSpPr>
        <p:sp>
          <p:nvSpPr>
            <p:cNvPr id="37" name="Rektangel 64">
              <a:extLst>
                <a:ext uri="{FF2B5EF4-FFF2-40B4-BE49-F238E27FC236}">
                  <a16:creationId xmlns:a16="http://schemas.microsoft.com/office/drawing/2014/main" id="{28096F3D-5B4C-5444-B7FA-26CFE2DDF555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38" name="Rektangel 37">
              <a:extLst>
                <a:ext uri="{FF2B5EF4-FFF2-40B4-BE49-F238E27FC236}">
                  <a16:creationId xmlns:a16="http://schemas.microsoft.com/office/drawing/2014/main" id="{3C15894A-3514-F44D-9EBA-F873BA1235A4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4</a:t>
              </a:r>
            </a:p>
          </p:txBody>
        </p:sp>
      </p:grpSp>
      <p:grpSp>
        <p:nvGrpSpPr>
          <p:cNvPr id="39" name="Grupp 38">
            <a:extLst>
              <a:ext uri="{FF2B5EF4-FFF2-40B4-BE49-F238E27FC236}">
                <a16:creationId xmlns:a16="http://schemas.microsoft.com/office/drawing/2014/main" id="{89262D17-8687-8E4A-B1D9-263489300466}"/>
              </a:ext>
            </a:extLst>
          </p:cNvPr>
          <p:cNvGrpSpPr/>
          <p:nvPr/>
        </p:nvGrpSpPr>
        <p:grpSpPr>
          <a:xfrm>
            <a:off x="7325385" y="3256488"/>
            <a:ext cx="807843" cy="789677"/>
            <a:chOff x="7778375" y="2610105"/>
            <a:chExt cx="778312" cy="760810"/>
          </a:xfrm>
        </p:grpSpPr>
        <p:sp>
          <p:nvSpPr>
            <p:cNvPr id="40" name="Rektangel 64">
              <a:extLst>
                <a:ext uri="{FF2B5EF4-FFF2-40B4-BE49-F238E27FC236}">
                  <a16:creationId xmlns:a16="http://schemas.microsoft.com/office/drawing/2014/main" id="{CC17496F-8921-774E-90BD-EB768F7039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42" name="Rektangel 41">
              <a:extLst>
                <a:ext uri="{FF2B5EF4-FFF2-40B4-BE49-F238E27FC236}">
                  <a16:creationId xmlns:a16="http://schemas.microsoft.com/office/drawing/2014/main" id="{EFC85775-549E-274F-9A9E-62B6396D0F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1</a:t>
              </a: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43" name="Grupp 42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44" name="Frihandsfigur 43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5" name="Frihandsfigur 44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46" name="Frihandsfigur 45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" name="Frihandsfigur 46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8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49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50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51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52" name="textruta 51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7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53" name="textruta 52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54" name="textruta 53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latin typeface="Century Gothic"/>
                </a:rPr>
                <a:t>(do)</a:t>
              </a:r>
            </a:p>
          </p:txBody>
        </p:sp>
        <p:sp>
          <p:nvSpPr>
            <p:cNvPr id="55" name="textruta 54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8C8B85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8C8B85"/>
                  </a:solidFill>
                  <a:latin typeface="Century Gothic"/>
                </a:rPr>
                <a:t>(plan)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08071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A76C3253-994C-154C-8692-E7C17B625A33}"/>
              </a:ext>
            </a:extLst>
          </p:cNvPr>
          <p:cNvSpPr/>
          <p:nvPr/>
        </p:nvSpPr>
        <p:spPr>
          <a:xfrm>
            <a:off x="6816725" y="1"/>
            <a:ext cx="5375275" cy="6858000"/>
          </a:xfrm>
          <a:prstGeom prst="rect">
            <a:avLst/>
          </a:prstGeom>
          <a:solidFill>
            <a:srgbClr val="E2E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078D1A36-5643-6246-A1AD-5BC41F6DF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11" y="569607"/>
            <a:ext cx="3870311" cy="757130"/>
          </a:xfrm>
        </p:spPr>
        <p:txBody>
          <a:bodyPr wrap="square">
            <a:spAutoFit/>
          </a:bodyPr>
          <a:lstStyle/>
          <a:p>
            <a:r>
              <a:rPr lang="sv-SE" sz="2400" dirty="0"/>
              <a:t>Konsekvensanalys</a:t>
            </a:r>
            <a:br>
              <a:rPr lang="sv-SE" sz="2400" dirty="0"/>
            </a:br>
            <a:r>
              <a:rPr lang="sv-SE" sz="2200" b="0" dirty="0"/>
              <a:t>Konsekvenser</a:t>
            </a:r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2889C311-DE3C-AA40-B40E-39FE87A992A7}"/>
              </a:ext>
            </a:extLst>
          </p:cNvPr>
          <p:cNvCxnSpPr>
            <a:cxnSpLocks/>
          </p:cNvCxnSpPr>
          <p:nvPr/>
        </p:nvCxnSpPr>
        <p:spPr>
          <a:xfrm>
            <a:off x="2145604" y="537931"/>
            <a:ext cx="0" cy="72967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Platshållare för innehåll 14">
            <a:extLst>
              <a:ext uri="{FF2B5EF4-FFF2-40B4-BE49-F238E27FC236}">
                <a16:creationId xmlns:a16="http://schemas.microsoft.com/office/drawing/2014/main" id="{82F50FE8-F8A7-2A48-BE17-A307927682FA}"/>
              </a:ext>
            </a:extLst>
          </p:cNvPr>
          <p:cNvSpPr txBox="1">
            <a:spLocks/>
          </p:cNvSpPr>
          <p:nvPr/>
        </p:nvSpPr>
        <p:spPr>
          <a:xfrm>
            <a:off x="890739" y="1829729"/>
            <a:ext cx="5871927" cy="236988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sv-SE" sz="1200" dirty="0"/>
              <a:t>Nästa del är att titta på vilka konsekvenser en störning i respektive aktivitet får kopplat till de kriterier som anges i verksamhetens/organisationens kriteriemodell (läs mer om kriteriemodell på bild 10 i En lathund för kontinuitetshantering </a:t>
            </a:r>
            <a:r>
              <a:rPr lang="sv-SE" sz="1200"/>
              <a:t>(</a:t>
            </a:r>
            <a:r>
              <a:rPr lang="sv-SE" sz="1200" smtClean="0"/>
              <a:t>MSB1514 </a:t>
            </a:r>
            <a:r>
              <a:rPr lang="sv-SE" sz="1200" dirty="0"/>
              <a:t>– </a:t>
            </a:r>
            <a:r>
              <a:rPr lang="sv-SE" sz="1200" dirty="0" smtClean="0"/>
              <a:t>reviderad mars </a:t>
            </a:r>
            <a:r>
              <a:rPr lang="sv-SE" sz="1200" dirty="0"/>
              <a:t>2020). Exempel på sådana kriterier är: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sv-SE" sz="1200" dirty="0"/>
              <a:t>människors liv och hälsa 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sv-SE" sz="1200" dirty="0"/>
              <a:t>samhällets funktionalitet 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sv-SE" sz="1200" dirty="0"/>
              <a:t>miljö och ekonomiska värden 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sv-SE" sz="1200" dirty="0"/>
              <a:t>förtroende för verksamheten. </a:t>
            </a:r>
            <a:br>
              <a:rPr lang="sv-SE" sz="1200" dirty="0"/>
            </a:br>
            <a:endParaRPr lang="sv-SE" sz="1200" dirty="0"/>
          </a:p>
        </p:txBody>
      </p:sp>
      <p:sp>
        <p:nvSpPr>
          <p:cNvPr id="91" name="Rektangel 90">
            <a:extLst>
              <a:ext uri="{FF2B5EF4-FFF2-40B4-BE49-F238E27FC236}">
                <a16:creationId xmlns:a16="http://schemas.microsoft.com/office/drawing/2014/main" id="{4B507311-302C-384D-8FC9-EAFABF79D1D0}"/>
              </a:ext>
            </a:extLst>
          </p:cNvPr>
          <p:cNvSpPr/>
          <p:nvPr/>
        </p:nvSpPr>
        <p:spPr>
          <a:xfrm>
            <a:off x="237506" y="4062704"/>
            <a:ext cx="6579219" cy="2795296"/>
          </a:xfrm>
          <a:prstGeom prst="rect">
            <a:avLst/>
          </a:prstGeom>
          <a:solidFill>
            <a:srgbClr val="E6D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12000" tIns="756000" rIns="360000" bIns="720000" rtlCol="0" anchor="t" anchorCtr="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tabLst/>
              <a:defRPr/>
            </a:pPr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2C81A05-86C7-5D4C-9608-E82CCA1113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55" y="4135212"/>
            <a:ext cx="465771" cy="465771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BC98C352-3E5A-CC4D-A3B2-2174143EDD0F}"/>
              </a:ext>
            </a:extLst>
          </p:cNvPr>
          <p:cNvSpPr txBox="1"/>
          <p:nvPr/>
        </p:nvSpPr>
        <p:spPr>
          <a:xfrm>
            <a:off x="913731" y="4214018"/>
            <a:ext cx="4248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Exempel på frågor </a:t>
            </a:r>
            <a:r>
              <a:rPr lang="sv-SE" sz="1400" b="1" dirty="0">
                <a:solidFill>
                  <a:prstClr val="black"/>
                </a:solidFill>
                <a:latin typeface="Century Gothic"/>
              </a:rPr>
              <a:t>att ställa under workshopen</a:t>
            </a:r>
            <a:endParaRPr kumimoji="0" lang="sv-S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C8E3D118-69C2-E44D-883C-2F0488CC725A}"/>
              </a:ext>
            </a:extLst>
          </p:cNvPr>
          <p:cNvSpPr txBox="1"/>
          <p:nvPr/>
        </p:nvSpPr>
        <p:spPr>
          <a:xfrm>
            <a:off x="913730" y="4602023"/>
            <a:ext cx="558713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sv-SE" sz="1200" dirty="0"/>
              <a:t>Vad blir konsekvenserna av en störning i aktiviteten? </a:t>
            </a:r>
          </a:p>
          <a:p>
            <a:pPr marL="171450" lvl="0" indent="-171450"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sv-SE" sz="1200" dirty="0"/>
              <a:t>Hur påverkas konsekvenserna över tid? Dvs. om störningen blir långvarig. Störningar i vissa aktiviteter kanske inte ger några större konsekvenser på kort sikt men som på längre sikt blir oacceptabla. </a:t>
            </a:r>
          </a:p>
          <a:p>
            <a:pPr marL="171450" lvl="0" indent="-171450"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sv-SE" sz="1200" dirty="0"/>
              <a:t>Hur påverkas t.ex. människors liv och hälsa eller samhällets funktionalitet?</a:t>
            </a:r>
          </a:p>
          <a:p>
            <a:pPr marL="171450" lvl="0" indent="-171450"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sv-SE" sz="1200" dirty="0"/>
              <a:t>Om aktiviteten inte kan genomföras, vad får det för konsekvenser?</a:t>
            </a:r>
          </a:p>
          <a:p>
            <a:pPr marL="171450" lvl="0" indent="-171450">
              <a:spcAft>
                <a:spcPts val="900"/>
              </a:spcAft>
              <a:buClr>
                <a:srgbClr val="822757"/>
              </a:buClr>
              <a:buSzPct val="120000"/>
              <a:buFont typeface="Courier New" panose="02070309020205020404" pitchFamily="49" charset="0"/>
              <a:buChar char="o"/>
              <a:defRPr/>
            </a:pPr>
            <a:r>
              <a:rPr lang="sv-SE" sz="1200" dirty="0"/>
              <a:t>Vilken aktivitet ger mest allvarliga konsekvenser om den störs ut?</a:t>
            </a:r>
          </a:p>
        </p:txBody>
      </p:sp>
      <p:cxnSp>
        <p:nvCxnSpPr>
          <p:cNvPr id="59" name="Rak 58">
            <a:extLst>
              <a:ext uri="{FF2B5EF4-FFF2-40B4-BE49-F238E27FC236}">
                <a16:creationId xmlns:a16="http://schemas.microsoft.com/office/drawing/2014/main" id="{D1D754F0-B8AB-9841-AC3B-01D43D550E80}"/>
              </a:ext>
            </a:extLst>
          </p:cNvPr>
          <p:cNvCxnSpPr/>
          <p:nvPr/>
        </p:nvCxnSpPr>
        <p:spPr>
          <a:xfrm>
            <a:off x="6816728" y="0"/>
            <a:ext cx="0" cy="685800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ak 59">
            <a:extLst>
              <a:ext uri="{FF2B5EF4-FFF2-40B4-BE49-F238E27FC236}">
                <a16:creationId xmlns:a16="http://schemas.microsoft.com/office/drawing/2014/main" id="{735F5537-AA10-C447-8C6E-8C9793B42723}"/>
              </a:ext>
            </a:extLst>
          </p:cNvPr>
          <p:cNvCxnSpPr>
            <a:cxnSpLocks/>
          </p:cNvCxnSpPr>
          <p:nvPr/>
        </p:nvCxnSpPr>
        <p:spPr>
          <a:xfrm>
            <a:off x="237506" y="4058126"/>
            <a:ext cx="6579222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latshållare för innehåll 14">
            <a:extLst>
              <a:ext uri="{FF2B5EF4-FFF2-40B4-BE49-F238E27FC236}">
                <a16:creationId xmlns:a16="http://schemas.microsoft.com/office/drawing/2014/main" id="{ED8C3F87-9CE4-2349-B270-DF5E268D332E}"/>
              </a:ext>
            </a:extLst>
          </p:cNvPr>
          <p:cNvSpPr txBox="1">
            <a:spLocks/>
          </p:cNvSpPr>
          <p:nvPr/>
        </p:nvSpPr>
        <p:spPr>
          <a:xfrm>
            <a:off x="7439483" y="1852989"/>
            <a:ext cx="4024496" cy="58477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Vilka konsekvenser ger </a:t>
            </a: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en störning </a:t>
            </a:r>
            <a:r>
              <a:rPr kumimoji="0" lang="sv-S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i </a:t>
            </a:r>
            <a:r>
              <a:rPr kumimoji="0" lang="sv-SE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respektive aktivitet?</a:t>
            </a:r>
          </a:p>
        </p:txBody>
      </p:sp>
      <p:pic>
        <p:nvPicPr>
          <p:cNvPr id="31" name="Bildobjekt 30">
            <a:extLst>
              <a:ext uri="{FF2B5EF4-FFF2-40B4-BE49-F238E27FC236}">
                <a16:creationId xmlns:a16="http://schemas.microsoft.com/office/drawing/2014/main" id="{6B572472-2F87-A64C-A852-D3E0C87B73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38" t="-12020" r="-12367" b="-15585"/>
          <a:stretch/>
        </p:blipFill>
        <p:spPr>
          <a:xfrm>
            <a:off x="11067513" y="161331"/>
            <a:ext cx="935949" cy="935949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accent2"/>
            </a:solidFill>
          </a:ln>
        </p:spPr>
      </p:pic>
      <p:grpSp>
        <p:nvGrpSpPr>
          <p:cNvPr id="98" name="Grupp 97">
            <a:extLst>
              <a:ext uri="{FF2B5EF4-FFF2-40B4-BE49-F238E27FC236}">
                <a16:creationId xmlns:a16="http://schemas.microsoft.com/office/drawing/2014/main" id="{FB131EF8-77B7-4341-8F3B-1723F73114B6}"/>
              </a:ext>
            </a:extLst>
          </p:cNvPr>
          <p:cNvGrpSpPr/>
          <p:nvPr/>
        </p:nvGrpSpPr>
        <p:grpSpPr>
          <a:xfrm rot="21420000">
            <a:off x="7326490" y="4261166"/>
            <a:ext cx="802416" cy="782165"/>
            <a:chOff x="7265530" y="3300565"/>
            <a:chExt cx="631769" cy="615825"/>
          </a:xfrm>
        </p:grpSpPr>
        <p:sp>
          <p:nvSpPr>
            <p:cNvPr id="99" name="Rektangel 64">
              <a:extLst>
                <a:ext uri="{FF2B5EF4-FFF2-40B4-BE49-F238E27FC236}">
                  <a16:creationId xmlns:a16="http://schemas.microsoft.com/office/drawing/2014/main" id="{B0C18ACE-C7E0-0F4F-A1AD-976247340C09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0" name="Rektangel 99">
              <a:extLst>
                <a:ext uri="{FF2B5EF4-FFF2-40B4-BE49-F238E27FC236}">
                  <a16:creationId xmlns:a16="http://schemas.microsoft.com/office/drawing/2014/main" id="{AE51D2D6-B0FA-234B-A88B-5D6835014303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04" name="Grupp 103">
            <a:extLst>
              <a:ext uri="{FF2B5EF4-FFF2-40B4-BE49-F238E27FC236}">
                <a16:creationId xmlns:a16="http://schemas.microsoft.com/office/drawing/2014/main" id="{CE035FD2-C4B2-4E48-BA7D-5724C9F96457}"/>
              </a:ext>
            </a:extLst>
          </p:cNvPr>
          <p:cNvGrpSpPr/>
          <p:nvPr/>
        </p:nvGrpSpPr>
        <p:grpSpPr>
          <a:xfrm>
            <a:off x="7279108" y="5061897"/>
            <a:ext cx="802416" cy="782165"/>
            <a:chOff x="7265530" y="3300565"/>
            <a:chExt cx="631769" cy="615825"/>
          </a:xfrm>
        </p:grpSpPr>
        <p:sp>
          <p:nvSpPr>
            <p:cNvPr id="105" name="Rektangel 64">
              <a:extLst>
                <a:ext uri="{FF2B5EF4-FFF2-40B4-BE49-F238E27FC236}">
                  <a16:creationId xmlns:a16="http://schemas.microsoft.com/office/drawing/2014/main" id="{4F146FB2-2DDC-4C40-A655-2F6025019AE2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6" name="Rektangel 105">
              <a:extLst>
                <a:ext uri="{FF2B5EF4-FFF2-40B4-BE49-F238E27FC236}">
                  <a16:creationId xmlns:a16="http://schemas.microsoft.com/office/drawing/2014/main" id="{40E068CB-1FC3-6C47-A419-BFD9D173B5AD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/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10" name="Grupp 109">
            <a:extLst>
              <a:ext uri="{FF2B5EF4-FFF2-40B4-BE49-F238E27FC236}">
                <a16:creationId xmlns:a16="http://schemas.microsoft.com/office/drawing/2014/main" id="{073FC53B-807C-F64F-82FE-441BFA6FFEFA}"/>
              </a:ext>
            </a:extLst>
          </p:cNvPr>
          <p:cNvGrpSpPr/>
          <p:nvPr/>
        </p:nvGrpSpPr>
        <p:grpSpPr>
          <a:xfrm rot="21420000">
            <a:off x="9896835" y="4171518"/>
            <a:ext cx="802416" cy="782165"/>
            <a:chOff x="7265530" y="3300565"/>
            <a:chExt cx="631769" cy="615825"/>
          </a:xfrm>
        </p:grpSpPr>
        <p:sp>
          <p:nvSpPr>
            <p:cNvPr id="111" name="Rektangel 64">
              <a:extLst>
                <a:ext uri="{FF2B5EF4-FFF2-40B4-BE49-F238E27FC236}">
                  <a16:creationId xmlns:a16="http://schemas.microsoft.com/office/drawing/2014/main" id="{18108FF8-931B-0549-B460-44DC56DC7F89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12" name="Rektangel 111">
              <a:extLst>
                <a:ext uri="{FF2B5EF4-FFF2-40B4-BE49-F238E27FC236}">
                  <a16:creationId xmlns:a16="http://schemas.microsoft.com/office/drawing/2014/main" id="{CA983373-1E3D-ED43-905C-A7BCD61F1274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16" name="Grupp 115">
            <a:extLst>
              <a:ext uri="{FF2B5EF4-FFF2-40B4-BE49-F238E27FC236}">
                <a16:creationId xmlns:a16="http://schemas.microsoft.com/office/drawing/2014/main" id="{7B820C0D-8FFF-0F48-9E57-911EE8C51F33}"/>
              </a:ext>
            </a:extLst>
          </p:cNvPr>
          <p:cNvGrpSpPr/>
          <p:nvPr/>
        </p:nvGrpSpPr>
        <p:grpSpPr>
          <a:xfrm>
            <a:off x="9556361" y="5041176"/>
            <a:ext cx="802416" cy="782165"/>
            <a:chOff x="7265530" y="3300565"/>
            <a:chExt cx="631769" cy="615825"/>
          </a:xfrm>
        </p:grpSpPr>
        <p:sp>
          <p:nvSpPr>
            <p:cNvPr id="117" name="Rektangel 64">
              <a:extLst>
                <a:ext uri="{FF2B5EF4-FFF2-40B4-BE49-F238E27FC236}">
                  <a16:creationId xmlns:a16="http://schemas.microsoft.com/office/drawing/2014/main" id="{13EAB8F1-98E2-7F4B-AADA-F43B0509B453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25" name="Rektangel 124">
              <a:extLst>
                <a:ext uri="{FF2B5EF4-FFF2-40B4-BE49-F238E27FC236}">
                  <a16:creationId xmlns:a16="http://schemas.microsoft.com/office/drawing/2014/main" id="{76977B4F-DF7A-5149-8E6B-7FB19D529137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29" name="Grupp 128">
            <a:extLst>
              <a:ext uri="{FF2B5EF4-FFF2-40B4-BE49-F238E27FC236}">
                <a16:creationId xmlns:a16="http://schemas.microsoft.com/office/drawing/2014/main" id="{16A63989-2A11-E249-8AE4-5E27496D5759}"/>
              </a:ext>
            </a:extLst>
          </p:cNvPr>
          <p:cNvGrpSpPr/>
          <p:nvPr/>
        </p:nvGrpSpPr>
        <p:grpSpPr>
          <a:xfrm rot="21420000">
            <a:off x="10339310" y="5035745"/>
            <a:ext cx="802416" cy="782165"/>
            <a:chOff x="7265530" y="3300565"/>
            <a:chExt cx="631769" cy="615825"/>
          </a:xfrm>
        </p:grpSpPr>
        <p:sp>
          <p:nvSpPr>
            <p:cNvPr id="130" name="Rektangel 64">
              <a:extLst>
                <a:ext uri="{FF2B5EF4-FFF2-40B4-BE49-F238E27FC236}">
                  <a16:creationId xmlns:a16="http://schemas.microsoft.com/office/drawing/2014/main" id="{9E64F99B-F147-F647-9731-C73768CB61F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1" name="Rektangel 130">
              <a:extLst>
                <a:ext uri="{FF2B5EF4-FFF2-40B4-BE49-F238E27FC236}">
                  <a16:creationId xmlns:a16="http://schemas.microsoft.com/office/drawing/2014/main" id="{B730FBE4-2B23-7548-AD2D-6D5DB7F49B3A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35" name="Grupp 134">
            <a:extLst>
              <a:ext uri="{FF2B5EF4-FFF2-40B4-BE49-F238E27FC236}">
                <a16:creationId xmlns:a16="http://schemas.microsoft.com/office/drawing/2014/main" id="{FBA29B4B-6221-6642-9302-476149D151F2}"/>
              </a:ext>
            </a:extLst>
          </p:cNvPr>
          <p:cNvGrpSpPr/>
          <p:nvPr/>
        </p:nvGrpSpPr>
        <p:grpSpPr>
          <a:xfrm>
            <a:off x="11190153" y="4266596"/>
            <a:ext cx="802416" cy="782165"/>
            <a:chOff x="7265530" y="3300565"/>
            <a:chExt cx="631769" cy="615825"/>
          </a:xfrm>
        </p:grpSpPr>
        <p:sp>
          <p:nvSpPr>
            <p:cNvPr id="136" name="Rektangel 64">
              <a:extLst>
                <a:ext uri="{FF2B5EF4-FFF2-40B4-BE49-F238E27FC236}">
                  <a16:creationId xmlns:a16="http://schemas.microsoft.com/office/drawing/2014/main" id="{7F5D26ED-D619-BD46-A807-9EDEEB15CDC4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37" name="Rektangel 136">
              <a:extLst>
                <a:ext uri="{FF2B5EF4-FFF2-40B4-BE49-F238E27FC236}">
                  <a16:creationId xmlns:a16="http://schemas.microsoft.com/office/drawing/2014/main" id="{DFF6A41C-0BD1-4946-8497-F2628829CCFB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141" name="Grupp 140">
            <a:extLst>
              <a:ext uri="{FF2B5EF4-FFF2-40B4-BE49-F238E27FC236}">
                <a16:creationId xmlns:a16="http://schemas.microsoft.com/office/drawing/2014/main" id="{A48DC9C4-36B3-2142-AFD7-27A9FD797227}"/>
              </a:ext>
            </a:extLst>
          </p:cNvPr>
          <p:cNvGrpSpPr/>
          <p:nvPr/>
        </p:nvGrpSpPr>
        <p:grpSpPr>
          <a:xfrm rot="21420000">
            <a:off x="11237352" y="5053906"/>
            <a:ext cx="802416" cy="782165"/>
            <a:chOff x="7265530" y="3300565"/>
            <a:chExt cx="631769" cy="615825"/>
          </a:xfrm>
        </p:grpSpPr>
        <p:sp>
          <p:nvSpPr>
            <p:cNvPr id="142" name="Rektangel 64">
              <a:extLst>
                <a:ext uri="{FF2B5EF4-FFF2-40B4-BE49-F238E27FC236}">
                  <a16:creationId xmlns:a16="http://schemas.microsoft.com/office/drawing/2014/main" id="{B97D1E0F-859E-2B4E-9DC1-74FF2BDF6B75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43" name="Rektangel 142">
              <a:extLst>
                <a:ext uri="{FF2B5EF4-FFF2-40B4-BE49-F238E27FC236}">
                  <a16:creationId xmlns:a16="http://schemas.microsoft.com/office/drawing/2014/main" id="{0E191269-DDF0-FD42-85E8-3DA8E559EDE2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Konse</a:t>
              </a:r>
              <a: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-</a:t>
              </a:r>
              <a:br>
                <a:rPr kumimoji="0" lang="sv-SE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</a:br>
              <a:r>
                <a:rPr kumimoji="0" lang="sv-S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sp>
        <p:nvSpPr>
          <p:cNvPr id="62" name="Platshållare för innehåll 14">
            <a:extLst>
              <a:ext uri="{FF2B5EF4-FFF2-40B4-BE49-F238E27FC236}">
                <a16:creationId xmlns:a16="http://schemas.microsoft.com/office/drawing/2014/main" id="{0251A077-17D2-D142-B1FD-968AEA9B3B7A}"/>
              </a:ext>
            </a:extLst>
          </p:cNvPr>
          <p:cNvSpPr txBox="1">
            <a:spLocks/>
          </p:cNvSpPr>
          <p:nvPr/>
        </p:nvSpPr>
        <p:spPr>
          <a:xfrm>
            <a:off x="7435228" y="265254"/>
            <a:ext cx="3632282" cy="738664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Samhällsviktig verksamhet: </a:t>
            </a:r>
            <a:b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</a:b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Kommunal räddningstjänst </a:t>
            </a:r>
            <a:b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</a:br>
            <a:r>
              <a: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Kritisk process: </a:t>
            </a:r>
            <a:r>
              <a: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/>
                <a:ea typeface="+mn-ea"/>
                <a:cs typeface="Arial" panose="020B0604020202020204" pitchFamily="34" charset="0"/>
              </a:rPr>
              <a:t>Räddningsinsats</a:t>
            </a:r>
          </a:p>
        </p:txBody>
      </p:sp>
      <p:sp>
        <p:nvSpPr>
          <p:cNvPr id="79" name="Platshållare för innehåll 14">
            <a:extLst>
              <a:ext uri="{FF2B5EF4-FFF2-40B4-BE49-F238E27FC236}">
                <a16:creationId xmlns:a16="http://schemas.microsoft.com/office/drawing/2014/main" id="{2D3A503B-186B-DB46-A9D2-FC3AC8C1EF13}"/>
              </a:ext>
            </a:extLst>
          </p:cNvPr>
          <p:cNvSpPr txBox="1">
            <a:spLocks/>
          </p:cNvSpPr>
          <p:nvPr/>
        </p:nvSpPr>
        <p:spPr>
          <a:xfrm>
            <a:off x="7726432" y="2474168"/>
            <a:ext cx="4568223" cy="27699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Använd gärna post it-lappar för att </a:t>
            </a:r>
            <a:r>
              <a:rPr kumimoji="0" lang="sv-SE" sz="12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lista </a:t>
            </a:r>
            <a:r>
              <a:rPr kumimoji="0" lang="sv-SE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konsekvenserna. </a:t>
            </a:r>
            <a:endParaRPr kumimoji="0" lang="sv-SE" sz="12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Ellips 60">
            <a:extLst>
              <a:ext uri="{FF2B5EF4-FFF2-40B4-BE49-F238E27FC236}">
                <a16:creationId xmlns:a16="http://schemas.microsoft.com/office/drawing/2014/main" id="{A8EAAA06-A9D8-CB4C-BC07-93E13FDDAAAA}"/>
              </a:ext>
            </a:extLst>
          </p:cNvPr>
          <p:cNvSpPr>
            <a:spLocks noChangeAspect="1"/>
          </p:cNvSpPr>
          <p:nvPr/>
        </p:nvSpPr>
        <p:spPr>
          <a:xfrm>
            <a:off x="7366432" y="2434183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!</a:t>
            </a: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0" name="Grupp 79">
            <a:extLst>
              <a:ext uri="{FF2B5EF4-FFF2-40B4-BE49-F238E27FC236}">
                <a16:creationId xmlns:a16="http://schemas.microsoft.com/office/drawing/2014/main" id="{726307EE-8F78-F543-9EE4-74CEB3A2C458}"/>
              </a:ext>
            </a:extLst>
          </p:cNvPr>
          <p:cNvGrpSpPr/>
          <p:nvPr/>
        </p:nvGrpSpPr>
        <p:grpSpPr>
          <a:xfrm>
            <a:off x="9847334" y="3225249"/>
            <a:ext cx="801377" cy="784679"/>
            <a:chOff x="9744377" y="2574480"/>
            <a:chExt cx="772082" cy="755995"/>
          </a:xfrm>
        </p:grpSpPr>
        <p:sp>
          <p:nvSpPr>
            <p:cNvPr id="81" name="Rektangel 64">
              <a:extLst>
                <a:ext uri="{FF2B5EF4-FFF2-40B4-BE49-F238E27FC236}">
                  <a16:creationId xmlns:a16="http://schemas.microsoft.com/office/drawing/2014/main" id="{35747798-54AC-984C-9D1A-D2019CB11F43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96459" y="261047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6" name="Rektangel 85">
              <a:extLst>
                <a:ext uri="{FF2B5EF4-FFF2-40B4-BE49-F238E27FC236}">
                  <a16:creationId xmlns:a16="http://schemas.microsoft.com/office/drawing/2014/main" id="{97BF6A77-3586-FD4E-90DA-212C736C45F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9744377" y="2574480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3</a:t>
              </a:r>
            </a:p>
          </p:txBody>
        </p:sp>
      </p:grpSp>
      <p:grpSp>
        <p:nvGrpSpPr>
          <p:cNvPr id="87" name="Grupp 86">
            <a:extLst>
              <a:ext uri="{FF2B5EF4-FFF2-40B4-BE49-F238E27FC236}">
                <a16:creationId xmlns:a16="http://schemas.microsoft.com/office/drawing/2014/main" id="{82FD5514-8CE1-2448-B8CD-F7197F88B03E}"/>
              </a:ext>
            </a:extLst>
          </p:cNvPr>
          <p:cNvGrpSpPr/>
          <p:nvPr/>
        </p:nvGrpSpPr>
        <p:grpSpPr>
          <a:xfrm>
            <a:off x="11095927" y="3302573"/>
            <a:ext cx="806366" cy="783857"/>
            <a:chOff x="10727379" y="2670723"/>
            <a:chExt cx="776889" cy="755203"/>
          </a:xfrm>
        </p:grpSpPr>
        <p:sp>
          <p:nvSpPr>
            <p:cNvPr id="88" name="Rektangel 64">
              <a:extLst>
                <a:ext uri="{FF2B5EF4-FFF2-40B4-BE49-F238E27FC236}">
                  <a16:creationId xmlns:a16="http://schemas.microsoft.com/office/drawing/2014/main" id="{28096F3D-5B4C-5444-B7FA-26CFE2DDF555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84268" y="2705926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89" name="Rektangel 88">
              <a:extLst>
                <a:ext uri="{FF2B5EF4-FFF2-40B4-BE49-F238E27FC236}">
                  <a16:creationId xmlns:a16="http://schemas.microsoft.com/office/drawing/2014/main" id="{3C15894A-3514-F44D-9EBA-F873BA1235A4}"/>
                </a:ext>
              </a:extLst>
            </p:cNvPr>
            <p:cNvSpPr>
              <a:spLocks noChangeAspect="1"/>
            </p:cNvSpPr>
            <p:nvPr/>
          </p:nvSpPr>
          <p:spPr>
            <a:xfrm rot="21480000">
              <a:off x="10727379" y="2670723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4</a:t>
              </a:r>
            </a:p>
          </p:txBody>
        </p:sp>
      </p:grpSp>
      <p:grpSp>
        <p:nvGrpSpPr>
          <p:cNvPr id="63" name="Grupp 62">
            <a:extLst>
              <a:ext uri="{FF2B5EF4-FFF2-40B4-BE49-F238E27FC236}">
                <a16:creationId xmlns:a16="http://schemas.microsoft.com/office/drawing/2014/main" id="{F30C0825-BDCF-D740-828D-6748AC0390F2}"/>
              </a:ext>
            </a:extLst>
          </p:cNvPr>
          <p:cNvGrpSpPr/>
          <p:nvPr/>
        </p:nvGrpSpPr>
        <p:grpSpPr>
          <a:xfrm>
            <a:off x="8572903" y="3300798"/>
            <a:ext cx="801375" cy="788485"/>
            <a:chOff x="8761376" y="2670723"/>
            <a:chExt cx="772082" cy="759662"/>
          </a:xfrm>
        </p:grpSpPr>
        <p:sp>
          <p:nvSpPr>
            <p:cNvPr id="64" name="Rektangel 64">
              <a:extLst>
                <a:ext uri="{FF2B5EF4-FFF2-40B4-BE49-F238E27FC236}">
                  <a16:creationId xmlns:a16="http://schemas.microsoft.com/office/drawing/2014/main" id="{4BAF97E2-2F2B-BC4C-A115-51FA16E314C8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813458" y="271038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5" name="Rektangel 64">
              <a:extLst>
                <a:ext uri="{FF2B5EF4-FFF2-40B4-BE49-F238E27FC236}">
                  <a16:creationId xmlns:a16="http://schemas.microsoft.com/office/drawing/2014/main" id="{0819A71D-4A43-AE48-A81A-0BE31847FD76}"/>
                </a:ext>
              </a:extLst>
            </p:cNvPr>
            <p:cNvSpPr>
              <a:spLocks noChangeAspect="1"/>
            </p:cNvSpPr>
            <p:nvPr/>
          </p:nvSpPr>
          <p:spPr>
            <a:xfrm rot="180000">
              <a:off x="8761376" y="2670723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sv-SE" sz="1400" b="1" dirty="0" smtClean="0">
                  <a:solidFill>
                    <a:prstClr val="black"/>
                  </a:solidFill>
                  <a:latin typeface="Century Gothic"/>
                </a:rPr>
                <a:t>Akt. 2</a:t>
              </a:r>
              <a:endParaRPr lang="sv-SE" sz="1400" b="1" dirty="0">
                <a:solidFill>
                  <a:prstClr val="black"/>
                </a:solidFill>
                <a:latin typeface="Century Gothic"/>
              </a:endParaRPr>
            </a:p>
          </p:txBody>
        </p:sp>
      </p:grpSp>
      <p:grpSp>
        <p:nvGrpSpPr>
          <p:cNvPr id="66" name="Grupp 65">
            <a:extLst>
              <a:ext uri="{FF2B5EF4-FFF2-40B4-BE49-F238E27FC236}">
                <a16:creationId xmlns:a16="http://schemas.microsoft.com/office/drawing/2014/main" id="{89262D17-8687-8E4A-B1D9-263489300466}"/>
              </a:ext>
            </a:extLst>
          </p:cNvPr>
          <p:cNvGrpSpPr/>
          <p:nvPr/>
        </p:nvGrpSpPr>
        <p:grpSpPr>
          <a:xfrm>
            <a:off x="7325385" y="3256488"/>
            <a:ext cx="807843" cy="789677"/>
            <a:chOff x="7778375" y="2610105"/>
            <a:chExt cx="778312" cy="760810"/>
          </a:xfrm>
        </p:grpSpPr>
        <p:sp>
          <p:nvSpPr>
            <p:cNvPr id="67" name="Rektangel 64">
              <a:extLst>
                <a:ext uri="{FF2B5EF4-FFF2-40B4-BE49-F238E27FC236}">
                  <a16:creationId xmlns:a16="http://schemas.microsoft.com/office/drawing/2014/main" id="{CC17496F-8921-774E-90BD-EB768F7039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36687" y="2650915"/>
              <a:ext cx="720000" cy="720000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EFC85775-549E-274F-9A9E-62B6396D0F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78375" y="2610105"/>
              <a:ext cx="720000" cy="720000"/>
            </a:xfrm>
            <a:prstGeom prst="rect">
              <a:avLst/>
            </a:prstGeom>
            <a:solidFill>
              <a:srgbClr val="CDA9BC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SE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+mn-ea"/>
                  <a:cs typeface="+mn-cs"/>
                </a:rPr>
                <a:t>Akt. 1</a:t>
              </a:r>
              <a:endParaRPr kumimoji="0" lang="sv-S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</p:grpSp>
      <p:grpSp>
        <p:nvGrpSpPr>
          <p:cNvPr id="70" name="Grupp 69">
            <a:extLst>
              <a:ext uri="{FF2B5EF4-FFF2-40B4-BE49-F238E27FC236}">
                <a16:creationId xmlns:a16="http://schemas.microsoft.com/office/drawing/2014/main" id="{9CA5AEF4-1543-EF41-A09E-BF1C940950F0}"/>
              </a:ext>
            </a:extLst>
          </p:cNvPr>
          <p:cNvGrpSpPr/>
          <p:nvPr/>
        </p:nvGrpSpPr>
        <p:grpSpPr>
          <a:xfrm>
            <a:off x="8157730" y="4166377"/>
            <a:ext cx="802416" cy="782165"/>
            <a:chOff x="7265530" y="3300565"/>
            <a:chExt cx="631769" cy="615825"/>
          </a:xfrm>
        </p:grpSpPr>
        <p:sp>
          <p:nvSpPr>
            <p:cNvPr id="73" name="Rektangel 64">
              <a:extLst>
                <a:ext uri="{FF2B5EF4-FFF2-40B4-BE49-F238E27FC236}">
                  <a16:creationId xmlns:a16="http://schemas.microsoft.com/office/drawing/2014/main" id="{99CDDEFF-A8E7-E94D-9C03-D51A272320B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4" name="Rektangel 73">
              <a:extLst>
                <a:ext uri="{FF2B5EF4-FFF2-40B4-BE49-F238E27FC236}">
                  <a16:creationId xmlns:a16="http://schemas.microsoft.com/office/drawing/2014/main" id="{53FA6B4A-2318-AE47-926E-2793E9B16F8A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>
                <a:defRPr/>
              </a:pPr>
              <a:r>
                <a:rPr lang="sv-SE" sz="1200" dirty="0" err="1" smtClean="0">
                  <a:solidFill>
                    <a:srgbClr val="000000"/>
                  </a:solidFill>
                  <a:latin typeface="+mj-lt"/>
                </a:rPr>
                <a:t>Konse</a:t>
              </a:r>
              <a:r>
                <a:rPr lang="sv-SE" sz="1200" dirty="0" smtClean="0">
                  <a:solidFill>
                    <a:srgbClr val="000000"/>
                  </a:solidFill>
                  <a:latin typeface="+mj-lt"/>
                </a:rPr>
                <a:t>- </a:t>
              </a:r>
              <a:r>
                <a:rPr lang="sv-SE" sz="1200" dirty="0" err="1" smtClean="0">
                  <a:solidFill>
                    <a:srgbClr val="000000"/>
                  </a:solidFill>
                  <a:latin typeface="+mj-lt"/>
                </a:rPr>
                <a:t>kvens</a:t>
              </a:r>
              <a:endParaRPr kumimoji="0" lang="sv-S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75" name="Grupp 74">
            <a:extLst>
              <a:ext uri="{FF2B5EF4-FFF2-40B4-BE49-F238E27FC236}">
                <a16:creationId xmlns:a16="http://schemas.microsoft.com/office/drawing/2014/main" id="{A544A40E-BAFA-CA4E-90BC-257CADE8C34A}"/>
              </a:ext>
            </a:extLst>
          </p:cNvPr>
          <p:cNvGrpSpPr/>
          <p:nvPr/>
        </p:nvGrpSpPr>
        <p:grpSpPr>
          <a:xfrm rot="21420000">
            <a:off x="8936435" y="4158801"/>
            <a:ext cx="802416" cy="782165"/>
            <a:chOff x="7265530" y="3300565"/>
            <a:chExt cx="631769" cy="615825"/>
          </a:xfrm>
        </p:grpSpPr>
        <p:sp>
          <p:nvSpPr>
            <p:cNvPr id="76" name="Rektangel 64">
              <a:extLst>
                <a:ext uri="{FF2B5EF4-FFF2-40B4-BE49-F238E27FC236}">
                  <a16:creationId xmlns:a16="http://schemas.microsoft.com/office/drawing/2014/main" id="{F78D3EB8-AF8C-E842-B492-8C05B98C02F8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77" name="Rektangel 76">
              <a:extLst>
                <a:ext uri="{FF2B5EF4-FFF2-40B4-BE49-F238E27FC236}">
                  <a16:creationId xmlns:a16="http://schemas.microsoft.com/office/drawing/2014/main" id="{2B03FCB9-C01F-BA4B-80F1-A5D55C5E57B0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>
                <a:defRPr/>
              </a:pPr>
              <a:r>
                <a:rPr lang="sv-SE" sz="1200" dirty="0" err="1">
                  <a:solidFill>
                    <a:srgbClr val="000000"/>
                  </a:solidFill>
                  <a:latin typeface="+mj-lt"/>
                </a:rPr>
                <a:t>Konse</a:t>
              </a:r>
              <a:r>
                <a:rPr lang="sv-SE" sz="1200" dirty="0">
                  <a:solidFill>
                    <a:srgbClr val="000000"/>
                  </a:solidFill>
                  <a:latin typeface="+mj-lt"/>
                </a:rPr>
                <a:t>- </a:t>
              </a:r>
              <a:r>
                <a:rPr lang="sv-SE" sz="1200" dirty="0" err="1">
                  <a:solidFill>
                    <a:srgbClr val="000000"/>
                  </a:solidFill>
                  <a:latin typeface="+mj-lt"/>
                </a:rPr>
                <a:t>kvens</a:t>
              </a:r>
              <a:endParaRPr lang="sv-SE" sz="1200" dirty="0">
                <a:solidFill>
                  <a:prstClr val="black"/>
                </a:solidFill>
                <a:latin typeface="+mj-lt"/>
              </a:endParaRPr>
            </a:p>
          </p:txBody>
        </p:sp>
      </p:grpSp>
      <p:grpSp>
        <p:nvGrpSpPr>
          <p:cNvPr id="97" name="Grupp 96">
            <a:extLst>
              <a:ext uri="{FF2B5EF4-FFF2-40B4-BE49-F238E27FC236}">
                <a16:creationId xmlns:a16="http://schemas.microsoft.com/office/drawing/2014/main" id="{D77545F1-3980-F441-82AC-92B2BF76855C}"/>
              </a:ext>
            </a:extLst>
          </p:cNvPr>
          <p:cNvGrpSpPr/>
          <p:nvPr/>
        </p:nvGrpSpPr>
        <p:grpSpPr>
          <a:xfrm rot="21420000">
            <a:off x="8525741" y="4969696"/>
            <a:ext cx="802416" cy="782165"/>
            <a:chOff x="7265530" y="3300565"/>
            <a:chExt cx="631769" cy="615825"/>
          </a:xfrm>
        </p:grpSpPr>
        <p:sp>
          <p:nvSpPr>
            <p:cNvPr id="101" name="Rektangel 64">
              <a:extLst>
                <a:ext uri="{FF2B5EF4-FFF2-40B4-BE49-F238E27FC236}">
                  <a16:creationId xmlns:a16="http://schemas.microsoft.com/office/drawing/2014/main" id="{01F8785A-628E-0948-AC03-B5B50376DA6F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308910" y="3328001"/>
              <a:ext cx="588389" cy="588389"/>
            </a:xfrm>
            <a:custGeom>
              <a:avLst/>
              <a:gdLst>
                <a:gd name="connsiteX0" fmla="*/ 0 w 720000"/>
                <a:gd name="connsiteY0" fmla="*/ 0 h 720000"/>
                <a:gd name="connsiteX1" fmla="*/ 720000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  <a:gd name="connsiteX0" fmla="*/ 0 w 720000"/>
                <a:gd name="connsiteY0" fmla="*/ 0 h 720000"/>
                <a:gd name="connsiteX1" fmla="*/ 664301 w 720000"/>
                <a:gd name="connsiteY1" fmla="*/ 0 h 720000"/>
                <a:gd name="connsiteX2" fmla="*/ 720000 w 720000"/>
                <a:gd name="connsiteY2" fmla="*/ 720000 h 720000"/>
                <a:gd name="connsiteX3" fmla="*/ 0 w 720000"/>
                <a:gd name="connsiteY3" fmla="*/ 720000 h 720000"/>
                <a:gd name="connsiteX4" fmla="*/ 0 w 720000"/>
                <a:gd name="connsiteY4" fmla="*/ 0 h 72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0000" h="720000">
                  <a:moveTo>
                    <a:pt x="0" y="0"/>
                  </a:moveTo>
                  <a:lnTo>
                    <a:pt x="664301" y="0"/>
                  </a:lnTo>
                  <a:lnTo>
                    <a:pt x="720000" y="720000"/>
                  </a:lnTo>
                  <a:lnTo>
                    <a:pt x="0" y="7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v-S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endParaRPr>
            </a:p>
          </p:txBody>
        </p:sp>
        <p:sp>
          <p:nvSpPr>
            <p:cNvPr id="102" name="Rektangel 101">
              <a:extLst>
                <a:ext uri="{FF2B5EF4-FFF2-40B4-BE49-F238E27FC236}">
                  <a16:creationId xmlns:a16="http://schemas.microsoft.com/office/drawing/2014/main" id="{16BB61BB-DFFE-8341-B9CA-D84E18F75B04}"/>
                </a:ext>
              </a:extLst>
            </p:cNvPr>
            <p:cNvSpPr>
              <a:spLocks noChangeAspect="1"/>
            </p:cNvSpPr>
            <p:nvPr/>
          </p:nvSpPr>
          <p:spPr>
            <a:xfrm rot="60000">
              <a:off x="7265530" y="3300565"/>
              <a:ext cx="586478" cy="586478"/>
            </a:xfrm>
            <a:prstGeom prst="rect">
              <a:avLst/>
            </a:prstGeom>
            <a:solidFill>
              <a:srgbClr val="FEE8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lvl="0" algn="ctr">
                <a:defRPr/>
              </a:pPr>
              <a:r>
                <a:rPr lang="sv-SE" sz="1200" dirty="0" err="1">
                  <a:solidFill>
                    <a:srgbClr val="000000"/>
                  </a:solidFill>
                  <a:latin typeface="+mj-lt"/>
                </a:rPr>
                <a:t>Konse</a:t>
              </a:r>
              <a:r>
                <a:rPr lang="sv-SE" sz="1200" dirty="0">
                  <a:solidFill>
                    <a:srgbClr val="000000"/>
                  </a:solidFill>
                  <a:latin typeface="+mj-lt"/>
                </a:rPr>
                <a:t>- </a:t>
              </a:r>
              <a:r>
                <a:rPr lang="sv-SE" sz="1200" dirty="0" err="1">
                  <a:solidFill>
                    <a:srgbClr val="000000"/>
                  </a:solidFill>
                  <a:latin typeface="+mj-lt"/>
                </a:rPr>
                <a:t>kvens</a:t>
              </a:r>
              <a:endParaRPr lang="sv-SE" sz="1200" dirty="0">
                <a:solidFill>
                  <a:prstClr val="black"/>
                </a:solidFill>
                <a:latin typeface="+mj-lt"/>
              </a:endParaRPr>
            </a:p>
          </p:txBody>
        </p:sp>
      </p:grpSp>
      <p:grpSp>
        <p:nvGrpSpPr>
          <p:cNvPr id="69" name="Grupp 68">
            <a:extLst>
              <a:ext uri="{FF2B5EF4-FFF2-40B4-BE49-F238E27FC236}">
                <a16:creationId xmlns:a16="http://schemas.microsoft.com/office/drawing/2014/main" id="{63D8C242-C833-C443-9883-4A4C548E5990}"/>
              </a:ext>
            </a:extLst>
          </p:cNvPr>
          <p:cNvGrpSpPr/>
          <p:nvPr/>
        </p:nvGrpSpPr>
        <p:grpSpPr>
          <a:xfrm>
            <a:off x="318094" y="85852"/>
            <a:ext cx="1546919" cy="1546919"/>
            <a:chOff x="1732491" y="1234237"/>
            <a:chExt cx="4363509" cy="4363509"/>
          </a:xfrm>
        </p:grpSpPr>
        <p:sp>
          <p:nvSpPr>
            <p:cNvPr id="71" name="Frihandsfigur 70">
              <a:extLst>
                <a:ext uri="{FF2B5EF4-FFF2-40B4-BE49-F238E27FC236}">
                  <a16:creationId xmlns:a16="http://schemas.microsoft.com/office/drawing/2014/main" id="{4C2545D0-A20B-1D43-9A88-1C00FB4E1312}"/>
                </a:ext>
              </a:extLst>
            </p:cNvPr>
            <p:cNvSpPr/>
            <p:nvPr/>
          </p:nvSpPr>
          <p:spPr>
            <a:xfrm>
              <a:off x="1965882" y="1467628"/>
              <a:ext cx="1885080" cy="1885080"/>
            </a:xfrm>
            <a:custGeom>
              <a:avLst/>
              <a:gdLst>
                <a:gd name="connsiteX0" fmla="*/ 1542633 w 1542633"/>
                <a:gd name="connsiteY0" fmla="*/ 0 h 1542633"/>
                <a:gd name="connsiteX1" fmla="*/ 1542633 w 1542633"/>
                <a:gd name="connsiteY1" fmla="*/ 1271612 h 1542633"/>
                <a:gd name="connsiteX2" fmla="*/ 1525463 w 1542633"/>
                <a:gd name="connsiteY2" fmla="*/ 1273343 h 1542633"/>
                <a:gd name="connsiteX3" fmla="*/ 1273343 w 1542633"/>
                <a:gd name="connsiteY3" fmla="*/ 1525463 h 1542633"/>
                <a:gd name="connsiteX4" fmla="*/ 1271612 w 1542633"/>
                <a:gd name="connsiteY4" fmla="*/ 1542633 h 1542633"/>
                <a:gd name="connsiteX5" fmla="*/ 0 w 1542633"/>
                <a:gd name="connsiteY5" fmla="*/ 1542633 h 1542633"/>
                <a:gd name="connsiteX6" fmla="*/ 1542633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1542633" y="0"/>
                  </a:moveTo>
                  <a:lnTo>
                    <a:pt x="1542633" y="1271612"/>
                  </a:lnTo>
                  <a:lnTo>
                    <a:pt x="1525463" y="1273343"/>
                  </a:lnTo>
                  <a:cubicBezTo>
                    <a:pt x="1398913" y="1299239"/>
                    <a:pt x="1299239" y="1398913"/>
                    <a:pt x="1273343" y="1525463"/>
                  </a:cubicBezTo>
                  <a:lnTo>
                    <a:pt x="1271612" y="1542633"/>
                  </a:lnTo>
                  <a:lnTo>
                    <a:pt x="0" y="1542633"/>
                  </a:lnTo>
                  <a:cubicBezTo>
                    <a:pt x="0" y="690661"/>
                    <a:pt x="690661" y="0"/>
                    <a:pt x="1542633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2" name="Frihandsfigur 71">
              <a:extLst>
                <a:ext uri="{FF2B5EF4-FFF2-40B4-BE49-F238E27FC236}">
                  <a16:creationId xmlns:a16="http://schemas.microsoft.com/office/drawing/2014/main" id="{72828179-C730-2D45-AF7D-F543870D95A5}"/>
                </a:ext>
              </a:extLst>
            </p:cNvPr>
            <p:cNvSpPr/>
            <p:nvPr/>
          </p:nvSpPr>
          <p:spPr>
            <a:xfrm>
              <a:off x="1965882" y="3479276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272350 w 1542633"/>
                <a:gd name="connsiteY1" fmla="*/ 1 h 1542633"/>
                <a:gd name="connsiteX2" fmla="*/ 1273343 w 1542633"/>
                <a:gd name="connsiteY2" fmla="*/ 9849 h 1542633"/>
                <a:gd name="connsiteX3" fmla="*/ 1525463 w 1542633"/>
                <a:gd name="connsiteY3" fmla="*/ 261969 h 1542633"/>
                <a:gd name="connsiteX4" fmla="*/ 1542633 w 1542633"/>
                <a:gd name="connsiteY4" fmla="*/ 263700 h 1542633"/>
                <a:gd name="connsiteX5" fmla="*/ 1542633 w 1542633"/>
                <a:gd name="connsiteY5" fmla="*/ 1542633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lnTo>
                    <a:pt x="1272350" y="1"/>
                  </a:lnTo>
                  <a:lnTo>
                    <a:pt x="1273343" y="9849"/>
                  </a:lnTo>
                  <a:cubicBezTo>
                    <a:pt x="1299239" y="136399"/>
                    <a:pt x="1398913" y="236074"/>
                    <a:pt x="1525463" y="261969"/>
                  </a:cubicBezTo>
                  <a:lnTo>
                    <a:pt x="1542633" y="263700"/>
                  </a:lnTo>
                  <a:lnTo>
                    <a:pt x="1542633" y="1542633"/>
                  </a:lnTo>
                  <a:cubicBezTo>
                    <a:pt x="690661" y="1542633"/>
                    <a:pt x="0" y="851973"/>
                    <a:pt x="0" y="0"/>
                  </a:cubicBez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3367" tIns="0" rIns="1811848" bIns="126000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600"/>
                </a:spcAft>
              </a:pPr>
              <a:endParaRPr lang="sv-SE" sz="1200" i="1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78" name="Frihandsfigur 77">
              <a:extLst>
                <a:ext uri="{FF2B5EF4-FFF2-40B4-BE49-F238E27FC236}">
                  <a16:creationId xmlns:a16="http://schemas.microsoft.com/office/drawing/2014/main" id="{590C64B7-BEE6-BE4E-9BD8-C2E732564A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1467628"/>
              <a:ext cx="1885080" cy="1885080"/>
            </a:xfrm>
            <a:custGeom>
              <a:avLst/>
              <a:gdLst>
                <a:gd name="connsiteX0" fmla="*/ 0 w 1542633"/>
                <a:gd name="connsiteY0" fmla="*/ 0 h 1542633"/>
                <a:gd name="connsiteX1" fmla="*/ 1542633 w 1542633"/>
                <a:gd name="connsiteY1" fmla="*/ 1542633 h 1542633"/>
                <a:gd name="connsiteX2" fmla="*/ 263700 w 1542633"/>
                <a:gd name="connsiteY2" fmla="*/ 1542633 h 1542633"/>
                <a:gd name="connsiteX3" fmla="*/ 261969 w 1542633"/>
                <a:gd name="connsiteY3" fmla="*/ 1525463 h 1542633"/>
                <a:gd name="connsiteX4" fmla="*/ 9849 w 1542633"/>
                <a:gd name="connsiteY4" fmla="*/ 1273343 h 1542633"/>
                <a:gd name="connsiteX5" fmla="*/ 1 w 1542633"/>
                <a:gd name="connsiteY5" fmla="*/ 1272350 h 1542633"/>
                <a:gd name="connsiteX6" fmla="*/ 0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0" y="0"/>
                  </a:moveTo>
                  <a:cubicBezTo>
                    <a:pt x="851973" y="0"/>
                    <a:pt x="1542633" y="690661"/>
                    <a:pt x="1542633" y="1542633"/>
                  </a:cubicBezTo>
                  <a:lnTo>
                    <a:pt x="263700" y="1542633"/>
                  </a:lnTo>
                  <a:lnTo>
                    <a:pt x="261969" y="1525463"/>
                  </a:lnTo>
                  <a:cubicBezTo>
                    <a:pt x="236074" y="1398913"/>
                    <a:pt x="136399" y="1299239"/>
                    <a:pt x="9849" y="1273343"/>
                  </a:cubicBezTo>
                  <a:lnTo>
                    <a:pt x="1" y="1272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2" name="Frihandsfigur 81">
              <a:extLst>
                <a:ext uri="{FF2B5EF4-FFF2-40B4-BE49-F238E27FC236}">
                  <a16:creationId xmlns:a16="http://schemas.microsoft.com/office/drawing/2014/main" id="{B10F8F61-DD3C-C74F-B40F-F24D515EAB4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77530" y="3479277"/>
              <a:ext cx="1885080" cy="1885080"/>
            </a:xfrm>
            <a:custGeom>
              <a:avLst/>
              <a:gdLst>
                <a:gd name="connsiteX0" fmla="*/ 262962 w 1542633"/>
                <a:gd name="connsiteY0" fmla="*/ 0 h 1542633"/>
                <a:gd name="connsiteX1" fmla="*/ 1542633 w 1542633"/>
                <a:gd name="connsiteY1" fmla="*/ 0 h 1542633"/>
                <a:gd name="connsiteX2" fmla="*/ 0 w 1542633"/>
                <a:gd name="connsiteY2" fmla="*/ 1542633 h 1542633"/>
                <a:gd name="connsiteX3" fmla="*/ 1 w 1542633"/>
                <a:gd name="connsiteY3" fmla="*/ 262961 h 1542633"/>
                <a:gd name="connsiteX4" fmla="*/ 9849 w 1542633"/>
                <a:gd name="connsiteY4" fmla="*/ 261968 h 1542633"/>
                <a:gd name="connsiteX5" fmla="*/ 261969 w 1542633"/>
                <a:gd name="connsiteY5" fmla="*/ 9848 h 1542633"/>
                <a:gd name="connsiteX6" fmla="*/ 262962 w 1542633"/>
                <a:gd name="connsiteY6" fmla="*/ 0 h 1542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2633" h="1542633">
                  <a:moveTo>
                    <a:pt x="262962" y="0"/>
                  </a:moveTo>
                  <a:lnTo>
                    <a:pt x="1542633" y="0"/>
                  </a:lnTo>
                  <a:cubicBezTo>
                    <a:pt x="1542633" y="851973"/>
                    <a:pt x="851973" y="1542633"/>
                    <a:pt x="0" y="1542633"/>
                  </a:cubicBezTo>
                  <a:lnTo>
                    <a:pt x="1" y="262961"/>
                  </a:lnTo>
                  <a:lnTo>
                    <a:pt x="9849" y="261968"/>
                  </a:lnTo>
                  <a:cubicBezTo>
                    <a:pt x="136399" y="236073"/>
                    <a:pt x="236074" y="136398"/>
                    <a:pt x="261969" y="9848"/>
                  </a:cubicBezTo>
                  <a:lnTo>
                    <a:pt x="262962" y="0"/>
                  </a:lnTo>
                  <a:close/>
                </a:path>
              </a:pathLst>
            </a:custGeom>
            <a:solidFill>
              <a:srgbClr val="E67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83" name="Cirkelformad pil 14">
              <a:extLst>
                <a:ext uri="{FF2B5EF4-FFF2-40B4-BE49-F238E27FC236}">
                  <a16:creationId xmlns:a16="http://schemas.microsoft.com/office/drawing/2014/main" id="{34F6A08A-B3C0-2943-A035-15828166D351}"/>
                </a:ext>
              </a:extLst>
            </p:cNvPr>
            <p:cNvSpPr/>
            <p:nvPr/>
          </p:nvSpPr>
          <p:spPr>
            <a:xfrm>
              <a:off x="1859060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21272472"/>
                <a:gd name="adj4" fmla="val 162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85" name="Cirkelformad pil 15">
              <a:extLst>
                <a:ext uri="{FF2B5EF4-FFF2-40B4-BE49-F238E27FC236}">
                  <a16:creationId xmlns:a16="http://schemas.microsoft.com/office/drawing/2014/main" id="{74BB7170-5744-8641-AA39-16DA2854D5E0}"/>
                </a:ext>
              </a:extLst>
            </p:cNvPr>
            <p:cNvSpPr/>
            <p:nvPr/>
          </p:nvSpPr>
          <p:spPr>
            <a:xfrm>
              <a:off x="1859060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5072472"/>
                <a:gd name="adj4" fmla="val 0"/>
                <a:gd name="adj5" fmla="val 5932"/>
              </a:avLst>
            </a:prstGeom>
            <a:solidFill>
              <a:srgbClr val="CC0000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90" name="Cirkelformad pil 16">
              <a:extLst>
                <a:ext uri="{FF2B5EF4-FFF2-40B4-BE49-F238E27FC236}">
                  <a16:creationId xmlns:a16="http://schemas.microsoft.com/office/drawing/2014/main" id="{3F252D07-BF45-6840-AE44-914FF2F076C7}"/>
                </a:ext>
              </a:extLst>
            </p:cNvPr>
            <p:cNvSpPr/>
            <p:nvPr/>
          </p:nvSpPr>
          <p:spPr>
            <a:xfrm>
              <a:off x="1732491" y="1360806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0472472"/>
                <a:gd name="adj4" fmla="val 54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92" name="Cirkelformad pil 17">
              <a:extLst>
                <a:ext uri="{FF2B5EF4-FFF2-40B4-BE49-F238E27FC236}">
                  <a16:creationId xmlns:a16="http://schemas.microsoft.com/office/drawing/2014/main" id="{6025AF6B-3A85-174A-A6BA-7D34DD0F3C89}"/>
                </a:ext>
              </a:extLst>
            </p:cNvPr>
            <p:cNvSpPr/>
            <p:nvPr/>
          </p:nvSpPr>
          <p:spPr>
            <a:xfrm>
              <a:off x="1732491" y="1234237"/>
              <a:ext cx="4236940" cy="4236940"/>
            </a:xfrm>
            <a:prstGeom prst="circularArrow">
              <a:avLst>
                <a:gd name="adj1" fmla="val 5085"/>
                <a:gd name="adj2" fmla="val 327528"/>
                <a:gd name="adj3" fmla="val 15872472"/>
                <a:gd name="adj4" fmla="val 10800000"/>
                <a:gd name="adj5" fmla="val 5932"/>
              </a:avLst>
            </a:prstGeom>
            <a:solidFill>
              <a:srgbClr val="C5C5C2"/>
            </a:solidFill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spcAft>
                  <a:spcPts val="600"/>
                </a:spcAft>
              </a:pPr>
              <a:endParaRPr lang="sv-SE" sz="1400" b="1" dirty="0">
                <a:latin typeface="+mj-lt"/>
              </a:endParaRPr>
            </a:p>
          </p:txBody>
        </p:sp>
        <p:sp>
          <p:nvSpPr>
            <p:cNvPr id="93" name="textruta 92">
              <a:extLst>
                <a:ext uri="{FF2B5EF4-FFF2-40B4-BE49-F238E27FC236}">
                  <a16:creationId xmlns:a16="http://schemas.microsoft.com/office/drawing/2014/main" id="{7A8CAF4A-9121-9345-B742-6064BB16C3A1}"/>
                </a:ext>
              </a:extLst>
            </p:cNvPr>
            <p:cNvSpPr txBox="1"/>
            <p:nvPr/>
          </p:nvSpPr>
          <p:spPr>
            <a:xfrm>
              <a:off x="2264063" y="2233677"/>
              <a:ext cx="1624199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Förbättra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</a:t>
              </a:r>
              <a:r>
                <a:rPr lang="sv-SE" sz="700" i="1" dirty="0" err="1">
                  <a:solidFill>
                    <a:srgbClr val="A9A8A4"/>
                  </a:solidFill>
                  <a:latin typeface="Century Gothic"/>
                </a:rPr>
                <a:t>act</a:t>
              </a: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)</a:t>
              </a:r>
            </a:p>
          </p:txBody>
        </p:sp>
        <p:sp>
          <p:nvSpPr>
            <p:cNvPr id="94" name="textruta 93">
              <a:extLst>
                <a:ext uri="{FF2B5EF4-FFF2-40B4-BE49-F238E27FC236}">
                  <a16:creationId xmlns:a16="http://schemas.microsoft.com/office/drawing/2014/main" id="{0C6981B2-5703-8245-81D3-EA8C7716BD62}"/>
                </a:ext>
              </a:extLst>
            </p:cNvPr>
            <p:cNvSpPr txBox="1"/>
            <p:nvPr/>
          </p:nvSpPr>
          <p:spPr>
            <a:xfrm>
              <a:off x="2157277" y="3710733"/>
              <a:ext cx="1660372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A9A8A4"/>
                  </a:solidFill>
                  <a:latin typeface="Century Gothic"/>
                </a:rPr>
                <a:t>Följa upp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A9A8A4"/>
                  </a:solidFill>
                  <a:latin typeface="Century Gothic"/>
                </a:rPr>
                <a:t>(check)</a:t>
              </a:r>
            </a:p>
          </p:txBody>
        </p:sp>
        <p:sp>
          <p:nvSpPr>
            <p:cNvPr id="95" name="textruta 94">
              <a:extLst>
                <a:ext uri="{FF2B5EF4-FFF2-40B4-BE49-F238E27FC236}">
                  <a16:creationId xmlns:a16="http://schemas.microsoft.com/office/drawing/2014/main" id="{CA928BA4-EEAA-C04F-9334-5FD825CD1D85}"/>
                </a:ext>
              </a:extLst>
            </p:cNvPr>
            <p:cNvSpPr txBox="1"/>
            <p:nvPr/>
          </p:nvSpPr>
          <p:spPr>
            <a:xfrm>
              <a:off x="3868144" y="3710733"/>
              <a:ext cx="1936193" cy="8435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latin typeface="Century Gothic"/>
                </a:rPr>
                <a:t>Genomföra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latin typeface="Century Gothic"/>
                </a:rPr>
                <a:t>(do)</a:t>
              </a:r>
            </a:p>
          </p:txBody>
        </p:sp>
        <p:sp>
          <p:nvSpPr>
            <p:cNvPr id="96" name="textruta 95">
              <a:extLst>
                <a:ext uri="{FF2B5EF4-FFF2-40B4-BE49-F238E27FC236}">
                  <a16:creationId xmlns:a16="http://schemas.microsoft.com/office/drawing/2014/main" id="{F8238682-9485-D948-BAD2-C0DED575CEA9}"/>
                </a:ext>
              </a:extLst>
            </p:cNvPr>
            <p:cNvSpPr txBox="1"/>
            <p:nvPr/>
          </p:nvSpPr>
          <p:spPr>
            <a:xfrm>
              <a:off x="3797520" y="2233680"/>
              <a:ext cx="1885081" cy="843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b="1" dirty="0">
                  <a:solidFill>
                    <a:srgbClr val="8C8B85"/>
                  </a:solidFill>
                  <a:latin typeface="Century Gothic"/>
                </a:rPr>
                <a:t>Planera</a:t>
              </a:r>
            </a:p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defRPr/>
              </a:pPr>
              <a:r>
                <a:rPr lang="sv-SE" sz="700" i="1" dirty="0">
                  <a:solidFill>
                    <a:srgbClr val="8C8B85"/>
                  </a:solidFill>
                  <a:latin typeface="Century Gothic"/>
                </a:rPr>
                <a:t>(plan)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1318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901364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4475210"/>
  <p:tag name="TEXTCOLOR" val="1677721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  <p:tag name="LAYOUT" val="Screen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6777215"/>
  <p:tag name="TEXTCOLOR" val="1677721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COLOR" val="1677721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ACKGROUNDCOLOR" val="14804196"/>
  <p:tag name="TEXTCOLOR" val="16777215"/>
</p:tagLst>
</file>

<file path=ppt/theme/theme1.xml><?xml version="1.0" encoding="utf-8"?>
<a:theme xmlns:a="http://schemas.openxmlformats.org/drawingml/2006/main" name="MSB PPT Egna">
  <a:themeElements>
    <a:clrScheme name="MS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0000"/>
      </a:accent1>
      <a:accent2>
        <a:srgbClr val="822757"/>
      </a:accent2>
      <a:accent3>
        <a:srgbClr val="6F6E67"/>
      </a:accent3>
      <a:accent4>
        <a:srgbClr val="E67C5E"/>
      </a:accent4>
      <a:accent5>
        <a:srgbClr val="B47D9A"/>
      </a:accent5>
      <a:accent6>
        <a:srgbClr val="A9A8A4"/>
      </a:accent6>
      <a:hlink>
        <a:srgbClr val="0563C1"/>
      </a:hlink>
      <a:folHlink>
        <a:srgbClr val="954F72"/>
      </a:folHlink>
    </a:clrScheme>
    <a:fontScheme name="MSB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SB Röd 100%">
      <a:srgbClr val="CC0000"/>
    </a:custClr>
    <a:custClr name="MSB Röd 80%">
      <a:srgbClr val="DB4B32"/>
    </a:custClr>
    <a:custClr name="MSB Röd 60%">
      <a:srgbClr val="E67C5E"/>
    </a:custClr>
    <a:custClr name="MSB Röd 40%">
      <a:srgbClr val="F0AB92"/>
    </a:custClr>
    <a:custClr name="MSB Röd 20%">
      <a:srgbClr val="F8D6C7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MSB Lila 100%">
      <a:srgbClr val="822757"/>
    </a:custClr>
    <a:custClr name="MSB Lila 80%">
      <a:srgbClr val="9B5279"/>
    </a:custClr>
    <a:custClr name="MSB Lila 60%">
      <a:srgbClr val="B47D9A"/>
    </a:custClr>
    <a:custClr name="MSB Lila 40%">
      <a:srgbClr val="CDA9BC"/>
    </a:custClr>
    <a:custClr name="MSB Lila 20%">
      <a:srgbClr val="E6D4DD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MSB Grå 100%">
      <a:srgbClr val="6F6E67"/>
    </a:custClr>
    <a:custClr name="MSB Grå 80%">
      <a:srgbClr val="8C8B85"/>
    </a:custClr>
    <a:custClr name="MSB Grå 60%">
      <a:srgbClr val="A9A8A4"/>
    </a:custClr>
    <a:custClr name="MSB Grå 40%">
      <a:srgbClr val="C5C5C2"/>
    </a:custClr>
    <a:custClr name="MSB Grå 20%">
      <a:srgbClr val="E2E2E1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  <a:custClr name=" ">
      <a:srgbClr val="FFFFFF"/>
    </a:custClr>
  </a:custClrLst>
  <a:extLst>
    <a:ext uri="{05A4C25C-085E-4340-85A3-A5531E510DB2}">
      <thm15:themeFamily xmlns:thm15="http://schemas.microsoft.com/office/thememl/2012/main" name="MSB sv.potx" id="{AEA58E0F-F7B8-476F-898C-C869FAD00B00}" vid="{F5E8F45D-1BAD-4605-B7EE-D434F65F8316}"/>
    </a:ext>
  </a:extLst>
</a:theme>
</file>

<file path=ppt/theme/theme2.xml><?xml version="1.0" encoding="utf-8"?>
<a:theme xmlns:a="http://schemas.openxmlformats.org/drawingml/2006/main" name="1_MSB PPT Egna">
  <a:themeElements>
    <a:clrScheme name="MSB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0000"/>
      </a:accent1>
      <a:accent2>
        <a:srgbClr val="822757"/>
      </a:accent2>
      <a:accent3>
        <a:srgbClr val="6F6E67"/>
      </a:accent3>
      <a:accent4>
        <a:srgbClr val="E06666"/>
      </a:accent4>
      <a:accent5>
        <a:srgbClr val="B47D9A"/>
      </a:accent5>
      <a:accent6>
        <a:srgbClr val="A9A8A4"/>
      </a:accent6>
      <a:hlink>
        <a:srgbClr val="0563C1"/>
      </a:hlink>
      <a:folHlink>
        <a:srgbClr val="954F72"/>
      </a:folHlink>
    </a:clrScheme>
    <a:fontScheme name="MSB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custClrLst>
    <a:custClr name="MSB Röd 100%">
      <a:srgbClr val="CC0000"/>
    </a:custClr>
    <a:custClr name="MSB Röd 80%">
      <a:srgbClr val="D63333"/>
    </a:custClr>
    <a:custClr name="MSB Röd 60%">
      <a:srgbClr val="E06666"/>
    </a:custClr>
    <a:custClr name="MSB Röd 40%">
      <a:srgbClr val="EB9999"/>
    </a:custClr>
    <a:custClr name="MSB Röd 20%">
      <a:srgbClr val="F5CCCC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MSB Lila 100%">
      <a:srgbClr val="822757"/>
    </a:custClr>
    <a:custClr name="MSB Lila 80%">
      <a:srgbClr val="9B5279"/>
    </a:custClr>
    <a:custClr name="MSB Lila 60%">
      <a:srgbClr val="B47D9A"/>
    </a:custClr>
    <a:custClr name="MSB Lila 40%">
      <a:srgbClr val="CDA9BC"/>
    </a:custClr>
    <a:custClr name="MSB Lila 20%">
      <a:srgbClr val="E6D4D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MSB Grå 100%">
      <a:srgbClr val="6F6E67"/>
    </a:custClr>
    <a:custClr name="MSB Grå 80%">
      <a:srgbClr val="8C8B85"/>
    </a:custClr>
    <a:custClr name="MSB Grå 60%">
      <a:srgbClr val="A9A8A4"/>
    </a:custClr>
    <a:custClr name="MSB Grå 40%">
      <a:srgbClr val="C5C5C2"/>
    </a:custClr>
    <a:custClr name="MSB Grå 20%">
      <a:srgbClr val="E2E2E1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Presentation1" id="{89AA5344-C299-41F0-A921-1053E497170D}" vid="{5CA668B2-1CCC-4561-8043-75AF856BBBA8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sbLabel xmlns="09080109-f6cd-4eba-a2ee-73217fe696ed"/>
    <TaxCatchAll xmlns="abcbffe3-2cf0-41c9-9b9a-8f258dc5c746">
      <Value>1</Value>
    </TaxCatchAll>
    <MSB_RecordId xmlns="abcbffe3-2cf0-41c9-9b9a-8f258dc5c746" xsi:nil="true"/>
    <d08b82fc840746a2b23129bb88325ff6 xmlns="abcbffe3-2cf0-41c9-9b9a-8f258dc5c746">
      <Terms xmlns="http://schemas.microsoft.com/office/infopath/2007/PartnerControls"/>
    </d08b82fc840746a2b23129bb88325ff6>
    <a58cd3f0069541f0b43ed91121eb9c10 xmlns="abcbffe3-2cf0-41c9-9b9a-8f258dc5c746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Standard</TermName>
          <TermId xmlns="http://schemas.microsoft.com/office/infopath/2007/PartnerControls">42db7290-f92b-446b-999c-1bee6d848af0</TermId>
        </TermInfo>
      </Terms>
    </a58cd3f0069541f0b43ed91121eb9c1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MSB Dokument" ma:contentTypeID="0x0101008239AB5D3D2647B580F011DA2F356111010079A45E404B1A3846A687E0423810F760" ma:contentTypeVersion="5" ma:contentTypeDescription="Skapa ett nytt dokument." ma:contentTypeScope="" ma:versionID="ed7fcbc8b4cbb094a388f5fb78cc5a63">
  <xsd:schema xmlns:xsd="http://www.w3.org/2001/XMLSchema" xmlns:xs="http://www.w3.org/2001/XMLSchema" xmlns:p="http://schemas.microsoft.com/office/2006/metadata/properties" xmlns:ns2="09080109-f6cd-4eba-a2ee-73217fe696ed" xmlns:ns3="abcbffe3-2cf0-41c9-9b9a-8f258dc5c746" targetNamespace="http://schemas.microsoft.com/office/2006/metadata/properties" ma:root="true" ma:fieldsID="50e4d4eda3c683e4628745f275de7686" ns2:_="" ns3:_="">
    <xsd:import namespace="09080109-f6cd-4eba-a2ee-73217fe696ed"/>
    <xsd:import namespace="abcbffe3-2cf0-41c9-9b9a-8f258dc5c746"/>
    <xsd:element name="properties">
      <xsd:complexType>
        <xsd:sequence>
          <xsd:element name="documentManagement">
            <xsd:complexType>
              <xsd:all>
                <xsd:element ref="ns2:msbLabel" minOccurs="0"/>
                <xsd:element ref="ns3:a58cd3f0069541f0b43ed91121eb9c10" minOccurs="0"/>
                <xsd:element ref="ns3:TaxCatchAll" minOccurs="0"/>
                <xsd:element ref="ns3:TaxCatchAllLabel" minOccurs="0"/>
                <xsd:element ref="ns3:d08b82fc840746a2b23129bb88325ff6" minOccurs="0"/>
                <xsd:element ref="ns3:MSB_Record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080109-f6cd-4eba-a2ee-73217fe696ed" elementFormDefault="qualified">
    <xsd:import namespace="http://schemas.microsoft.com/office/2006/documentManagement/types"/>
    <xsd:import namespace="http://schemas.microsoft.com/office/infopath/2007/PartnerControls"/>
    <xsd:element name="msbLabel" ma:index="8" nillable="true" ma:displayName="Märkning" ma:list="{d1395270-fc61-41a2-8e7c-3facce1f033f}" ma:internalName="msbLabel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cbffe3-2cf0-41c9-9b9a-8f258dc5c746" elementFormDefault="qualified">
    <xsd:import namespace="http://schemas.microsoft.com/office/2006/documentManagement/types"/>
    <xsd:import namespace="http://schemas.microsoft.com/office/infopath/2007/PartnerControls"/>
    <xsd:element name="a58cd3f0069541f0b43ed91121eb9c10" ma:index="9" nillable="true" ma:taxonomy="true" ma:internalName="a58cd3f0069541f0b43ed91121eb9c10" ma:taxonomyFieldName="MSB_SiteBusinessProcess" ma:displayName="Handlingsslag" ma:default="1;#Standard|42db7290-f92b-446b-999c-1bee6d848af0" ma:fieldId="{a58cd3f0-0695-41f0-b43e-d91121eb9c10}" ma:sspId="1d297c32-e349-4b6d-b895-deec35520f0b" ma:termSetId="84c5b001-a021-41b2-9608-e8b90a27b6c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Global taxonomikolumn" ma:hidden="true" ma:list="{9b6bbf31-0725-443e-a249-0235e0da0d4e}" ma:internalName="TaxCatchAll" ma:showField="CatchAllData" ma:web="abcbffe3-2cf0-41c9-9b9a-8f258dc5c7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Global taxonomikolumn1" ma:hidden="true" ma:list="{9b6bbf31-0725-443e-a249-0235e0da0d4e}" ma:internalName="TaxCatchAllLabel" ma:readOnly="true" ma:showField="CatchAllDataLabel" ma:web="abcbffe3-2cf0-41c9-9b9a-8f258dc5c74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08b82fc840746a2b23129bb88325ff6" ma:index="13" nillable="true" ma:taxonomy="true" ma:internalName="d08b82fc840746a2b23129bb88325ff6" ma:taxonomyFieldName="MSB_DocumentType" ma:displayName="Handlingstyp" ma:fieldId="{d08b82fc-8407-46a2-b231-29bb88325ff6}" ma:sspId="1d297c32-e349-4b6d-b895-deec35520f0b" ma:termSetId="e3c19ec3-4bda-47fb-b9f4-9ecf798a87b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SB_RecordId" ma:index="15" nillable="true" ma:displayName="Diarienummer" ma:internalName="MSB_RecordId">
      <xsd:simpleType>
        <xsd:restriction base="dms:Text"/>
      </xsd:simpleType>
    </xsd:element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8F3AF4-9F40-4109-987E-338602C8267C}">
  <ds:schemaRefs>
    <ds:schemaRef ds:uri="http://purl.org/dc/terms/"/>
    <ds:schemaRef ds:uri="http://schemas.openxmlformats.org/package/2006/metadata/core-properties"/>
    <ds:schemaRef ds:uri="09080109-f6cd-4eba-a2ee-73217fe696ed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bcbffe3-2cf0-41c9-9b9a-8f258dc5c74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CA57BE3-915B-45E8-B209-5653D6A956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080109-f6cd-4eba-a2ee-73217fe696ed"/>
    <ds:schemaRef ds:uri="abcbffe3-2cf0-41c9-9b9a-8f258dc5c7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AF69EF-E31F-46D4-B444-DF5BEB2ED0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3847</Words>
  <Application>Microsoft Office PowerPoint</Application>
  <PresentationFormat>Bredbild</PresentationFormat>
  <Paragraphs>564</Paragraphs>
  <Slides>23</Slides>
  <Notes>16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23</vt:i4>
      </vt:variant>
    </vt:vector>
  </HeadingPairs>
  <TitlesOfParts>
    <vt:vector size="30" baseType="lpstr">
      <vt:lpstr>Apple Symbols</vt:lpstr>
      <vt:lpstr>Arial</vt:lpstr>
      <vt:lpstr>Calibri</vt:lpstr>
      <vt:lpstr>Century Gothic</vt:lpstr>
      <vt:lpstr>Courier New</vt:lpstr>
      <vt:lpstr>MSB PPT Egna</vt:lpstr>
      <vt:lpstr>1_MSB PPT Egna</vt:lpstr>
      <vt:lpstr>Kontinuitetshantering – kommunal räddningstjänst</vt:lpstr>
      <vt:lpstr>Om materialet</vt:lpstr>
      <vt:lpstr>Kommunal räddningstjänst – en samhällsviktig verksamhet</vt:lpstr>
      <vt:lpstr>Varför kontinuitetshantering?</vt:lpstr>
      <vt:lpstr>Att kontinuitetshantera en samhällsviktig verksamhet</vt:lpstr>
      <vt:lpstr>Hur gör man?</vt:lpstr>
      <vt:lpstr>Konsekvensanalys</vt:lpstr>
      <vt:lpstr>Konsekvensanalys Aktiviteter</vt:lpstr>
      <vt:lpstr>Konsekvensanalys Konsekvenser</vt:lpstr>
      <vt:lpstr>Konsekvensanalys Acceptabel störningsperiod</vt:lpstr>
      <vt:lpstr>Konsekvensanalys  Exempel på delresultat efter workshop 1- Prioriteringsunderlag</vt:lpstr>
      <vt:lpstr>Konsekvensanalys Resurser</vt:lpstr>
      <vt:lpstr>Konsekvensanalys Återställningstid</vt:lpstr>
      <vt:lpstr>PowerPoint-presentation</vt:lpstr>
      <vt:lpstr>Riskbedömning</vt:lpstr>
      <vt:lpstr>Riskbedömning Risker och befintlig redundans</vt:lpstr>
      <vt:lpstr>Riskbedömning  Exempel på resultat efter workshop 2 - Riskbild</vt:lpstr>
      <vt:lpstr>Riskbedömning Åtgärdsförslag</vt:lpstr>
      <vt:lpstr>Riskbedömning  Exempel på resultat efter workshop 2 - Åtgärdsplan</vt:lpstr>
      <vt:lpstr>Genomför åtgärder</vt:lpstr>
      <vt:lpstr>Genomför åtgärder Kontinuitetsplan</vt:lpstr>
      <vt:lpstr>PowerPoint-presentation</vt:lpstr>
      <vt:lpstr>Vad kommer härnäst?</vt:lpstr>
    </vt:vector>
  </TitlesOfParts>
  <Company>MSB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Hedqvist Ida</dc:creator>
  <cp:lastModifiedBy>Grundel Alexandra</cp:lastModifiedBy>
  <cp:revision>487</cp:revision>
  <dcterms:created xsi:type="dcterms:W3CDTF">2019-09-26T14:09:47Z</dcterms:created>
  <dcterms:modified xsi:type="dcterms:W3CDTF">2020-03-05T12:35:32Z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howLogomenu">
    <vt:bool>true</vt:bool>
  </property>
  <property fmtid="{D5CDD505-2E9C-101B-9397-08002B2CF9AE}" pid="3" name="ContentTypeId">
    <vt:lpwstr>0x0101008239AB5D3D2647B580F011DA2F356111010079A45E404B1A3846A687E0423810F760</vt:lpwstr>
  </property>
  <property fmtid="{D5CDD505-2E9C-101B-9397-08002B2CF9AE}" pid="4" name="MSB_SiteBusinessProcess">
    <vt:lpwstr>1;#Standard|42db7290-f92b-446b-999c-1bee6d848af0</vt:lpwstr>
  </property>
  <property fmtid="{D5CDD505-2E9C-101B-9397-08002B2CF9AE}" pid="5" name="MSB_DocumentType">
    <vt:lpwstr/>
  </property>
</Properties>
</file>