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</p:sldMasterIdLst>
  <p:notesMasterIdLst>
    <p:notesMasterId r:id="rId29"/>
  </p:notesMasterIdLst>
  <p:sldIdLst>
    <p:sldId id="333" r:id="rId6"/>
    <p:sldId id="327" r:id="rId7"/>
    <p:sldId id="310" r:id="rId8"/>
    <p:sldId id="373" r:id="rId9"/>
    <p:sldId id="364" r:id="rId10"/>
    <p:sldId id="366" r:id="rId11"/>
    <p:sldId id="367" r:id="rId12"/>
    <p:sldId id="355" r:id="rId13"/>
    <p:sldId id="356" r:id="rId14"/>
    <p:sldId id="357" r:id="rId15"/>
    <p:sldId id="348" r:id="rId16"/>
    <p:sldId id="360" r:id="rId17"/>
    <p:sldId id="361" r:id="rId18"/>
    <p:sldId id="354" r:id="rId19"/>
    <p:sldId id="368" r:id="rId20"/>
    <p:sldId id="370" r:id="rId21"/>
    <p:sldId id="350" r:id="rId22"/>
    <p:sldId id="344" r:id="rId23"/>
    <p:sldId id="351" r:id="rId24"/>
    <p:sldId id="352" r:id="rId25"/>
    <p:sldId id="374" r:id="rId26"/>
    <p:sldId id="324" r:id="rId27"/>
    <p:sldId id="36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Lintzén" initials="ML" lastIdx="64" clrIdx="0">
    <p:extLst>
      <p:ext uri="{19B8F6BF-5375-455C-9EA6-DF929625EA0E}">
        <p15:presenceInfo xmlns:p15="http://schemas.microsoft.com/office/powerpoint/2012/main" userId="Malin Lintzén" providerId="None"/>
      </p:ext>
    </p:extLst>
  </p:cmAuthor>
  <p:cmAuthor id="2" name="Grundel Alexandra" initials="GA" lastIdx="24" clrIdx="1">
    <p:extLst>
      <p:ext uri="{19B8F6BF-5375-455C-9EA6-DF929625EA0E}">
        <p15:presenceInfo xmlns:p15="http://schemas.microsoft.com/office/powerpoint/2012/main" userId="S-1-5-21-466509168-1772936955-2901788264-15327" providerId="AD"/>
      </p:ext>
    </p:extLst>
  </p:cmAuthor>
  <p:cmAuthor id="3" name="Kullgren Ida" initials="KI" lastIdx="1" clrIdx="2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6D4"/>
    <a:srgbClr val="FEE8B0"/>
    <a:srgbClr val="F8D6C7"/>
    <a:srgbClr val="E67C5E"/>
    <a:srgbClr val="FFCD46"/>
    <a:srgbClr val="41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5089" autoAdjust="0"/>
  </p:normalViewPr>
  <p:slideViewPr>
    <p:cSldViewPr snapToGrid="0" showGuides="1">
      <p:cViewPr varScale="1">
        <p:scale>
          <a:sx n="66" d="100"/>
          <a:sy n="66" d="100"/>
        </p:scale>
        <p:origin x="764" y="32"/>
      </p:cViewPr>
      <p:guideLst>
        <p:guide orient="horz" pos="822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C564-1050-4A93-B27A-7ED1D1DB181D}" type="datetimeFigureOut">
              <a:rPr lang="sv-SE" smtClean="0"/>
              <a:t>2020-03-05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80CC-C7FE-48AD-AFEC-0E69A4555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2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88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33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6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6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67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5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2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6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0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10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2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31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1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3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8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60284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41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16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86449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49233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902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1357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3322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0242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97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25589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02329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16FB5AD-921C-45BF-86EA-92175399D0E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4F0956D-78F9-4CAE-A663-BE0AC31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0B3A82A4-3D41-42C7-99EB-41059353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21527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1B19DC8-B88F-477F-B0DE-AF27442BC4F6}"/>
              </a:ext>
            </a:extLst>
          </p:cNvPr>
          <p:cNvGrpSpPr/>
          <p:nvPr/>
        </p:nvGrpSpPr>
        <p:grpSpPr>
          <a:xfrm>
            <a:off x="10675620" y="6119856"/>
            <a:ext cx="1297478" cy="571294"/>
            <a:chOff x="10675620" y="6119856"/>
            <a:chExt cx="1297478" cy="571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11CB780-89A5-4EB6-86A8-CDF107AB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620" y="6119856"/>
              <a:ext cx="574596" cy="57129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B699213-0B08-448B-9588-C3044E0A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484" y="6248400"/>
              <a:ext cx="657614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865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9A7A8C-BC63-4E07-9BB7-FAA2A032CDC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851F30E-CB90-4CE1-B5C6-8E28D6A3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5" name="Bildobjekt 4" descr="MSB Logga vit">
              <a:extLst>
                <a:ext uri="{FF2B5EF4-FFF2-40B4-BE49-F238E27FC236}">
                  <a16:creationId xmlns:a16="http://schemas.microsoft.com/office/drawing/2014/main" id="{DFC4A88D-9574-45E3-A2B9-464558FC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1855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EE50EC-52C5-4BDF-8D27-E225311BCF5D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D8DA891-6A1B-43B2-8C08-3190285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DC103D7D-9DC0-4611-8EDF-958FD7A0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8579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88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-1524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212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51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901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247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67541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38934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262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2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02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07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09090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8855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6705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719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859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65105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097EA0-DCA5-48E8-AE2A-8F7E9C10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C3A49E7A-B3ED-4CD3-9220-9F4D6F7BC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777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E38265-4740-4F0B-889A-CB701337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87B4136A-4379-40D0-B246-C38E5B081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372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EC4C38-E736-456A-965E-E2BA17F82D3F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46B2715-4F6B-4C9A-925B-79DBA7A8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C4A6E57B-E5D9-4DE7-A424-068515EB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8587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0670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120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58008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01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337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12290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95AD137-BC73-42BB-81EA-D9F1C9CBBE89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2786C9B-713D-4AEE-8C45-2555A313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1919E40C-EE0B-4F85-BD94-4D86380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78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2020-03-05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B6F4-6F0E-449D-99C3-FA3961AAF713}" type="datetimeFigureOut">
              <a:rPr lang="sv-SE" smtClean="0"/>
              <a:t>2020-03-05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4F8C-CEC5-4B2C-9C29-5300068510B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9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tinuitetshantering@msb.se" TargetMode="External"/><Relationship Id="rId2" Type="http://schemas.openxmlformats.org/officeDocument/2006/relationships/hyperlink" Target="http://www.msb.se/kontinuitetshanterin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0.png"/><Relationship Id="rId4" Type="http://schemas.openxmlformats.org/officeDocument/2006/relationships/hyperlink" Target="http://www.msb.se/kontinuitetshante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0.png"/><Relationship Id="rId4" Type="http://schemas.openxmlformats.org/officeDocument/2006/relationships/hyperlink" Target="http://www.msb.se/kontinuitetshante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6A37-9FF8-6C4D-9918-97A1D4528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00" y="1368000"/>
            <a:ext cx="8721482" cy="1185077"/>
          </a:xfrm>
        </p:spPr>
        <p:txBody>
          <a:bodyPr/>
          <a:lstStyle/>
          <a:p>
            <a:r>
              <a:rPr lang="sv-SE" dirty="0"/>
              <a:t>Kontinuitetshantering – </a:t>
            </a:r>
            <a:r>
              <a:rPr lang="sv-SE" dirty="0" smtClean="0">
                <a:solidFill>
                  <a:schemeClr val="tx1"/>
                </a:solidFill>
              </a:rPr>
              <a:t>akutmottagning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2A689D-22CE-F647-9CEF-9AEF751FA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förenklat exempel </a:t>
            </a:r>
          </a:p>
        </p:txBody>
      </p:sp>
    </p:spTree>
    <p:extLst>
      <p:ext uri="{BB962C8B-B14F-4D97-AF65-F5344CB8AC3E}">
        <p14:creationId xmlns:p14="http://schemas.microsoft.com/office/powerpoint/2010/main" val="541263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094027" cy="7294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Acceptabel </a:t>
            </a:r>
            <a:r>
              <a:rPr lang="sv-SE" sz="2200" b="0" dirty="0" smtClean="0"/>
              <a:t>störningsperiod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753757"/>
            <a:ext cx="4606373" cy="17235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Nästa del är att bestämma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maximalt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störningsperiod </a:t>
            </a:r>
            <a:r>
              <a:rPr kumimoji="0" lang="sv-SE" sz="12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(benämns i fortsättningen som acceptabel störningsperiod)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respektive aktivitet.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Med acceptabla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störningsperioder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menas hur lång tid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aktivitet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ligga nere innan det ger oacceptabla konsekvenser 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verksamheten,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organisationen eller samhället.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konsekvenserna och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störningsperioderna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görs en bedömning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 vilka aktiviteter som är kritiska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som ska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prioriteras i det fortsatta arbetet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359FAC4A-F36B-2A48-8259-91F496B4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102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2861455"/>
            <a:ext cx="801377" cy="784679"/>
            <a:chOff x="9744377" y="2574480"/>
            <a:chExt cx="772082" cy="755995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2938779"/>
            <a:ext cx="806366" cy="783857"/>
            <a:chOff x="10727379" y="2670723"/>
            <a:chExt cx="776889" cy="755203"/>
          </a:xfrm>
        </p:grpSpPr>
        <p:sp>
          <p:nvSpPr>
            <p:cNvPr id="113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3EC40EFE-A24A-9C44-86A7-92CBEA5CB091}"/>
              </a:ext>
            </a:extLst>
          </p:cNvPr>
          <p:cNvGrpSpPr/>
          <p:nvPr/>
        </p:nvGrpSpPr>
        <p:grpSpPr>
          <a:xfrm>
            <a:off x="11430111" y="3460814"/>
            <a:ext cx="630890" cy="539985"/>
            <a:chOff x="7778375" y="2610105"/>
            <a:chExt cx="778312" cy="760810"/>
          </a:xfrm>
        </p:grpSpPr>
        <p:sp>
          <p:nvSpPr>
            <p:cNvPr id="116" name="Rektangel 64">
              <a:extLst>
                <a:ext uri="{FF2B5EF4-FFF2-40B4-BE49-F238E27FC236}">
                  <a16:creationId xmlns:a16="http://schemas.microsoft.com/office/drawing/2014/main" id="{C13D448C-6523-2940-8E8C-549BC881C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08065733-2399-0A4F-868E-4D1F1305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689C6439-6CBD-1042-BA12-6CBD488E5F3F}"/>
              </a:ext>
            </a:extLst>
          </p:cNvPr>
          <p:cNvGrpSpPr/>
          <p:nvPr/>
        </p:nvGrpSpPr>
        <p:grpSpPr>
          <a:xfrm>
            <a:off x="10287111" y="3460814"/>
            <a:ext cx="630890" cy="539985"/>
            <a:chOff x="7778375" y="2610105"/>
            <a:chExt cx="778312" cy="760810"/>
          </a:xfrm>
        </p:grpSpPr>
        <p:sp>
          <p:nvSpPr>
            <p:cNvPr id="147" name="Rektangel 64">
              <a:extLst>
                <a:ext uri="{FF2B5EF4-FFF2-40B4-BE49-F238E27FC236}">
                  <a16:creationId xmlns:a16="http://schemas.microsoft.com/office/drawing/2014/main" id="{2AB12127-580C-F847-8494-73F16F24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8" name="Rektangel 147">
              <a:extLst>
                <a:ext uri="{FF2B5EF4-FFF2-40B4-BE49-F238E27FC236}">
                  <a16:creationId xmlns:a16="http://schemas.microsoft.com/office/drawing/2014/main" id="{311F81C3-42CC-E145-9417-591DA3E1A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49" name="Platshållare för innehåll 14">
            <a:extLst>
              <a:ext uri="{FF2B5EF4-FFF2-40B4-BE49-F238E27FC236}">
                <a16:creationId xmlns:a16="http://schemas.microsoft.com/office/drawing/2014/main" id="{99F73DA0-143B-A246-A3B5-93C9832EF8B1}"/>
              </a:ext>
            </a:extLst>
          </p:cNvPr>
          <p:cNvSpPr txBox="1">
            <a:spLocks/>
          </p:cNvSpPr>
          <p:nvPr/>
        </p:nvSpPr>
        <p:spPr>
          <a:xfrm>
            <a:off x="7497145" y="6203641"/>
            <a:ext cx="45682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som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prioriteras i fortsatt arbete</a:t>
            </a:r>
          </a:p>
        </p:txBody>
      </p:sp>
      <p:cxnSp>
        <p:nvCxnSpPr>
          <p:cNvPr id="150" name="Rak 160">
            <a:extLst>
              <a:ext uri="{FF2B5EF4-FFF2-40B4-BE49-F238E27FC236}">
                <a16:creationId xmlns:a16="http://schemas.microsoft.com/office/drawing/2014/main" id="{5D803B65-7212-E344-8F90-93651880DE9A}"/>
              </a:ext>
            </a:extLst>
          </p:cNvPr>
          <p:cNvCxnSpPr>
            <a:cxnSpLocks/>
          </p:cNvCxnSpPr>
          <p:nvPr/>
        </p:nvCxnSpPr>
        <p:spPr>
          <a:xfrm flipV="1">
            <a:off x="8355579" y="5918613"/>
            <a:ext cx="0" cy="28502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 150">
            <a:extLst>
              <a:ext uri="{FF2B5EF4-FFF2-40B4-BE49-F238E27FC236}">
                <a16:creationId xmlns:a16="http://schemas.microsoft.com/office/drawing/2014/main" id="{A1934992-CEF8-464B-8521-0A81802AE24A}"/>
              </a:ext>
            </a:extLst>
          </p:cNvPr>
          <p:cNvSpPr>
            <a:spLocks noChangeAspect="1"/>
          </p:cNvSpPr>
          <p:nvPr/>
        </p:nvSpPr>
        <p:spPr>
          <a:xfrm>
            <a:off x="7366432" y="617752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153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4" name="Rektangel 153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5" name="Grupp 154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56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1" name="Rektangel 160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2" name="Grupp 161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63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4" name="Rektangel 163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5" name="Grupp 164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66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7" name="Rektangel 166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8" name="Grupp 167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69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0" name="Rektangel 169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1" name="Grupp 170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445087" y="2937004"/>
            <a:ext cx="801375" cy="788485"/>
            <a:chOff x="8761376" y="2670723"/>
            <a:chExt cx="772082" cy="759662"/>
          </a:xfrm>
        </p:grpSpPr>
        <p:sp>
          <p:nvSpPr>
            <p:cNvPr id="172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3" name="Rektangel 172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2892694"/>
            <a:ext cx="807843" cy="789677"/>
            <a:chOff x="7778375" y="2610105"/>
            <a:chExt cx="778312" cy="760810"/>
          </a:xfrm>
        </p:grpSpPr>
        <p:sp>
          <p:nvSpPr>
            <p:cNvPr id="175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7" name="Grupp 176">
            <a:extLst>
              <a:ext uri="{FF2B5EF4-FFF2-40B4-BE49-F238E27FC236}">
                <a16:creationId xmlns:a16="http://schemas.microsoft.com/office/drawing/2014/main" id="{FEFFE708-454A-7246-88D6-45226D9632C6}"/>
              </a:ext>
            </a:extLst>
          </p:cNvPr>
          <p:cNvGrpSpPr/>
          <p:nvPr/>
        </p:nvGrpSpPr>
        <p:grpSpPr>
          <a:xfrm>
            <a:off x="9057025" y="3460814"/>
            <a:ext cx="630890" cy="539985"/>
            <a:chOff x="7778375" y="2610105"/>
            <a:chExt cx="778312" cy="760810"/>
          </a:xfrm>
        </p:grpSpPr>
        <p:sp>
          <p:nvSpPr>
            <p:cNvPr id="178" name="Rektangel 64">
              <a:extLst>
                <a:ext uri="{FF2B5EF4-FFF2-40B4-BE49-F238E27FC236}">
                  <a16:creationId xmlns:a16="http://schemas.microsoft.com/office/drawing/2014/main" id="{20E5F46F-8FBB-8440-9D18-2094AAACB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2FCBBDD7-36AF-F24F-A5FE-2E3B44E1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80" name="Grupp 179">
            <a:extLst>
              <a:ext uri="{FF2B5EF4-FFF2-40B4-BE49-F238E27FC236}">
                <a16:creationId xmlns:a16="http://schemas.microsoft.com/office/drawing/2014/main" id="{7DAA3140-6B44-2842-900A-FBB20A72B2BF}"/>
              </a:ext>
            </a:extLst>
          </p:cNvPr>
          <p:cNvGrpSpPr/>
          <p:nvPr/>
        </p:nvGrpSpPr>
        <p:grpSpPr>
          <a:xfrm>
            <a:off x="7783397" y="3460814"/>
            <a:ext cx="630890" cy="539985"/>
            <a:chOff x="7778375" y="2610105"/>
            <a:chExt cx="778312" cy="760810"/>
          </a:xfrm>
        </p:grpSpPr>
        <p:sp>
          <p:nvSpPr>
            <p:cNvPr id="181" name="Rektangel 64">
              <a:extLst>
                <a:ext uri="{FF2B5EF4-FFF2-40B4-BE49-F238E27FC236}">
                  <a16:creationId xmlns:a16="http://schemas.microsoft.com/office/drawing/2014/main" id="{AEC245B2-1408-374B-8682-90715DBA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2" name="Rektangel 181">
              <a:extLst>
                <a:ext uri="{FF2B5EF4-FFF2-40B4-BE49-F238E27FC236}">
                  <a16:creationId xmlns:a16="http://schemas.microsoft.com/office/drawing/2014/main" id="{928998A3-B609-2648-A636-638688160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83" name="Grupp 182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84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5" name="Rektangel 184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86" name="Grupp 185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87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8" name="Rektangel 187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Konse</a:t>
              </a: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- </a:t>
              </a: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89" name="Grupp 188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90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1" name="Rektangel 190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92" name="Grupp 191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193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4" name="Rektangel 193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95" name="Grupp 194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196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7" name="Rektangel 196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98" name="Rektangel 197">
            <a:extLst>
              <a:ext uri="{FF2B5EF4-FFF2-40B4-BE49-F238E27FC236}">
                <a16:creationId xmlns:a16="http://schemas.microsoft.com/office/drawing/2014/main" id="{0C7C9627-6E53-DB40-BB7C-3E906F4F7035}"/>
              </a:ext>
            </a:extLst>
          </p:cNvPr>
          <p:cNvSpPr/>
          <p:nvPr/>
        </p:nvSpPr>
        <p:spPr>
          <a:xfrm>
            <a:off x="7089994" y="2824876"/>
            <a:ext cx="2611176" cy="309373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Platshållare för innehåll 14">
            <a:extLst>
              <a:ext uri="{FF2B5EF4-FFF2-40B4-BE49-F238E27FC236}">
                <a16:creationId xmlns:a16="http://schemas.microsoft.com/office/drawing/2014/main" id="{E7A794DE-052C-5847-AFF2-F804477B1E25}"/>
              </a:ext>
            </a:extLst>
          </p:cNvPr>
          <p:cNvSpPr txBox="1">
            <a:spLocks/>
          </p:cNvSpPr>
          <p:nvPr/>
        </p:nvSpPr>
        <p:spPr>
          <a:xfrm>
            <a:off x="7439483" y="1699762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Hur länge kan aktiviteten ligga nere?</a:t>
            </a:r>
          </a:p>
        </p:txBody>
      </p:sp>
      <p:sp>
        <p:nvSpPr>
          <p:cNvPr id="200" name="Platshållare för innehåll 14">
            <a:extLst>
              <a:ext uri="{FF2B5EF4-FFF2-40B4-BE49-F238E27FC236}">
                <a16:creationId xmlns:a16="http://schemas.microsoft.com/office/drawing/2014/main" id="{C87BCF48-4893-144E-AA34-65389734A858}"/>
              </a:ext>
            </a:extLst>
          </p:cNvPr>
          <p:cNvSpPr txBox="1">
            <a:spLocks/>
          </p:cNvSpPr>
          <p:nvPr/>
        </p:nvSpPr>
        <p:spPr>
          <a:xfrm>
            <a:off x="7721530" y="2093698"/>
            <a:ext cx="412470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gärna post it-lappar för att lista de acceptabla störningsperioderna (står som tid i de vita rutorna).</a:t>
            </a:r>
          </a:p>
        </p:txBody>
      </p:sp>
      <p:sp>
        <p:nvSpPr>
          <p:cNvPr id="201" name="Ellips 200">
            <a:extLst>
              <a:ext uri="{FF2B5EF4-FFF2-40B4-BE49-F238E27FC236}">
                <a16:creationId xmlns:a16="http://schemas.microsoft.com/office/drawing/2014/main" id="{D81EE78F-2488-C24E-90A6-E42BC30C9412}"/>
              </a:ext>
            </a:extLst>
          </p:cNvPr>
          <p:cNvSpPr>
            <a:spLocks noChangeAspect="1"/>
          </p:cNvSpPr>
          <p:nvPr/>
        </p:nvSpPr>
        <p:spPr>
          <a:xfrm>
            <a:off x="7366432" y="204147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länge kan en aktivitet ligga nere innan det ger oacceptabla konsekvenser utifrån kriteriemodellen?</a:t>
            </a:r>
          </a:p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Finns det tidpunkter när aktiviteten är särskilt viktig? T.ex. vid ett visst datum, tid på dygnet eller årstid. </a:t>
            </a:r>
          </a:p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Om vi behöver prioritera mellan aktiviteter, vilken eller vilka är viktigast att upprätthålla? </a:t>
            </a:r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78" name="Frihandsfigur 7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Frihandsfigur 7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0" name="Frihandsfigur 7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Frihandsfigur 8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5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6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93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F788D07-FA13-0C4F-9223-DA4B365A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03737"/>
              </p:ext>
            </p:extLst>
          </p:nvPr>
        </p:nvGraphicFramePr>
        <p:xfrm>
          <a:off x="395882" y="2020726"/>
          <a:ext cx="11480431" cy="3566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0632">
                  <a:extLst>
                    <a:ext uri="{9D8B030D-6E8A-4147-A177-3AD203B41FA5}">
                      <a16:colId xmlns:a16="http://schemas.microsoft.com/office/drawing/2014/main" val="3986732965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345775357"/>
                    </a:ext>
                  </a:extLst>
                </a:gridCol>
                <a:gridCol w="1774372">
                  <a:extLst>
                    <a:ext uri="{9D8B030D-6E8A-4147-A177-3AD203B41FA5}">
                      <a16:colId xmlns:a16="http://schemas.microsoft.com/office/drawing/2014/main" val="1009937067"/>
                    </a:ext>
                  </a:extLst>
                </a:gridCol>
                <a:gridCol w="1426027">
                  <a:extLst>
                    <a:ext uri="{9D8B030D-6E8A-4147-A177-3AD203B41FA5}">
                      <a16:colId xmlns:a16="http://schemas.microsoft.com/office/drawing/2014/main" val="2023658421"/>
                    </a:ext>
                  </a:extLst>
                </a:gridCol>
              </a:tblGrid>
              <a:tr h="756913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bg1"/>
                          </a:solidFill>
                          <a:latin typeface="+mj-lt"/>
                        </a:rPr>
                        <a:t>Aktiviteter som upprätthåller den </a:t>
                      </a:r>
                      <a:r>
                        <a:rPr lang="sv-SE" sz="1100" dirty="0" smtClean="0">
                          <a:solidFill>
                            <a:schemeClr val="bg1"/>
                          </a:solidFill>
                          <a:latin typeface="+mj-lt"/>
                        </a:rPr>
                        <a:t>kritiska processen</a:t>
                      </a:r>
                      <a:endParaRPr lang="sv-SE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Exempel på konsekvenser vid störning (exemplet utgår från </a:t>
                      </a:r>
                      <a:r>
                        <a:rPr lang="sv-SE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kriterierna på bild 9)</a:t>
                      </a:r>
                      <a:endParaRPr lang="sv-SE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Acceptabel </a:t>
                      </a:r>
                      <a:r>
                        <a:rPr lang="sv-SE" sz="11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störningsperiod </a:t>
                      </a: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för aktiviteten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Är det här en kritisk aktivitet som ska prioriteras i det fortsatta arbetet? 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818095702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Ankomstregistrering av patient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Kan patienten inte registreras kan det påverka patientens liv och hälsa genom fördröjd bedömning om vård. Det riskerar även att leda till att fel patienter prioriteras. </a:t>
                      </a: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r>
                        <a:rPr lang="sv-SE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störning</a:t>
                      </a: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 aktiviteten riskerar även att leda till en förtroendeskada och en ökad belastning på arbetsmiljön. </a:t>
                      </a:r>
                      <a:endParaRPr lang="sv-S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Anges inte i detta exempel</a:t>
                      </a:r>
                    </a:p>
                    <a:p>
                      <a:pPr algn="ctr" fontAlgn="b"/>
                      <a:endParaRPr lang="sv-S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  <a:endParaRPr lang="sv-SE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19499440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Triagering</a:t>
                      </a:r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(prioritering)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hälsa. Om </a:t>
                      </a:r>
                      <a:r>
                        <a:rPr lang="sv-S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triagering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inte kan göras finns det risk för att fel patienter prioriteras. 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4225727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Undersökning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hälsa. Om patienten inte kan undersökas kan inte rätt vård ges i rätt tid.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98277232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Diagnostik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hälsa. Om provtagning inte kan ske riskerar man att fel diagnoser ställs.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218289420"/>
                  </a:ext>
                </a:extLst>
              </a:tr>
              <a:tr h="66762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Beslut</a:t>
                      </a:r>
                      <a:r>
                        <a:rPr lang="sv-SE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om</a:t>
                      </a:r>
                      <a:r>
                        <a:rPr lang="sv-S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vårdnivå/fortsatt vård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hälsa. Om beslut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om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vårdnivå inte kan tas riskerar patienter att få fel vård.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 </a:t>
                      </a:r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249060889"/>
                  </a:ext>
                </a:extLst>
              </a:tr>
            </a:tbl>
          </a:graphicData>
        </a:graphic>
      </p:graphicFrame>
      <p:sp>
        <p:nvSpPr>
          <p:cNvPr id="10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24" y="540585"/>
            <a:ext cx="9975289" cy="729670"/>
          </a:xfrm>
        </p:spPr>
        <p:txBody>
          <a:bodyPr/>
          <a:lstStyle/>
          <a:p>
            <a:r>
              <a:rPr lang="sv-SE" sz="2400" dirty="0"/>
              <a:t>Konsekvensanalys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delresultat efter workshop </a:t>
            </a:r>
            <a:r>
              <a:rPr lang="sv-SE" sz="2200" b="0" dirty="0">
                <a:solidFill>
                  <a:schemeClr val="tx1"/>
                </a:solidFill>
              </a:rPr>
              <a:t>1- Prioriteringsunderlag</a:t>
            </a:r>
          </a:p>
        </p:txBody>
      </p:sp>
      <p:cxnSp>
        <p:nvCxnSpPr>
          <p:cNvPr id="11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829917" y="508909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29918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störningsperioder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2862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96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R</a:t>
            </a:r>
            <a:r>
              <a:rPr lang="sv-SE" sz="2200" b="0" dirty="0" smtClean="0"/>
              <a:t>esurser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>
                <a:solidFill>
                  <a:prstClr val="black"/>
                </a:solidFill>
              </a:rPr>
              <a:t>Nästa del i konsekvensanalysen innebär att identifiera de resurser (beroenden) som </a:t>
            </a:r>
            <a:r>
              <a:rPr lang="sv-SE" sz="1400" dirty="0"/>
              <a:t>upprätthåller var och en av de kritiska aktiviteterna, </a:t>
            </a:r>
            <a:r>
              <a:rPr lang="sv-SE" sz="1400" dirty="0" smtClean="0">
                <a:solidFill>
                  <a:prstClr val="black"/>
                </a:solidFill>
              </a:rPr>
              <a:t>dvs. </a:t>
            </a:r>
            <a:r>
              <a:rPr lang="sv-SE" sz="1400" dirty="0">
                <a:solidFill>
                  <a:prstClr val="black"/>
                </a:solidFill>
              </a:rPr>
              <a:t>de aktiviteter som har prioriterats utifrån tidigare moment.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/>
              <a:t>Det underlättar om ni tänker på att </a:t>
            </a:r>
            <a:r>
              <a:rPr lang="sv-SE" sz="1400" dirty="0" smtClean="0"/>
              <a:t>resurserna </a:t>
            </a:r>
            <a:r>
              <a:rPr lang="sv-SE" sz="1400" dirty="0"/>
              <a:t>utgörs av substantiv. </a:t>
            </a:r>
            <a:r>
              <a:rPr lang="sv-SE" sz="1400" dirty="0" smtClean="0"/>
              <a:t>Exempel på resurser kan vara </a:t>
            </a:r>
            <a:r>
              <a:rPr lang="sv-SE" sz="1400" i="1" dirty="0"/>
              <a:t>fordon</a:t>
            </a:r>
            <a:r>
              <a:rPr lang="sv-SE" sz="1400" dirty="0"/>
              <a:t>, </a:t>
            </a:r>
            <a:r>
              <a:rPr lang="sv-SE" sz="1400" i="1" dirty="0" smtClean="0"/>
              <a:t>Rakel</a:t>
            </a:r>
            <a:r>
              <a:rPr lang="sv-SE" sz="1400" dirty="0" smtClean="0"/>
              <a:t> </a:t>
            </a:r>
            <a:r>
              <a:rPr lang="sv-SE" sz="1400" dirty="0"/>
              <a:t>och </a:t>
            </a:r>
            <a:r>
              <a:rPr lang="sv-SE" sz="1400" i="1" dirty="0"/>
              <a:t>personal</a:t>
            </a:r>
            <a:r>
              <a:rPr lang="sv-SE" sz="1400" dirty="0"/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FD96FF-49EE-DB4A-9861-3607267A8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0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BBB3AA51-5F1A-E248-B989-3BBA2D54094C}"/>
              </a:ext>
            </a:extLst>
          </p:cNvPr>
          <p:cNvSpPr txBox="1">
            <a:spLocks/>
          </p:cNvSpPr>
          <p:nvPr/>
        </p:nvSpPr>
        <p:spPr>
          <a:xfrm>
            <a:off x="7492116" y="3219497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Platshållare för innehåll 14">
            <a:extLst>
              <a:ext uri="{FF2B5EF4-FFF2-40B4-BE49-F238E27FC236}">
                <a16:creationId xmlns:a16="http://schemas.microsoft.com/office/drawing/2014/main" id="{392CD8D5-9F67-5545-B8BF-BC11EF73CDF4}"/>
              </a:ext>
            </a:extLst>
          </p:cNvPr>
          <p:cNvSpPr txBox="1">
            <a:spLocks/>
          </p:cNvSpPr>
          <p:nvPr/>
        </p:nvSpPr>
        <p:spPr>
          <a:xfrm>
            <a:off x="7492115" y="3520032"/>
            <a:ext cx="4551479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post it-lappar för att lista resurserna. Koppla resurserna till respektive kritisk aktivitet. Siffrorna inom parentes indikerar koppling till de olika kritiska aktiviteterna. Använd gärna olika färger på post-it lapparna för att hålla isär de interna (gröna) och externa (röda) </a:t>
            </a:r>
            <a:r>
              <a:rPr lang="sv-SE" sz="1200" i="1" dirty="0" smtClean="0">
                <a:solidFill>
                  <a:schemeClr val="tx1"/>
                </a:solidFill>
              </a:rPr>
              <a:t>resurserna.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Ellips 72">
            <a:extLst>
              <a:ext uri="{FF2B5EF4-FFF2-40B4-BE49-F238E27FC236}">
                <a16:creationId xmlns:a16="http://schemas.microsoft.com/office/drawing/2014/main" id="{96774840-471B-CA42-B661-6F33234F59F4}"/>
              </a:ext>
            </a:extLst>
          </p:cNvPr>
          <p:cNvSpPr>
            <a:spLocks noChangeAspect="1"/>
          </p:cNvSpPr>
          <p:nvPr/>
        </p:nvSpPr>
        <p:spPr>
          <a:xfrm>
            <a:off x="7179620" y="34885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5812984"/>
            <a:ext cx="772082" cy="759662"/>
            <a:chOff x="8761376" y="2670723"/>
            <a:chExt cx="772082" cy="759662"/>
          </a:xfrm>
        </p:grpSpPr>
        <p:sp>
          <p:nvSpPr>
            <p:cNvPr id="75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5716741"/>
            <a:ext cx="772082" cy="755995"/>
            <a:chOff x="9744377" y="2574480"/>
            <a:chExt cx="772082" cy="755995"/>
          </a:xfrm>
        </p:grpSpPr>
        <p:sp>
          <p:nvSpPr>
            <p:cNvPr id="106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5812984"/>
            <a:ext cx="776889" cy="755203"/>
            <a:chOff x="10727379" y="2670723"/>
            <a:chExt cx="776889" cy="755203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4886245"/>
            <a:ext cx="776889" cy="755203"/>
            <a:chOff x="10727379" y="2670723"/>
            <a:chExt cx="776889" cy="755203"/>
          </a:xfrm>
        </p:grpSpPr>
        <p:sp>
          <p:nvSpPr>
            <p:cNvPr id="112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4774828"/>
            <a:ext cx="778312" cy="760810"/>
            <a:chOff x="7778375" y="2610105"/>
            <a:chExt cx="778312" cy="760810"/>
          </a:xfrm>
        </p:grpSpPr>
        <p:sp>
          <p:nvSpPr>
            <p:cNvPr id="115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6" name="Rektangel 115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4843912"/>
            <a:ext cx="772082" cy="759662"/>
            <a:chOff x="8761376" y="2670723"/>
            <a:chExt cx="772082" cy="759662"/>
          </a:xfrm>
        </p:grpSpPr>
        <p:sp>
          <p:nvSpPr>
            <p:cNvPr id="118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64078" y="4799305"/>
            <a:ext cx="778312" cy="760810"/>
            <a:chOff x="7778375" y="2610105"/>
            <a:chExt cx="778312" cy="760810"/>
          </a:xfrm>
        </p:grpSpPr>
        <p:sp>
          <p:nvSpPr>
            <p:cNvPr id="121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23" name="Grupp 122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5752366"/>
            <a:ext cx="778312" cy="760810"/>
            <a:chOff x="7778375" y="2610105"/>
            <a:chExt cx="778312" cy="760810"/>
          </a:xfrm>
        </p:grpSpPr>
        <p:sp>
          <p:nvSpPr>
            <p:cNvPr id="124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26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28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30" name="Grupp 129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31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34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ktangel 134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37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ktangel 137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40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2" name="Grupp 141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behövs för att kunna upprätthålla/genomföra respektive kritisk aktivitet? Vad är aktiviteten beroende av?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av </a:t>
            </a:r>
            <a:r>
              <a:rPr lang="sv-SE" sz="1200" dirty="0" smtClean="0"/>
              <a:t>resurserna </a:t>
            </a:r>
            <a:r>
              <a:rPr lang="sv-SE" sz="1200" dirty="0"/>
              <a:t>är interna </a:t>
            </a:r>
            <a:r>
              <a:rPr lang="sv-SE" sz="1200" dirty="0" smtClean="0"/>
              <a:t>(</a:t>
            </a:r>
            <a:r>
              <a:rPr lang="sv-SE" sz="1200" dirty="0"/>
              <a:t>som organisationen själv råder över) och </a:t>
            </a:r>
            <a:r>
              <a:rPr lang="sv-SE" sz="1200" dirty="0" smtClean="0"/>
              <a:t>vilka är externa </a:t>
            </a:r>
            <a:r>
              <a:rPr lang="sv-SE" sz="1200" dirty="0"/>
              <a:t>resurser (som organisationen inte råder över</a:t>
            </a:r>
            <a:r>
              <a:rPr lang="sv-SE" sz="1200" dirty="0" smtClean="0"/>
              <a:t>)?</a:t>
            </a: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Kan ni hitta resurser som exempelvis kopplar till kategorierna</a:t>
            </a:r>
            <a:r>
              <a:rPr lang="sv-SE" sz="1200" dirty="0"/>
              <a:t> </a:t>
            </a:r>
            <a:r>
              <a:rPr lang="sv-SE" sz="1200" i="1" dirty="0" smtClean="0"/>
              <a:t>personal</a:t>
            </a:r>
            <a:r>
              <a:rPr lang="sv-SE" sz="1200" dirty="0"/>
              <a:t>, </a:t>
            </a:r>
            <a:r>
              <a:rPr lang="sv-SE" sz="1200" i="1" dirty="0" smtClean="0"/>
              <a:t>lokaler</a:t>
            </a:r>
            <a:r>
              <a:rPr lang="sv-SE" sz="1200" dirty="0" smtClean="0"/>
              <a:t>, </a:t>
            </a:r>
            <a:r>
              <a:rPr lang="sv-SE" sz="1200" i="1" dirty="0" smtClean="0"/>
              <a:t>kritisk infrastruktur</a:t>
            </a:r>
            <a:r>
              <a:rPr lang="sv-SE" sz="1200" dirty="0"/>
              <a:t>, </a:t>
            </a:r>
            <a:r>
              <a:rPr lang="sv-SE" sz="1200" i="1" dirty="0"/>
              <a:t>varor och </a:t>
            </a:r>
            <a:r>
              <a:rPr lang="sv-SE" sz="1200" i="1" dirty="0" smtClean="0"/>
              <a:t>tjänster</a:t>
            </a:r>
            <a:r>
              <a:rPr lang="sv-SE" sz="1200" dirty="0" smtClean="0"/>
              <a:t>, </a:t>
            </a:r>
            <a:r>
              <a:rPr lang="sv-SE" sz="1200" i="1" dirty="0" smtClean="0"/>
              <a:t>IT eller kommunikationer</a:t>
            </a:r>
            <a:r>
              <a:rPr lang="sv-SE" sz="1200" dirty="0" smtClean="0"/>
              <a:t>?</a:t>
            </a:r>
            <a:endParaRPr lang="sv-SE" sz="1200" dirty="0"/>
          </a:p>
        </p:txBody>
      </p:sp>
      <p:grpSp>
        <p:nvGrpSpPr>
          <p:cNvPr id="62" name="Grupp 61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3" name="Frihandsfigur 6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Frihandsfigur 6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6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69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6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3929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Återställningstid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Nästa del är att bestämma </a:t>
            </a:r>
            <a:r>
              <a:rPr lang="sv-SE" sz="1400" i="1" dirty="0"/>
              <a:t>återställningstider</a:t>
            </a:r>
            <a:r>
              <a:rPr lang="sv-SE" sz="1400" dirty="0"/>
              <a:t> för </a:t>
            </a:r>
            <a:br>
              <a:rPr lang="sv-SE" sz="1400" dirty="0"/>
            </a:br>
            <a:r>
              <a:rPr lang="sv-SE" sz="1400" dirty="0"/>
              <a:t>respektive resurs, dvs. inom vilken tid resursen måste återställas för att störni</a:t>
            </a:r>
            <a:r>
              <a:rPr lang="sv-SE" sz="1400" dirty="0">
                <a:solidFill>
                  <a:schemeClr val="tx1"/>
                </a:solidFill>
              </a:rPr>
              <a:t>ngen </a:t>
            </a:r>
            <a:r>
              <a:rPr lang="sv-SE" sz="1400" dirty="0" smtClean="0">
                <a:solidFill>
                  <a:schemeClr val="tx1"/>
                </a:solidFill>
              </a:rPr>
              <a:t>inte </a:t>
            </a:r>
            <a:r>
              <a:rPr lang="sv-SE" sz="1400" dirty="0">
                <a:solidFill>
                  <a:schemeClr val="tx1"/>
                </a:solidFill>
              </a:rPr>
              <a:t>ska ge oacceptabla konsekvenser för den kritiska processen </a:t>
            </a:r>
            <a:r>
              <a:rPr lang="sv-SE" sz="1400" i="1" dirty="0">
                <a:solidFill>
                  <a:schemeClr val="tx1"/>
                </a:solidFill>
              </a:rPr>
              <a:t>akut mottagande av patient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6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4974786"/>
            <a:ext cx="772082" cy="759662"/>
            <a:chOff x="8761376" y="2670723"/>
            <a:chExt cx="772082" cy="759662"/>
          </a:xfrm>
        </p:grpSpPr>
        <p:sp>
          <p:nvSpPr>
            <p:cNvPr id="113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4878543"/>
            <a:ext cx="772082" cy="755995"/>
            <a:chOff x="9744377" y="2574480"/>
            <a:chExt cx="772082" cy="755995"/>
          </a:xfrm>
        </p:grpSpPr>
        <p:sp>
          <p:nvSpPr>
            <p:cNvPr id="116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4974786"/>
            <a:ext cx="776889" cy="755203"/>
            <a:chOff x="10727379" y="2670723"/>
            <a:chExt cx="776889" cy="755203"/>
          </a:xfrm>
        </p:grpSpPr>
        <p:sp>
          <p:nvSpPr>
            <p:cNvPr id="119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21" name="Rak 45">
            <a:extLst>
              <a:ext uri="{FF2B5EF4-FFF2-40B4-BE49-F238E27FC236}">
                <a16:creationId xmlns:a16="http://schemas.microsoft.com/office/drawing/2014/main" id="{79274DE3-0611-5740-B340-26C8705CAD0D}"/>
              </a:ext>
            </a:extLst>
          </p:cNvPr>
          <p:cNvCxnSpPr>
            <a:cxnSpLocks/>
            <a:stCxn id="166" idx="0"/>
            <a:endCxn id="157" idx="2"/>
          </p:cNvCxnSpPr>
          <p:nvPr/>
        </p:nvCxnSpPr>
        <p:spPr>
          <a:xfrm flipV="1">
            <a:off x="8396767" y="3054033"/>
            <a:ext cx="962140" cy="1238024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Platshållare för innehåll 14">
            <a:extLst>
              <a:ext uri="{FF2B5EF4-FFF2-40B4-BE49-F238E27FC236}">
                <a16:creationId xmlns:a16="http://schemas.microsoft.com/office/drawing/2014/main" id="{BA461FF2-45F1-2246-98C4-9FFB2C44E821}"/>
              </a:ext>
            </a:extLst>
          </p:cNvPr>
          <p:cNvSpPr txBox="1">
            <a:spLocks/>
          </p:cNvSpPr>
          <p:nvPr/>
        </p:nvSpPr>
        <p:spPr>
          <a:xfrm>
            <a:off x="8984717" y="3258249"/>
            <a:ext cx="1030014" cy="338554"/>
          </a:xfrm>
          <a:prstGeom prst="rect">
            <a:avLst/>
          </a:prstGeom>
          <a:solidFill>
            <a:srgbClr val="E2E2E1"/>
          </a:solidFill>
        </p:spPr>
        <p:txBody>
          <a:bodyPr vert="horz" wrap="square" lIns="72000" tIns="45720" rIns="7200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3" name="Grupp 122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3833518"/>
            <a:ext cx="776889" cy="755203"/>
            <a:chOff x="10727379" y="2670723"/>
            <a:chExt cx="776889" cy="755203"/>
          </a:xfrm>
        </p:grpSpPr>
        <p:sp>
          <p:nvSpPr>
            <p:cNvPr id="124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6" name="Grupp 125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3722101"/>
            <a:ext cx="778312" cy="760810"/>
            <a:chOff x="7778375" y="2610105"/>
            <a:chExt cx="778312" cy="760810"/>
          </a:xfrm>
        </p:grpSpPr>
        <p:sp>
          <p:nvSpPr>
            <p:cNvPr id="127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8" name="Rektangel 127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9" name="Grupp 128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3791185"/>
            <a:ext cx="772082" cy="759662"/>
            <a:chOff x="8761376" y="2670723"/>
            <a:chExt cx="772082" cy="759662"/>
          </a:xfrm>
        </p:grpSpPr>
        <p:sp>
          <p:nvSpPr>
            <p:cNvPr id="130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1" name="Rektangel 130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32" name="Platshållare för innehåll 14">
            <a:extLst>
              <a:ext uri="{FF2B5EF4-FFF2-40B4-BE49-F238E27FC236}">
                <a16:creationId xmlns:a16="http://schemas.microsoft.com/office/drawing/2014/main" id="{83FBB12C-9160-6446-A3B6-097AB01C8972}"/>
              </a:ext>
            </a:extLst>
          </p:cNvPr>
          <p:cNvSpPr txBox="1">
            <a:spLocks/>
          </p:cNvSpPr>
          <p:nvPr/>
        </p:nvSpPr>
        <p:spPr>
          <a:xfrm>
            <a:off x="7717990" y="5928047"/>
            <a:ext cx="431716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Notera tiderna på post it-lapparna.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Återställningstiden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lika med,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kortare än, den acceptabla störningsperioden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den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aktiviteter som är beroende av resursen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Ellips 132">
            <a:extLst>
              <a:ext uri="{FF2B5EF4-FFF2-40B4-BE49-F238E27FC236}">
                <a16:creationId xmlns:a16="http://schemas.microsoft.com/office/drawing/2014/main" id="{5246B8A8-706B-E845-9123-91EC087DA689}"/>
              </a:ext>
            </a:extLst>
          </p:cNvPr>
          <p:cNvSpPr>
            <a:spLocks noChangeAspect="1"/>
          </p:cNvSpPr>
          <p:nvPr/>
        </p:nvSpPr>
        <p:spPr>
          <a:xfrm>
            <a:off x="7366432" y="59126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4" name="Grupp 133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35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Rektangel 135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37" name="Grupp 136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38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9" name="Rektangel 138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41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ktangel 141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43" name="Grupp 142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44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ktangel 144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56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7" name="Rektangel 156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8" name="Grupp 157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4914168"/>
            <a:ext cx="778312" cy="760810"/>
            <a:chOff x="7778375" y="2610105"/>
            <a:chExt cx="778312" cy="760810"/>
          </a:xfrm>
        </p:grpSpPr>
        <p:sp>
          <p:nvSpPr>
            <p:cNvPr id="159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0" name="Rektangel 159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1" name="Grupp 160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06862" y="3748473"/>
            <a:ext cx="778312" cy="760810"/>
            <a:chOff x="7778375" y="2610105"/>
            <a:chExt cx="778312" cy="760810"/>
          </a:xfrm>
        </p:grpSpPr>
        <p:sp>
          <p:nvSpPr>
            <p:cNvPr id="162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3" name="Rektangel 162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DEFC4B5D-843C-7F49-807F-90F1EA3B28E4}"/>
              </a:ext>
            </a:extLst>
          </p:cNvPr>
          <p:cNvGrpSpPr/>
          <p:nvPr/>
        </p:nvGrpSpPr>
        <p:grpSpPr>
          <a:xfrm>
            <a:off x="8104955" y="4292057"/>
            <a:ext cx="630890" cy="539985"/>
            <a:chOff x="7778375" y="2610105"/>
            <a:chExt cx="778312" cy="760810"/>
          </a:xfrm>
        </p:grpSpPr>
        <p:sp>
          <p:nvSpPr>
            <p:cNvPr id="165" name="Rektangel 64">
              <a:extLst>
                <a:ext uri="{FF2B5EF4-FFF2-40B4-BE49-F238E27FC236}">
                  <a16:creationId xmlns:a16="http://schemas.microsoft.com/office/drawing/2014/main" id="{67EA4F50-1B42-3F4D-AF69-2C8E89BB1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6" name="Rektangel 165">
              <a:extLst>
                <a:ext uri="{FF2B5EF4-FFF2-40B4-BE49-F238E27FC236}">
                  <a16:creationId xmlns:a16="http://schemas.microsoft.com/office/drawing/2014/main" id="{6E300AFD-5FF9-A04A-806F-BDF0D1D14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67" name="Rak 44">
            <a:extLst>
              <a:ext uri="{FF2B5EF4-FFF2-40B4-BE49-F238E27FC236}">
                <a16:creationId xmlns:a16="http://schemas.microsoft.com/office/drawing/2014/main" id="{37A42BB2-E7F4-F648-BD8A-5C53BC182F79}"/>
              </a:ext>
            </a:extLst>
          </p:cNvPr>
          <p:cNvCxnSpPr>
            <a:cxnSpLocks/>
            <a:stCxn id="166" idx="0"/>
            <a:endCxn id="149" idx="2"/>
          </p:cNvCxnSpPr>
          <p:nvPr/>
        </p:nvCxnSpPr>
        <p:spPr>
          <a:xfrm flipV="1">
            <a:off x="8396767" y="3038599"/>
            <a:ext cx="998" cy="125345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ruta 6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Givet de acceptabla störningsperioderna, hur snabbt behöver resurserna återställas? Dvs. när behöver resursen kunna användas igen?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För att en störning inte ska ge oacceptabla konsekvenser, vilken är den lägsta kapaciteten resursen behöver återställas till? Dvs. behöver resursen fungera till 100%, 50%, 10% osv.? 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Frihandsfigur 69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Frihandsfigur 72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Frihandsfigur 73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6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7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8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2873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ell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4129"/>
              </p:ext>
            </p:extLst>
          </p:nvPr>
        </p:nvGraphicFramePr>
        <p:xfrm>
          <a:off x="156450" y="1857299"/>
          <a:ext cx="11847600" cy="425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889">
                  <a:extLst>
                    <a:ext uri="{9D8B030D-6E8A-4147-A177-3AD203B41FA5}">
                      <a16:colId xmlns:a16="http://schemas.microsoft.com/office/drawing/2014/main" val="3471620760"/>
                    </a:ext>
                  </a:extLst>
                </a:gridCol>
                <a:gridCol w="10832711">
                  <a:extLst>
                    <a:ext uri="{9D8B030D-6E8A-4147-A177-3AD203B41FA5}">
                      <a16:colId xmlns:a16="http://schemas.microsoft.com/office/drawing/2014/main" val="687916271"/>
                    </a:ext>
                  </a:extLst>
                </a:gridCol>
              </a:tblGrid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Kritiska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aktiviteter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725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551561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Interna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1457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94149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Externa 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7094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DACF6D3B-5E7D-1746-8EA2-651730E46425}"/>
              </a:ext>
            </a:extLst>
          </p:cNvPr>
          <p:cNvSpPr txBox="1">
            <a:spLocks/>
          </p:cNvSpPr>
          <p:nvPr/>
        </p:nvSpPr>
        <p:spPr>
          <a:xfrm>
            <a:off x="1686310" y="247631"/>
            <a:ext cx="10240908" cy="430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solidFill>
                  <a:schemeClr val="tx1"/>
                </a:solidFill>
              </a:rPr>
              <a:t>Konsekvensanalys</a:t>
            </a:r>
          </a:p>
          <a:p>
            <a:r>
              <a:rPr lang="sv-SE" sz="2200" b="0" dirty="0">
                <a:solidFill>
                  <a:schemeClr val="tx1"/>
                </a:solidFill>
              </a:rPr>
              <a:t>Exempel på delresultat efter workshop 1- Kartläggning</a:t>
            </a:r>
            <a:r>
              <a:rPr lang="sv-SE" sz="2200" dirty="0">
                <a:solidFill>
                  <a:schemeClr val="tx1"/>
                </a:solidFill>
              </a:rPr>
              <a:t> 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92AAB94A-9B7C-F144-8327-BAFBBCACBF0D}"/>
              </a:ext>
            </a:extLst>
          </p:cNvPr>
          <p:cNvCxnSpPr>
            <a:cxnSpLocks/>
          </p:cNvCxnSpPr>
          <p:nvPr/>
        </p:nvCxnSpPr>
        <p:spPr>
          <a:xfrm>
            <a:off x="1615203" y="280600"/>
            <a:ext cx="0" cy="68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 61">
            <a:extLst>
              <a:ext uri="{FF2B5EF4-FFF2-40B4-BE49-F238E27FC236}">
                <a16:creationId xmlns:a16="http://schemas.microsoft.com/office/drawing/2014/main" id="{99D5BC37-8CB9-BC43-89BF-CC3BA8DE8654}"/>
              </a:ext>
            </a:extLst>
          </p:cNvPr>
          <p:cNvGrpSpPr/>
          <p:nvPr/>
        </p:nvGrpSpPr>
        <p:grpSpPr>
          <a:xfrm rot="21440132">
            <a:off x="2721128" y="1920942"/>
            <a:ext cx="1190021" cy="1163261"/>
            <a:chOff x="7778375" y="2610105"/>
            <a:chExt cx="778311" cy="760809"/>
          </a:xfrm>
        </p:grpSpPr>
        <p:sp>
          <p:nvSpPr>
            <p:cNvPr id="63" name="Rektangel 64">
              <a:extLst>
                <a:ext uri="{FF2B5EF4-FFF2-40B4-BE49-F238E27FC236}">
                  <a16:creationId xmlns:a16="http://schemas.microsoft.com/office/drawing/2014/main" id="{0CDFC2A4-9B47-6545-8BB4-E4A0285D5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8C5B1101-6A22-5442-9B37-BDEB627F1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2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900" b="1" dirty="0" err="1" smtClean="0">
                  <a:solidFill>
                    <a:schemeClr val="tx1"/>
                  </a:solidFill>
                </a:rPr>
                <a:t>Triagering</a:t>
              </a:r>
              <a:r>
                <a:rPr lang="sv-SE" sz="900" b="1" dirty="0" smtClean="0">
                  <a:solidFill>
                    <a:schemeClr val="tx1"/>
                  </a:solidFill>
                </a:rPr>
                <a:t> (prioritering)</a:t>
              </a:r>
              <a:endParaRPr lang="sv-SE" sz="900" b="1" dirty="0">
                <a:solidFill>
                  <a:schemeClr val="tx1"/>
                </a:solidFill>
              </a:endParaRPr>
            </a:p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 rot="183365">
            <a:off x="4002681" y="1970102"/>
            <a:ext cx="1190021" cy="1163261"/>
            <a:chOff x="7778375" y="2610105"/>
            <a:chExt cx="778311" cy="760809"/>
          </a:xfrm>
        </p:grpSpPr>
        <p:sp>
          <p:nvSpPr>
            <p:cNvPr id="73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900" b="1" dirty="0" smtClean="0">
                  <a:solidFill>
                    <a:schemeClr val="tx1"/>
                  </a:solidFill>
                </a:rPr>
                <a:t>Undersökning</a:t>
              </a:r>
              <a:endParaRPr lang="sv-SE" sz="9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B4A8844C-3093-5F4A-BDCB-D0A712FDD46E}"/>
              </a:ext>
            </a:extLst>
          </p:cNvPr>
          <p:cNvGrpSpPr/>
          <p:nvPr/>
        </p:nvGrpSpPr>
        <p:grpSpPr>
          <a:xfrm rot="21428845">
            <a:off x="5284234" y="1940606"/>
            <a:ext cx="1190021" cy="1163261"/>
            <a:chOff x="7778375" y="2610105"/>
            <a:chExt cx="778311" cy="760809"/>
          </a:xfrm>
        </p:grpSpPr>
        <p:sp>
          <p:nvSpPr>
            <p:cNvPr id="80" name="Rektangel 64">
              <a:extLst>
                <a:ext uri="{FF2B5EF4-FFF2-40B4-BE49-F238E27FC236}">
                  <a16:creationId xmlns:a16="http://schemas.microsoft.com/office/drawing/2014/main" id="{846F236D-2C67-8B44-8B17-7009767B3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31F2774A-4B1C-8143-9C0E-8B60425675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4. Diagnostik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4E4174CF-CE49-0C46-8C0D-FBF252F6C647}"/>
              </a:ext>
            </a:extLst>
          </p:cNvPr>
          <p:cNvGrpSpPr/>
          <p:nvPr/>
        </p:nvGrpSpPr>
        <p:grpSpPr>
          <a:xfrm rot="277941">
            <a:off x="6565787" y="2009430"/>
            <a:ext cx="1190021" cy="1163261"/>
            <a:chOff x="7778375" y="2610105"/>
            <a:chExt cx="778311" cy="760809"/>
          </a:xfrm>
        </p:grpSpPr>
        <p:sp>
          <p:nvSpPr>
            <p:cNvPr id="87" name="Rektangel 64">
              <a:extLst>
                <a:ext uri="{FF2B5EF4-FFF2-40B4-BE49-F238E27FC236}">
                  <a16:creationId xmlns:a16="http://schemas.microsoft.com/office/drawing/2014/main" id="{B3316FCB-8898-EA4F-8F4B-FBCF00AAB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E23F489-1D47-CF49-ACDA-05C6DDC1E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Beslut 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om vårdnivå/fortsatt vård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85117CE4-5F82-7348-8694-75951A2C0F3C}"/>
              </a:ext>
            </a:extLst>
          </p:cNvPr>
          <p:cNvGrpSpPr/>
          <p:nvPr/>
        </p:nvGrpSpPr>
        <p:grpSpPr>
          <a:xfrm rot="175349">
            <a:off x="1465969" y="3423201"/>
            <a:ext cx="1190021" cy="1163261"/>
            <a:chOff x="7778375" y="2610105"/>
            <a:chExt cx="778311" cy="760809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E775F12F-40D7-404E-9ECE-EEEE36BA5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CDF38AD6-6986-744F-B3C3-5DF79942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Personal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561175B-7EFC-3042-89D7-D2854EBBC5B5}"/>
              </a:ext>
            </a:extLst>
          </p:cNvPr>
          <p:cNvGrpSpPr/>
          <p:nvPr/>
        </p:nvGrpSpPr>
        <p:grpSpPr>
          <a:xfrm>
            <a:off x="2747522" y="3462529"/>
            <a:ext cx="1190021" cy="1163261"/>
            <a:chOff x="7778375" y="2610105"/>
            <a:chExt cx="778311" cy="760809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B86D6AD6-DB32-BB4C-8899-AA238E35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3E0E4B57-7E52-5843-BE81-DEC47DE61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Lokaler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B99D22BE-1670-0642-A538-D2DC92706A60}"/>
              </a:ext>
            </a:extLst>
          </p:cNvPr>
          <p:cNvGrpSpPr/>
          <p:nvPr/>
        </p:nvGrpSpPr>
        <p:grpSpPr>
          <a:xfrm>
            <a:off x="4000301" y="3374041"/>
            <a:ext cx="1190021" cy="1163261"/>
            <a:chOff x="7778375" y="2610105"/>
            <a:chExt cx="778311" cy="760809"/>
          </a:xfrm>
        </p:grpSpPr>
        <p:sp>
          <p:nvSpPr>
            <p:cNvPr id="150" name="Rektangel 64">
              <a:extLst>
                <a:ext uri="{FF2B5EF4-FFF2-40B4-BE49-F238E27FC236}">
                  <a16:creationId xmlns:a16="http://schemas.microsoft.com/office/drawing/2014/main" id="{E2A78857-5DF5-4F4A-8CE8-3BF99557D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FDECF435-48EE-4D4F-931E-217763E9C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Medicinskteknisk utrustning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(3-4)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ADE1CF73-6D94-4F4C-8F60-488F5C98ABBA}"/>
              </a:ext>
            </a:extLst>
          </p:cNvPr>
          <p:cNvGrpSpPr/>
          <p:nvPr/>
        </p:nvGrpSpPr>
        <p:grpSpPr>
          <a:xfrm>
            <a:off x="5281854" y="3462529"/>
            <a:ext cx="1190021" cy="1163261"/>
            <a:chOff x="7778375" y="2610105"/>
            <a:chExt cx="778311" cy="760809"/>
          </a:xfrm>
        </p:grpSpPr>
        <p:sp>
          <p:nvSpPr>
            <p:cNvPr id="157" name="Rektangel 64">
              <a:extLst>
                <a:ext uri="{FF2B5EF4-FFF2-40B4-BE49-F238E27FC236}">
                  <a16:creationId xmlns:a16="http://schemas.microsoft.com/office/drawing/2014/main" id="{9584D551-8B4D-6D4E-9402-128333BB6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B836713B-4738-AB49-A4D2-AC3980E4C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Läkemedel/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syrgas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0" name="Grupp 159">
            <a:extLst>
              <a:ext uri="{FF2B5EF4-FFF2-40B4-BE49-F238E27FC236}">
                <a16:creationId xmlns:a16="http://schemas.microsoft.com/office/drawing/2014/main" id="{E7298AC1-4923-694A-B754-71E91DF60AC6}"/>
              </a:ext>
            </a:extLst>
          </p:cNvPr>
          <p:cNvGrpSpPr/>
          <p:nvPr/>
        </p:nvGrpSpPr>
        <p:grpSpPr>
          <a:xfrm rot="21363228">
            <a:off x="6563407" y="3442865"/>
            <a:ext cx="1190021" cy="1163261"/>
            <a:chOff x="7778375" y="2610105"/>
            <a:chExt cx="778311" cy="760809"/>
          </a:xfrm>
        </p:grpSpPr>
        <p:sp>
          <p:nvSpPr>
            <p:cNvPr id="164" name="Rektangel 64">
              <a:extLst>
                <a:ext uri="{FF2B5EF4-FFF2-40B4-BE49-F238E27FC236}">
                  <a16:creationId xmlns:a16="http://schemas.microsoft.com/office/drawing/2014/main" id="{0C8A8D20-F269-A540-9155-81A87926C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A878726C-A833-4E45-9081-1D7F37694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Engångsartiklar</a:t>
              </a:r>
            </a:p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DDC5AAAF-B976-E44D-9E41-5F43A945EA2A}"/>
              </a:ext>
            </a:extLst>
          </p:cNvPr>
          <p:cNvGrpSpPr/>
          <p:nvPr/>
        </p:nvGrpSpPr>
        <p:grpSpPr>
          <a:xfrm rot="245027">
            <a:off x="7844960" y="3423201"/>
            <a:ext cx="1190021" cy="1163261"/>
            <a:chOff x="7778375" y="2610105"/>
            <a:chExt cx="778311" cy="760809"/>
          </a:xfrm>
        </p:grpSpPr>
        <p:sp>
          <p:nvSpPr>
            <p:cNvPr id="171" name="Rektangel 64">
              <a:extLst>
                <a:ext uri="{FF2B5EF4-FFF2-40B4-BE49-F238E27FC236}">
                  <a16:creationId xmlns:a16="http://schemas.microsoft.com/office/drawing/2014/main" id="{2F12D8CF-195B-454D-9592-87CDD544B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2EEAA4DE-8AE2-554D-AC73-D58B0A65E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Textilier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BED3DEC1-12B9-4941-9F5A-8395B50D71CB}"/>
              </a:ext>
            </a:extLst>
          </p:cNvPr>
          <p:cNvGrpSpPr/>
          <p:nvPr/>
        </p:nvGrpSpPr>
        <p:grpSpPr>
          <a:xfrm rot="21408766">
            <a:off x="1465969" y="4912043"/>
            <a:ext cx="1190021" cy="1163261"/>
            <a:chOff x="7778375" y="2610105"/>
            <a:chExt cx="778311" cy="760809"/>
          </a:xfrm>
        </p:grpSpPr>
        <p:sp>
          <p:nvSpPr>
            <p:cNvPr id="182" name="Rektangel 64">
              <a:extLst>
                <a:ext uri="{FF2B5EF4-FFF2-40B4-BE49-F238E27FC236}">
                  <a16:creationId xmlns:a16="http://schemas.microsoft.com/office/drawing/2014/main" id="{DEC8D642-74BD-DB45-A0DB-01367A96E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43D39A8B-791A-3C44-808A-98BD5A7E8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Telefoni och personsökarsystem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endParaRPr>
            </a:p>
          </p:txBody>
        </p:sp>
      </p:grpSp>
      <p:grpSp>
        <p:nvGrpSpPr>
          <p:cNvPr id="184" name="Grupp 183">
            <a:extLst>
              <a:ext uri="{FF2B5EF4-FFF2-40B4-BE49-F238E27FC236}">
                <a16:creationId xmlns:a16="http://schemas.microsoft.com/office/drawing/2014/main" id="{95527904-DB9A-2E48-96E8-0409835CDC45}"/>
              </a:ext>
            </a:extLst>
          </p:cNvPr>
          <p:cNvGrpSpPr/>
          <p:nvPr/>
        </p:nvGrpSpPr>
        <p:grpSpPr>
          <a:xfrm>
            <a:off x="2747522" y="4868543"/>
            <a:ext cx="1190021" cy="1163261"/>
            <a:chOff x="7778375" y="2610105"/>
            <a:chExt cx="778311" cy="760809"/>
          </a:xfrm>
        </p:grpSpPr>
        <p:sp>
          <p:nvSpPr>
            <p:cNvPr id="185" name="Rektangel 64">
              <a:extLst>
                <a:ext uri="{FF2B5EF4-FFF2-40B4-BE49-F238E27FC236}">
                  <a16:creationId xmlns:a16="http://schemas.microsoft.com/office/drawing/2014/main" id="{CCEA031B-F867-974A-BEF8-90C1A48BE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6" name="Rektangel 185">
              <a:extLst>
                <a:ext uri="{FF2B5EF4-FFF2-40B4-BE49-F238E27FC236}">
                  <a16:creationId xmlns:a16="http://schemas.microsoft.com/office/drawing/2014/main" id="{37915505-2635-5349-887A-DB6CE3C2E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IT, journalsystem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9CB9E3B2-F9FA-B44E-943F-F648E3E2BC89}"/>
              </a:ext>
            </a:extLst>
          </p:cNvPr>
          <p:cNvGrpSpPr/>
          <p:nvPr/>
        </p:nvGrpSpPr>
        <p:grpSpPr>
          <a:xfrm>
            <a:off x="4029075" y="4878375"/>
            <a:ext cx="1190021" cy="1163261"/>
            <a:chOff x="7778375" y="2610105"/>
            <a:chExt cx="778311" cy="760809"/>
          </a:xfrm>
        </p:grpSpPr>
        <p:sp>
          <p:nvSpPr>
            <p:cNvPr id="188" name="Rektangel 64">
              <a:extLst>
                <a:ext uri="{FF2B5EF4-FFF2-40B4-BE49-F238E27FC236}">
                  <a16:creationId xmlns:a16="http://schemas.microsoft.com/office/drawing/2014/main" id="{325824EC-6176-6C41-A24B-3B69E1309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958C80F3-EAE5-DA48-AC38-5A9581238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El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(1-5)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0" name="Grupp 189">
            <a:extLst>
              <a:ext uri="{FF2B5EF4-FFF2-40B4-BE49-F238E27FC236}">
                <a16:creationId xmlns:a16="http://schemas.microsoft.com/office/drawing/2014/main" id="{3BB235DC-60E4-2041-AAC7-992038DD4071}"/>
              </a:ext>
            </a:extLst>
          </p:cNvPr>
          <p:cNvGrpSpPr/>
          <p:nvPr/>
        </p:nvGrpSpPr>
        <p:grpSpPr>
          <a:xfrm>
            <a:off x="5310628" y="4917703"/>
            <a:ext cx="1190021" cy="1163261"/>
            <a:chOff x="7778375" y="2610105"/>
            <a:chExt cx="778311" cy="760809"/>
          </a:xfrm>
        </p:grpSpPr>
        <p:sp>
          <p:nvSpPr>
            <p:cNvPr id="191" name="Rektangel 64">
              <a:extLst>
                <a:ext uri="{FF2B5EF4-FFF2-40B4-BE49-F238E27FC236}">
                  <a16:creationId xmlns:a16="http://schemas.microsoft.com/office/drawing/2014/main" id="{EF440FCE-81C6-1D44-9AD5-C0FFE2B0D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2" name="Rektangel 191">
              <a:extLst>
                <a:ext uri="{FF2B5EF4-FFF2-40B4-BE49-F238E27FC236}">
                  <a16:creationId xmlns:a16="http://schemas.microsoft.com/office/drawing/2014/main" id="{11F5378F-7B96-444D-A42A-AB969BFEB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Laboratoriesvar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06" name="Platshållare för innehåll 14">
            <a:extLst>
              <a:ext uri="{FF2B5EF4-FFF2-40B4-BE49-F238E27FC236}">
                <a16:creationId xmlns:a16="http://schemas.microsoft.com/office/drawing/2014/main" id="{355DF1BD-8C01-304D-B2D6-F3D49167508A}"/>
              </a:ext>
            </a:extLst>
          </p:cNvPr>
          <p:cNvSpPr txBox="1">
            <a:spLocks/>
          </p:cNvSpPr>
          <p:nvPr/>
        </p:nvSpPr>
        <p:spPr>
          <a:xfrm>
            <a:off x="1710573" y="990201"/>
            <a:ext cx="10293477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   </a:t>
            </a: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60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29918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störningsperioder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2862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DDC5AAAF-B976-E44D-9E41-5F43A945EA2A}"/>
              </a:ext>
            </a:extLst>
          </p:cNvPr>
          <p:cNvGrpSpPr/>
          <p:nvPr/>
        </p:nvGrpSpPr>
        <p:grpSpPr>
          <a:xfrm>
            <a:off x="9209103" y="3436437"/>
            <a:ext cx="1190019" cy="1163263"/>
            <a:chOff x="7778376" y="2610104"/>
            <a:chExt cx="778310" cy="760810"/>
          </a:xfrm>
        </p:grpSpPr>
        <p:sp>
          <p:nvSpPr>
            <p:cNvPr id="59" name="Rektangel 64">
              <a:extLst>
                <a:ext uri="{FF2B5EF4-FFF2-40B4-BE49-F238E27FC236}">
                  <a16:creationId xmlns:a16="http://schemas.microsoft.com/office/drawing/2014/main" id="{2F12D8CF-195B-454D-9592-87CDD544B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EAA4DE-8AE2-554D-AC73-D58B0A65E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6" y="2610104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Sängar/britsar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(2-4)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>
            <a:off x="1410167" y="1960337"/>
            <a:ext cx="1190021" cy="1163261"/>
            <a:chOff x="7778375" y="2610105"/>
            <a:chExt cx="778311" cy="760809"/>
          </a:xfrm>
        </p:grpSpPr>
        <p:sp>
          <p:nvSpPr>
            <p:cNvPr id="71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1. Ankomst-registrering av patient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3700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643742"/>
            <a:ext cx="6356829" cy="998225"/>
          </a:xfrm>
        </p:spPr>
        <p:txBody>
          <a:bodyPr/>
          <a:lstStyle/>
          <a:p>
            <a:r>
              <a:rPr lang="sv-SE" dirty="0"/>
              <a:t>Riskbedömning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87759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119211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2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 txBox="1">
            <a:spLocks/>
          </p:cNvSpPr>
          <p:nvPr/>
        </p:nvSpPr>
        <p:spPr>
          <a:xfrm>
            <a:off x="3009084" y="2609034"/>
            <a:ext cx="7920000" cy="33547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innebär att ni identifierar: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isker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efintlig redundans (t.ex. </a:t>
            </a:r>
            <a:r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reservlösningar)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tgärdsförslag.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Riskbedömningen resulterar i en sammanställning av hur </a:t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utsatta resurserna är, samt om befintlig redundans är tillräcklig.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ger en bra grund för prioritering av åtgärder kopplat </a:t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till resursernas sårbarhet och redundans.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Rak 9">
            <a:extLst>
              <a:ext uri="{FF2B5EF4-FFF2-40B4-BE49-F238E27FC236}">
                <a16:creationId xmlns:a16="http://schemas.microsoft.com/office/drawing/2014/main" id="{EB9844ED-4FC4-5B48-8956-30E34215C597}"/>
              </a:ext>
            </a:extLst>
          </p:cNvPr>
          <p:cNvCxnSpPr>
            <a:cxnSpLocks/>
          </p:cNvCxnSpPr>
          <p:nvPr/>
        </p:nvCxnSpPr>
        <p:spPr>
          <a:xfrm>
            <a:off x="3004886" y="5963799"/>
            <a:ext cx="5841274" cy="0"/>
          </a:xfrm>
          <a:prstGeom prst="line">
            <a:avLst/>
          </a:prstGeom>
          <a:ln w="5080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018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0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494747" cy="729430"/>
          </a:xfr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Riskbedömning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200" b="0" dirty="0" smtClean="0">
                <a:solidFill>
                  <a:schemeClr val="tx1"/>
                </a:solidFill>
              </a:rPr>
              <a:t>Risker </a:t>
            </a:r>
            <a:r>
              <a:rPr lang="sv-SE" sz="2200" b="0" dirty="0"/>
              <a:t>och befintlig redundans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62250"/>
            <a:ext cx="4606373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konsekvensanalysen görs en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beskriver hur utsatta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sårbara era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är, samt om befintlig redundans är tillräcklig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ger en bra grund för framtagande och prioritering av åtgärder kopplat till resurserna.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776011"/>
            <a:ext cx="6579222" cy="3081989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93643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015245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771434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493525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800" b="1">
                <a:solidFill>
                  <a:schemeClr val="tx1"/>
                </a:solidFill>
                <a:latin typeface="Century Gothic"/>
              </a:rPr>
              <a:t>Vad kan inträffa?</a:t>
            </a:r>
            <a:endParaRPr lang="sv-SE" sz="1800" b="1" dirty="0">
              <a:solidFill>
                <a:schemeClr val="tx1"/>
              </a:solidFill>
              <a:latin typeface="Century Gothic"/>
            </a:endParaRPr>
          </a:p>
        </p:txBody>
      </p:sp>
      <p:grpSp>
        <p:nvGrpSpPr>
          <p:cNvPr id="26" name="Grupp 25"/>
          <p:cNvGrpSpPr/>
          <p:nvPr/>
        </p:nvGrpSpPr>
        <p:grpSpPr>
          <a:xfrm>
            <a:off x="8321008" y="3732033"/>
            <a:ext cx="2370375" cy="977594"/>
            <a:chOff x="0" y="555395"/>
            <a:chExt cx="2370375" cy="977594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20"/>
            <a:stretch/>
          </p:blipFill>
          <p:spPr>
            <a:xfrm>
              <a:off x="455745" y="555395"/>
              <a:ext cx="1450639" cy="601053"/>
            </a:xfrm>
            <a:prstGeom prst="rect">
              <a:avLst/>
            </a:prstGeom>
          </p:spPr>
        </p:pic>
        <p:sp>
          <p:nvSpPr>
            <p:cNvPr id="28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225212"/>
              <a:ext cx="2370375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lokaler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9551327" y="1429474"/>
            <a:ext cx="2443826" cy="1808949"/>
            <a:chOff x="3701676" y="555395"/>
            <a:chExt cx="2443826" cy="1808949"/>
          </a:xfrm>
        </p:grpSpPr>
        <p:sp>
          <p:nvSpPr>
            <p:cNvPr id="30" name="Platshållare för innehåll 14">
              <a:extLst>
                <a:ext uri="{FF2B5EF4-FFF2-40B4-BE49-F238E27FC236}">
                  <a16:creationId xmlns:a16="http://schemas.microsoft.com/office/drawing/2014/main" id="{6127173A-F521-F34E-B70B-FC4D27DC67CC}"/>
                </a:ext>
              </a:extLst>
            </p:cNvPr>
            <p:cNvSpPr txBox="1">
              <a:spLocks/>
            </p:cNvSpPr>
            <p:nvPr/>
          </p:nvSpPr>
          <p:spPr>
            <a:xfrm>
              <a:off x="3701676" y="1410237"/>
              <a:ext cx="2443826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IT och kommunikationer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–exempelvis viktiga system och kommunikationsvägar.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819" y="555395"/>
              <a:ext cx="464853" cy="800091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7151831" y="1368692"/>
            <a:ext cx="1624922" cy="1838810"/>
            <a:chOff x="584575" y="3683172"/>
            <a:chExt cx="1624922" cy="1838810"/>
          </a:xfrm>
        </p:grpSpPr>
        <p:sp>
          <p:nvSpPr>
            <p:cNvPr id="33" name="Platshållare för innehåll 14">
              <a:extLst>
                <a:ext uri="{FF2B5EF4-FFF2-40B4-BE49-F238E27FC236}">
                  <a16:creationId xmlns:a16="http://schemas.microsoft.com/office/drawing/2014/main" id="{FD113CD1-A3FC-0F47-AEAF-40845F25D59E}"/>
                </a:ext>
              </a:extLst>
            </p:cNvPr>
            <p:cNvSpPr txBox="1">
              <a:spLocks/>
            </p:cNvSpPr>
            <p:nvPr/>
          </p:nvSpPr>
          <p:spPr>
            <a:xfrm>
              <a:off x="584575" y="4783318"/>
              <a:ext cx="1624922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spcAft>
                  <a:spcPts val="1200"/>
                </a:spcAft>
                <a:buNone/>
                <a:defRPr/>
              </a:pPr>
              <a:r>
                <a:rPr lang="sv-SE" sz="1400" b="1" dirty="0">
                  <a:solidFill>
                    <a:prstClr val="black"/>
                  </a:solidFill>
                </a:rPr>
                <a:t>Bortfall av personal (inkl. nyckelpersoner)</a:t>
              </a:r>
              <a:endParaRPr lang="sv-SE" sz="1400" dirty="0">
                <a:solidFill>
                  <a:prstClr val="black"/>
                </a:solidFill>
              </a:endParaRPr>
            </a:p>
          </p:txBody>
        </p:sp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49" y="3683172"/>
              <a:ext cx="966919" cy="1087136"/>
            </a:xfrm>
            <a:prstGeom prst="rect">
              <a:avLst/>
            </a:prstGeom>
          </p:spPr>
        </p:pic>
      </p:grpSp>
      <p:grpSp>
        <p:nvGrpSpPr>
          <p:cNvPr id="35" name="Grupp 34"/>
          <p:cNvGrpSpPr/>
          <p:nvPr/>
        </p:nvGrpSpPr>
        <p:grpSpPr>
          <a:xfrm>
            <a:off x="9720840" y="4621999"/>
            <a:ext cx="2370375" cy="2097935"/>
            <a:chOff x="3063411" y="3522427"/>
            <a:chExt cx="2370375" cy="2097935"/>
          </a:xfrm>
        </p:grpSpPr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676" y="3522427"/>
              <a:ext cx="1112965" cy="1102034"/>
            </a:xfrm>
            <a:prstGeom prst="rect">
              <a:avLst/>
            </a:prstGeom>
          </p:spPr>
        </p:pic>
        <p:sp>
          <p:nvSpPr>
            <p:cNvPr id="37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3063411" y="4666255"/>
              <a:ext cx="2370375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kritisk infrastruktur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- exempelvis el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transportvägar och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avlopp.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7020525" y="5141124"/>
            <a:ext cx="2370375" cy="1378406"/>
            <a:chOff x="7020525" y="5141124"/>
            <a:chExt cx="2370375" cy="1378406"/>
          </a:xfrm>
        </p:grpSpPr>
        <p:sp>
          <p:nvSpPr>
            <p:cNvPr id="43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7020525" y="5780866"/>
              <a:ext cx="2370375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varor och </a:t>
              </a:r>
              <a:r>
                <a:rPr kumimoji="0" lang="sv-S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tjänster </a:t>
              </a:r>
              <a:r>
                <a:rPr kumimoji="0" lang="sv-S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</a:t>
              </a:r>
              <a:r>
                <a:rPr kumimoji="0" lang="sv-SE" sz="1400" b="0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S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exempelvis</a:t>
              </a:r>
              <a:r>
                <a:rPr kumimoji="0" lang="sv-SE" sz="1400" b="0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SE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läkemedelsleveranser.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4" name="Bildobjekt 43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4445AECA-C4A5-3148-B4F1-EFCAB1B35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0" b="28309"/>
            <a:stretch/>
          </p:blipFill>
          <p:spPr>
            <a:xfrm>
              <a:off x="7492952" y="5141124"/>
              <a:ext cx="1361873" cy="726714"/>
            </a:xfrm>
            <a:prstGeom prst="rect">
              <a:avLst/>
            </a:prstGeom>
          </p:spPr>
        </p:pic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411959"/>
            <a:ext cx="5648269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Vilka riskhändelser kan påverka resursernas tillgänglighet? Ge några exempel. Har ni </a:t>
            </a:r>
            <a:r>
              <a:rPr lang="sv-SE" sz="1100"/>
              <a:t>några </a:t>
            </a:r>
            <a:r>
              <a:rPr lang="sv-SE" sz="1100" smtClean="0"/>
              <a:t>riskhändelser </a:t>
            </a:r>
            <a:r>
              <a:rPr lang="sv-SE" sz="1100" dirty="0"/>
              <a:t>som är särskilt stora/vanliga/specifika </a:t>
            </a:r>
            <a:r>
              <a:rPr lang="sv-SE" sz="1100" dirty="0" smtClean="0"/>
              <a:t>för </a:t>
            </a:r>
            <a:r>
              <a:rPr lang="sv-SE" sz="1100" dirty="0"/>
              <a:t>er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Vilken befintlig redundans (t.ex. reservlösningar) finns idag för resurserna?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Vid </a:t>
            </a:r>
            <a:r>
              <a:rPr lang="sv-SE" sz="1100" dirty="0" smtClean="0"/>
              <a:t>inträffad riskhändelse – </a:t>
            </a:r>
            <a:r>
              <a:rPr lang="sv-SE" sz="1100" dirty="0"/>
              <a:t>kan resursen återställas inom den acceptabla störningsperioden?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Är risken acceptabel, ja eller nej?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Behövs det åtgärder för att säkra resursen, ja eller nej?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Behövs det en kontinuitetsplan om resursen faller bort, ja eller nej?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Frihandsfigur 46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1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72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32919"/>
              </p:ext>
            </p:extLst>
          </p:nvPr>
        </p:nvGraphicFramePr>
        <p:xfrm>
          <a:off x="332749" y="1498191"/>
          <a:ext cx="11752415" cy="52136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637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635578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823634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732714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559444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54704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654704">
                  <a:extLst>
                    <a:ext uri="{9D8B030D-6E8A-4147-A177-3AD203B41FA5}">
                      <a16:colId xmlns:a16="http://schemas.microsoft.com/office/drawing/2014/main" val="2824315816"/>
                    </a:ext>
                  </a:extLst>
                </a:gridCol>
              </a:tblGrid>
              <a:tr h="584865"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Resurser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Vad kan inträffa? </a:t>
                      </a:r>
                      <a:br>
                        <a:rPr lang="sv-SE" sz="1000" dirty="0">
                          <a:latin typeface="+mj-lt"/>
                        </a:rPr>
                      </a:br>
                      <a:r>
                        <a:rPr lang="sv-SE" sz="1000" dirty="0">
                          <a:latin typeface="+mj-lt"/>
                        </a:rPr>
                        <a:t>Ange ett urval av </a:t>
                      </a:r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riskhändelser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Vad har vi för </a:t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redundans?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Vid inträffad riskhändelse – kan vi återställa resursen i tid?</a:t>
                      </a:r>
                      <a:endParaRPr kumimoji="0" lang="sv-S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Bedöms risken som acceptabel? 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Behövs åtgärder</a:t>
                      </a:r>
                      <a:br>
                        <a:rPr lang="sv-S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för att säkra resursen?</a:t>
                      </a:r>
                      <a:endParaRPr lang="sv-SE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Behövs det en kontinuitetsplan om </a:t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resursen faller bort?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636925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Personal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Stora personalbortfall </a:t>
                      </a:r>
                      <a:r>
                        <a:rPr lang="sv-SE" sz="1000" dirty="0" smtClean="0">
                          <a:latin typeface="+mj-lt"/>
                        </a:rPr>
                        <a:t>p.g.a. sjukdom.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Möjlighet att ringa in ordinarie personal som inte arbetar.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Ja, med viss prioritering. 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Kontinuitetsplaner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798381">
                <a:tc rowSpan="2"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Medicinteknisk utrustning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Strömavbrott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Manuella rutiner samt reservkraft som förser nödvändig utrustning med el.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Ja, prioriterad utrustning kan återställas i tid.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  <a:r>
                        <a:rPr lang="sv-SE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Nej, </a:t>
                      </a:r>
                      <a:r>
                        <a:rPr lang="sv-SE" sz="10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kontinuitetsplaner finns för prioriterad utrustning.</a:t>
                      </a:r>
                      <a:endParaRPr lang="sv-SE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Kontinuitetsplaner finns för prioriterad utrustning.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506659990"/>
                  </a:ext>
                </a:extLst>
              </a:tr>
              <a:tr h="798381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Uteblivna leveranser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Viss extrautrustning finns.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Det beror på orsak till de uteblivna leveranserna och efterfrågan på utrustningen. 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4130228229"/>
                  </a:ext>
                </a:extLst>
              </a:tr>
              <a:tr h="475469">
                <a:tc rowSpan="2"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Engångsartiklar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Uteblivna 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leveranser</a:t>
                      </a:r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Ett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fåtal mindre 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förråd/lager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Nej, inte för alla typer av kritiska artiklar.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156474021"/>
                  </a:ext>
                </a:extLst>
              </a:tr>
              <a:tr h="636925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Artiklar förstörda p.g.a.</a:t>
                      </a:r>
                      <a:r>
                        <a:rPr lang="sv-SE" sz="10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översvämning/brand.</a:t>
                      </a:r>
                    </a:p>
                    <a:p>
                      <a:pPr algn="l"/>
                      <a:endParaRPr lang="sv-S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Ett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fåtal mindre 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förråd/lager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Nej, inte för alla typer av kritiska artiklar.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616915159"/>
                  </a:ext>
                </a:extLst>
              </a:tr>
              <a:tr h="1282749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IT, journalsystem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Avbrott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Journaler säkerhetskopieras med jämna intervall. Säkerhetskopiorna finns tillgängliga i offlineläge. Kontinuitetsplan finns för manuell hantering av journalföring. 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tx1"/>
                          </a:solidFill>
                          <a:latin typeface="+mj-lt"/>
                        </a:rPr>
                        <a:t>Nej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Kontinuitetsplaner finns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779897443"/>
                  </a:ext>
                </a:extLst>
              </a:tr>
            </a:tbl>
          </a:graphicData>
        </a:graphic>
      </p:graphicFrame>
      <p:sp>
        <p:nvSpPr>
          <p:cNvPr id="14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359" y="277321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resultat efter </a:t>
            </a:r>
            <a:r>
              <a:rPr lang="sv-SE" sz="2200" b="0" dirty="0">
                <a:solidFill>
                  <a:schemeClr val="tx1"/>
                </a:solidFill>
              </a:rPr>
              <a:t>workshop 2 - Riskbild</a:t>
            </a:r>
          </a:p>
        </p:txBody>
      </p:sp>
      <p:cxnSp>
        <p:nvCxnSpPr>
          <p:cNvPr id="15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15252" y="245645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085647"/>
            <a:ext cx="5687557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visar på ett urval av </a:t>
            </a:r>
            <a:r>
              <a:rPr lang="sv-SE" sz="1200" i="1" dirty="0" smtClean="0"/>
              <a:t>resurser </a:t>
            </a:r>
            <a:r>
              <a:rPr lang="sv-SE" sz="1200" i="1" dirty="0"/>
              <a:t>från bild </a:t>
            </a:r>
            <a:r>
              <a:rPr lang="sv-SE" sz="1200" i="1" dirty="0" smtClean="0"/>
              <a:t>14.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05953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048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-28489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Riskbedömning</a:t>
            </a:r>
            <a:br>
              <a:rPr lang="sv-SE" sz="2400" dirty="0"/>
            </a:br>
            <a:r>
              <a:rPr lang="sv-SE" sz="2200" b="0" dirty="0"/>
              <a:t>Åtgärdsbehov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För respektive resurs där ni har identifierat ett åtgärdsbehov, ta fram förslag på åtgärder för att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/>
              <a:t>minska sannolikheten för en störning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 smtClean="0">
                <a:solidFill>
                  <a:schemeClr val="tx1"/>
                </a:solidFill>
              </a:rPr>
              <a:t>minska </a:t>
            </a:r>
            <a:r>
              <a:rPr lang="sv-SE" sz="1400" dirty="0">
                <a:solidFill>
                  <a:schemeClr val="tx1"/>
                </a:solidFill>
              </a:rPr>
              <a:t>störningsperioden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mildra konsekvenserna </a:t>
            </a:r>
            <a:r>
              <a:rPr lang="sv-SE" sz="1400" dirty="0"/>
              <a:t>av en störning.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36763"/>
            <a:ext cx="6579222" cy="322123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4" y="3801768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0" y="3880574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5" y="3636763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1486902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800" b="1" dirty="0">
                <a:latin typeface="+mj-lt"/>
              </a:rPr>
              <a:t>Exempel på åtgärder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72E8CD2F-B248-7841-A6E3-CAF19A7D0F66}"/>
              </a:ext>
            </a:extLst>
          </p:cNvPr>
          <p:cNvSpPr txBox="1">
            <a:spLocks/>
          </p:cNvSpPr>
          <p:nvPr/>
        </p:nvSpPr>
        <p:spPr>
          <a:xfrm>
            <a:off x="8183610" y="2123951"/>
            <a:ext cx="3770884" cy="32316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Teckna samarbetsavtal med andra regioner kring personalförsörjning vid kriser/allvarliga störningar</a:t>
            </a:r>
            <a:r>
              <a:rPr lang="sv-SE" sz="1400" dirty="0" smtClean="0"/>
              <a:t>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Testa reservkraft för att kontrollera vad den försörjer.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Öva reservrutiner och evakueringsplaner.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Bygg </a:t>
            </a:r>
            <a:r>
              <a:rPr lang="sv-SE" sz="1400" dirty="0"/>
              <a:t>upp lokala lager av läkemedel och viktiga förbrukningsvaror.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235130"/>
            <a:ext cx="466725" cy="4667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A20DEED-50C7-5349-849B-42AB530827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142332"/>
            <a:ext cx="466725" cy="46672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969324"/>
            <a:ext cx="466725" cy="46672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3" y="4796316"/>
            <a:ext cx="466725" cy="466725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22" name="Frihandsfigur 21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Frihandsfigur 26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Frihandsfigur 27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Frihandsfigur 28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1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2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3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  <p:sp>
        <p:nvSpPr>
          <p:cNvPr id="38" name="textruta 28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291286"/>
            <a:ext cx="561822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Vad kan vi göra för att minska sannolikheten för en störning i vår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Om en störning ändå inträffar, vad kan vi göra för att minska störningsperioden?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Vilka åtgärder kan vi genomföra för att mildra konsekvenserna av en störning?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kan stärka flera resurser?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bör vara ansvarig för att åtgärden genomförs?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behöver prioriteras och är tidskritiska att genomföra</a:t>
            </a:r>
            <a:r>
              <a:rPr lang="sv-SE" sz="1100" dirty="0" smtClean="0"/>
              <a:t>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Om </a:t>
            </a:r>
            <a:r>
              <a:rPr lang="sv-SE" sz="1100" dirty="0"/>
              <a:t>det redan finns kontinuitetsplaner, behöver de t.ex. övas eller revideras?</a:t>
            </a:r>
            <a:endParaRPr lang="sv-SE" sz="1100" dirty="0" smtClean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Vad </a:t>
            </a:r>
            <a:r>
              <a:rPr lang="sv-SE" sz="1100" dirty="0"/>
              <a:t>kostar åtgärden att genomföra? Gör en uppskattning.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behöver besluta om åtgärden?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4436151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26199"/>
              </p:ext>
            </p:extLst>
          </p:nvPr>
        </p:nvGraphicFramePr>
        <p:xfrm>
          <a:off x="968536" y="1748410"/>
          <a:ext cx="10132831" cy="366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0400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332203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76228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531207349"/>
                    </a:ext>
                  </a:extLst>
                </a:gridCol>
              </a:tblGrid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bg1"/>
                          </a:solidFill>
                          <a:latin typeface="+mj-lt"/>
                        </a:rPr>
                        <a:t>Resurser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Åtgärdsförslag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Prioritet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Ansvarig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Tidplan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Uppskattade kostnader </a:t>
                      </a:r>
                      <a:br>
                        <a:rPr lang="sv-SE" sz="1100" dirty="0">
                          <a:latin typeface="+mj-lt"/>
                        </a:rPr>
                      </a:br>
                      <a:r>
                        <a:rPr lang="sv-SE" sz="1100" dirty="0">
                          <a:latin typeface="+mj-lt"/>
                        </a:rPr>
                        <a:t>för åtgärden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Vem behöver fatta </a:t>
                      </a:r>
                      <a:b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beslut om åtgärden?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400095">
                <a:tc rowSpan="2"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Medicinteknisk utrustning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latin typeface="+mj-lt"/>
                        </a:rPr>
                        <a:t>över leveransvillkor med </a:t>
                      </a: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leverantörer,</a:t>
                      </a:r>
                      <a:r>
                        <a:rPr lang="sv-SE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inkl. möjligheten att skaffa avtal med alternativa leverantörer.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Medel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  <a:endParaRPr lang="sv-SE" sz="1100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Q3</a:t>
                      </a:r>
                      <a:r>
                        <a:rPr lang="sv-SE" sz="110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v-SE" sz="11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v-SE" sz="1100" i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506659990"/>
                  </a:ext>
                </a:extLst>
              </a:tr>
              <a:tr h="400095">
                <a:tc vMerge="1">
                  <a:txBody>
                    <a:bodyPr/>
                    <a:lstStyle/>
                    <a:p>
                      <a:pPr algn="l"/>
                      <a:endParaRPr lang="sv-SE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Upprätta större lager</a:t>
                      </a:r>
                      <a:r>
                        <a:rPr lang="sv-SE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för kritiska artiklar.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algn="l"/>
                      <a:endParaRPr lang="sv-SE" sz="11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Q2 2020</a:t>
                      </a:r>
                      <a:endParaRPr lang="sv-SE" sz="11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471388351"/>
                  </a:ext>
                </a:extLst>
              </a:tr>
              <a:tr h="197252">
                <a:tc rowSpan="2"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Engångsartiklar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tx1"/>
                          </a:solidFill>
                          <a:latin typeface="+mj-lt"/>
                        </a:rPr>
                        <a:t>Se över leveransvillkor med </a:t>
                      </a: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leverantörer.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Medel</a:t>
                      </a:r>
                      <a:endParaRPr kumimoji="0" lang="sv-SE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  <a:endParaRPr lang="sv-SE" sz="1100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Q3 </a:t>
                      </a:r>
                      <a:r>
                        <a:rPr lang="sv-SE" sz="1100" i="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156474021"/>
                  </a:ext>
                </a:extLst>
              </a:tr>
              <a:tr h="197252">
                <a:tc vMerge="1">
                  <a:txBody>
                    <a:bodyPr/>
                    <a:lstStyle/>
                    <a:p>
                      <a:pPr algn="l"/>
                      <a:endParaRPr lang="sv-SE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Höj lagernivåerna</a:t>
                      </a:r>
                      <a:r>
                        <a:rPr lang="sv-SE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för</a:t>
                      </a:r>
                      <a:r>
                        <a:rPr lang="sv-SE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kritiska artiklar.</a:t>
                      </a:r>
                      <a:endParaRPr lang="sv-S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algn="l"/>
                      <a:endParaRPr lang="sv-SE" sz="11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Q2 2020</a:t>
                      </a:r>
                      <a:endParaRPr lang="sv-SE" sz="11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[kostnad]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646207109"/>
                  </a:ext>
                </a:extLst>
              </a:tr>
            </a:tbl>
          </a:graphicData>
        </a:graphic>
      </p:graphicFrame>
      <p:sp>
        <p:nvSpPr>
          <p:cNvPr id="11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79" y="478167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000" b="0" dirty="0"/>
              <a:t>Exempel på resultat efter workshop </a:t>
            </a:r>
            <a:r>
              <a:rPr lang="sv-SE" sz="2000" b="0" dirty="0">
                <a:solidFill>
                  <a:schemeClr val="tx1"/>
                </a:solidFill>
              </a:rPr>
              <a:t>2 - Åtgärdsplan</a:t>
            </a:r>
            <a:endParaRPr lang="sv-SE" sz="2400" b="0" dirty="0">
              <a:solidFill>
                <a:schemeClr val="tx1"/>
              </a:solidFill>
            </a:endParaRPr>
          </a:p>
        </p:txBody>
      </p:sp>
      <p:cxnSp>
        <p:nvCxnSpPr>
          <p:cNvPr id="12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60972" y="44649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242959"/>
            <a:ext cx="6554005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</a:t>
            </a:r>
            <a:r>
              <a:rPr lang="sv-SE" sz="1200" i="1" dirty="0" smtClean="0"/>
              <a:t>utgår från de resurser som bedöms behöva åtgärder i bild 17.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21684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56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339920"/>
            <a:ext cx="8582400" cy="1273968"/>
          </a:xfrm>
        </p:spPr>
        <p:txBody>
          <a:bodyPr/>
          <a:lstStyle/>
          <a:p>
            <a:r>
              <a:rPr lang="sv-SE" dirty="0"/>
              <a:t>Om materialet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799" y="1645664"/>
            <a:ext cx="8189007" cy="2287806"/>
          </a:xfrm>
        </p:spPr>
        <p:txBody>
          <a:bodyPr>
            <a:spAutoFit/>
          </a:bodyPr>
          <a:lstStyle/>
          <a:p>
            <a:r>
              <a:rPr lang="sv-SE" sz="1400" dirty="0"/>
              <a:t>Det här exemplet vänder sig till dig som arbetar med kontinuitetshantering inom hälso- och sjukvården. </a:t>
            </a:r>
          </a:p>
          <a:p>
            <a:r>
              <a:rPr lang="sv-SE" sz="1400" dirty="0"/>
              <a:t>Syftet är att ge inspiration till hur arbetet med kontinuitetshantering kan gå till och vilka </a:t>
            </a:r>
            <a:br>
              <a:rPr lang="sv-SE" sz="1400" dirty="0"/>
            </a:br>
            <a:r>
              <a:rPr lang="sv-SE" sz="1400" dirty="0"/>
              <a:t>underlag som kan tas fram för de utvalda momenten </a:t>
            </a:r>
            <a:r>
              <a:rPr lang="sv-SE" sz="1400" i="1" dirty="0"/>
              <a:t>konsekvensanalys</a:t>
            </a:r>
            <a:r>
              <a:rPr lang="sv-SE" sz="1400" dirty="0"/>
              <a:t>, </a:t>
            </a:r>
            <a:r>
              <a:rPr lang="sv-SE" sz="1400" i="1" dirty="0"/>
              <a:t>riskbedömning</a:t>
            </a:r>
            <a:r>
              <a:rPr lang="sv-SE" sz="1400" dirty="0"/>
              <a:t> och </a:t>
            </a:r>
            <a:br>
              <a:rPr lang="sv-SE" sz="1400" dirty="0"/>
            </a:br>
            <a:r>
              <a:rPr lang="sv-SE" sz="1400" i="1" dirty="0"/>
              <a:t>genomför åtgärder</a:t>
            </a:r>
            <a:r>
              <a:rPr lang="sv-SE" sz="1400" dirty="0"/>
              <a:t>. För fullständig metodbeskrivning samt fördjupning om kontinuitetshantering vänligen se </a:t>
            </a:r>
            <a:r>
              <a:rPr lang="sv-SE" sz="1400" i="1" dirty="0"/>
              <a:t>En lathund för arbete med </a:t>
            </a:r>
            <a:r>
              <a:rPr lang="sv-SE" sz="1400" i="1" dirty="0">
                <a:solidFill>
                  <a:schemeClr val="tx1"/>
                </a:solidFill>
              </a:rPr>
              <a:t>kontinuitetshantering </a:t>
            </a:r>
            <a:r>
              <a:rPr lang="sv-SE" sz="1400" i="1">
                <a:solidFill>
                  <a:schemeClr val="tx1"/>
                </a:solidFill>
              </a:rPr>
              <a:t>(</a:t>
            </a:r>
            <a:r>
              <a:rPr lang="sv-SE" sz="1400" i="1" smtClean="0">
                <a:solidFill>
                  <a:schemeClr val="tx1"/>
                </a:solidFill>
              </a:rPr>
              <a:t>MSB1514 </a:t>
            </a:r>
            <a:r>
              <a:rPr lang="sv-SE" sz="1400" i="1" dirty="0" smtClean="0">
                <a:solidFill>
                  <a:schemeClr val="tx1"/>
                </a:solidFill>
              </a:rPr>
              <a:t>– reviderad mars 2020) </a:t>
            </a:r>
            <a:r>
              <a:rPr lang="sv-SE" sz="1400" dirty="0" smtClean="0">
                <a:solidFill>
                  <a:schemeClr val="tx1"/>
                </a:solidFill>
              </a:rPr>
              <a:t>och </a:t>
            </a:r>
            <a:r>
              <a:rPr lang="sv-SE" sz="1400" dirty="0"/>
              <a:t>tillhörande stöddokument. </a:t>
            </a:r>
          </a:p>
          <a:p>
            <a:r>
              <a:rPr lang="sv-SE" sz="1400" dirty="0"/>
              <a:t>Detta är ett förenklat exempel på hur det skulle kunna se ut och är framtaget tillsammans med </a:t>
            </a:r>
            <a:br>
              <a:rPr lang="sv-SE" sz="1400" dirty="0"/>
            </a:br>
            <a:r>
              <a:rPr lang="sv-SE" sz="1400" dirty="0">
                <a:solidFill>
                  <a:schemeClr val="tx1"/>
                </a:solidFill>
              </a:rPr>
              <a:t>ett antal regioner.</a:t>
            </a:r>
            <a:r>
              <a:rPr lang="sv-SE" sz="1400" dirty="0"/>
              <a:t> Kom ihåg att varje verksamhet är </a:t>
            </a:r>
            <a:r>
              <a:rPr lang="sv-SE" sz="1400" dirty="0" smtClean="0"/>
              <a:t>unik.</a:t>
            </a:r>
            <a:endParaRPr lang="sv-SE" sz="1400" dirty="0"/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3" y="4414346"/>
            <a:ext cx="7502885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8998ED0-D060-F74F-83E9-B385F01D5BA6}"/>
              </a:ext>
            </a:extLst>
          </p:cNvPr>
          <p:cNvGrpSpPr/>
          <p:nvPr/>
        </p:nvGrpSpPr>
        <p:grpSpPr>
          <a:xfrm>
            <a:off x="4064093" y="4813882"/>
            <a:ext cx="5311136" cy="1081217"/>
            <a:chOff x="886762" y="4436512"/>
            <a:chExt cx="5311136" cy="108121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DC37941-FD99-884E-95DC-2C9D29606DBB}"/>
                </a:ext>
              </a:extLst>
            </p:cNvPr>
            <p:cNvSpPr/>
            <p:nvPr/>
          </p:nvSpPr>
          <p:spPr>
            <a:xfrm>
              <a:off x="886762" y="4436512"/>
              <a:ext cx="5311136" cy="1081217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3999" tIns="144000" rIns="0" bIns="180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v-SE" sz="1100" dirty="0">
                  <a:solidFill>
                    <a:schemeClr val="tx1"/>
                  </a:solidFill>
                  <a:latin typeface="+mj-lt"/>
                </a:rPr>
                <a:t>För mer material kring kontinuitetshantering, besök oss på </a:t>
              </a:r>
              <a:br>
                <a:rPr lang="sv-SE" sz="11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100" b="1" dirty="0" smtClean="0">
                  <a:solidFill>
                    <a:schemeClr val="tx1"/>
                  </a:solidFill>
                  <a:latin typeface="+mj-lt"/>
                  <a:hlinkClick r:id="rId2"/>
                </a:rPr>
                <a:t>www.msb.se/kontinuitetshantering</a:t>
              </a:r>
              <a:r>
                <a:rPr lang="sv-SE" sz="11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11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100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sv-SE" sz="1100" dirty="0">
                  <a:solidFill>
                    <a:schemeClr val="tx1"/>
                  </a:solidFill>
                  <a:latin typeface="+mj-lt"/>
                </a:rPr>
                <a:t>Har du frågor är du välkommen att kontakta oss på </a:t>
              </a:r>
              <a:br>
                <a:rPr lang="sv-SE" sz="11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100" b="1" dirty="0" smtClean="0">
                  <a:solidFill>
                    <a:schemeClr val="tx1"/>
                  </a:solidFill>
                  <a:latin typeface="+mj-lt"/>
                  <a:hlinkClick r:id="rId3"/>
                </a:rPr>
                <a:t>kontinuitetshantering@msb.se</a:t>
              </a:r>
              <a:r>
                <a:rPr lang="sv-SE" sz="11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11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1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2D3E9927-9BE9-D24E-AAB4-2D919598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506374"/>
              <a:ext cx="223037" cy="324000"/>
            </a:xfrm>
            <a:prstGeom prst="rect">
              <a:avLst/>
            </a:prstGeom>
          </p:spPr>
        </p:pic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A9AB1A4-79A5-614F-B1C4-B0C0F85E6A3A}"/>
              </a:ext>
            </a:extLst>
          </p:cNvPr>
          <p:cNvGrpSpPr/>
          <p:nvPr/>
        </p:nvGrpSpPr>
        <p:grpSpPr>
          <a:xfrm>
            <a:off x="1774799" y="4668852"/>
            <a:ext cx="2452232" cy="1525516"/>
            <a:chOff x="7705080" y="1390709"/>
            <a:chExt cx="3731280" cy="2321203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677D7DCF-9208-4242-9977-680D2F6B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080" y="1390709"/>
              <a:ext cx="3731280" cy="2321203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561736AE-C20B-384C-9C54-3CF743FD6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1"/>
            <a:stretch/>
          </p:blipFill>
          <p:spPr>
            <a:xfrm>
              <a:off x="8092419" y="1549400"/>
              <a:ext cx="2956810" cy="1733550"/>
            </a:xfrm>
            <a:prstGeom prst="rect">
              <a:avLst/>
            </a:prstGeom>
            <a:effectLst>
              <a:innerShdw blurRad="50800">
                <a:prstClr val="black">
                  <a:alpha val="20000"/>
                </a:prstClr>
              </a:innerShdw>
            </a:effectLst>
          </p:spPr>
        </p:pic>
      </p:grpSp>
      <p:sp>
        <p:nvSpPr>
          <p:cNvPr id="11" name="textruta 10"/>
          <p:cNvSpPr txBox="1"/>
          <p:nvPr/>
        </p:nvSpPr>
        <p:spPr>
          <a:xfrm>
            <a:off x="448831" y="6257642"/>
            <a:ext cx="423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Publikationsnummer: </a:t>
            </a:r>
            <a:r>
              <a:rPr lang="sv-SE" sz="1600" dirty="0" smtClean="0"/>
              <a:t>MSB1502 – mars 2020</a:t>
            </a:r>
            <a:endParaRPr lang="sv-SE" sz="1600" dirty="0"/>
          </a:p>
          <a:p>
            <a:r>
              <a:rPr lang="sv-SE" sz="1600" dirty="0"/>
              <a:t>ISBN-nummer: 978-91-7927-016-2</a:t>
            </a:r>
          </a:p>
        </p:txBody>
      </p:sp>
    </p:spTree>
    <p:extLst>
      <p:ext uri="{BB962C8B-B14F-4D97-AF65-F5344CB8AC3E}">
        <p14:creationId xmlns:p14="http://schemas.microsoft.com/office/powerpoint/2010/main" val="16415211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1391273"/>
            <a:ext cx="10086274" cy="1273968"/>
          </a:xfrm>
        </p:spPr>
        <p:txBody>
          <a:bodyPr/>
          <a:lstStyle/>
          <a:p>
            <a:r>
              <a:rPr lang="sv-SE" dirty="0"/>
              <a:t>Genomför åtgärder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97018"/>
            <a:ext cx="7920000" cy="64633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schemeClr val="tx1"/>
                </a:solidFill>
              </a:rPr>
              <a:t>En viktig del i arbetet är att genomföra de åtgärder som tagits fram utifrån momenten </a:t>
            </a:r>
            <a:r>
              <a:rPr lang="sv-SE" sz="1800" i="1" dirty="0">
                <a:solidFill>
                  <a:schemeClr val="tx1"/>
                </a:solidFill>
              </a:rPr>
              <a:t>konsekvensanalys</a:t>
            </a:r>
            <a:r>
              <a:rPr lang="sv-SE" sz="1800" dirty="0">
                <a:solidFill>
                  <a:schemeClr val="tx1"/>
                </a:solidFill>
              </a:rPr>
              <a:t> och </a:t>
            </a:r>
            <a:r>
              <a:rPr lang="sv-SE" sz="1800" i="1" dirty="0">
                <a:solidFill>
                  <a:schemeClr val="tx1"/>
                </a:solidFill>
              </a:rPr>
              <a:t>riskbedömning</a:t>
            </a:r>
            <a:r>
              <a:rPr lang="sv-SE" sz="18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3795643"/>
            <a:ext cx="7344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795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200" b="0" dirty="0"/>
              <a:t>Kontinuitetsplan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38555"/>
            <a:ext cx="5105428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av dessa åtgärder kan vara att upprätta kontinuitetsplaner för de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är i behov utav det. En kontinuitetsplan innehåller information som hjälper personalen att veta vad den ska göra vid en störning i en kritisk aktivitet eller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resurs, t.ex.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 att beskriva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alternativa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arbetssätt vid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52243"/>
            <a:ext cx="6579222" cy="320575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0729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78610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26369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621DCA1-23EF-B34C-8515-16E4C876A13F}"/>
              </a:ext>
            </a:extLst>
          </p:cNvPr>
          <p:cNvGrpSpPr/>
          <p:nvPr/>
        </p:nvGrpSpPr>
        <p:grpSpPr>
          <a:xfrm>
            <a:off x="7637280" y="961567"/>
            <a:ext cx="4187449" cy="5160327"/>
            <a:chOff x="7739237" y="1118137"/>
            <a:chExt cx="3025030" cy="3782105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1E87DF5-D277-184A-8C81-042615E50305}"/>
                </a:ext>
              </a:extLst>
            </p:cNvPr>
            <p:cNvGrpSpPr/>
            <p:nvPr/>
          </p:nvGrpSpPr>
          <p:grpSpPr>
            <a:xfrm>
              <a:off x="7739237" y="1118137"/>
              <a:ext cx="3025030" cy="3782105"/>
              <a:chOff x="8736002" y="3450928"/>
              <a:chExt cx="620751" cy="600900"/>
            </a:xfrm>
          </p:grpSpPr>
          <p:sp>
            <p:nvSpPr>
              <p:cNvPr id="33" name="Rektangel 64">
                <a:extLst>
                  <a:ext uri="{FF2B5EF4-FFF2-40B4-BE49-F238E27FC236}">
                    <a16:creationId xmlns:a16="http://schemas.microsoft.com/office/drawing/2014/main" id="{F71D0A30-BD1E-4846-BACD-5225C610D9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0000">
                <a:off x="8768364" y="3463439"/>
                <a:ext cx="588389" cy="588389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0 w 720000"/>
                  <a:gd name="connsiteY0" fmla="*/ 0 h 720000"/>
                  <a:gd name="connsiteX1" fmla="*/ 664301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0" h="720000">
                    <a:moveTo>
                      <a:pt x="0" y="0"/>
                    </a:moveTo>
                    <a:lnTo>
                      <a:pt x="664301" y="0"/>
                    </a:lnTo>
                    <a:lnTo>
                      <a:pt x="72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832AE81-0B71-4944-8DDF-7AAF9D060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6002" y="3450928"/>
                <a:ext cx="588389" cy="588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Platshållare för innehåll 14">
              <a:extLst>
                <a:ext uri="{FF2B5EF4-FFF2-40B4-BE49-F238E27FC236}">
                  <a16:creationId xmlns:a16="http://schemas.microsoft.com/office/drawing/2014/main" id="{827FA051-CD06-8A46-A33E-46C6393BA9CA}"/>
                </a:ext>
              </a:extLst>
            </p:cNvPr>
            <p:cNvSpPr txBox="1">
              <a:spLocks/>
            </p:cNvSpPr>
            <p:nvPr/>
          </p:nvSpPr>
          <p:spPr>
            <a:xfrm>
              <a:off x="7739238" y="1370873"/>
              <a:ext cx="2867323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Arial" panose="020B0604020202020204" pitchFamily="34" charset="0"/>
                </a:rPr>
                <a:t>Kontinuitetsplaner innehåller ofta:</a:t>
              </a:r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1450C27A-3FD1-9D44-A9BE-824FE78E6110}"/>
                </a:ext>
              </a:extLst>
            </p:cNvPr>
            <p:cNvGrpSpPr/>
            <p:nvPr/>
          </p:nvGrpSpPr>
          <p:grpSpPr>
            <a:xfrm>
              <a:off x="7872758" y="1988547"/>
              <a:ext cx="2690614" cy="2142967"/>
              <a:chOff x="7737728" y="2088340"/>
              <a:chExt cx="2690614" cy="2142967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58A2B8EA-6D58-1646-A2A0-29094123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8" y="2164584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4E7A7EA8-2740-FA43-8EA0-F2A43C9CF4A8}"/>
                  </a:ext>
                </a:extLst>
              </p:cNvPr>
              <p:cNvSpPr/>
              <p:nvPr/>
            </p:nvSpPr>
            <p:spPr>
              <a:xfrm>
                <a:off x="8016374" y="2088340"/>
                <a:ext cx="2411968" cy="2142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Alternativa arbetssätt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reservrutiner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normal verksamhet återfås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återställningsrutiner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man återgår till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ordinarie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/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arbetssätt när resursen fungerar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igen (t.ex. återgångsrutiner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 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Nödvändiga kontaktuppgifter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som behövs för att kunna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använda planen och för att kommunicera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läget till berörda parter. </a:t>
                </a:r>
              </a:p>
            </p:txBody>
          </p:sp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84CFD33-2E08-1143-84A9-356FBDD68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2624958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8FC06491-6821-E947-9054-8BBF5A1D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085334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8730573-6DA2-9344-ABF9-BD5CCAFAB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685409"/>
                <a:ext cx="252000" cy="252000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088229"/>
            <a:ext cx="577155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skulle vi göra om det här inträffade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idag?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vi upprätthålla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 kritiska aktiviteten eller 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en störning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återställer vi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efter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störning?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 gör vi när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fungerar igen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Finns det särskilda rutiner för att återgå till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ordinarie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arbetssätt?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kontaktuppgifter behöver vi ha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tillgängliga?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ska roll- och ansvarsfördelningen se ut?</a:t>
            </a:r>
            <a:endParaRPr kumimoji="0" lang="sv-SE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parter behöver informeras om läget, både interna och externa?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säkerställer vi att kontinuitetsplanen är tillgänglig vid t.ex. vid ett IT-bortfall? Ska den skrivas ut och försvaras på en fysisk plats?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5043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innehåll 14">
            <a:extLst>
              <a:ext uri="{FF2B5EF4-FFF2-40B4-BE49-F238E27FC236}">
                <a16:creationId xmlns:a16="http://schemas.microsoft.com/office/drawing/2014/main" id="{33154839-D6C5-B44C-9CB3-A83C3F1484DF}"/>
              </a:ext>
            </a:extLst>
          </p:cNvPr>
          <p:cNvSpPr txBox="1">
            <a:spLocks/>
          </p:cNvSpPr>
          <p:nvPr/>
        </p:nvSpPr>
        <p:spPr>
          <a:xfrm>
            <a:off x="6302232" y="2237003"/>
            <a:ext cx="2520000" cy="3946980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När leveranserna fungerar </a:t>
            </a:r>
            <a:r>
              <a:rPr lang="sv-SE" sz="1200" dirty="0" smtClean="0">
                <a:solidFill>
                  <a:schemeClr val="tx1"/>
                </a:solidFill>
              </a:rPr>
              <a:t>igen fattar </a:t>
            </a: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</a:t>
            </a:r>
            <a:r>
              <a:rPr lang="sv-SE" sz="1200" dirty="0" smtClean="0">
                <a:solidFill>
                  <a:schemeClr val="tx1"/>
                </a:solidFill>
              </a:rPr>
              <a:t>beslut om att återgå till arbete enligt ordinarie rutiner.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[befattning] säkerställer att lokala lager fylls på. </a:t>
            </a:r>
            <a:endParaRPr lang="sv-SE" sz="1200" dirty="0">
              <a:solidFill>
                <a:srgbClr val="0070C0"/>
              </a:solidFill>
            </a:endParaRPr>
          </a:p>
        </p:txBody>
      </p:sp>
      <p:sp>
        <p:nvSpPr>
          <p:cNvPr id="27" name="Platshållare för innehåll 14">
            <a:extLst>
              <a:ext uri="{FF2B5EF4-FFF2-40B4-BE49-F238E27FC236}">
                <a16:creationId xmlns:a16="http://schemas.microsoft.com/office/drawing/2014/main" id="{9DBFFF5E-2EEE-A540-8700-08237FEB6A86}"/>
              </a:ext>
            </a:extLst>
          </p:cNvPr>
          <p:cNvSpPr txBox="1">
            <a:spLocks/>
          </p:cNvSpPr>
          <p:nvPr/>
        </p:nvSpPr>
        <p:spPr>
          <a:xfrm>
            <a:off x="3596486" y="2237003"/>
            <a:ext cx="2520000" cy="3946980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kontaktar inköpsenheten på </a:t>
            </a:r>
            <a:r>
              <a:rPr lang="sv-SE" sz="1200" dirty="0" smtClean="0">
                <a:solidFill>
                  <a:schemeClr val="tx1"/>
                </a:solidFill>
              </a:rPr>
              <a:t>för felanmälan. Inköpsenheten ansvarar för att identifiera och avhjälpa </a:t>
            </a:r>
            <a:r>
              <a:rPr lang="sv-SE" sz="1200" dirty="0">
                <a:solidFill>
                  <a:schemeClr val="tx1"/>
                </a:solidFill>
              </a:rPr>
              <a:t>felet</a:t>
            </a:r>
            <a:r>
              <a:rPr lang="sv-SE" sz="1200" dirty="0" smtClean="0">
                <a:solidFill>
                  <a:schemeClr val="tx1"/>
                </a:solidFill>
              </a:rPr>
              <a:t>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[</a:t>
            </a:r>
            <a:r>
              <a:rPr lang="sv-SE" sz="1200" dirty="0">
                <a:solidFill>
                  <a:schemeClr val="tx1"/>
                </a:solidFill>
              </a:rPr>
              <a:t>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</a:t>
            </a:r>
            <a:r>
              <a:rPr lang="sv-SE" sz="1200" dirty="0" smtClean="0">
                <a:solidFill>
                  <a:schemeClr val="tx1"/>
                </a:solidFill>
              </a:rPr>
              <a:t>ansvarar för att löpande lägesrapportering sker till berörd verksamhet.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10" y="465759"/>
            <a:ext cx="8848454" cy="978729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000" b="0" dirty="0">
                <a:solidFill>
                  <a:prstClr val="black"/>
                </a:solidFill>
              </a:rPr>
              <a:t>Exempel </a:t>
            </a:r>
            <a:r>
              <a:rPr lang="sv-SE" sz="2000" b="0" dirty="0">
                <a:solidFill>
                  <a:schemeClr val="tx1"/>
                </a:solidFill>
              </a:rPr>
              <a:t>på </a:t>
            </a:r>
            <a:r>
              <a:rPr lang="sv-SE" sz="2000" b="0" dirty="0" smtClean="0">
                <a:solidFill>
                  <a:schemeClr val="tx1"/>
                </a:solidFill>
              </a:rPr>
              <a:t>innehåll </a:t>
            </a:r>
            <a:r>
              <a:rPr lang="sv-SE" sz="2000" b="0" dirty="0">
                <a:solidFill>
                  <a:schemeClr val="tx1"/>
                </a:solidFill>
              </a:rPr>
              <a:t>i en kontinuitetsplan för brist på nödvändiga </a:t>
            </a:r>
            <a:r>
              <a:rPr lang="sv-SE" sz="2000" b="0" dirty="0" smtClean="0">
                <a:solidFill>
                  <a:schemeClr val="tx1"/>
                </a:solidFill>
              </a:rPr>
              <a:t>sjukvårdsmateriel </a:t>
            </a:r>
            <a:endParaRPr lang="sv-SE" sz="2200" b="0" dirty="0">
              <a:solidFill>
                <a:schemeClr val="tx1"/>
              </a:solidFill>
            </a:endParaRPr>
          </a:p>
        </p:txBody>
      </p:sp>
      <p:sp>
        <p:nvSpPr>
          <p:cNvPr id="31" name="Platshållare för innehåll 14">
            <a:extLst>
              <a:ext uri="{FF2B5EF4-FFF2-40B4-BE49-F238E27FC236}">
                <a16:creationId xmlns:a16="http://schemas.microsoft.com/office/drawing/2014/main" id="{ED877509-B033-F44F-89E4-B5D1BDFA10E8}"/>
              </a:ext>
            </a:extLst>
          </p:cNvPr>
          <p:cNvSpPr txBox="1">
            <a:spLocks/>
          </p:cNvSpPr>
          <p:nvPr/>
        </p:nvSpPr>
        <p:spPr>
          <a:xfrm>
            <a:off x="890740" y="2237002"/>
            <a:ext cx="2520000" cy="3946981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I förråd [nummer] och [nummer] finns lokala lager med sjukvårdsmaterial.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</a:t>
            </a:r>
            <a:r>
              <a:rPr lang="sv-SE" sz="1200" dirty="0">
                <a:solidFill>
                  <a:schemeClr val="tx1"/>
                </a:solidFill>
              </a:rPr>
              <a:t>] ansvarar för att </a:t>
            </a:r>
            <a:r>
              <a:rPr lang="sv-SE" sz="1200" dirty="0" smtClean="0">
                <a:solidFill>
                  <a:schemeClr val="tx1"/>
                </a:solidFill>
              </a:rPr>
              <a:t>fördela och prioritera hur sjukvårdsmaterialet från lagren ska användas.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[namn</a:t>
            </a:r>
            <a:r>
              <a:rPr lang="sv-SE" sz="1200" dirty="0">
                <a:solidFill>
                  <a:schemeClr val="tx1"/>
                </a:solidFill>
              </a:rPr>
              <a:t>], [</a:t>
            </a:r>
            <a:r>
              <a:rPr lang="sv-SE" sz="1200" dirty="0" smtClean="0">
                <a:solidFill>
                  <a:schemeClr val="tx1"/>
                </a:solidFill>
              </a:rPr>
              <a:t>befattning] tar </a:t>
            </a:r>
            <a:r>
              <a:rPr lang="sv-SE" sz="1200" dirty="0">
                <a:solidFill>
                  <a:schemeClr val="tx1"/>
                </a:solidFill>
              </a:rPr>
              <a:t>kontakt med </a:t>
            </a:r>
            <a:r>
              <a:rPr lang="sv-SE" sz="1200" dirty="0" smtClean="0">
                <a:solidFill>
                  <a:schemeClr val="tx1"/>
                </a:solidFill>
              </a:rPr>
              <a:t>[befattning] för </a:t>
            </a:r>
            <a:r>
              <a:rPr lang="sv-SE" sz="1200" dirty="0">
                <a:solidFill>
                  <a:schemeClr val="tx1"/>
                </a:solidFill>
              </a:rPr>
              <a:t>att informera om </a:t>
            </a:r>
            <a:r>
              <a:rPr lang="sv-SE" sz="1200" dirty="0" smtClean="0">
                <a:solidFill>
                  <a:schemeClr val="tx1"/>
                </a:solidFill>
              </a:rPr>
              <a:t>läget </a:t>
            </a:r>
            <a:r>
              <a:rPr lang="sv-SE" sz="1200" dirty="0">
                <a:solidFill>
                  <a:schemeClr val="tx1"/>
                </a:solidFill>
              </a:rPr>
              <a:t>och dess påverkan för </a:t>
            </a:r>
            <a:r>
              <a:rPr lang="sv-SE" sz="1200" dirty="0" smtClean="0">
                <a:solidFill>
                  <a:schemeClr val="tx1"/>
                </a:solidFill>
              </a:rPr>
              <a:t>verksamheten och patienterna.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För frågor om de lokala lagren kontakta </a:t>
            </a: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</a:t>
            </a:r>
            <a:r>
              <a:rPr lang="sv-SE" sz="1200" dirty="0">
                <a:solidFill>
                  <a:schemeClr val="tx1"/>
                </a:solidFill>
              </a:rPr>
              <a:t>befattning] </a:t>
            </a:r>
            <a:r>
              <a:rPr lang="sv-SE" sz="1200" dirty="0" smtClean="0">
                <a:solidFill>
                  <a:schemeClr val="tx1"/>
                </a:solidFill>
              </a:rPr>
              <a:t>på [anknytning].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 smtClean="0">
              <a:solidFill>
                <a:schemeClr val="tx1"/>
              </a:solidFill>
            </a:endParaRPr>
          </a:p>
        </p:txBody>
      </p:sp>
      <p:sp>
        <p:nvSpPr>
          <p:cNvPr id="34" name="Platshållare för innehåll 14">
            <a:extLst>
              <a:ext uri="{FF2B5EF4-FFF2-40B4-BE49-F238E27FC236}">
                <a16:creationId xmlns:a16="http://schemas.microsoft.com/office/drawing/2014/main" id="{2D2D5996-47D7-4144-9835-D6EE45D46E4C}"/>
              </a:ext>
            </a:extLst>
          </p:cNvPr>
          <p:cNvSpPr txBox="1">
            <a:spLocks/>
          </p:cNvSpPr>
          <p:nvPr/>
        </p:nvSpPr>
        <p:spPr>
          <a:xfrm>
            <a:off x="9007977" y="2237003"/>
            <a:ext cx="2520000" cy="2344424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216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Inköpsavdelningen: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 smtClean="0">
                <a:solidFill>
                  <a:schemeClr val="tx1"/>
                </a:solidFill>
              </a:rPr>
              <a:t>Måndag – fredag 08.00-17.00 [anknytning].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 smtClean="0">
                <a:solidFill>
                  <a:schemeClr val="tx1"/>
                </a:solidFill>
              </a:rPr>
              <a:t>Övrig tid [anknytning].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Ansvarig </a:t>
            </a:r>
            <a:r>
              <a:rPr lang="sv-SE" sz="1200" b="1" dirty="0">
                <a:solidFill>
                  <a:schemeClr val="tx1"/>
                </a:solidFill>
              </a:rPr>
              <a:t>för innehållet i </a:t>
            </a:r>
            <a:r>
              <a:rPr lang="sv-SE" sz="1200" b="1" dirty="0" smtClean="0">
                <a:solidFill>
                  <a:schemeClr val="tx1"/>
                </a:solidFill>
              </a:rPr>
              <a:t>kontinuitetsplanen</a:t>
            </a:r>
            <a:r>
              <a:rPr lang="sv-SE" sz="12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[namn], [befattning], [telefonnummer]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BEF0559-6180-E34D-B9D0-9D80738953F3}"/>
              </a:ext>
            </a:extLst>
          </p:cNvPr>
          <p:cNvSpPr txBox="1">
            <a:spLocks/>
          </p:cNvSpPr>
          <p:nvPr/>
        </p:nvSpPr>
        <p:spPr>
          <a:xfrm>
            <a:off x="890740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Reservrutin</a:t>
            </a:r>
            <a:endParaRPr lang="sv-SE" sz="1600" dirty="0">
              <a:latin typeface="+mj-lt"/>
            </a:endParaRPr>
          </a:p>
        </p:txBody>
      </p:sp>
      <p:sp>
        <p:nvSpPr>
          <p:cNvPr id="28" name="Platshållare för innehåll 14">
            <a:extLst>
              <a:ext uri="{FF2B5EF4-FFF2-40B4-BE49-F238E27FC236}">
                <a16:creationId xmlns:a16="http://schemas.microsoft.com/office/drawing/2014/main" id="{6BDF2219-864B-1448-BE58-4D52165F6082}"/>
              </a:ext>
            </a:extLst>
          </p:cNvPr>
          <p:cNvSpPr txBox="1">
            <a:spLocks/>
          </p:cNvSpPr>
          <p:nvPr/>
        </p:nvSpPr>
        <p:spPr>
          <a:xfrm>
            <a:off x="3596486" y="1844564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err="1">
                <a:latin typeface="+mj-lt"/>
              </a:rPr>
              <a:t>Återställningsrutin</a:t>
            </a:r>
            <a:endParaRPr lang="sv-SE" sz="1600" dirty="0">
              <a:latin typeface="+mj-lt"/>
            </a:endParaRPr>
          </a:p>
        </p:txBody>
      </p:sp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73FA8876-C402-0F45-B8BC-88C2EB57ABCC}"/>
              </a:ext>
            </a:extLst>
          </p:cNvPr>
          <p:cNvSpPr txBox="1">
            <a:spLocks/>
          </p:cNvSpPr>
          <p:nvPr/>
        </p:nvSpPr>
        <p:spPr>
          <a:xfrm>
            <a:off x="6302232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Återgångsrutin</a:t>
            </a:r>
            <a:endParaRPr lang="sv-SE" sz="1600" dirty="0">
              <a:latin typeface="+mj-lt"/>
            </a:endParaRPr>
          </a:p>
        </p:txBody>
      </p:sp>
      <p:sp>
        <p:nvSpPr>
          <p:cNvPr id="30" name="Platshållare för innehåll 14">
            <a:extLst>
              <a:ext uri="{FF2B5EF4-FFF2-40B4-BE49-F238E27FC236}">
                <a16:creationId xmlns:a16="http://schemas.microsoft.com/office/drawing/2014/main" id="{8C338856-E17C-0B40-BC78-A484A385EA67}"/>
              </a:ext>
            </a:extLst>
          </p:cNvPr>
          <p:cNvSpPr txBox="1">
            <a:spLocks/>
          </p:cNvSpPr>
          <p:nvPr/>
        </p:nvSpPr>
        <p:spPr>
          <a:xfrm>
            <a:off x="9007977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Kontaktuppgifter</a:t>
            </a:r>
            <a:endParaRPr lang="sv-SE" sz="1600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3DB20D7E-DA22-6049-AAD4-05BC920AC283}"/>
              </a:ext>
            </a:extLst>
          </p:cNvPr>
          <p:cNvCxnSpPr/>
          <p:nvPr/>
        </p:nvCxnSpPr>
        <p:spPr>
          <a:xfrm>
            <a:off x="890740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>
            <a:extLst>
              <a:ext uri="{FF2B5EF4-FFF2-40B4-BE49-F238E27FC236}">
                <a16:creationId xmlns:a16="http://schemas.microsoft.com/office/drawing/2014/main" id="{A3AC5DB5-4570-4D4F-9885-20817ECE8A32}"/>
              </a:ext>
            </a:extLst>
          </p:cNvPr>
          <p:cNvCxnSpPr/>
          <p:nvPr/>
        </p:nvCxnSpPr>
        <p:spPr>
          <a:xfrm>
            <a:off x="3596486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D9237430-96C5-EE4E-A2F5-F9014E00B62A}"/>
              </a:ext>
            </a:extLst>
          </p:cNvPr>
          <p:cNvCxnSpPr/>
          <p:nvPr/>
        </p:nvCxnSpPr>
        <p:spPr>
          <a:xfrm>
            <a:off x="6302232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D350BC8D-7918-324F-9CFE-5C7ADCA28FFA}"/>
              </a:ext>
            </a:extLst>
          </p:cNvPr>
          <p:cNvCxnSpPr/>
          <p:nvPr/>
        </p:nvCxnSpPr>
        <p:spPr>
          <a:xfrm>
            <a:off x="9007977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>
            <a:extLst>
              <a:ext uri="{FF2B5EF4-FFF2-40B4-BE49-F238E27FC236}">
                <a16:creationId xmlns:a16="http://schemas.microsoft.com/office/drawing/2014/main" id="{6BE008E9-6099-5A43-8734-5ED06F24CDD2}"/>
              </a:ext>
            </a:extLst>
          </p:cNvPr>
          <p:cNvCxnSpPr>
            <a:cxnSpLocks/>
          </p:cNvCxnSpPr>
          <p:nvPr/>
        </p:nvCxnSpPr>
        <p:spPr>
          <a:xfrm>
            <a:off x="1637604" y="427099"/>
            <a:ext cx="0" cy="1008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580566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Genomför 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813682" y="2839963"/>
            <a:ext cx="33039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Samhällsviktig verksamhet</a:t>
            </a:r>
          </a:p>
        </p:txBody>
      </p:sp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3" y="1736961"/>
            <a:ext cx="4277582" cy="36625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exempel har guidat dig genom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konsekvensanalys,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vissa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delar inom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åtgärder.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stöd i övriga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moment,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 hänvisning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lathund på </a:t>
            </a:r>
            <a:r>
              <a:rPr lang="sv-SE" sz="1400" dirty="0" smtClean="0">
                <a:solidFill>
                  <a:prstClr val="black"/>
                </a:solidFill>
                <a:latin typeface="Arial"/>
              </a:rPr>
              <a:t>bild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övrigt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stödmaterial som finns på webben.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vara ett systematiskt och återkommande arbete i er organisation för att ni ska kunna upprätthålla funktionalitet i er samhällsviktiga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 oavsett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99362"/>
            <a:ext cx="5107818" cy="424732"/>
          </a:xfrm>
        </p:spPr>
        <p:txBody>
          <a:bodyPr>
            <a:spAutoFit/>
          </a:bodyPr>
          <a:lstStyle/>
          <a:p>
            <a:r>
              <a:rPr lang="sv-SE" sz="2400" dirty="0"/>
              <a:t>Vad kommer härnäst?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198022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FEE8B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92E6D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82275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41B4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8BCC1B8-0366-A249-8A4D-F5D26E61C9C6}"/>
              </a:ext>
            </a:extLst>
          </p:cNvPr>
          <p:cNvGrpSpPr/>
          <p:nvPr/>
        </p:nvGrpSpPr>
        <p:grpSpPr>
          <a:xfrm>
            <a:off x="747252" y="2973273"/>
            <a:ext cx="4534180" cy="540000"/>
            <a:chOff x="886762" y="4874035"/>
            <a:chExt cx="3916732" cy="54000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F594308-B3C8-7C4C-81D4-94DCDE159D8D}"/>
                </a:ext>
              </a:extLst>
            </p:cNvPr>
            <p:cNvSpPr/>
            <p:nvPr/>
          </p:nvSpPr>
          <p:spPr>
            <a:xfrm>
              <a:off x="886762" y="4874035"/>
              <a:ext cx="3916732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72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på 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4"/>
                </a:rPr>
                <a:t>www.msb.se/kontinuitetshantering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62617C0-913E-CC44-B4C7-DF1AABCF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625" y="4984467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7816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99133D17-5B92-471C-B095-18D5C8528881}"/>
              </a:ext>
            </a:extLst>
          </p:cNvPr>
          <p:cNvSpPr/>
          <p:nvPr/>
        </p:nvSpPr>
        <p:spPr>
          <a:xfrm>
            <a:off x="888154" y="1867751"/>
            <a:ext cx="46063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Akutsjukvård innefattar flera olika typer av vårdinsatser, t.ex. prehospital vård, akutmottagning och intensivvård. </a:t>
            </a:r>
          </a:p>
          <a:p>
            <a:r>
              <a:rPr lang="sv-SE" sz="1400" dirty="0" smtClean="0"/>
              <a:t>Varje </a:t>
            </a:r>
            <a:r>
              <a:rPr lang="sv-SE" sz="1400" dirty="0"/>
              <a:t>år sker ca 2 miljoner besök på sjukhusbundna akutmottagningar*. </a:t>
            </a:r>
          </a:p>
          <a:p>
            <a:endParaRPr lang="sv-SE" sz="1400" dirty="0" smtClean="0"/>
          </a:p>
          <a:p>
            <a:r>
              <a:rPr lang="sv-SE" sz="1400" dirty="0" smtClean="0"/>
              <a:t>Ett </a:t>
            </a:r>
            <a:r>
              <a:rPr lang="sv-SE" sz="1400" dirty="0"/>
              <a:t>bortfall av, eller en svår störning i verksamheten, kan på kort tid leda till att en allvarlig kris inträffar i samhället.</a:t>
            </a:r>
            <a:r>
              <a:rPr lang="sv-SE" sz="1400" b="1" dirty="0"/>
              <a:t> </a:t>
            </a:r>
            <a:r>
              <a:rPr lang="sv-SE" sz="1400" b="1" dirty="0" smtClean="0"/>
              <a:t>En </a:t>
            </a:r>
            <a:r>
              <a:rPr lang="sv-SE" sz="1400" b="1" dirty="0"/>
              <a:t>akutmottagning är därför en samhällsviktig verksamhet. </a:t>
            </a:r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Det </a:t>
            </a:r>
            <a:r>
              <a:rPr lang="sv-SE" sz="1400" dirty="0"/>
              <a:t>här materialet visar ett exempel på </a:t>
            </a:r>
            <a:r>
              <a:rPr lang="sv-SE" sz="1400" i="1" dirty="0"/>
              <a:t>akut mottagande av patient</a:t>
            </a:r>
            <a:r>
              <a:rPr lang="sv-SE" sz="1400" dirty="0"/>
              <a:t> på sjukhusbunden </a:t>
            </a:r>
            <a:r>
              <a:rPr lang="sv-SE" sz="1400" dirty="0" smtClean="0"/>
              <a:t>akutmottagning. Processen startar vid </a:t>
            </a:r>
            <a:r>
              <a:rPr lang="sv-SE" sz="1400" i="1" dirty="0" smtClean="0"/>
              <a:t>ankomstregistrering av en patient </a:t>
            </a:r>
            <a:r>
              <a:rPr lang="sv-SE" sz="1400" dirty="0" smtClean="0"/>
              <a:t>som har tagit sig dit på egen hand och slutar vid </a:t>
            </a:r>
            <a:r>
              <a:rPr lang="sv-SE" sz="1400" i="1" dirty="0" smtClean="0"/>
              <a:t>beslut om vårdnivå</a:t>
            </a:r>
            <a:r>
              <a:rPr lang="sv-SE" sz="1400" dirty="0" smtClean="0"/>
              <a:t>. Materialet kommer att titta på en stegvis process med aktiviteter medan verkligheten kan innebära undersökningar och prioriteringar parallellt med vissa av aktiviteterna. </a:t>
            </a:r>
            <a:endParaRPr lang="sv-SE" sz="1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50406D-CC43-AD4F-A540-782D2AF3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5036439" cy="516224"/>
          </a:xfrm>
        </p:spPr>
        <p:txBody>
          <a:bodyPr/>
          <a:lstStyle/>
          <a:p>
            <a:r>
              <a:rPr lang="sv-SE" sz="2600" dirty="0" smtClean="0"/>
              <a:t>Akutmottagning – en samhällsviktig verksamhet</a:t>
            </a:r>
            <a:r>
              <a:rPr lang="sv-SE" sz="2600" dirty="0" smtClean="0">
                <a:solidFill>
                  <a:srgbClr val="CC0000"/>
                </a:solidFill>
              </a:rPr>
              <a:t> </a:t>
            </a:r>
            <a:endParaRPr lang="sv-SE" sz="2600" dirty="0">
              <a:solidFill>
                <a:srgbClr val="CC0000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EB403B9-077C-564B-B652-E12C12B9BAF9}"/>
              </a:ext>
            </a:extLst>
          </p:cNvPr>
          <p:cNvSpPr/>
          <p:nvPr/>
        </p:nvSpPr>
        <p:spPr>
          <a:xfrm>
            <a:off x="6106579" y="0"/>
            <a:ext cx="6085421" cy="6858000"/>
          </a:xfrm>
          <a:prstGeom prst="rect">
            <a:avLst/>
          </a:prstGeom>
          <a:solidFill>
            <a:srgbClr val="E2E2E1"/>
          </a:soli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cxnSp>
        <p:nvCxnSpPr>
          <p:cNvPr id="21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089144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70" y="1965435"/>
            <a:ext cx="3762629" cy="318376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93BED6E-E2A1-4E92-8F41-AD0CA3520D51}"/>
              </a:ext>
            </a:extLst>
          </p:cNvPr>
          <p:cNvSpPr txBox="1"/>
          <p:nvPr/>
        </p:nvSpPr>
        <p:spPr>
          <a:xfrm>
            <a:off x="408565" y="6330972"/>
            <a:ext cx="55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*) Enligt Socialstyrelsens ”Statistik om väntetider och besök vid sjukhusbundna akutmottagningar 2018”, art nr 2019-10-6395 </a:t>
            </a:r>
          </a:p>
        </p:txBody>
      </p:sp>
    </p:spTree>
    <p:extLst>
      <p:ext uri="{BB962C8B-B14F-4D97-AF65-F5344CB8AC3E}">
        <p14:creationId xmlns:p14="http://schemas.microsoft.com/office/powerpoint/2010/main" val="41513455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29341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dirty="0"/>
              <a:t>Kontinuitetshantering handlar om att planera </a:t>
            </a:r>
            <a:br>
              <a:rPr lang="sv-SE" sz="1400" dirty="0"/>
            </a:br>
            <a:r>
              <a:rPr lang="sv-SE" sz="1400" dirty="0"/>
              <a:t>för att upprätthålla sin verksamhet på en tolerabel nivå, oavsett </a:t>
            </a:r>
            <a:r>
              <a:rPr lang="sv-SE" sz="1400" dirty="0" smtClean="0"/>
              <a:t>vilken störning den utsätts för.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 smtClean="0"/>
              <a:t>På bilderna till höger ser ni hur verksamheten skulle kunna påverkas om t.ex. </a:t>
            </a:r>
            <a:r>
              <a:rPr lang="sv-SE" sz="1400" dirty="0"/>
              <a:t>nödvändiga sjukvårdsmateriel inte finns på </a:t>
            </a:r>
            <a:r>
              <a:rPr lang="sv-SE" sz="1400" dirty="0" smtClean="0"/>
              <a:t>plats.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 smtClean="0"/>
              <a:t>I den övre bilden har verksamheten arbetat med kontinuitetshantering och har en plan B för störningen. </a:t>
            </a:r>
            <a:r>
              <a:rPr lang="sv-SE" sz="1400" smtClean="0"/>
              <a:t>Den undre </a:t>
            </a:r>
            <a:r>
              <a:rPr lang="sv-SE" sz="1400" dirty="0" smtClean="0"/>
              <a:t>bilden illustrerar hur det kan se ut om verksamheten inte har arbetat med kontinuitetshantering.</a:t>
            </a:r>
            <a:endParaRPr lang="sv-SE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310564" cy="889119"/>
          </a:xfrm>
        </p:spPr>
        <p:txBody>
          <a:bodyPr/>
          <a:lstStyle/>
          <a:p>
            <a:r>
              <a:rPr lang="sv-SE" sz="2800" dirty="0" smtClean="0"/>
              <a:t>Varför kontinuitetshantering?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6200775" y="1404071"/>
            <a:ext cx="5029200" cy="2302105"/>
            <a:chOff x="6200775" y="1404071"/>
            <a:chExt cx="5029200" cy="230210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6B24739-037B-4B91-93B1-9D0ACD212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6938" y="1736961"/>
              <a:ext cx="4923037" cy="1969215"/>
            </a:xfrm>
            <a:prstGeom prst="rect">
              <a:avLst/>
            </a:prstGeom>
          </p:spPr>
        </p:pic>
        <p:sp>
          <p:nvSpPr>
            <p:cNvPr id="2" name="textruta 1"/>
            <p:cNvSpPr txBox="1"/>
            <p:nvPr/>
          </p:nvSpPr>
          <p:spPr>
            <a:xfrm>
              <a:off x="6200775" y="1404071"/>
              <a:ext cx="2332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latin typeface="+mj-lt"/>
                </a:rPr>
                <a:t>Med </a:t>
              </a:r>
              <a:r>
                <a:rPr lang="sv-SE" sz="1400" dirty="0" smtClean="0">
                  <a:latin typeface="+mj-lt"/>
                </a:rPr>
                <a:t>plan B</a:t>
              </a:r>
              <a:endParaRPr lang="sv-SE" sz="1400" dirty="0">
                <a:latin typeface="+mj-lt"/>
              </a:endParaRP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6200774" y="3838267"/>
            <a:ext cx="5013522" cy="2295833"/>
            <a:chOff x="6200774" y="3762067"/>
            <a:chExt cx="5013522" cy="2295833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60EEA07-698E-4CA6-BDC3-4BCD96707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6938" y="4094957"/>
              <a:ext cx="4907358" cy="1962943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6200774" y="3762067"/>
              <a:ext cx="2332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latin typeface="+mj-lt"/>
                </a:rPr>
                <a:t>Utan </a:t>
              </a:r>
              <a:r>
                <a:rPr lang="sv-SE" sz="1400" dirty="0" smtClean="0">
                  <a:latin typeface="+mj-lt"/>
                </a:rPr>
                <a:t>plan B</a:t>
              </a:r>
              <a:endParaRPr lang="sv-SE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07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enomför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lang="sv-SE" sz="1200" dirty="0" smtClean="0">
                <a:solidFill>
                  <a:prstClr val="black"/>
                </a:solidFill>
                <a:latin typeface="Century Gothic"/>
              </a:rPr>
              <a:t>Kommunicera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43088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400" dirty="0" smtClean="0">
                <a:solidFill>
                  <a:prstClr val="black"/>
                </a:solidFill>
                <a:latin typeface="Arial"/>
              </a:rPr>
              <a:t>K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ontinuitetshantering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alltid genomföras i nära samarbete med personal från den aktuella verksamheten, såväl beslutsfattare som operativ personal.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Arbetet är med fördel förankrat i ledningen och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finns styrande dokument med bland annat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mål för arbetet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/>
              <a:t>Om det behövs kan den samhällsviktiga verksamheten brytas ner i hanterbara delar, exempelvis i kritiska processer, för att underlätta arbetet.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 smtClean="0"/>
              <a:t>Det </a:t>
            </a:r>
            <a:r>
              <a:rPr lang="sv-SE" sz="1400" dirty="0"/>
              <a:t>är viktigt att ta hänsyn till behovet av att skydda den information som samlas in under hela arbetets gång samt behovet av säker informationshantering.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207647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107818" cy="889119"/>
          </a:xfrm>
        </p:spPr>
        <p:txBody>
          <a:bodyPr/>
          <a:lstStyle/>
          <a:p>
            <a:r>
              <a:rPr lang="sv-SE" sz="2800" dirty="0" smtClean="0"/>
              <a:t>Att kontinuitetshantera en </a:t>
            </a:r>
            <a:r>
              <a:rPr lang="sv-SE" sz="2800" dirty="0"/>
              <a:t>samhällsviktig </a:t>
            </a:r>
            <a:r>
              <a:rPr lang="sv-SE" sz="2800" dirty="0" smtClean="0"/>
              <a:t>verksamhet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507491" y="2643788"/>
            <a:ext cx="417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Välj ut en samhällsviktig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verksamhet (eller kritisk process) </a:t>
            </a: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genomför följande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moment:</a:t>
            </a:r>
            <a:endParaRPr kumimoji="0" lang="sv-SE" sz="12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40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650569" y="1726980"/>
            <a:ext cx="4202382" cy="27699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kommande bilderna visar exempel på hur de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olika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genomföras samt vilket underlag de kan resultera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exempel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utgår ifrån att två workshops genomförs,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iskbedömning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Workshoparna bör genomföras med representanter från verksamheten.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400" dirty="0" smtClean="0">
                <a:solidFill>
                  <a:prstClr val="black"/>
                </a:solidFill>
                <a:latin typeface="Arial"/>
              </a:rPr>
              <a:t>Även m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omentet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fram i nära dialog med verksamheten. </a:t>
            </a:r>
          </a:p>
        </p:txBody>
      </p:sp>
      <p:sp>
        <p:nvSpPr>
          <p:cNvPr id="36" name="Rubrik 5">
            <a:extLst>
              <a:ext uri="{FF2B5EF4-FFF2-40B4-BE49-F238E27FC236}">
                <a16:creationId xmlns:a16="http://schemas.microsoft.com/office/drawing/2014/main" id="{83617630-1A90-E24E-8523-BC069745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9" y="1155540"/>
            <a:ext cx="5205789" cy="516224"/>
          </a:xfrm>
        </p:spPr>
        <p:txBody>
          <a:bodyPr/>
          <a:lstStyle/>
          <a:p>
            <a:r>
              <a:rPr lang="sv-SE" sz="2800" dirty="0"/>
              <a:t>Hur gör man?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FF9E595-4E4C-6C45-AE16-9A58FAA33F82}"/>
              </a:ext>
            </a:extLst>
          </p:cNvPr>
          <p:cNvGrpSpPr/>
          <p:nvPr/>
        </p:nvGrpSpPr>
        <p:grpSpPr>
          <a:xfrm>
            <a:off x="650568" y="4688717"/>
            <a:ext cx="5076463" cy="540000"/>
            <a:chOff x="886761" y="4874035"/>
            <a:chExt cx="5076463" cy="540000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3DF544FA-2FBD-9F44-993C-22F6155AA612}"/>
                </a:ext>
              </a:extLst>
            </p:cNvPr>
            <p:cNvSpPr/>
            <p:nvPr/>
          </p:nvSpPr>
          <p:spPr>
            <a:xfrm>
              <a:off x="886761" y="4874035"/>
              <a:ext cx="5076463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Ins="0" rtlCol="0" anchor="ctr" anchorCtr="0"/>
            <a:lstStyle/>
            <a:p>
              <a:pPr lvl="0"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</a:t>
              </a: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om tips för genomförande av workshop i kontinuitetshantering på 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3"/>
                </a:rPr>
                <a:t>www.msb.se/kontinuitetshantering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BC6D3D5B-8046-7447-AC6A-889C7836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984467"/>
              <a:ext cx="223037" cy="324000"/>
            </a:xfrm>
            <a:prstGeom prst="rect">
              <a:avLst/>
            </a:prstGeom>
          </p:spPr>
        </p:pic>
      </p:grpSp>
      <p:grpSp>
        <p:nvGrpSpPr>
          <p:cNvPr id="14" name="Grupp 13"/>
          <p:cNvGrpSpPr/>
          <p:nvPr/>
        </p:nvGrpSpPr>
        <p:grpSpPr>
          <a:xfrm>
            <a:off x="5207647" y="-1531176"/>
            <a:ext cx="7510143" cy="6884014"/>
            <a:chOff x="5207647" y="-1531176"/>
            <a:chExt cx="7510143" cy="6884014"/>
          </a:xfrm>
        </p:grpSpPr>
        <p:sp>
          <p:nvSpPr>
            <p:cNvPr id="15" name="Rektangel med rundat hörn 14">
              <a:extLst>
                <a:ext uri="{FF2B5EF4-FFF2-40B4-BE49-F238E27FC236}">
                  <a16:creationId xmlns:a16="http://schemas.microsoft.com/office/drawing/2014/main" id="{5CB4BF79-2FAD-6840-8D84-EED361FD011A}"/>
                </a:ext>
              </a:extLst>
            </p:cNvPr>
            <p:cNvSpPr/>
            <p:nvPr/>
          </p:nvSpPr>
          <p:spPr>
            <a:xfrm rot="16200000">
              <a:off x="6789672" y="2268410"/>
              <a:ext cx="2799671" cy="3369186"/>
            </a:xfrm>
            <a:prstGeom prst="round1Rect">
              <a:avLst>
                <a:gd name="adj" fmla="val 23025"/>
              </a:avLst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4E2D571-5FFE-A248-AEDC-0B6DA42C17D0}"/>
                </a:ext>
              </a:extLst>
            </p:cNvPr>
            <p:cNvSpPr/>
            <p:nvPr/>
          </p:nvSpPr>
          <p:spPr>
            <a:xfrm>
              <a:off x="6999988" y="3152683"/>
              <a:ext cx="2874111" cy="1939538"/>
            </a:xfrm>
            <a:prstGeom prst="rect">
              <a:avLst/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252000" rIns="0" bIns="0" rtlCol="0" anchor="t" anchorCtr="0">
              <a:spAutoFit/>
            </a:bodyPr>
            <a:lstStyle/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Förbered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arbetet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Konsekvensanalys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0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Riskbedömning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 åtgärder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Kommunicera, testa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och öva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Vidareutveckla arbetet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6F21EB2-B9F1-BA4C-8269-BC564138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40" y="182729"/>
              <a:ext cx="2450539" cy="2348760"/>
            </a:xfrm>
            <a:prstGeom prst="rect">
              <a:avLst/>
            </a:prstGeom>
          </p:spPr>
        </p:pic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12B5417-D94F-E148-9A7F-6022F0D5050D}"/>
                </a:ext>
              </a:extLst>
            </p:cNvPr>
            <p:cNvSpPr txBox="1"/>
            <p:nvPr/>
          </p:nvSpPr>
          <p:spPr>
            <a:xfrm>
              <a:off x="9206940" y="213551"/>
              <a:ext cx="1786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19" name="Båge 18">
              <a:extLst>
                <a:ext uri="{FF2B5EF4-FFF2-40B4-BE49-F238E27FC236}">
                  <a16:creationId xmlns:a16="http://schemas.microsoft.com/office/drawing/2014/main" id="{A6EE5383-11F4-8849-860C-2B1F22B9CE58}"/>
                </a:ext>
              </a:extLst>
            </p:cNvPr>
            <p:cNvSpPr/>
            <p:nvPr/>
          </p:nvSpPr>
          <p:spPr>
            <a:xfrm>
              <a:off x="8514997" y="-1531176"/>
              <a:ext cx="4202793" cy="4202793"/>
            </a:xfrm>
            <a:prstGeom prst="arc">
              <a:avLst>
                <a:gd name="adj1" fmla="val 3451346"/>
                <a:gd name="adj2" fmla="val 9631079"/>
              </a:avLst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Rak 30">
              <a:extLst>
                <a:ext uri="{FF2B5EF4-FFF2-40B4-BE49-F238E27FC236}">
                  <a16:creationId xmlns:a16="http://schemas.microsoft.com/office/drawing/2014/main" id="{A9432775-F470-A14F-A40F-073B2BA0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9613" y="2531489"/>
              <a:ext cx="894486" cy="1180208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32">
              <a:extLst>
                <a:ext uri="{FF2B5EF4-FFF2-40B4-BE49-F238E27FC236}">
                  <a16:creationId xmlns:a16="http://schemas.microsoft.com/office/drawing/2014/main" id="{DCB7E33E-DF39-E841-B03D-CFE4EC857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6396" y="2531489"/>
              <a:ext cx="1037703" cy="1551056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D66CEC5D-F6B4-924D-8105-905CCA090D83}"/>
                </a:ext>
              </a:extLst>
            </p:cNvPr>
            <p:cNvGrpSpPr/>
            <p:nvPr/>
          </p:nvGrpSpPr>
          <p:grpSpPr>
            <a:xfrm>
              <a:off x="5207647" y="1241719"/>
              <a:ext cx="2543762" cy="2543762"/>
              <a:chOff x="4310587" y="1643587"/>
              <a:chExt cx="3570826" cy="3570826"/>
            </a:xfrm>
          </p:grpSpPr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B62EAED8-FB0C-2940-AEC2-94834CD9DFBE}"/>
                  </a:ext>
                </a:extLst>
              </p:cNvPr>
              <p:cNvSpPr/>
              <p:nvPr/>
            </p:nvSpPr>
            <p:spPr>
              <a:xfrm>
                <a:off x="4501580" y="1834580"/>
                <a:ext cx="1542633" cy="1542633"/>
              </a:xfrm>
              <a:custGeom>
                <a:avLst/>
                <a:gdLst>
                  <a:gd name="connsiteX0" fmla="*/ 1542633 w 1542633"/>
                  <a:gd name="connsiteY0" fmla="*/ 0 h 1542633"/>
                  <a:gd name="connsiteX1" fmla="*/ 1542633 w 1542633"/>
                  <a:gd name="connsiteY1" fmla="*/ 1271612 h 1542633"/>
                  <a:gd name="connsiteX2" fmla="*/ 1525463 w 1542633"/>
                  <a:gd name="connsiteY2" fmla="*/ 1273343 h 1542633"/>
                  <a:gd name="connsiteX3" fmla="*/ 1273343 w 1542633"/>
                  <a:gd name="connsiteY3" fmla="*/ 1525463 h 1542633"/>
                  <a:gd name="connsiteX4" fmla="*/ 1271612 w 1542633"/>
                  <a:gd name="connsiteY4" fmla="*/ 1542633 h 1542633"/>
                  <a:gd name="connsiteX5" fmla="*/ 0 w 1542633"/>
                  <a:gd name="connsiteY5" fmla="*/ 1542633 h 1542633"/>
                  <a:gd name="connsiteX6" fmla="*/ 1542633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1542633" y="0"/>
                    </a:moveTo>
                    <a:lnTo>
                      <a:pt x="1542633" y="1271612"/>
                    </a:lnTo>
                    <a:lnTo>
                      <a:pt x="1525463" y="1273343"/>
                    </a:lnTo>
                    <a:cubicBezTo>
                      <a:pt x="1398913" y="1299239"/>
                      <a:pt x="1299239" y="1398913"/>
                      <a:pt x="1273343" y="1525463"/>
                    </a:cubicBezTo>
                    <a:lnTo>
                      <a:pt x="1271612" y="1542633"/>
                    </a:lnTo>
                    <a:lnTo>
                      <a:pt x="0" y="1542633"/>
                    </a:lnTo>
                    <a:cubicBezTo>
                      <a:pt x="0" y="690661"/>
                      <a:pt x="690661" y="0"/>
                      <a:pt x="1542633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B13A0AA-8A08-DC44-BC73-6643541A3332}"/>
                  </a:ext>
                </a:extLst>
              </p:cNvPr>
              <p:cNvSpPr/>
              <p:nvPr/>
            </p:nvSpPr>
            <p:spPr>
              <a:xfrm>
                <a:off x="4501580" y="3480788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272350 w 1542633"/>
                  <a:gd name="connsiteY1" fmla="*/ 1 h 1542633"/>
                  <a:gd name="connsiteX2" fmla="*/ 1273343 w 1542633"/>
                  <a:gd name="connsiteY2" fmla="*/ 9849 h 1542633"/>
                  <a:gd name="connsiteX3" fmla="*/ 1525463 w 1542633"/>
                  <a:gd name="connsiteY3" fmla="*/ 261969 h 1542633"/>
                  <a:gd name="connsiteX4" fmla="*/ 1542633 w 1542633"/>
                  <a:gd name="connsiteY4" fmla="*/ 263700 h 1542633"/>
                  <a:gd name="connsiteX5" fmla="*/ 1542633 w 1542633"/>
                  <a:gd name="connsiteY5" fmla="*/ 1542633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lnTo>
                      <a:pt x="1272350" y="1"/>
                    </a:lnTo>
                    <a:lnTo>
                      <a:pt x="1273343" y="9849"/>
                    </a:lnTo>
                    <a:cubicBezTo>
                      <a:pt x="1299239" y="136399"/>
                      <a:pt x="1398913" y="236074"/>
                      <a:pt x="1525463" y="261969"/>
                    </a:cubicBezTo>
                    <a:lnTo>
                      <a:pt x="1542633" y="263700"/>
                    </a:lnTo>
                    <a:lnTo>
                      <a:pt x="1542633" y="1542633"/>
                    </a:lnTo>
                    <a:cubicBezTo>
                      <a:pt x="690661" y="1542633"/>
                      <a:pt x="0" y="851973"/>
                      <a:pt x="0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5ACEDBBC-3716-DF4A-9480-B6DA06FCB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1834580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542633 w 1542633"/>
                  <a:gd name="connsiteY1" fmla="*/ 1542633 h 1542633"/>
                  <a:gd name="connsiteX2" fmla="*/ 263700 w 1542633"/>
                  <a:gd name="connsiteY2" fmla="*/ 1542633 h 1542633"/>
                  <a:gd name="connsiteX3" fmla="*/ 261969 w 1542633"/>
                  <a:gd name="connsiteY3" fmla="*/ 1525463 h 1542633"/>
                  <a:gd name="connsiteX4" fmla="*/ 9849 w 1542633"/>
                  <a:gd name="connsiteY4" fmla="*/ 1273343 h 1542633"/>
                  <a:gd name="connsiteX5" fmla="*/ 1 w 1542633"/>
                  <a:gd name="connsiteY5" fmla="*/ 1272350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cubicBezTo>
                      <a:pt x="851973" y="0"/>
                      <a:pt x="1542633" y="690661"/>
                      <a:pt x="1542633" y="1542633"/>
                    </a:cubicBezTo>
                    <a:lnTo>
                      <a:pt x="263700" y="1542633"/>
                    </a:lnTo>
                    <a:lnTo>
                      <a:pt x="261969" y="1525463"/>
                    </a:lnTo>
                    <a:cubicBezTo>
                      <a:pt x="236074" y="1398913"/>
                      <a:pt x="136399" y="1299239"/>
                      <a:pt x="9849" y="1273343"/>
                    </a:cubicBezTo>
                    <a:lnTo>
                      <a:pt x="1" y="1272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37BBDE3C-2D72-A747-9080-5F235D6E8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3480789"/>
                <a:ext cx="1542633" cy="1542633"/>
              </a:xfrm>
              <a:custGeom>
                <a:avLst/>
                <a:gdLst>
                  <a:gd name="connsiteX0" fmla="*/ 262962 w 1542633"/>
                  <a:gd name="connsiteY0" fmla="*/ 0 h 1542633"/>
                  <a:gd name="connsiteX1" fmla="*/ 1542633 w 1542633"/>
                  <a:gd name="connsiteY1" fmla="*/ 0 h 1542633"/>
                  <a:gd name="connsiteX2" fmla="*/ 0 w 1542633"/>
                  <a:gd name="connsiteY2" fmla="*/ 1542633 h 1542633"/>
                  <a:gd name="connsiteX3" fmla="*/ 1 w 1542633"/>
                  <a:gd name="connsiteY3" fmla="*/ 262961 h 1542633"/>
                  <a:gd name="connsiteX4" fmla="*/ 9849 w 1542633"/>
                  <a:gd name="connsiteY4" fmla="*/ 261968 h 1542633"/>
                  <a:gd name="connsiteX5" fmla="*/ 261969 w 1542633"/>
                  <a:gd name="connsiteY5" fmla="*/ 9848 h 1542633"/>
                  <a:gd name="connsiteX6" fmla="*/ 262962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262962" y="0"/>
                    </a:moveTo>
                    <a:lnTo>
                      <a:pt x="1542633" y="0"/>
                    </a:lnTo>
                    <a:cubicBezTo>
                      <a:pt x="1542633" y="851973"/>
                      <a:pt x="851973" y="1542633"/>
                      <a:pt x="0" y="1542633"/>
                    </a:cubicBezTo>
                    <a:lnTo>
                      <a:pt x="1" y="262961"/>
                    </a:lnTo>
                    <a:lnTo>
                      <a:pt x="9849" y="261968"/>
                    </a:lnTo>
                    <a:cubicBezTo>
                      <a:pt x="136399" y="236073"/>
                      <a:pt x="236074" y="136398"/>
                      <a:pt x="261969" y="9848"/>
                    </a:cubicBezTo>
                    <a:lnTo>
                      <a:pt x="262962" y="0"/>
                    </a:lnTo>
                    <a:close/>
                  </a:path>
                </a:pathLst>
              </a:custGeom>
              <a:solidFill>
                <a:srgbClr val="E67C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Cirkelformad pil 14">
                <a:extLst>
                  <a:ext uri="{FF2B5EF4-FFF2-40B4-BE49-F238E27FC236}">
                    <a16:creationId xmlns:a16="http://schemas.microsoft.com/office/drawing/2014/main" id="{39A33E7E-EA3B-2548-AD06-ED7CF33198EF}"/>
                  </a:ext>
                </a:extLst>
              </p:cNvPr>
              <p:cNvSpPr/>
              <p:nvPr/>
            </p:nvSpPr>
            <p:spPr>
              <a:xfrm>
                <a:off x="4414163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" name="Cirkelformad pil 15">
                <a:extLst>
                  <a:ext uri="{FF2B5EF4-FFF2-40B4-BE49-F238E27FC236}">
                    <a16:creationId xmlns:a16="http://schemas.microsoft.com/office/drawing/2014/main" id="{0839C03C-79CF-7F41-9722-5737AF503A3D}"/>
                  </a:ext>
                </a:extLst>
              </p:cNvPr>
              <p:cNvSpPr/>
              <p:nvPr/>
            </p:nvSpPr>
            <p:spPr>
              <a:xfrm>
                <a:off x="4414163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  <a:solidFill>
                <a:srgbClr val="CC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" name="Cirkelformad pil 16">
                <a:extLst>
                  <a:ext uri="{FF2B5EF4-FFF2-40B4-BE49-F238E27FC236}">
                    <a16:creationId xmlns:a16="http://schemas.microsoft.com/office/drawing/2014/main" id="{A49AAD7B-F539-F843-A0E6-CAB7F56F8D16}"/>
                  </a:ext>
                </a:extLst>
              </p:cNvPr>
              <p:cNvSpPr/>
              <p:nvPr/>
            </p:nvSpPr>
            <p:spPr>
              <a:xfrm>
                <a:off x="4310587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Cirkelformad pil 17">
                <a:extLst>
                  <a:ext uri="{FF2B5EF4-FFF2-40B4-BE49-F238E27FC236}">
                    <a16:creationId xmlns:a16="http://schemas.microsoft.com/office/drawing/2014/main" id="{43A52B47-2138-BB4C-8066-8C3895625340}"/>
                  </a:ext>
                </a:extLst>
              </p:cNvPr>
              <p:cNvSpPr/>
              <p:nvPr/>
            </p:nvSpPr>
            <p:spPr>
              <a:xfrm>
                <a:off x="4310587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B15C9B44-6A70-864D-A8BA-93D587E4158D}"/>
                  </a:ext>
                </a:extLst>
              </p:cNvPr>
              <p:cNvSpPr txBox="1"/>
              <p:nvPr/>
            </p:nvSpPr>
            <p:spPr>
              <a:xfrm>
                <a:off x="4889477" y="2631897"/>
                <a:ext cx="104230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Förbättra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</a:t>
                </a:r>
                <a:r>
                  <a:rPr kumimoji="0" lang="sv-S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act</a:t>
                </a: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5" name="textruta 34">
                <a:extLst>
                  <a:ext uri="{FF2B5EF4-FFF2-40B4-BE49-F238E27FC236}">
                    <a16:creationId xmlns:a16="http://schemas.microsoft.com/office/drawing/2014/main" id="{9055ABBF-3AA8-7641-9581-8C3B13450FEE}"/>
                  </a:ext>
                </a:extLst>
              </p:cNvPr>
              <p:cNvSpPr txBox="1"/>
              <p:nvPr/>
            </p:nvSpPr>
            <p:spPr>
              <a:xfrm>
                <a:off x="4877504" y="3752481"/>
                <a:ext cx="1064809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Följa upp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(check)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4A10B43D-AD47-EC4F-9BFE-C6C3A9A344DA}"/>
                  </a:ext>
                </a:extLst>
              </p:cNvPr>
              <p:cNvSpPr txBox="1"/>
              <p:nvPr/>
            </p:nvSpPr>
            <p:spPr>
              <a:xfrm>
                <a:off x="6180314" y="3752481"/>
                <a:ext cx="125832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Genomföra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(do)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C4C73141-F54B-D640-BB2C-5B21DECEE99E}"/>
                  </a:ext>
                </a:extLst>
              </p:cNvPr>
              <p:cNvSpPr txBox="1"/>
              <p:nvPr/>
            </p:nvSpPr>
            <p:spPr>
              <a:xfrm>
                <a:off x="6286629" y="2631897"/>
                <a:ext cx="923044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Planera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(plan)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5870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211122"/>
            <a:ext cx="6356829" cy="998225"/>
          </a:xfrm>
        </p:spPr>
        <p:txBody>
          <a:bodyPr/>
          <a:lstStyle/>
          <a:p>
            <a:r>
              <a:rPr lang="sv-SE" dirty="0"/>
              <a:t>Konsekvensanalys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86" y="2208497"/>
            <a:ext cx="7594288" cy="4385816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prstClr val="black"/>
                </a:solidFill>
              </a:rPr>
              <a:t>Momentet innebär att ni :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identifierar aktiviteter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beskriver konsekvenser vid störningar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fastställer acceptabla störningsperioder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prioriterar vilka aktiviteter som är kritiska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kartlägger resurser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fastställer återställningstider för identifierade resurser. </a:t>
            </a:r>
            <a:endParaRPr lang="sv-SE" sz="1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sv-SE" sz="1800" dirty="0" smtClean="0">
                <a:solidFill>
                  <a:schemeClr val="tx1"/>
                </a:solidFill>
              </a:rPr>
              <a:t>Konsekvensanalysen </a:t>
            </a:r>
            <a:r>
              <a:rPr lang="sv-SE" sz="1800" dirty="0">
                <a:solidFill>
                  <a:schemeClr val="tx1"/>
                </a:solidFill>
              </a:rPr>
              <a:t>resulterar i en kartläggning över hur </a:t>
            </a:r>
            <a:r>
              <a:rPr lang="sv-SE" sz="1800" dirty="0" smtClean="0">
                <a:solidFill>
                  <a:schemeClr val="tx1"/>
                </a:solidFill>
              </a:rPr>
              <a:t>verksamheten </a:t>
            </a:r>
            <a:r>
              <a:rPr lang="sv-SE" sz="1800" dirty="0">
                <a:solidFill>
                  <a:schemeClr val="tx1"/>
                </a:solidFill>
              </a:rPr>
              <a:t>ser ut, vilka aktiviteter som är kritiska och vilka </a:t>
            </a:r>
            <a:r>
              <a:rPr lang="sv-SE" sz="1800" dirty="0" smtClean="0">
                <a:solidFill>
                  <a:schemeClr val="tx1"/>
                </a:solidFill>
              </a:rPr>
              <a:t>resurser </a:t>
            </a:r>
            <a:r>
              <a:rPr lang="sv-SE" sz="1800" dirty="0">
                <a:solidFill>
                  <a:schemeClr val="tx1"/>
                </a:solidFill>
              </a:rPr>
              <a:t>som behövs för att upprätthålla verksamheten. Momentet </a:t>
            </a:r>
            <a:r>
              <a:rPr lang="sv-SE" sz="1800" dirty="0" smtClean="0">
                <a:solidFill>
                  <a:schemeClr val="tx1"/>
                </a:solidFill>
              </a:rPr>
              <a:t>ger </a:t>
            </a:r>
            <a:r>
              <a:rPr lang="sv-SE" sz="1800" dirty="0">
                <a:solidFill>
                  <a:schemeClr val="tx1"/>
                </a:solidFill>
              </a:rPr>
              <a:t>er också en bild över hur länge er verksamhet kan tolerera en </a:t>
            </a:r>
            <a:r>
              <a:rPr lang="sv-SE" sz="1800" dirty="0" smtClean="0">
                <a:solidFill>
                  <a:schemeClr val="tx1"/>
                </a:solidFill>
              </a:rPr>
              <a:t>störning </a:t>
            </a:r>
            <a:r>
              <a:rPr lang="sv-SE" sz="1800" dirty="0">
                <a:solidFill>
                  <a:schemeClr val="tx1"/>
                </a:solidFill>
              </a:rPr>
              <a:t>innan det orsakar oacceptabla konsekvenser. 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3004886" y="6370452"/>
            <a:ext cx="557348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44497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759496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1  </a:t>
            </a:r>
          </a:p>
        </p:txBody>
      </p:sp>
    </p:spTree>
    <p:extLst>
      <p:ext uri="{BB962C8B-B14F-4D97-AF65-F5344CB8AC3E}">
        <p14:creationId xmlns:p14="http://schemas.microsoft.com/office/powerpoint/2010/main" val="37262832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Aktiviteter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5388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Den första delen i en konsekvensanalys handlar om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att identifiera </a:t>
            </a:r>
            <a:r>
              <a:rPr lang="sv-SE" sz="1400" u="sng" dirty="0">
                <a:solidFill>
                  <a:schemeClr val="tx1"/>
                </a:solidFill>
              </a:rPr>
              <a:t>vilka</a:t>
            </a:r>
            <a:r>
              <a:rPr lang="sv-SE" sz="1400" dirty="0">
                <a:solidFill>
                  <a:schemeClr val="tx1"/>
                </a:solidFill>
              </a:rPr>
              <a:t> aktiviteter som upprätthåller den kritiska </a:t>
            </a:r>
            <a:r>
              <a:rPr lang="sv-SE" sz="1400" dirty="0" smtClean="0">
                <a:solidFill>
                  <a:schemeClr val="tx1"/>
                </a:solidFill>
              </a:rPr>
              <a:t>processen, </a:t>
            </a:r>
            <a:r>
              <a:rPr lang="sv-SE" sz="1400" dirty="0">
                <a:solidFill>
                  <a:schemeClr val="tx1"/>
                </a:solidFill>
              </a:rPr>
              <a:t>i detta exempel </a:t>
            </a:r>
            <a:r>
              <a:rPr lang="sv-SE" sz="1400" dirty="0" smtClean="0">
                <a:solidFill>
                  <a:schemeClr val="tx1"/>
                </a:solidFill>
              </a:rPr>
              <a:t>akut mottagande av patient.  </a:t>
            </a:r>
            <a:endParaRPr lang="sv-SE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Det underlättar om ni tänker på att varje aktivitet utgörs av ett verb, exempelvis </a:t>
            </a:r>
            <a:r>
              <a:rPr lang="sv-SE" sz="1400" i="1" dirty="0" smtClean="0">
                <a:solidFill>
                  <a:schemeClr val="tx1"/>
                </a:solidFill>
              </a:rPr>
              <a:t>genomföra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i="1" dirty="0" smtClean="0">
                <a:solidFill>
                  <a:schemeClr val="tx1"/>
                </a:solidFill>
              </a:rPr>
              <a:t>undersökning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i det här steget</a:t>
            </a: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latshållare för innehåll 14">
            <a:extLst>
              <a:ext uri="{FF2B5EF4-FFF2-40B4-BE49-F238E27FC236}">
                <a16:creationId xmlns:a16="http://schemas.microsoft.com/office/drawing/2014/main" id="{15E7067E-C93F-9F4C-8E9B-E21CCE02D6ED}"/>
              </a:ext>
            </a:extLst>
          </p:cNvPr>
          <p:cNvSpPr txBox="1">
            <a:spLocks/>
          </p:cNvSpPr>
          <p:nvPr/>
        </p:nvSpPr>
        <p:spPr>
          <a:xfrm>
            <a:off x="7726432" y="2240100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Använd gärna post it-lappar för att lista aktiviteterna. </a:t>
            </a:r>
          </a:p>
        </p:txBody>
      </p:sp>
      <p:sp>
        <p:nvSpPr>
          <p:cNvPr id="62" name="Platshållare för innehåll 14">
            <a:extLst>
              <a:ext uri="{FF2B5EF4-FFF2-40B4-BE49-F238E27FC236}">
                <a16:creationId xmlns:a16="http://schemas.microsoft.com/office/drawing/2014/main" id="{6337800E-1E19-9F48-AD8A-140A4B7BF8FF}"/>
              </a:ext>
            </a:extLst>
          </p:cNvPr>
          <p:cNvSpPr txBox="1">
            <a:spLocks/>
          </p:cNvSpPr>
          <p:nvPr/>
        </p:nvSpPr>
        <p:spPr>
          <a:xfrm>
            <a:off x="7439482" y="1850197"/>
            <a:ext cx="440673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Aktiviteter som upprätthåller processen</a:t>
            </a:r>
          </a:p>
        </p:txBody>
      </p: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E3B066FB-4994-744C-BBB7-C5317DDC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0B6ADD7-7F28-D241-BD69-32BF66E25E03}"/>
              </a:ext>
            </a:extLst>
          </p:cNvPr>
          <p:cNvSpPr>
            <a:spLocks noChangeAspect="1"/>
          </p:cNvSpPr>
          <p:nvPr/>
        </p:nvSpPr>
        <p:spPr>
          <a:xfrm>
            <a:off x="7366432" y="21905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31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34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37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40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definiera ramarna för verksamheten? Beskriv verksamhetens start och slut.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aktiviteter utför vi inom ramen för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Finns det viktiga tidpunkter eller tidsramar som är viktiga för verksamheten?</a:t>
            </a: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Frihandsfigur 46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Frihandsfigur 47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0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1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8071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Konsekvenser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39" y="1947713"/>
            <a:ext cx="5747671" cy="21852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 smtClean="0"/>
              <a:t>Nästa </a:t>
            </a:r>
            <a:r>
              <a:rPr lang="sv-SE" sz="1200" dirty="0"/>
              <a:t>del är att titta på vilka </a:t>
            </a:r>
            <a:r>
              <a:rPr lang="sv-SE" sz="1200" dirty="0">
                <a:solidFill>
                  <a:schemeClr val="tx1"/>
                </a:solidFill>
              </a:rPr>
              <a:t>konsekvenser en störning i respektive </a:t>
            </a:r>
            <a:r>
              <a:rPr lang="sv-SE" sz="1200" dirty="0"/>
              <a:t>aktivitet får </a:t>
            </a:r>
            <a:r>
              <a:rPr lang="sv-SE" sz="1200" dirty="0" smtClean="0"/>
              <a:t>kopplat, </a:t>
            </a:r>
            <a:r>
              <a:rPr lang="sv-SE" sz="1200" dirty="0"/>
              <a:t>till de kriterier som anges i </a:t>
            </a:r>
            <a:r>
              <a:rPr lang="sv-SE" sz="1200" dirty="0">
                <a:solidFill>
                  <a:schemeClr val="tx1"/>
                </a:solidFill>
              </a:rPr>
              <a:t>verksamhetens/organisationens </a:t>
            </a:r>
            <a:r>
              <a:rPr lang="sv-SE" sz="1200" dirty="0"/>
              <a:t>kriteriemodell</a:t>
            </a:r>
            <a:r>
              <a:rPr lang="sv-SE" sz="1200" dirty="0" smtClean="0"/>
              <a:t>( läs </a:t>
            </a:r>
            <a:r>
              <a:rPr lang="sv-SE" sz="1200" dirty="0"/>
              <a:t>mer om kriteriemodell på bild 10 i En lathund för kontinuitetshantering (MSB1406 – </a:t>
            </a:r>
            <a:r>
              <a:rPr lang="sv-SE" sz="1200" dirty="0" smtClean="0"/>
              <a:t>reviderad mars </a:t>
            </a:r>
            <a:r>
              <a:rPr lang="sv-SE" sz="1200" dirty="0"/>
              <a:t>2020</a:t>
            </a:r>
            <a:r>
              <a:rPr lang="sv-SE" sz="1200" dirty="0" smtClean="0"/>
              <a:t>). </a:t>
            </a:r>
            <a:r>
              <a:rPr lang="sv-SE" sz="1200" dirty="0"/>
              <a:t>Exempel på sådana kriterier är: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människors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liv och hälsa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samhällets funktionalitet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miljö och ekonomiska värden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Arial"/>
              </a:rPr>
              <a:t>f</a:t>
            </a: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örtroende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för</a:t>
            </a:r>
            <a:r>
              <a:rPr kumimoji="0" lang="sv-SE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verksamheten.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270780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349586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latshållare för innehåll 14">
            <a:extLst>
              <a:ext uri="{FF2B5EF4-FFF2-40B4-BE49-F238E27FC236}">
                <a16:creationId xmlns:a16="http://schemas.microsoft.com/office/drawing/2014/main" id="{ED8C3F87-9CE4-2349-B270-DF5E268D332E}"/>
              </a:ext>
            </a:extLst>
          </p:cNvPr>
          <p:cNvSpPr txBox="1">
            <a:spLocks/>
          </p:cNvSpPr>
          <p:nvPr/>
        </p:nvSpPr>
        <p:spPr>
          <a:xfrm>
            <a:off x="7439483" y="1852989"/>
            <a:ext cx="402449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Vilka konsekvenser ger en störning 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i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respektive aktivitet?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6B572472-2F87-A64C-A852-D3E0C87B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2D3A503B-186B-DB46-A9D2-FC3AC8C1EF13}"/>
              </a:ext>
            </a:extLst>
          </p:cNvPr>
          <p:cNvSpPr txBox="1">
            <a:spLocks/>
          </p:cNvSpPr>
          <p:nvPr/>
        </p:nvSpPr>
        <p:spPr>
          <a:xfrm>
            <a:off x="7726432" y="2474168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Använd gärna post it-lappar för att lista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konsekvenserna.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A8EAAA06-A9D8-CB4C-BC07-93E13FDDAAAA}"/>
              </a:ext>
            </a:extLst>
          </p:cNvPr>
          <p:cNvSpPr>
            <a:spLocks noChangeAspect="1"/>
          </p:cNvSpPr>
          <p:nvPr/>
        </p:nvSpPr>
        <p:spPr>
          <a:xfrm>
            <a:off x="7366432" y="243418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Akutmottagning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Akut mottagande av patient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93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8" name="Grupp 97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99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5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11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17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28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0" name="Grupp 129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131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134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5" name="Rektangel 134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137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8" name="Rektangel 137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140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2" name="Grupp 141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45" name="Grupp 144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46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7" name="Rektangel 146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48" name="Grupp 147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49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0" name="Rektangel 149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650148"/>
            <a:ext cx="54987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Vad blir konsekvenserna av en störning i aktiviteten?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påverkas konsekvenserna över tid? Dvs. om störningen blir långvarig. Störningar i vissa aktiviteter kanske inte ger några större konsekvenser på kort sikt men som på längre sikt blir oacceptabla.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påverkas t.ex. människors liv och hälsa eller samhällets funktionalitet?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Om aktiviteten inte kan genomföras, vad får det för konsekvenser?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Vilken aktivitet ger mest allvarliga konsekvenser om den störs ut?</a:t>
            </a:r>
          </a:p>
        </p:txBody>
      </p:sp>
      <p:grpSp>
        <p:nvGrpSpPr>
          <p:cNvPr id="66" name="Grupp 6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Frihandsfigur 6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Frihandsfigur 6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2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3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4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31827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1_MSB PPT Egna">
  <a:themeElements>
    <a:clrScheme name="MSB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06666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63333"/>
    </a:custClr>
    <a:custClr name="MSB Röd 60%">
      <a:srgbClr val="E06666"/>
    </a:custClr>
    <a:custClr name="MSB Röd 40%">
      <a:srgbClr val="EB9999"/>
    </a:custClr>
    <a:custClr name="MSB Röd 20%">
      <a:srgbClr val="F5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on1" id="{89AA5344-C299-41F0-A921-1053E497170D}" vid="{5CA668B2-1CCC-4561-8043-75AF856BBB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79A45E404B1A3846A687E0423810F760" ma:contentTypeVersion="5" ma:contentTypeDescription="Skapa ett nytt dokument." ma:contentTypeScope="" ma:versionID="ed7fcbc8b4cbb094a388f5fb78cc5a63">
  <xsd:schema xmlns:xsd="http://www.w3.org/2001/XMLSchema" xmlns:xs="http://www.w3.org/2001/XMLSchema" xmlns:p="http://schemas.microsoft.com/office/2006/metadata/properties" xmlns:ns2="09080109-f6cd-4eba-a2ee-73217fe696ed" xmlns:ns3="abcbffe3-2cf0-41c9-9b9a-8f258dc5c746" targetNamespace="http://schemas.microsoft.com/office/2006/metadata/properties" ma:root="true" ma:fieldsID="50e4d4eda3c683e4628745f275de7686" ns2:_="" ns3:_="">
    <xsd:import namespace="09080109-f6cd-4eba-a2ee-73217fe696ed"/>
    <xsd:import namespace="abcbffe3-2cf0-41c9-9b9a-8f258dc5c746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a58cd3f0069541f0b43ed91121eb9c10" minOccurs="0"/>
                <xsd:element ref="ns3:TaxCatchAll" minOccurs="0"/>
                <xsd:element ref="ns3:TaxCatchAllLabel" minOccurs="0"/>
                <xsd:element ref="ns3:d08b82fc840746a2b23129bb88325ff6" minOccurs="0"/>
                <xsd:element ref="ns3:MSB_Record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d1395270-fc61-41a2-8e7c-3facce1f033f}" ma:internalName="msbLabel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bffe3-2cf0-41c9-9b9a-8f258dc5c746" elementFormDefault="qualified">
    <xsd:import namespace="http://schemas.microsoft.com/office/2006/documentManagement/types"/>
    <xsd:import namespace="http://schemas.microsoft.com/office/infopath/2007/PartnerControls"/>
    <xsd:element name="a58cd3f0069541f0b43ed91121eb9c10" ma:index="9" nillable="true" ma:taxonomy="true" ma:internalName="a58cd3f0069541f0b43ed91121eb9c10" ma:taxonomyFieldName="MSB_SiteBusinessProcess" ma:displayName="Handlingsslag" ma:default="1;#Standard|42db7290-f92b-446b-999c-1bee6d848af0" ma:fieldId="{a58cd3f0-0695-41f0-b43e-d91121eb9c10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9b6bbf31-0725-443e-a249-0235e0da0d4e}" ma:internalName="TaxCatchAll" ma:showField="CatchAllData" ma:web="abcbffe3-2cf0-41c9-9b9a-8f258dc5c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9b6bbf31-0725-443e-a249-0235e0da0d4e}" ma:internalName="TaxCatchAllLabel" ma:readOnly="true" ma:showField="CatchAllDataLabel" ma:web="abcbffe3-2cf0-41c9-9b9a-8f258dc5c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8b82fc840746a2b23129bb88325ff6" ma:index="13" nillable="true" ma:taxonomy="true" ma:internalName="d08b82fc840746a2b23129bb88325ff6" ma:taxonomyFieldName="MSB_DocumentType" ma:displayName="Handlingstyp" ma:fieldId="{d08b82fc-8407-46a2-b231-29bb88325ff6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bLabel xmlns="09080109-f6cd-4eba-a2ee-73217fe696ed"/>
    <TaxCatchAll xmlns="abcbffe3-2cf0-41c9-9b9a-8f258dc5c746">
      <Value>1</Value>
    </TaxCatchAll>
    <MSB_RecordId xmlns="abcbffe3-2cf0-41c9-9b9a-8f258dc5c746" xsi:nil="true"/>
    <d08b82fc840746a2b23129bb88325ff6 xmlns="abcbffe3-2cf0-41c9-9b9a-8f258dc5c746">
      <Terms xmlns="http://schemas.microsoft.com/office/infopath/2007/PartnerControls"/>
    </d08b82fc840746a2b23129bb88325ff6>
    <a58cd3f0069541f0b43ed91121eb9c10 xmlns="abcbffe3-2cf0-41c9-9b9a-8f258dc5c7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a58cd3f0069541f0b43ed91121eb9c1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A57BE3-915B-45E8-B209-5653D6A95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abcbffe3-2cf0-41c9-9b9a-8f258dc5c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8F3AF4-9F40-4109-987E-338602C8267C}">
  <ds:schemaRefs>
    <ds:schemaRef ds:uri="http://purl.org/dc/terms/"/>
    <ds:schemaRef ds:uri="http://schemas.openxmlformats.org/package/2006/metadata/core-properties"/>
    <ds:schemaRef ds:uri="09080109-f6cd-4eba-a2ee-73217fe696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cbffe3-2cf0-41c9-9b9a-8f258dc5c74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AF69EF-E31F-46D4-B444-DF5BEB2ED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3700</Words>
  <Application>Microsoft Office PowerPoint</Application>
  <PresentationFormat>Bredbild</PresentationFormat>
  <Paragraphs>548</Paragraphs>
  <Slides>23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Apple Symbols</vt:lpstr>
      <vt:lpstr>Arial</vt:lpstr>
      <vt:lpstr>Calibri</vt:lpstr>
      <vt:lpstr>Century Gothic</vt:lpstr>
      <vt:lpstr>Courier New</vt:lpstr>
      <vt:lpstr>MSB PPT Egna</vt:lpstr>
      <vt:lpstr>1_MSB PPT Egna</vt:lpstr>
      <vt:lpstr>Kontinuitetshantering – akutmottagning</vt:lpstr>
      <vt:lpstr>Om materialet</vt:lpstr>
      <vt:lpstr>Akutmottagning – en samhällsviktig verksamhet </vt:lpstr>
      <vt:lpstr>Varför kontinuitetshantering?</vt:lpstr>
      <vt:lpstr>Att kontinuitetshantera en samhällsviktig verksamhet</vt:lpstr>
      <vt:lpstr>Hur gör man?</vt:lpstr>
      <vt:lpstr>Konsekvensanalys</vt:lpstr>
      <vt:lpstr>Konsekvensanalys Aktiviteter</vt:lpstr>
      <vt:lpstr>Konsekvensanalys Konsekvenser</vt:lpstr>
      <vt:lpstr>Konsekvensanalys Acceptabel störningsperiod</vt:lpstr>
      <vt:lpstr>Konsekvensanalys  Exempel på delresultat efter workshop 1- Prioriteringsunderlag</vt:lpstr>
      <vt:lpstr>Konsekvensanalys Resurser</vt:lpstr>
      <vt:lpstr>Konsekvensanalys Återställningstid</vt:lpstr>
      <vt:lpstr>PowerPoint-presentation</vt:lpstr>
      <vt:lpstr>Riskbedömning</vt:lpstr>
      <vt:lpstr>Riskbedömning Risker och befintlig redundans</vt:lpstr>
      <vt:lpstr>Riskbedömning  Exempel på resultat efter workshop 2 - Riskbild</vt:lpstr>
      <vt:lpstr>Riskbedömning Åtgärdsbehov</vt:lpstr>
      <vt:lpstr>Riskbedömning  Exempel på resultat efter workshop 2 - Åtgärdsplan</vt:lpstr>
      <vt:lpstr>Genomför åtgärder</vt:lpstr>
      <vt:lpstr>Genomför åtgärder Kontinuitetsplan</vt:lpstr>
      <vt:lpstr>Genomför åtgärder Exempel på innehåll i en kontinuitetsplan för brist på nödvändiga sjukvårdsmateriel </vt:lpstr>
      <vt:lpstr>Vad kommer härnäst?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Hedqvist Ida</dc:creator>
  <cp:lastModifiedBy>Grundel Alexandra</cp:lastModifiedBy>
  <cp:revision>468</cp:revision>
  <dcterms:created xsi:type="dcterms:W3CDTF">2019-09-26T14:09:47Z</dcterms:created>
  <dcterms:modified xsi:type="dcterms:W3CDTF">2020-03-05T12:38:33Z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0x0101008239AB5D3D2647B580F011DA2F356111010079A45E404B1A3846A687E0423810F760</vt:lpwstr>
  </property>
  <property fmtid="{D5CDD505-2E9C-101B-9397-08002B2CF9AE}" pid="4" name="MSB_SiteBusinessProcess">
    <vt:lpwstr>1;#Standard|42db7290-f92b-446b-999c-1bee6d848af0</vt:lpwstr>
  </property>
  <property fmtid="{D5CDD505-2E9C-101B-9397-08002B2CF9AE}" pid="5" name="MSB_DocumentType">
    <vt:lpwstr/>
  </property>
</Properties>
</file>