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56" r:id="rId5"/>
    <p:sldId id="289" r:id="rId6"/>
    <p:sldId id="297" r:id="rId7"/>
    <p:sldId id="257" r:id="rId8"/>
    <p:sldId id="279" r:id="rId9"/>
    <p:sldId id="296" r:id="rId10"/>
    <p:sldId id="267" r:id="rId11"/>
    <p:sldId id="298" r:id="rId12"/>
    <p:sldId id="274" r:id="rId13"/>
    <p:sldId id="259" r:id="rId14"/>
    <p:sldId id="260" r:id="rId15"/>
    <p:sldId id="281" r:id="rId16"/>
    <p:sldId id="272" r:id="rId17"/>
    <p:sldId id="273" r:id="rId18"/>
    <p:sldId id="282" r:id="rId19"/>
    <p:sldId id="263" r:id="rId20"/>
    <p:sldId id="284" r:id="rId21"/>
    <p:sldId id="285" r:id="rId22"/>
    <p:sldId id="286" r:id="rId23"/>
    <p:sldId id="287" r:id="rId24"/>
    <p:sldId id="288" r:id="rId25"/>
    <p:sldId id="268" r:id="rId26"/>
    <p:sldId id="265" r:id="rId27"/>
    <p:sldId id="277" r:id="rId28"/>
    <p:sldId id="270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llgren Ida" initials="KI" lastIdx="13" clrIdx="0">
    <p:extLst>
      <p:ext uri="{19B8F6BF-5375-455C-9EA6-DF929625EA0E}">
        <p15:presenceInfo xmlns:p15="http://schemas.microsoft.com/office/powerpoint/2012/main" userId="S-1-5-21-466509168-1772936955-2901788264-31122" providerId="AD"/>
      </p:ext>
    </p:extLst>
  </p:cmAuthor>
  <p:cmAuthor id="2" name="Georgsson Gunilla" initials="GG" lastIdx="21" clrIdx="1">
    <p:extLst>
      <p:ext uri="{19B8F6BF-5375-455C-9EA6-DF929625EA0E}">
        <p15:presenceInfo xmlns:p15="http://schemas.microsoft.com/office/powerpoint/2012/main" userId="S-1-5-21-466509168-1772936955-2901788264-3093" providerId="AD"/>
      </p:ext>
    </p:extLst>
  </p:cmAuthor>
  <p:cmAuthor id="3" name="Steen Emma" initials="SE" lastIdx="8" clrIdx="2">
    <p:extLst>
      <p:ext uri="{19B8F6BF-5375-455C-9EA6-DF929625EA0E}">
        <p15:presenceInfo xmlns:p15="http://schemas.microsoft.com/office/powerpoint/2012/main" userId="S-1-5-21-466509168-1772936955-2901788264-28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3979" autoAdjust="0"/>
  </p:normalViewPr>
  <p:slideViewPr>
    <p:cSldViewPr snapToGrid="0" showGuides="1">
      <p:cViewPr varScale="1">
        <p:scale>
          <a:sx n="72" d="100"/>
          <a:sy n="72" d="100"/>
        </p:scale>
        <p:origin x="3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4E03A-291E-4543-A9E9-882D6B0DB84E}" type="datetimeFigureOut">
              <a:rPr lang="sv-SE" smtClean="0"/>
              <a:t>2021-07-04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D2C8B-C7C4-467E-A9EC-EAF8AA9F0B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32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2C8B-C7C4-467E-A9EC-EAF8AA9F0BD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2C8B-C7C4-467E-A9EC-EAF8AA9F0BDC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41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3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4" name="Bildobjekt 3" descr="MSB Logotyp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3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E8CE1D95-F632-4AF3-8B7F-A875F814B8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6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D6F2A64-194C-49DE-98E8-41A62AD1FAC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EF1AA8D3-BD3E-4A66-8C0B-3325F522D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,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D7D29E5B-685D-482F-8494-A354F6A1AF6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Bildobjekt 7" descr="MSB Logotyp vit">
            <a:extLst>
              <a:ext uri="{FF2B5EF4-FFF2-40B4-BE49-F238E27FC236}">
                <a16:creationId xmlns:a16="http://schemas.microsoft.com/office/drawing/2014/main" id="{16E107E1-7AC3-43CF-A6CA-177B1B812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5" descr="TagShapePrint">
            <a:extLst>
              <a:ext uri="{FF2B5EF4-FFF2-40B4-BE49-F238E27FC236}">
                <a16:creationId xmlns:a16="http://schemas.microsoft.com/office/drawing/2014/main" id="{0D4D6CCC-51E3-41D8-8653-0477B694EC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7" name="Bildobjekt 6" descr="MSB Logotyp vit">
            <a:extLst>
              <a:ext uri="{FF2B5EF4-FFF2-40B4-BE49-F238E27FC236}">
                <a16:creationId xmlns:a16="http://schemas.microsoft.com/office/drawing/2014/main" id="{12C87B01-826C-48CD-AAC7-25A0765D79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3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ektangel 7" descr="TagShapePrint">
            <a:extLst>
              <a:ext uri="{FF2B5EF4-FFF2-40B4-BE49-F238E27FC236}">
                <a16:creationId xmlns:a16="http://schemas.microsoft.com/office/drawing/2014/main" id="{E3053303-1555-4614-897F-4B3D25DF4C9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FEB3FE70-94B2-46E9-B618-19EE7B8667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8" name="Bildobjekt 7" descr="MSB Logotyp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BDDE36C-32A0-4EC1-BAB2-21D6BA9EC6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8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flipH="1">
            <a:off x="-1524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D6D0EBF-3891-481A-A740-9B73D4E3949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502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750451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1CD9792-B3DA-483F-864B-624F57AED9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37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56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63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82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1474FF95-72CE-4F15-A907-790A9405D5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51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6DFBAEC-38E5-4D97-A612-5262025ED7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29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4308DC1-56E8-4359-819D-8BB65DF4D5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7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2965331-77AE-4EFA-821D-2E502D8BBE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1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CDF3D6E-D108-415E-8D5A-BD46F9E0757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40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F5304C78-2B55-4DEC-9EA7-F3D8D6743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8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3AA8698-4192-4498-8F9A-9812855A80C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6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B2533FB9-D3CB-4513-AF01-6865DE32409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1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189061F8-55E7-49B6-9AEF-E1D14A4DD1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0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2E03C5E-1186-4165-9246-C2BDBD80276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6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F7952798-40F2-43AF-ADCB-0F92798101F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1" name="Bildobjekt 10" descr="MSB Logotyp vit">
            <a:extLst>
              <a:ext uri="{FF2B5EF4-FFF2-40B4-BE49-F238E27FC236}">
                <a16:creationId xmlns:a16="http://schemas.microsoft.com/office/drawing/2014/main" id="{F1B410AC-55C0-4955-B070-81E9EC8004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7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EB786C1-5062-47EE-A182-4CBD58D4B3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0" name="Bildobjekt 9" descr="MSB Logotyp vit">
            <a:extLst>
              <a:ext uri="{FF2B5EF4-FFF2-40B4-BE49-F238E27FC236}">
                <a16:creationId xmlns:a16="http://schemas.microsoft.com/office/drawing/2014/main" id="{F530D0E8-4E0D-4D85-AB67-CEE8E5C02C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3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59DDE75-2A1E-40D1-85C6-BD52C549109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262E663B-7D0C-449C-81ED-E14E74EED1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E357044C-DA38-49F5-A8E4-753F9E350B4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6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C1671A04-B694-4E06-9704-066D21C9B3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85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51D0A648-C3B8-4A8C-9681-92309A44D8A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3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07C7AC3-BC49-4601-A7B2-0EF800DF7D4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56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BD33255-FFA5-49B8-A9EF-FB42094D81C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5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08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84FB7889-B26A-4350-BD52-B5ADE9D4AF1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5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73E7AADB-07B4-4113-8BA0-A7187E6E1E1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994A03BA-DF65-448A-A694-8A0AE9D8BE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563D0BB-A7F6-4376-899B-98FBF764D89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å,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696F1378-E97B-4E02-B8F4-8472610D4E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Relationship Id="rId48" Type="http://schemas.openxmlformats.org/officeDocument/2006/relationships/tags" Target="../tags/tag6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43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44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5"/>
            </p:custDataLst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E9B6F4-6F0E-449D-99C3-FA3961AAF713}" type="datetimeFigureOut">
              <a:rPr lang="sv-SE" smtClean="0"/>
              <a:pPr/>
              <a:t>2021-07-04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6"/>
            </p:custDataLst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7"/>
            </p:custDataLst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MSB Logotyp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eredskapforforetag@msb.se" TargetMode="External"/><Relationship Id="rId2" Type="http://schemas.openxmlformats.org/officeDocument/2006/relationships/hyperlink" Target="http://www.msb.se/beredskapforforetag" TargetMode="Externa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CE763-DB27-4F55-93FD-B49ECB6C3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800" y="1368000"/>
            <a:ext cx="8582400" cy="1245891"/>
          </a:xfrm>
        </p:spPr>
        <p:txBody>
          <a:bodyPr/>
          <a:lstStyle/>
          <a:p>
            <a:r>
              <a:rPr lang="sv-SE" dirty="0" smtClean="0"/>
              <a:t>Så kan företag stärka sin beredskap för kriser och krig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3702B55-6E9C-44EA-A4DD-FF528ECDC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00" y="2824776"/>
            <a:ext cx="8582400" cy="760640"/>
          </a:xfrm>
        </p:spPr>
        <p:txBody>
          <a:bodyPr/>
          <a:lstStyle/>
          <a:p>
            <a:r>
              <a:rPr lang="sv-SE" dirty="0" smtClean="0"/>
              <a:t>Information och stöd från MSB framtaget i dialog </a:t>
            </a:r>
            <a:br>
              <a:rPr lang="sv-SE" dirty="0" smtClean="0"/>
            </a:br>
            <a:r>
              <a:rPr lang="sv-SE" dirty="0" smtClean="0"/>
              <a:t>med företag och branschorganisationer</a:t>
            </a:r>
          </a:p>
          <a:p>
            <a:r>
              <a:rPr lang="sv-SE" dirty="0" smtClean="0"/>
              <a:t>2021-05-10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47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33487" y="744058"/>
            <a:ext cx="7510028" cy="1273968"/>
          </a:xfrm>
        </p:spPr>
        <p:txBody>
          <a:bodyPr/>
          <a:lstStyle/>
          <a:p>
            <a:r>
              <a:rPr lang="sv-SE" dirty="0" smtClean="0"/>
              <a:t>Samhällets beredskap och företagens roll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00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 för civilt försvar och om roller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73388" y="2265119"/>
            <a:ext cx="8710314" cy="4082518"/>
          </a:xfrm>
        </p:spPr>
        <p:txBody>
          <a:bodyPr/>
          <a:lstStyle/>
          <a:p>
            <a:pPr lvl="0"/>
            <a:r>
              <a:rPr lang="sv-SE" dirty="0" smtClean="0"/>
              <a:t>Målen är bland annat att </a:t>
            </a:r>
            <a:r>
              <a:rPr lang="sv-SE" dirty="0"/>
              <a:t>värna </a:t>
            </a:r>
            <a:r>
              <a:rPr lang="sv-SE" dirty="0" smtClean="0"/>
              <a:t>befolkningen, säkerställa </a:t>
            </a:r>
            <a:r>
              <a:rPr lang="sv-SE" dirty="0"/>
              <a:t>de viktigaste </a:t>
            </a:r>
            <a:r>
              <a:rPr lang="sv-SE" dirty="0" smtClean="0"/>
              <a:t>samhällsfunktionerna och upprätthålla nödvändig försörjning.</a:t>
            </a:r>
            <a:endParaRPr lang="sv-SE" dirty="0"/>
          </a:p>
          <a:p>
            <a:r>
              <a:rPr lang="sv-SE" dirty="0" smtClean="0"/>
              <a:t>Företag kan få uppgifter i totalförsvarsplaneringen och myndigheter behöver involvera företag </a:t>
            </a:r>
            <a:r>
              <a:rPr lang="sv-SE" dirty="0"/>
              <a:t>i </a:t>
            </a:r>
            <a:r>
              <a:rPr lang="sv-SE" dirty="0" smtClean="0"/>
              <a:t>planeringen. För vissa finns skyldigheter och lagkrav, till exempel på energiområdet. </a:t>
            </a:r>
          </a:p>
          <a:p>
            <a:pPr marL="0" indent="0">
              <a:buNone/>
            </a:pPr>
            <a:endParaRPr lang="sv-S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b="1" dirty="0" smtClean="0">
                <a:solidFill>
                  <a:schemeClr val="bg1"/>
                </a:solidFill>
                <a:latin typeface="+mj-lt"/>
              </a:rPr>
              <a:t>! Frågor som rör struktur, ansvar och samverkan  inom civilt försvar utreds.</a:t>
            </a:r>
            <a:endParaRPr lang="sv-SE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839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Förmågor som företag kan behöva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73387" y="2265119"/>
            <a:ext cx="9268239" cy="3601527"/>
          </a:xfrm>
        </p:spPr>
        <p:txBody>
          <a:bodyPr/>
          <a:lstStyle/>
          <a:p>
            <a:pPr lvl="0"/>
            <a:r>
              <a:rPr lang="sv-SE" dirty="0" smtClean="0"/>
              <a:t>snabbt </a:t>
            </a:r>
            <a:r>
              <a:rPr lang="sv-SE" dirty="0"/>
              <a:t>kunna upprätta </a:t>
            </a:r>
            <a:r>
              <a:rPr lang="sv-SE" dirty="0" smtClean="0"/>
              <a:t>kontakt med </a:t>
            </a:r>
            <a:r>
              <a:rPr lang="sv-SE" dirty="0" smtClean="0">
                <a:solidFill>
                  <a:schemeClr val="bg1"/>
                </a:solidFill>
              </a:rPr>
              <a:t>andra företag</a:t>
            </a:r>
            <a:r>
              <a:rPr lang="sv-SE" dirty="0"/>
              <a:t>, myndigheter eller </a:t>
            </a:r>
            <a:r>
              <a:rPr lang="sv-SE" dirty="0">
                <a:solidFill>
                  <a:schemeClr val="bg1"/>
                </a:solidFill>
              </a:rPr>
              <a:t>andra organisationer</a:t>
            </a:r>
          </a:p>
          <a:p>
            <a:pPr lvl="0"/>
            <a:r>
              <a:rPr lang="sv-SE" dirty="0">
                <a:solidFill>
                  <a:schemeClr val="bg1"/>
                </a:solidFill>
              </a:rPr>
              <a:t>kunna kommunicera, förstå och göra sig förstådd </a:t>
            </a:r>
            <a:r>
              <a:rPr lang="sv-SE" dirty="0" smtClean="0">
                <a:solidFill>
                  <a:schemeClr val="bg1"/>
                </a:solidFill>
              </a:rPr>
              <a:t>genom </a:t>
            </a:r>
            <a:r>
              <a:rPr lang="sv-SE" dirty="0">
                <a:solidFill>
                  <a:schemeClr val="bg1"/>
                </a:solidFill>
              </a:rPr>
              <a:t>gemensam </a:t>
            </a:r>
            <a:r>
              <a:rPr lang="sv-SE" dirty="0" smtClean="0">
                <a:solidFill>
                  <a:schemeClr val="bg1"/>
                </a:solidFill>
              </a:rPr>
              <a:t>terminologi med offentliga aktörer </a:t>
            </a:r>
          </a:p>
          <a:p>
            <a:pPr lvl="0"/>
            <a:r>
              <a:rPr lang="sv-SE" dirty="0" smtClean="0">
                <a:solidFill>
                  <a:schemeClr val="bg1"/>
                </a:solidFill>
              </a:rPr>
              <a:t>lagerhålla </a:t>
            </a:r>
            <a:r>
              <a:rPr lang="sv-SE" dirty="0">
                <a:solidFill>
                  <a:schemeClr val="bg1"/>
                </a:solidFill>
              </a:rPr>
              <a:t>eller säkerställa tillgången på reservdelar, insatsvaror </a:t>
            </a:r>
            <a:endParaRPr lang="sv-SE" dirty="0" smtClean="0">
              <a:solidFill>
                <a:schemeClr val="bg1"/>
              </a:solidFill>
            </a:endParaRPr>
          </a:p>
          <a:p>
            <a:pPr lvl="0"/>
            <a:r>
              <a:rPr lang="sv-SE" dirty="0" smtClean="0">
                <a:solidFill>
                  <a:schemeClr val="bg1"/>
                </a:solidFill>
              </a:rPr>
              <a:t>kunna </a:t>
            </a:r>
            <a:r>
              <a:rPr lang="sv-SE" dirty="0">
                <a:solidFill>
                  <a:schemeClr val="bg1"/>
                </a:solidFill>
              </a:rPr>
              <a:t>använda, utbyta och dela information på ett säkert sätt</a:t>
            </a:r>
          </a:p>
          <a:p>
            <a:pPr lvl="0"/>
            <a:r>
              <a:rPr lang="sv-SE" dirty="0" smtClean="0"/>
              <a:t>snabbt </a:t>
            </a:r>
            <a:r>
              <a:rPr lang="sv-SE" dirty="0"/>
              <a:t>kunna återgå till normal verksamhet efter en </a:t>
            </a:r>
            <a:r>
              <a:rPr lang="sv-SE" dirty="0" smtClean="0"/>
              <a:t>störning</a:t>
            </a:r>
            <a:endParaRPr lang="sv-SE" dirty="0"/>
          </a:p>
        </p:txBody>
      </p:sp>
      <p:grpSp>
        <p:nvGrpSpPr>
          <p:cNvPr id="6" name="Grupp 5"/>
          <p:cNvGrpSpPr/>
          <p:nvPr/>
        </p:nvGrpSpPr>
        <p:grpSpPr>
          <a:xfrm>
            <a:off x="1835566" y="5574085"/>
            <a:ext cx="8755239" cy="678426"/>
            <a:chOff x="1835566" y="4879432"/>
            <a:chExt cx="8755239" cy="678426"/>
          </a:xfrm>
          <a:solidFill>
            <a:srgbClr val="8C8B85"/>
          </a:solidFill>
        </p:grpSpPr>
        <p:sp>
          <p:nvSpPr>
            <p:cNvPr id="7" name="Rektangel 6"/>
            <p:cNvSpPr/>
            <p:nvPr/>
          </p:nvSpPr>
          <p:spPr>
            <a:xfrm>
              <a:off x="3010134" y="4879432"/>
              <a:ext cx="7580671" cy="6784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400" dirty="0">
                  <a:latin typeface="+mj-lt"/>
                </a:rPr>
                <a:t>Gemensamma grunder för samverkan och ledning</a:t>
              </a:r>
            </a:p>
          </p:txBody>
        </p:sp>
        <p:sp>
          <p:nvSpPr>
            <p:cNvPr id="8" name="Rektangel 7"/>
            <p:cNvSpPr/>
            <p:nvPr/>
          </p:nvSpPr>
          <p:spPr>
            <a:xfrm>
              <a:off x="1835566" y="4879432"/>
              <a:ext cx="1174568" cy="6784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 smtClean="0">
                  <a:latin typeface="+mj-lt"/>
                </a:rPr>
                <a:t>Stöd</a:t>
              </a:r>
              <a:endParaRPr lang="sv-SE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954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501998" y="895750"/>
            <a:ext cx="4956412" cy="1273968"/>
          </a:xfrm>
        </p:spPr>
        <p:txBody>
          <a:bodyPr/>
          <a:lstStyle/>
          <a:p>
            <a:r>
              <a:rPr lang="sv-SE" sz="4400" dirty="0" smtClean="0">
                <a:solidFill>
                  <a:schemeClr val="tx1"/>
                </a:solidFill>
              </a:rPr>
              <a:t>Det här kan hända</a:t>
            </a:r>
            <a:endParaRPr lang="sv-S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2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Ta höjd för konsekvenser av samhällsstörningar i planeringen</a:t>
            </a:r>
            <a:r>
              <a:rPr lang="sv-SE" dirty="0">
                <a:solidFill>
                  <a:schemeClr val="bg1"/>
                </a:solidFill>
              </a:rPr>
              <a:t/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rgbClr val="9B5279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törningar </a:t>
            </a:r>
            <a:r>
              <a:rPr lang="sv-SE" dirty="0"/>
              <a:t>i leveranser av varor och </a:t>
            </a:r>
            <a:r>
              <a:rPr lang="sv-SE" dirty="0" smtClean="0"/>
              <a:t>tjänster</a:t>
            </a:r>
          </a:p>
          <a:p>
            <a:r>
              <a:rPr lang="sv-SE" dirty="0"/>
              <a:t>P</a:t>
            </a:r>
            <a:r>
              <a:rPr lang="sv-SE" dirty="0" smtClean="0"/>
              <a:t>åverkan på informationssystem, till </a:t>
            </a:r>
            <a:r>
              <a:rPr lang="sv-SE" dirty="0"/>
              <a:t>exempel </a:t>
            </a:r>
            <a:r>
              <a:rPr lang="sv-SE" dirty="0" smtClean="0"/>
              <a:t>för betalningar </a:t>
            </a:r>
          </a:p>
          <a:p>
            <a:r>
              <a:rPr lang="sv-SE" dirty="0"/>
              <a:t>S</a:t>
            </a:r>
            <a:r>
              <a:rPr lang="sv-SE" dirty="0" smtClean="0"/>
              <a:t>törningar </a:t>
            </a:r>
            <a:r>
              <a:rPr lang="sv-SE" dirty="0"/>
              <a:t>i </a:t>
            </a:r>
            <a:r>
              <a:rPr lang="sv-SE" dirty="0" smtClean="0"/>
              <a:t>dricksvattenförsörjningen </a:t>
            </a:r>
          </a:p>
          <a:p>
            <a:r>
              <a:rPr lang="sv-SE" dirty="0"/>
              <a:t>S</a:t>
            </a:r>
            <a:r>
              <a:rPr lang="sv-SE" dirty="0" smtClean="0"/>
              <a:t>törningar i elektroniska kommunikationer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/>
              <a:t>H</a:t>
            </a:r>
            <a:r>
              <a:rPr lang="sv-SE" dirty="0" smtClean="0"/>
              <a:t>ot mot </a:t>
            </a:r>
            <a:r>
              <a:rPr lang="sv-SE" dirty="0"/>
              <a:t>människors liv och </a:t>
            </a:r>
            <a:r>
              <a:rPr lang="sv-SE" dirty="0" smtClean="0"/>
              <a:t>hälsa</a:t>
            </a:r>
            <a:endParaRPr lang="sv-SE" dirty="0"/>
          </a:p>
        </p:txBody>
      </p:sp>
      <p:grpSp>
        <p:nvGrpSpPr>
          <p:cNvPr id="8" name="Grupp 7"/>
          <p:cNvGrpSpPr/>
          <p:nvPr/>
        </p:nvGrpSpPr>
        <p:grpSpPr>
          <a:xfrm>
            <a:off x="1835566" y="5574085"/>
            <a:ext cx="8755239" cy="678426"/>
            <a:chOff x="1835566" y="4879432"/>
            <a:chExt cx="8755239" cy="678426"/>
          </a:xfrm>
          <a:solidFill>
            <a:srgbClr val="8C8B85"/>
          </a:solidFill>
        </p:grpSpPr>
        <p:sp>
          <p:nvSpPr>
            <p:cNvPr id="4" name="Rektangel 3"/>
            <p:cNvSpPr/>
            <p:nvPr/>
          </p:nvSpPr>
          <p:spPr>
            <a:xfrm>
              <a:off x="3010134" y="4879432"/>
              <a:ext cx="7580671" cy="6784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400" dirty="0" smtClean="0">
                  <a:latin typeface="+mj-lt"/>
                </a:rPr>
                <a:t>Nationell </a:t>
              </a:r>
              <a:r>
                <a:rPr lang="sv-SE" sz="1400" dirty="0">
                  <a:latin typeface="+mj-lt"/>
                </a:rPr>
                <a:t>risk- och </a:t>
              </a:r>
              <a:r>
                <a:rPr lang="sv-SE" sz="1400" dirty="0" smtClean="0">
                  <a:latin typeface="+mj-lt"/>
                </a:rPr>
                <a:t>förmågebedömning</a:t>
              </a:r>
              <a:endParaRPr lang="sv-SE" sz="1400" dirty="0">
                <a:latin typeface="+mj-lt"/>
              </a:endParaRPr>
            </a:p>
          </p:txBody>
        </p:sp>
        <p:sp>
          <p:nvSpPr>
            <p:cNvPr id="7" name="Rektangel 6"/>
            <p:cNvSpPr/>
            <p:nvPr/>
          </p:nvSpPr>
          <p:spPr>
            <a:xfrm>
              <a:off x="1835566" y="4879432"/>
              <a:ext cx="1174568" cy="6784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 smtClean="0">
                  <a:latin typeface="+mj-lt"/>
                </a:rPr>
                <a:t>Stöd</a:t>
              </a:r>
              <a:endParaRPr lang="sv-SE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4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Använd scenarier för att förstå hur verksamheten påverkas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73387" y="2265119"/>
            <a:ext cx="9975589" cy="3601527"/>
          </a:xfrm>
        </p:spPr>
        <p:txBody>
          <a:bodyPr/>
          <a:lstStyle/>
          <a:p>
            <a:pPr lvl="0"/>
            <a:r>
              <a:rPr lang="sv-SE" dirty="0" smtClean="0"/>
              <a:t>Hur </a:t>
            </a:r>
            <a:r>
              <a:rPr lang="sv-SE" dirty="0"/>
              <a:t>länge klarar ni er produktion om en generalstrejk bryter ut i ett europeiskt land och stoppar all produktion och alla </a:t>
            </a:r>
            <a:r>
              <a:rPr lang="sv-SE" dirty="0" smtClean="0"/>
              <a:t>transporter där?</a:t>
            </a:r>
            <a:endParaRPr lang="sv-SE" dirty="0"/>
          </a:p>
          <a:p>
            <a:pPr lvl="0"/>
            <a:r>
              <a:rPr lang="sv-SE" dirty="0" smtClean="0"/>
              <a:t>Vilka blir följderna om det blir elbrist i hela Sverige? </a:t>
            </a:r>
          </a:p>
          <a:p>
            <a:pPr lvl="0"/>
            <a:r>
              <a:rPr lang="sv-SE" dirty="0" smtClean="0"/>
              <a:t>Vad </a:t>
            </a:r>
            <a:r>
              <a:rPr lang="sv-SE" dirty="0"/>
              <a:t>händer om det uppstår </a:t>
            </a:r>
            <a:r>
              <a:rPr lang="sv-SE" dirty="0" smtClean="0"/>
              <a:t>störningar </a:t>
            </a:r>
            <a:r>
              <a:rPr lang="sv-SE" dirty="0"/>
              <a:t>i betalningssystemen, och </a:t>
            </a:r>
            <a:r>
              <a:rPr lang="sv-SE" dirty="0" smtClean="0"/>
              <a:t>utbetalningar </a:t>
            </a:r>
            <a:r>
              <a:rPr lang="sv-SE" dirty="0"/>
              <a:t>av bidrag, </a:t>
            </a:r>
            <a:r>
              <a:rPr lang="sv-SE" dirty="0" smtClean="0"/>
              <a:t>pensioner och </a:t>
            </a:r>
            <a:r>
              <a:rPr lang="sv-SE" dirty="0"/>
              <a:t>liknande uteblir? </a:t>
            </a:r>
          </a:p>
          <a:p>
            <a:pPr lvl="0"/>
            <a:r>
              <a:rPr lang="sv-SE" dirty="0"/>
              <a:t>Finns det något ni kan göra om ett attentat eller väpnat anfall skadar infrastruktur i er närhet som ni är beroende </a:t>
            </a:r>
            <a:r>
              <a:rPr lang="sv-SE" dirty="0" smtClean="0"/>
              <a:t>av? </a:t>
            </a:r>
            <a:endParaRPr lang="sv-SE" dirty="0"/>
          </a:p>
        </p:txBody>
      </p:sp>
      <p:grpSp>
        <p:nvGrpSpPr>
          <p:cNvPr id="7" name="Grupp 6"/>
          <p:cNvGrpSpPr/>
          <p:nvPr/>
        </p:nvGrpSpPr>
        <p:grpSpPr>
          <a:xfrm>
            <a:off x="1835566" y="5574085"/>
            <a:ext cx="8755239" cy="678426"/>
            <a:chOff x="1835566" y="4879432"/>
            <a:chExt cx="8755239" cy="678426"/>
          </a:xfrm>
          <a:solidFill>
            <a:srgbClr val="8C8B85"/>
          </a:solidFill>
        </p:grpSpPr>
        <p:sp>
          <p:nvSpPr>
            <p:cNvPr id="8" name="Rektangel 7"/>
            <p:cNvSpPr/>
            <p:nvPr/>
          </p:nvSpPr>
          <p:spPr>
            <a:xfrm>
              <a:off x="3010134" y="4879432"/>
              <a:ext cx="7580671" cy="6784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400" dirty="0" smtClean="0">
                  <a:latin typeface="+mj-lt"/>
                </a:rPr>
                <a:t>Scenariopaket från Totalförsvarets forskningsinstitut (FOI)</a:t>
              </a:r>
              <a:endParaRPr lang="sv-SE" sz="1400" dirty="0">
                <a:latin typeface="+mj-lt"/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1835566" y="4879432"/>
              <a:ext cx="1174568" cy="6784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 smtClean="0">
                  <a:latin typeface="+mj-lt"/>
                </a:rPr>
                <a:t>Stöd</a:t>
              </a:r>
              <a:endParaRPr lang="sv-SE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052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17960" y="650624"/>
            <a:ext cx="5289550" cy="1661522"/>
          </a:xfrm>
          <a:noFill/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Det här kan företaget göra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4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Identifiera samhällsviktig verksamhet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73388" y="2265119"/>
            <a:ext cx="9524532" cy="3601527"/>
          </a:xfrm>
        </p:spPr>
        <p:txBody>
          <a:bodyPr/>
          <a:lstStyle/>
          <a:p>
            <a:r>
              <a:rPr lang="sv-SE" dirty="0" smtClean="0"/>
              <a:t>En </a:t>
            </a:r>
            <a:r>
              <a:rPr lang="sv-SE" dirty="0"/>
              <a:t>verksamhet, tjänst eller infrastruktur </a:t>
            </a:r>
            <a:r>
              <a:rPr lang="sv-SE" dirty="0" smtClean="0"/>
              <a:t>är samhällsviktig </a:t>
            </a:r>
            <a:r>
              <a:rPr lang="sv-SE" dirty="0"/>
              <a:t>om den upprätthåller eller säkerställer funktioner som är nödvändiga för samhällets grundläggande behov, värden eller </a:t>
            </a:r>
            <a:r>
              <a:rPr lang="sv-SE" dirty="0" smtClean="0"/>
              <a:t>säkerhet.</a:t>
            </a:r>
          </a:p>
          <a:p>
            <a:r>
              <a:rPr lang="sv-SE" dirty="0" smtClean="0"/>
              <a:t>Företag behöver identifiera det samhällsviktiga för att samhället ska fungera – och för att internt veta vad som måste prioriteras vid en kris eller krig.</a:t>
            </a:r>
            <a:endParaRPr lang="sv-SE" dirty="0"/>
          </a:p>
        </p:txBody>
      </p:sp>
      <p:grpSp>
        <p:nvGrpSpPr>
          <p:cNvPr id="8" name="Grupp 7"/>
          <p:cNvGrpSpPr/>
          <p:nvPr/>
        </p:nvGrpSpPr>
        <p:grpSpPr>
          <a:xfrm>
            <a:off x="1835566" y="5574085"/>
            <a:ext cx="8755239" cy="678426"/>
            <a:chOff x="1835566" y="4879432"/>
            <a:chExt cx="8755239" cy="678426"/>
          </a:xfrm>
          <a:solidFill>
            <a:srgbClr val="8C8B85"/>
          </a:solidFill>
        </p:grpSpPr>
        <p:sp>
          <p:nvSpPr>
            <p:cNvPr id="9" name="Rektangel 8"/>
            <p:cNvSpPr/>
            <p:nvPr/>
          </p:nvSpPr>
          <p:spPr>
            <a:xfrm>
              <a:off x="3010134" y="4879432"/>
              <a:ext cx="7580671" cy="6784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400" dirty="0" smtClean="0">
                  <a:latin typeface="+mj-lt"/>
                </a:rPr>
                <a:t>- Stöd </a:t>
              </a:r>
              <a:r>
                <a:rPr lang="sv-SE" sz="1400" dirty="0">
                  <a:latin typeface="+mj-lt"/>
                </a:rPr>
                <a:t>för identifiering av samhällsviktig verksamhet </a:t>
              </a:r>
            </a:p>
            <a:p>
              <a:r>
                <a:rPr lang="sv-SE" sz="1400" dirty="0" smtClean="0">
                  <a:latin typeface="+mj-lt"/>
                </a:rPr>
                <a:t>- Information </a:t>
              </a:r>
              <a:r>
                <a:rPr lang="sv-SE" sz="1400" dirty="0">
                  <a:latin typeface="+mj-lt"/>
                </a:rPr>
                <a:t>om </a:t>
              </a:r>
              <a:r>
                <a:rPr lang="sv-SE" sz="1400" dirty="0" err="1">
                  <a:latin typeface="+mj-lt"/>
                </a:rPr>
                <a:t>Styrel</a:t>
              </a:r>
              <a:endParaRPr lang="sv-SE" sz="1400" dirty="0">
                <a:latin typeface="+mj-lt"/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1835566" y="4879432"/>
              <a:ext cx="1174568" cy="6784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 smtClean="0">
                  <a:latin typeface="+mj-lt"/>
                </a:rPr>
                <a:t>Stöd</a:t>
              </a:r>
              <a:endParaRPr lang="sv-SE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50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Kontinuitetshantera – skapa en plan B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73388" y="2265119"/>
            <a:ext cx="8654467" cy="3601527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Planera </a:t>
            </a:r>
            <a:r>
              <a:rPr lang="sv-SE" dirty="0"/>
              <a:t>för att kunna upprätthålla verksamheten på en godtagbar nivå, oavsett </a:t>
            </a:r>
            <a:r>
              <a:rPr lang="sv-SE" dirty="0" smtClean="0"/>
              <a:t>störning:</a:t>
            </a:r>
          </a:p>
          <a:p>
            <a:pPr lvl="1"/>
            <a:r>
              <a:rPr lang="sv-SE" sz="2400" dirty="0" smtClean="0"/>
              <a:t>när </a:t>
            </a:r>
            <a:r>
              <a:rPr lang="sv-SE" sz="2400" dirty="0"/>
              <a:t>personalen inte kommer till jobbet, </a:t>
            </a:r>
            <a:endParaRPr lang="sv-SE" sz="2400" dirty="0" smtClean="0"/>
          </a:p>
          <a:p>
            <a:pPr lvl="1"/>
            <a:r>
              <a:rPr lang="sv-SE" sz="2400" dirty="0" smtClean="0"/>
              <a:t>lokalerna </a:t>
            </a:r>
            <a:r>
              <a:rPr lang="sv-SE" sz="2400" dirty="0"/>
              <a:t>inte går att använda, </a:t>
            </a:r>
            <a:endParaRPr lang="sv-SE" sz="2400" dirty="0" smtClean="0"/>
          </a:p>
          <a:p>
            <a:pPr lvl="1"/>
            <a:r>
              <a:rPr lang="sv-SE" sz="2400" dirty="0" smtClean="0"/>
              <a:t>leveranser </a:t>
            </a:r>
            <a:r>
              <a:rPr lang="sv-SE" sz="2400" dirty="0"/>
              <a:t>av viktiga varor och tjänster inte kommer </a:t>
            </a:r>
            <a:r>
              <a:rPr lang="sv-SE" sz="2400" dirty="0" smtClean="0"/>
              <a:t>fram.</a:t>
            </a:r>
            <a:endParaRPr lang="sv-SE" sz="2400" dirty="0"/>
          </a:p>
        </p:txBody>
      </p:sp>
      <p:grpSp>
        <p:nvGrpSpPr>
          <p:cNvPr id="7" name="Grupp 6"/>
          <p:cNvGrpSpPr/>
          <p:nvPr/>
        </p:nvGrpSpPr>
        <p:grpSpPr>
          <a:xfrm>
            <a:off x="1835566" y="5574085"/>
            <a:ext cx="8755239" cy="678426"/>
            <a:chOff x="1835566" y="4879432"/>
            <a:chExt cx="8755239" cy="678426"/>
          </a:xfrm>
          <a:solidFill>
            <a:srgbClr val="8C8B85"/>
          </a:solidFill>
        </p:grpSpPr>
        <p:sp>
          <p:nvSpPr>
            <p:cNvPr id="8" name="Rektangel 7"/>
            <p:cNvSpPr/>
            <p:nvPr/>
          </p:nvSpPr>
          <p:spPr>
            <a:xfrm>
              <a:off x="3010134" y="4879432"/>
              <a:ext cx="7580671" cy="6784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400" dirty="0" smtClean="0">
                  <a:latin typeface="+mj-lt"/>
                </a:rPr>
                <a:t>- Webbkurs </a:t>
              </a:r>
              <a:r>
                <a:rPr lang="sv-SE" sz="1400" dirty="0">
                  <a:latin typeface="+mj-lt"/>
                </a:rPr>
                <a:t>om </a:t>
              </a:r>
              <a:r>
                <a:rPr lang="sv-SE" sz="1400" dirty="0" smtClean="0">
                  <a:latin typeface="+mj-lt"/>
                </a:rPr>
                <a:t>kontinuitetshantering </a:t>
              </a:r>
              <a:endParaRPr lang="sv-SE" sz="1400" dirty="0">
                <a:latin typeface="+mj-lt"/>
              </a:endParaRPr>
            </a:p>
            <a:p>
              <a:r>
                <a:rPr lang="sv-SE" sz="1400" dirty="0" smtClean="0">
                  <a:latin typeface="+mj-lt"/>
                </a:rPr>
                <a:t>- Verktygslåda </a:t>
              </a:r>
              <a:r>
                <a:rPr lang="sv-SE" sz="1400" dirty="0">
                  <a:latin typeface="+mj-lt"/>
                </a:rPr>
                <a:t>med metodstöd för kontinuitetshantering</a:t>
              </a:r>
            </a:p>
          </p:txBody>
        </p:sp>
        <p:sp>
          <p:nvSpPr>
            <p:cNvPr id="9" name="Rektangel 8"/>
            <p:cNvSpPr/>
            <p:nvPr/>
          </p:nvSpPr>
          <p:spPr>
            <a:xfrm>
              <a:off x="1835566" y="4879432"/>
              <a:ext cx="1174568" cy="6784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 smtClean="0">
                  <a:latin typeface="+mj-lt"/>
                </a:rPr>
                <a:t>Stöd</a:t>
              </a:r>
              <a:endParaRPr lang="sv-SE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038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Säkerställ tillgång på personal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73388" y="2305730"/>
            <a:ext cx="9555012" cy="4437740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>
                <a:solidFill>
                  <a:schemeClr val="bg1"/>
                </a:solidFill>
              </a:rPr>
              <a:t>Planera vilken personal </a:t>
            </a:r>
            <a:r>
              <a:rPr lang="sv-SE" dirty="0">
                <a:solidFill>
                  <a:schemeClr val="bg1"/>
                </a:solidFill>
              </a:rPr>
              <a:t>och </a:t>
            </a:r>
            <a:r>
              <a:rPr lang="sv-SE" dirty="0" smtClean="0">
                <a:solidFill>
                  <a:schemeClr val="bg1"/>
                </a:solidFill>
              </a:rPr>
              <a:t>kompetens som behövs för </a:t>
            </a:r>
            <a:r>
              <a:rPr lang="sv-SE" dirty="0">
                <a:solidFill>
                  <a:schemeClr val="bg1"/>
                </a:solidFill>
              </a:rPr>
              <a:t>att upprätthålla </a:t>
            </a:r>
            <a:r>
              <a:rPr lang="sv-SE" dirty="0" smtClean="0">
                <a:solidFill>
                  <a:schemeClr val="bg1"/>
                </a:solidFill>
              </a:rPr>
              <a:t>verksamheten. Utgå ifrån ordinarie organisation.</a:t>
            </a:r>
            <a:endParaRPr lang="sv-SE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 smtClean="0">
                <a:solidFill>
                  <a:schemeClr val="bg1"/>
                </a:solidFill>
              </a:rPr>
              <a:t>Fundera på: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bg1"/>
                </a:solidFill>
              </a:rPr>
              <a:t> om viss verksamhet kan behövas dygnet runt,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bg1"/>
                </a:solidFill>
              </a:rPr>
              <a:t> om viss verksamhet behöver ställa om till en annan volym,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bg1"/>
                </a:solidFill>
              </a:rPr>
              <a:t> behov av utbildning </a:t>
            </a:r>
            <a:r>
              <a:rPr lang="sv-SE" dirty="0">
                <a:solidFill>
                  <a:schemeClr val="bg1"/>
                </a:solidFill>
              </a:rPr>
              <a:t>och övning för </a:t>
            </a:r>
            <a:r>
              <a:rPr lang="sv-SE" dirty="0" smtClean="0">
                <a:solidFill>
                  <a:schemeClr val="bg1"/>
                </a:solidFill>
              </a:rPr>
              <a:t>en ny </a:t>
            </a:r>
            <a:r>
              <a:rPr lang="sv-SE" dirty="0">
                <a:solidFill>
                  <a:schemeClr val="bg1"/>
                </a:solidFill>
              </a:rPr>
              <a:t>eller annorlunda </a:t>
            </a:r>
            <a:r>
              <a:rPr lang="sv-SE" dirty="0" smtClean="0">
                <a:solidFill>
                  <a:schemeClr val="bg1"/>
                </a:solidFill>
              </a:rPr>
              <a:t>roll,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bg1"/>
                </a:solidFill>
              </a:rPr>
              <a:t> höjd beredskap: krigsplacera för att ha ”rätt person på rätt plats”.</a:t>
            </a: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 smtClean="0">
              <a:solidFill>
                <a:schemeClr val="bg1"/>
              </a:solidFill>
            </a:endParaRPr>
          </a:p>
        </p:txBody>
      </p:sp>
      <p:grpSp>
        <p:nvGrpSpPr>
          <p:cNvPr id="8" name="Grupp 7"/>
          <p:cNvGrpSpPr/>
          <p:nvPr/>
        </p:nvGrpSpPr>
        <p:grpSpPr>
          <a:xfrm>
            <a:off x="1835566" y="5574085"/>
            <a:ext cx="8755239" cy="678426"/>
            <a:chOff x="1835566" y="4879432"/>
            <a:chExt cx="8755239" cy="678426"/>
          </a:xfrm>
          <a:solidFill>
            <a:srgbClr val="8C8B85"/>
          </a:solidFill>
        </p:grpSpPr>
        <p:sp>
          <p:nvSpPr>
            <p:cNvPr id="9" name="Rektangel 8"/>
            <p:cNvSpPr/>
            <p:nvPr/>
          </p:nvSpPr>
          <p:spPr>
            <a:xfrm>
              <a:off x="3010134" y="4879432"/>
              <a:ext cx="7580671" cy="6784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400" dirty="0" smtClean="0">
                  <a:latin typeface="+mj-lt"/>
                </a:rPr>
                <a:t>- Stöd </a:t>
              </a:r>
              <a:r>
                <a:rPr lang="sv-SE" sz="1400" dirty="0">
                  <a:latin typeface="+mj-lt"/>
                </a:rPr>
                <a:t>i att planera för bortfall av personal</a:t>
              </a:r>
            </a:p>
            <a:p>
              <a:r>
                <a:rPr lang="sv-SE" sz="1400" dirty="0" smtClean="0">
                  <a:latin typeface="+mj-lt"/>
                </a:rPr>
                <a:t>- Höst </a:t>
              </a:r>
              <a:r>
                <a:rPr lang="sv-SE" sz="1400" dirty="0">
                  <a:latin typeface="+mj-lt"/>
                </a:rPr>
                <a:t>2021: Vägledning för krigsorganisation och krigsplacering för företag</a:t>
              </a:r>
            </a:p>
          </p:txBody>
        </p:sp>
        <p:sp>
          <p:nvSpPr>
            <p:cNvPr id="10" name="Rektangel 9"/>
            <p:cNvSpPr/>
            <p:nvPr/>
          </p:nvSpPr>
          <p:spPr>
            <a:xfrm>
              <a:off x="1835566" y="4879432"/>
              <a:ext cx="1174568" cy="6784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 smtClean="0">
                  <a:latin typeface="+mj-lt"/>
                </a:rPr>
                <a:t>Stöd</a:t>
              </a:r>
              <a:endParaRPr lang="sv-SE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44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denna presentation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681024" y="2074820"/>
            <a:ext cx="9860736" cy="4664647"/>
          </a:xfrm>
        </p:spPr>
        <p:txBody>
          <a:bodyPr/>
          <a:lstStyle/>
          <a:p>
            <a:r>
              <a:rPr lang="sv-SE" dirty="0" smtClean="0"/>
              <a:t>Ger en </a:t>
            </a:r>
            <a:r>
              <a:rPr lang="sv-SE" dirty="0"/>
              <a:t>överblick </a:t>
            </a:r>
            <a:r>
              <a:rPr lang="sv-SE" dirty="0" smtClean="0"/>
              <a:t>av innehållet på </a:t>
            </a:r>
            <a:r>
              <a:rPr lang="sv-SE" dirty="0" smtClean="0">
                <a:hlinkClick r:id="rId2"/>
              </a:rPr>
              <a:t>www.msb.se/beredskapforforetag</a:t>
            </a:r>
            <a:r>
              <a:rPr lang="sv-SE" dirty="0" smtClean="0"/>
              <a:t> </a:t>
            </a:r>
          </a:p>
          <a:p>
            <a:r>
              <a:rPr lang="sv-SE" dirty="0" smtClean="0"/>
              <a:t>Kan användas för att påbörja en dialog om beredskap för företag: </a:t>
            </a:r>
            <a:br>
              <a:rPr lang="sv-SE" dirty="0" smtClean="0"/>
            </a:br>
            <a:r>
              <a:rPr lang="sv-SE" dirty="0" smtClean="0"/>
              <a:t>i egen organisation, inom ett geografiskt </a:t>
            </a:r>
            <a:r>
              <a:rPr lang="sv-SE" dirty="0"/>
              <a:t>område </a:t>
            </a:r>
            <a:r>
              <a:rPr lang="sv-SE" dirty="0" smtClean="0"/>
              <a:t>eller i en bransch</a:t>
            </a:r>
          </a:p>
          <a:p>
            <a:r>
              <a:rPr lang="sv-SE" dirty="0" smtClean="0"/>
              <a:t>Komplettera gärna med egen lokal eller regional information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Hör gärna av dig med synpunkter, idéer och förslag till: </a:t>
            </a:r>
            <a:r>
              <a:rPr lang="sv-SE" dirty="0" smtClean="0">
                <a:hlinkClick r:id="rId3"/>
              </a:rPr>
              <a:t>beredskapforforetag@msb.se</a:t>
            </a:r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218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Skydda företagets information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73387" y="2265119"/>
            <a:ext cx="10010117" cy="3601527"/>
          </a:xfrm>
        </p:spPr>
        <p:txBody>
          <a:bodyPr/>
          <a:lstStyle/>
          <a:p>
            <a:r>
              <a:rPr lang="sv-SE" dirty="0"/>
              <a:t>B</a:t>
            </a:r>
            <a:r>
              <a:rPr lang="sv-SE" dirty="0" smtClean="0"/>
              <a:t>örja </a:t>
            </a:r>
            <a:r>
              <a:rPr lang="sv-SE" dirty="0"/>
              <a:t>med att genomföra rekommenderade säkerhetsåtgärder</a:t>
            </a:r>
          </a:p>
          <a:p>
            <a:r>
              <a:rPr lang="sv-SE" dirty="0"/>
              <a:t>A</a:t>
            </a:r>
            <a:r>
              <a:rPr lang="sv-SE" dirty="0" smtClean="0"/>
              <a:t>rbeta </a:t>
            </a:r>
            <a:r>
              <a:rPr lang="sv-SE" dirty="0"/>
              <a:t>med informations- och cybersäkerhet </a:t>
            </a:r>
            <a:r>
              <a:rPr lang="sv-SE" dirty="0" smtClean="0">
                <a:solidFill>
                  <a:schemeClr val="bg1"/>
                </a:solidFill>
              </a:rPr>
              <a:t>systematiskt och </a:t>
            </a:r>
            <a:r>
              <a:rPr lang="sv-SE" dirty="0" smtClean="0"/>
              <a:t>integrerat </a:t>
            </a:r>
            <a:r>
              <a:rPr lang="sv-SE" dirty="0"/>
              <a:t>i företagets ledningssystem </a:t>
            </a:r>
            <a:endParaRPr lang="sv-SE" dirty="0" smtClean="0"/>
          </a:p>
          <a:p>
            <a:r>
              <a:rPr lang="sv-SE" dirty="0"/>
              <a:t>U</a:t>
            </a:r>
            <a:r>
              <a:rPr lang="sv-SE" dirty="0" smtClean="0"/>
              <a:t>tgå </a:t>
            </a:r>
            <a:r>
              <a:rPr lang="sv-SE" dirty="0"/>
              <a:t>från de risker ni har identifierat</a:t>
            </a:r>
          </a:p>
          <a:p>
            <a:r>
              <a:rPr lang="sv-SE" dirty="0"/>
              <a:t>S</a:t>
            </a:r>
            <a:r>
              <a:rPr lang="sv-SE" dirty="0" smtClean="0"/>
              <a:t>e till att alla </a:t>
            </a:r>
            <a:r>
              <a:rPr lang="sv-SE" dirty="0" smtClean="0">
                <a:solidFill>
                  <a:schemeClr val="bg1"/>
                </a:solidFill>
              </a:rPr>
              <a:t>känner</a:t>
            </a:r>
            <a:r>
              <a:rPr lang="sv-SE" dirty="0" smtClean="0"/>
              <a:t> </a:t>
            </a:r>
            <a:r>
              <a:rPr lang="sv-SE" dirty="0"/>
              <a:t>till och följer </a:t>
            </a:r>
            <a:r>
              <a:rPr lang="sv-SE" dirty="0" smtClean="0"/>
              <a:t>rutiner </a:t>
            </a:r>
            <a:r>
              <a:rPr lang="sv-SE" dirty="0"/>
              <a:t>och </a:t>
            </a:r>
            <a:r>
              <a:rPr lang="sv-SE" dirty="0" smtClean="0"/>
              <a:t>arbetssätt</a:t>
            </a:r>
            <a:r>
              <a:rPr lang="sv-SE" dirty="0"/>
              <a:t> </a:t>
            </a:r>
            <a:endParaRPr lang="sv-SE" dirty="0" smtClean="0"/>
          </a:p>
          <a:p>
            <a:r>
              <a:rPr lang="sv-SE" dirty="0"/>
              <a:t>K</a:t>
            </a:r>
            <a:r>
              <a:rPr lang="sv-SE" dirty="0" smtClean="0"/>
              <a:t>ontakta </a:t>
            </a:r>
            <a:r>
              <a:rPr lang="sv-SE" dirty="0"/>
              <a:t>CERT-SE hos MSB </a:t>
            </a:r>
            <a:r>
              <a:rPr lang="sv-SE" dirty="0" smtClean="0"/>
              <a:t>vid </a:t>
            </a:r>
            <a:r>
              <a:rPr lang="sv-SE" dirty="0"/>
              <a:t>allvarliga </a:t>
            </a:r>
            <a:r>
              <a:rPr lang="sv-SE" dirty="0" err="1" smtClean="0"/>
              <a:t>it-incidenter</a:t>
            </a:r>
            <a:endParaRPr lang="sv-SE" dirty="0"/>
          </a:p>
        </p:txBody>
      </p:sp>
      <p:grpSp>
        <p:nvGrpSpPr>
          <p:cNvPr id="8" name="Grupp 7"/>
          <p:cNvGrpSpPr/>
          <p:nvPr/>
        </p:nvGrpSpPr>
        <p:grpSpPr>
          <a:xfrm>
            <a:off x="1835566" y="5574085"/>
            <a:ext cx="8755239" cy="678426"/>
            <a:chOff x="1835566" y="4879432"/>
            <a:chExt cx="8755239" cy="678426"/>
          </a:xfrm>
          <a:solidFill>
            <a:srgbClr val="8C8B85"/>
          </a:solidFill>
        </p:grpSpPr>
        <p:sp>
          <p:nvSpPr>
            <p:cNvPr id="9" name="Rektangel 8"/>
            <p:cNvSpPr/>
            <p:nvPr/>
          </p:nvSpPr>
          <p:spPr>
            <a:xfrm>
              <a:off x="3010134" y="4879432"/>
              <a:ext cx="7580671" cy="6784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1400" dirty="0" smtClean="0">
                  <a:latin typeface="+mj-lt"/>
                </a:rPr>
                <a:t>- Vägledning </a:t>
              </a:r>
              <a:r>
                <a:rPr lang="sv-SE" sz="1400" dirty="0">
                  <a:latin typeface="+mj-lt"/>
                </a:rPr>
                <a:t>och stöd för systematiskt </a:t>
              </a:r>
              <a:r>
                <a:rPr lang="sv-SE" sz="1400" dirty="0" smtClean="0">
                  <a:latin typeface="+mj-lt"/>
                </a:rPr>
                <a:t>informationssäkerhet</a:t>
              </a:r>
              <a:endParaRPr lang="sv-SE" sz="1400" dirty="0">
                <a:latin typeface="+mj-lt"/>
              </a:endParaRPr>
            </a:p>
            <a:p>
              <a:r>
                <a:rPr lang="sv-SE" sz="1400" dirty="0" smtClean="0">
                  <a:latin typeface="+mj-lt"/>
                </a:rPr>
                <a:t>- Vägledning </a:t>
              </a:r>
              <a:r>
                <a:rPr lang="sv-SE" sz="1400" dirty="0">
                  <a:latin typeface="+mj-lt"/>
                </a:rPr>
                <a:t>till ökad säkerhet i industriella informations- och styrsystem</a:t>
              </a:r>
            </a:p>
            <a:p>
              <a:r>
                <a:rPr lang="sv-SE" sz="1400" dirty="0" smtClean="0">
                  <a:latin typeface="+mj-lt"/>
                </a:rPr>
                <a:t>- Stöd </a:t>
              </a:r>
              <a:r>
                <a:rPr lang="sv-SE" sz="1400" dirty="0">
                  <a:latin typeface="+mj-lt"/>
                </a:rPr>
                <a:t>i att identifiera, förebygga och hantera </a:t>
              </a:r>
              <a:r>
                <a:rPr lang="sv-SE" sz="1400" dirty="0" err="1">
                  <a:latin typeface="+mj-lt"/>
                </a:rPr>
                <a:t>it-incidenter</a:t>
              </a:r>
              <a:endParaRPr lang="sv-SE" sz="1400" dirty="0">
                <a:latin typeface="+mj-lt"/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1835566" y="4879432"/>
              <a:ext cx="1174568" cy="678426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 smtClean="0">
                  <a:latin typeface="+mj-lt"/>
                </a:rPr>
                <a:t>Stöd</a:t>
              </a:r>
              <a:endParaRPr lang="sv-SE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528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388" y="1108423"/>
            <a:ext cx="9534692" cy="966397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Rekommenderade it-</a:t>
            </a:r>
            <a:r>
              <a:rPr lang="sv-SE" dirty="0" smtClean="0"/>
              <a:t>säkerhetsåtgärder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73387" y="2265119"/>
            <a:ext cx="4322613" cy="3973121"/>
          </a:xfrm>
        </p:spPr>
        <p:txBody>
          <a:bodyPr/>
          <a:lstStyle/>
          <a:p>
            <a:pPr marL="171450" indent="-171450"/>
            <a:r>
              <a:rPr lang="sv-SE" sz="2000" dirty="0"/>
              <a:t>I</a:t>
            </a:r>
            <a:r>
              <a:rPr lang="sv-SE" sz="2000" dirty="0" smtClean="0"/>
              <a:t>nstallera </a:t>
            </a:r>
            <a:r>
              <a:rPr lang="sv-SE" sz="2000" dirty="0"/>
              <a:t>säkerhetsuppdateringar så fort det går</a:t>
            </a:r>
          </a:p>
          <a:p>
            <a:pPr marL="171450" indent="-171450"/>
            <a:r>
              <a:rPr lang="sv-SE" sz="2000" dirty="0"/>
              <a:t>F</a:t>
            </a:r>
            <a:r>
              <a:rPr lang="sv-SE" sz="2000" dirty="0" smtClean="0"/>
              <a:t>örvalta </a:t>
            </a:r>
            <a:r>
              <a:rPr lang="sv-SE" sz="2000" dirty="0"/>
              <a:t>behörigheter och använd starka autentiseringsfunktioner</a:t>
            </a:r>
          </a:p>
          <a:p>
            <a:pPr marL="171450" indent="-171450"/>
            <a:r>
              <a:rPr lang="sv-SE" sz="2000" dirty="0"/>
              <a:t>B</a:t>
            </a:r>
            <a:r>
              <a:rPr lang="sv-SE" sz="2000" dirty="0" smtClean="0"/>
              <a:t>egränsa </a:t>
            </a:r>
            <a:r>
              <a:rPr lang="sv-SE" sz="2000" dirty="0"/>
              <a:t>och skydda användningen av systemadministrativa behörigheter</a:t>
            </a:r>
          </a:p>
          <a:p>
            <a:pPr marL="171450" indent="-171450"/>
            <a:r>
              <a:rPr lang="sv-SE" sz="2000" dirty="0"/>
              <a:t>I</a:t>
            </a:r>
            <a:r>
              <a:rPr lang="sv-SE" sz="2000" dirty="0" smtClean="0"/>
              <a:t>naktivera </a:t>
            </a:r>
            <a:r>
              <a:rPr lang="sv-SE" sz="2000" dirty="0"/>
              <a:t>oanvända tjänster och protokoll (härda systemen</a:t>
            </a:r>
            <a:r>
              <a:rPr lang="sv-SE" sz="2000" dirty="0" smtClean="0"/>
              <a:t>)</a:t>
            </a:r>
          </a:p>
          <a:p>
            <a:pPr marL="171450" indent="-171450"/>
            <a:r>
              <a:rPr lang="sv-SE" sz="2000" dirty="0" smtClean="0"/>
              <a:t>Gör </a:t>
            </a:r>
            <a:r>
              <a:rPr lang="sv-SE" sz="2000" dirty="0"/>
              <a:t>säkerhetskopior och testa om informationen går att läsa tillbaka</a:t>
            </a:r>
          </a:p>
          <a:p>
            <a:pPr marL="171450" indent="-171450"/>
            <a:endParaRPr lang="sv-SE" sz="2000" dirty="0"/>
          </a:p>
        </p:txBody>
      </p:sp>
      <p:sp>
        <p:nvSpPr>
          <p:cNvPr id="6" name="Rektangel 5"/>
          <p:cNvSpPr/>
          <p:nvPr/>
        </p:nvSpPr>
        <p:spPr>
          <a:xfrm>
            <a:off x="6400800" y="2274838"/>
            <a:ext cx="490728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lang="sv-SE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illåt </a:t>
            </a: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bara godkänd utrustning i nätverket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lang="sv-SE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äkerställ </a:t>
            </a: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att bara godkänd mjukvara får köras (vitlistning)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lang="sv-SE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egmentera </a:t>
            </a: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nätverken och filtrera trafiken mellan segmenten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U</a:t>
            </a:r>
            <a:r>
              <a:rPr lang="sv-SE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ppgradera </a:t>
            </a: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mjuk­ och hårdvara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lang="sv-SE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äkerställ </a:t>
            </a: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förmågan att upptäcka säkerhetshändelser</a:t>
            </a:r>
          </a:p>
        </p:txBody>
      </p:sp>
    </p:spTree>
    <p:extLst>
      <p:ext uri="{BB962C8B-B14F-4D97-AF65-F5344CB8AC3E}">
        <p14:creationId xmlns:p14="http://schemas.microsoft.com/office/powerpoint/2010/main" val="365369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70667" y="3500320"/>
            <a:ext cx="4518007" cy="1273968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Lär </a:t>
            </a:r>
            <a:r>
              <a:rPr lang="sv-SE" dirty="0">
                <a:solidFill>
                  <a:schemeClr val="bg1"/>
                </a:solidFill>
              </a:rPr>
              <a:t>d</a:t>
            </a:r>
            <a:r>
              <a:rPr lang="sv-SE" dirty="0" smtClean="0">
                <a:solidFill>
                  <a:schemeClr val="bg1"/>
                </a:solidFill>
              </a:rPr>
              <a:t>ig mer om beredskap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8028" y="1224403"/>
            <a:ext cx="3062772" cy="3601527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>
                <a:latin typeface="+mj-lt"/>
              </a:rPr>
              <a:t>Webbkurser</a:t>
            </a:r>
            <a:br>
              <a:rPr lang="sv-SE" b="1" dirty="0" smtClean="0">
                <a:latin typeface="+mj-lt"/>
              </a:rPr>
            </a:br>
            <a:endParaRPr lang="sv-SE" b="1" dirty="0" smtClean="0">
              <a:latin typeface="+mj-lt"/>
            </a:endParaRPr>
          </a:p>
          <a:p>
            <a:r>
              <a:rPr lang="sv-SE" sz="2000" dirty="0" smtClean="0"/>
              <a:t>Introduktion </a:t>
            </a:r>
            <a:r>
              <a:rPr lang="sv-SE" sz="2000" dirty="0"/>
              <a:t>till totalförsvar </a:t>
            </a:r>
            <a:endParaRPr lang="sv-SE" sz="2000" dirty="0" smtClean="0"/>
          </a:p>
          <a:p>
            <a:r>
              <a:rPr lang="sv-SE" sz="2000" dirty="0" smtClean="0"/>
              <a:t>Kontinuitetshantering</a:t>
            </a:r>
            <a:endParaRPr lang="sv-SE" sz="2000" dirty="0"/>
          </a:p>
          <a:p>
            <a:r>
              <a:rPr lang="sv-SE" sz="2000" dirty="0" smtClean="0"/>
              <a:t>Informationssäkerhet </a:t>
            </a:r>
            <a:r>
              <a:rPr lang="sv-SE" sz="2000" dirty="0"/>
              <a:t>(DISA)</a:t>
            </a:r>
          </a:p>
          <a:p>
            <a:r>
              <a:rPr lang="sv-SE" sz="2000" dirty="0" smtClean="0"/>
              <a:t>Grundläggande säkerhetsskydd</a:t>
            </a:r>
            <a:endParaRPr lang="sv-SE" sz="2000" dirty="0"/>
          </a:p>
        </p:txBody>
      </p:sp>
      <p:sp>
        <p:nvSpPr>
          <p:cNvPr id="5" name="Rektangel 4"/>
          <p:cNvSpPr/>
          <p:nvPr/>
        </p:nvSpPr>
        <p:spPr>
          <a:xfrm>
            <a:off x="4236720" y="1224403"/>
            <a:ext cx="3608832" cy="349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sv-SE" sz="24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Rapporter och utredningar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Näringslivets roll i totalförsvaret 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Försörjningsberedskap och Beredskapslagring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Livsmedels- och läkemedelsförsörjning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Personalförsörjning</a:t>
            </a:r>
          </a:p>
        </p:txBody>
      </p:sp>
      <p:sp>
        <p:nvSpPr>
          <p:cNvPr id="6" name="Rektangel 5"/>
          <p:cNvSpPr/>
          <p:nvPr/>
        </p:nvSpPr>
        <p:spPr>
          <a:xfrm>
            <a:off x="8199120" y="1224403"/>
            <a:ext cx="347472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sv-SE" sz="24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Utbildningar</a:t>
            </a:r>
            <a:br>
              <a:rPr lang="sv-SE" sz="24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endParaRPr lang="sv-SE" sz="2400" b="1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Regelverk och ansvar i totalförsvaret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Högre kurs i samhällets krisberedskap och totalförsvar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cs typeface="Arial" panose="020B0604020202020204" pitchFamily="34" charset="0"/>
              </a:rPr>
              <a:t>Kurser i krisberedskap för yrkesverksamma specialister </a:t>
            </a:r>
          </a:p>
        </p:txBody>
      </p:sp>
    </p:spTree>
    <p:extLst>
      <p:ext uri="{BB962C8B-B14F-4D97-AF65-F5344CB8AC3E}">
        <p14:creationId xmlns:p14="http://schemas.microsoft.com/office/powerpoint/2010/main" val="29276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>
                <a:solidFill>
                  <a:schemeClr val="bg1"/>
                </a:solidFill>
              </a:rPr>
              <a:t>På gång </a:t>
            </a:r>
            <a:r>
              <a:rPr lang="sv-SE" dirty="0">
                <a:solidFill>
                  <a:schemeClr val="bg1"/>
                </a:solidFill>
              </a:rPr>
              <a:t/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sz="3200" dirty="0" smtClean="0">
                <a:solidFill>
                  <a:schemeClr val="bg1"/>
                </a:solidFill>
              </a:rPr>
              <a:t>hösten 2021</a:t>
            </a:r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Vägledning för företag i krigsorganisation och krigsplacering</a:t>
            </a:r>
          </a:p>
          <a:p>
            <a:r>
              <a:rPr lang="sv-SE" dirty="0"/>
              <a:t>Stöd i att identifiera samhällsviktig verksamhet</a:t>
            </a:r>
          </a:p>
          <a:p>
            <a:r>
              <a:rPr lang="sv-SE" dirty="0"/>
              <a:t>Korta filmer med fördjupning i vissa </a:t>
            </a:r>
            <a:r>
              <a:rPr lang="sv-SE" dirty="0" smtClean="0"/>
              <a:t>ämnen</a:t>
            </a:r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168" r="131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60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926934" y="1352838"/>
            <a:ext cx="8898084" cy="633743"/>
          </a:xfrm>
        </p:spPr>
        <p:txBody>
          <a:bodyPr/>
          <a:lstStyle/>
          <a:p>
            <a:r>
              <a:rPr lang="sv-SE" dirty="0" smtClean="0"/>
              <a:t>Följ oss för att följa utvecklingen</a:t>
            </a: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1926935" y="2037255"/>
            <a:ext cx="7810954" cy="1382506"/>
          </a:xfrm>
        </p:spPr>
        <p:txBody>
          <a:bodyPr/>
          <a:lstStyle/>
          <a:p>
            <a:r>
              <a:rPr lang="sv-SE" sz="3200" u="sng" dirty="0" smtClean="0">
                <a:latin typeface="+mj-lt"/>
              </a:rPr>
              <a:t>msb.se/</a:t>
            </a:r>
            <a:r>
              <a:rPr lang="sv-SE" sz="3200" u="sng" dirty="0" err="1" smtClean="0">
                <a:latin typeface="+mj-lt"/>
              </a:rPr>
              <a:t>beredskapforforetag</a:t>
            </a:r>
            <a:endParaRPr lang="sv-SE" sz="3200" u="sng" dirty="0" smtClean="0">
              <a:latin typeface="+mj-lt"/>
            </a:endParaRPr>
          </a:p>
          <a:p>
            <a:endParaRPr lang="sv-SE" sz="2800" dirty="0" smtClean="0">
              <a:latin typeface="+mj-lt"/>
            </a:endParaRPr>
          </a:p>
          <a:p>
            <a:r>
              <a:rPr lang="sv-SE" sz="2800" dirty="0" smtClean="0">
                <a:latin typeface="+mj-lt"/>
              </a:rPr>
              <a:t>Nyhetsbrevet </a:t>
            </a:r>
            <a:r>
              <a:rPr lang="sv-SE" sz="2800" i="1" dirty="0" smtClean="0">
                <a:latin typeface="+mj-lt"/>
              </a:rPr>
              <a:t>Nytt </a:t>
            </a:r>
            <a:r>
              <a:rPr lang="sv-SE" sz="2800" i="1" dirty="0">
                <a:latin typeface="+mj-lt"/>
              </a:rPr>
              <a:t>från MSB om krisberedskap och civilt </a:t>
            </a:r>
            <a:r>
              <a:rPr lang="sv-SE" sz="2800" i="1" dirty="0" smtClean="0">
                <a:latin typeface="+mj-lt"/>
              </a:rPr>
              <a:t>försvar</a:t>
            </a:r>
            <a:endParaRPr lang="sv-SE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643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50178" y="1140736"/>
            <a:ext cx="4723499" cy="943824"/>
          </a:xfrm>
        </p:spPr>
        <p:txBody>
          <a:bodyPr/>
          <a:lstStyle/>
          <a:p>
            <a:r>
              <a:rPr lang="sv-SE" sz="2800" dirty="0" smtClean="0">
                <a:solidFill>
                  <a:schemeClr val="tx1"/>
                </a:solidFill>
              </a:rPr>
              <a:t>MSB:s roll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750177" y="2258402"/>
            <a:ext cx="5087596" cy="4395786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att </a:t>
            </a:r>
            <a:r>
              <a:rPr lang="sv-SE" dirty="0">
                <a:solidFill>
                  <a:schemeClr val="tx1"/>
                </a:solidFill>
              </a:rPr>
              <a:t>driva och utveckla </a:t>
            </a:r>
            <a:r>
              <a:rPr lang="sv-SE" dirty="0" smtClean="0">
                <a:solidFill>
                  <a:schemeClr val="tx1"/>
                </a:solidFill>
              </a:rPr>
              <a:t>krisberedskap och civilt försvar</a:t>
            </a:r>
          </a:p>
          <a:p>
            <a:r>
              <a:rPr lang="sv-SE" dirty="0">
                <a:solidFill>
                  <a:schemeClr val="tx1"/>
                </a:solidFill>
              </a:rPr>
              <a:t>a</a:t>
            </a:r>
            <a:r>
              <a:rPr lang="sv-SE" dirty="0" smtClean="0">
                <a:solidFill>
                  <a:schemeClr val="tx1"/>
                </a:solidFill>
              </a:rPr>
              <a:t>tt samverka med och stödja </a:t>
            </a:r>
            <a:r>
              <a:rPr lang="sv-SE" dirty="0">
                <a:solidFill>
                  <a:schemeClr val="tx1"/>
                </a:solidFill>
              </a:rPr>
              <a:t>andra aktörer i arbetet</a:t>
            </a:r>
          </a:p>
          <a:p>
            <a:pPr marL="0" indent="0">
              <a:buNone/>
            </a:pPr>
            <a:endParaRPr lang="sv-S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Syftet är att värna </a:t>
            </a:r>
            <a:r>
              <a:rPr lang="sv-SE" dirty="0">
                <a:solidFill>
                  <a:schemeClr val="tx1"/>
                </a:solidFill>
              </a:rPr>
              <a:t>människors liv och hälsa, samhällets funktionalitet och grundläggande värden som demokrati, rättssäkerhet och mänskliga rättigheter. </a:t>
            </a:r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r="196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293162" y="1140736"/>
            <a:ext cx="4397394" cy="943824"/>
          </a:xfrm>
        </p:spPr>
        <p:txBody>
          <a:bodyPr/>
          <a:lstStyle/>
          <a:p>
            <a:r>
              <a:rPr lang="sv-SE" dirty="0" smtClean="0"/>
              <a:t>Därför behöver samhällets beredskap stärkas </a:t>
            </a:r>
            <a:endParaRPr lang="sv-SE" b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495715" cy="3833813"/>
          </a:xfrm>
        </p:spPr>
        <p:txBody>
          <a:bodyPr/>
          <a:lstStyle/>
          <a:p>
            <a:r>
              <a:rPr lang="sv-SE" altLang="sv-SE" dirty="0" smtClean="0">
                <a:solidFill>
                  <a:schemeClr val="bg1"/>
                </a:solidFill>
              </a:rPr>
              <a:t>Utvecklingen med k</a:t>
            </a:r>
            <a:r>
              <a:rPr lang="sv-SE" altLang="sv-SE" dirty="0" smtClean="0"/>
              <a:t>limatförändringar, snabb digitalisering </a:t>
            </a:r>
            <a:r>
              <a:rPr lang="sv-SE" altLang="sv-SE" dirty="0"/>
              <a:t>och ett förändrat säkerhetspolitiskt </a:t>
            </a:r>
            <a:r>
              <a:rPr lang="sv-SE" altLang="sv-SE" dirty="0" smtClean="0"/>
              <a:t>läge skapar nya sårbarheter</a:t>
            </a:r>
          </a:p>
          <a:p>
            <a:r>
              <a:rPr lang="sv-SE" altLang="sv-SE" dirty="0" smtClean="0"/>
              <a:t>Samhällsstörningar som pandemier, naturolyckor eller militära konflikter kan hota eller skada viktiga värden i samhället </a:t>
            </a:r>
            <a:endParaRPr lang="sv-SE" alt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8"/>
          <a:stretch/>
        </p:blipFill>
        <p:spPr>
          <a:xfrm>
            <a:off x="0" y="0"/>
            <a:ext cx="6096000" cy="70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6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293162" y="426720"/>
            <a:ext cx="4001936" cy="1657840"/>
          </a:xfrm>
        </p:spPr>
        <p:txBody>
          <a:bodyPr/>
          <a:lstStyle/>
          <a:p>
            <a:r>
              <a:rPr lang="sv-SE" dirty="0" smtClean="0"/>
              <a:t>Därför behöver företag stärka sin beredskap</a:t>
            </a:r>
            <a:endParaRPr lang="sv-SE" b="0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"/>
          <a:stretch/>
        </p:blipFill>
        <p:spPr>
          <a:xfrm>
            <a:off x="0" y="0"/>
            <a:ext cx="6096000" cy="6929120"/>
          </a:xfrm>
        </p:spPr>
      </p:pic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761186" cy="4221056"/>
          </a:xfrm>
        </p:spPr>
        <p:txBody>
          <a:bodyPr/>
          <a:lstStyle/>
          <a:p>
            <a:r>
              <a:rPr lang="sv-SE" dirty="0"/>
              <a:t>För att vid behov kunna ställa om eller anpassa sin verksamhet</a:t>
            </a:r>
          </a:p>
          <a:p>
            <a:r>
              <a:rPr lang="sv-SE" dirty="0" smtClean="0"/>
              <a:t>För </a:t>
            </a:r>
            <a:r>
              <a:rPr lang="sv-SE" dirty="0"/>
              <a:t>att stå bättre rustade mot störningar och avbrott</a:t>
            </a:r>
          </a:p>
          <a:p>
            <a:r>
              <a:rPr lang="sv-SE" dirty="0" smtClean="0"/>
              <a:t>Robust och </a:t>
            </a:r>
            <a:r>
              <a:rPr lang="sv-SE" dirty="0" err="1" smtClean="0"/>
              <a:t>resilient</a:t>
            </a:r>
            <a:r>
              <a:rPr lang="sv-SE" dirty="0" smtClean="0"/>
              <a:t> verksamhet ger konkurrensfördelar och affärsmöjligheter</a:t>
            </a:r>
          </a:p>
          <a:p>
            <a:r>
              <a:rPr lang="sv-SE" dirty="0" smtClean="0"/>
              <a:t>Samhällsengagemang </a:t>
            </a:r>
            <a:r>
              <a:rPr lang="sv-SE" dirty="0"/>
              <a:t>kan stärka varumärket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69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93162" y="560439"/>
            <a:ext cx="4161420" cy="1524121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Tillsammans stärker vi samhällets motståndskraft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574373" cy="3833813"/>
          </a:xfrm>
        </p:spPr>
        <p:txBody>
          <a:bodyPr/>
          <a:lstStyle/>
          <a:p>
            <a:r>
              <a:rPr lang="sv-SE" sz="2000" dirty="0">
                <a:solidFill>
                  <a:schemeClr val="bg1"/>
                </a:solidFill>
              </a:rPr>
              <a:t>Företag bedriver en stor del av den verksamhet som </a:t>
            </a:r>
            <a:r>
              <a:rPr lang="sv-SE" sz="2000" dirty="0" smtClean="0">
                <a:solidFill>
                  <a:schemeClr val="bg1"/>
                </a:solidFill>
              </a:rPr>
              <a:t>utgör </a:t>
            </a:r>
            <a:r>
              <a:rPr lang="sv-SE" sz="2000" dirty="0">
                <a:solidFill>
                  <a:schemeClr val="bg1"/>
                </a:solidFill>
              </a:rPr>
              <a:t>samhällets viktigaste funktioner, till exempel tillgång till mat, transporter och el</a:t>
            </a:r>
          </a:p>
          <a:p>
            <a:r>
              <a:rPr lang="sv-SE" sz="2000" dirty="0">
                <a:solidFill>
                  <a:schemeClr val="bg1"/>
                </a:solidFill>
              </a:rPr>
              <a:t>Alla kan hjälpa </a:t>
            </a:r>
            <a:r>
              <a:rPr lang="sv-SE" sz="2000" dirty="0" smtClean="0">
                <a:solidFill>
                  <a:schemeClr val="bg1"/>
                </a:solidFill>
              </a:rPr>
              <a:t>till och </a:t>
            </a:r>
            <a:r>
              <a:rPr lang="sv-SE" sz="2000" dirty="0">
                <a:solidFill>
                  <a:schemeClr val="bg1"/>
                </a:solidFill>
              </a:rPr>
              <a:t>alla kan bidra och öka sin förmåga att motstå svåra påfrestningar: privatpersoner, företag, ideella organisationer, kommuner, regioner och statliga myndigheter</a:t>
            </a:r>
            <a:endParaRPr lang="sv-SE" sz="2000" dirty="0"/>
          </a:p>
          <a:p>
            <a:endParaRPr lang="sv-SE" sz="2000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81662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388" y="1108423"/>
            <a:ext cx="7036315" cy="966397"/>
          </a:xfrm>
        </p:spPr>
        <p:txBody>
          <a:bodyPr/>
          <a:lstStyle/>
          <a:p>
            <a:r>
              <a:rPr lang="sv-SE" dirty="0" smtClean="0"/>
              <a:t>Detta kan företag göra för att stärka sin beredskap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73388" y="2265119"/>
            <a:ext cx="9307568" cy="3601527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Ta höjd för konsekvenser av samhällsstörningar i planering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Använda scenarier för att förstå hur verksamheten påverkas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 smtClean="0"/>
              <a:t>Identifiera samhällsviktig verksamhet</a:t>
            </a:r>
          </a:p>
          <a:p>
            <a:r>
              <a:rPr lang="sv-SE" dirty="0" smtClean="0"/>
              <a:t>Kontinuitetshantera för att verksamheten ska fungera</a:t>
            </a:r>
          </a:p>
          <a:p>
            <a:r>
              <a:rPr lang="sv-SE" dirty="0" smtClean="0"/>
              <a:t>Säkerställa </a:t>
            </a:r>
            <a:r>
              <a:rPr lang="sv-SE" dirty="0">
                <a:solidFill>
                  <a:schemeClr val="bg1"/>
                </a:solidFill>
              </a:rPr>
              <a:t>tillgång till personal</a:t>
            </a:r>
          </a:p>
          <a:p>
            <a:r>
              <a:rPr lang="sv-SE" dirty="0" smtClean="0"/>
              <a:t>Skydda </a:t>
            </a:r>
            <a:r>
              <a:rPr lang="sv-SE" dirty="0" smtClean="0">
                <a:solidFill>
                  <a:schemeClr val="bg1"/>
                </a:solidFill>
              </a:rPr>
              <a:t>sin information 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Lära sig mer om hur samhällets beredskap fungerar </a:t>
            </a:r>
          </a:p>
        </p:txBody>
      </p:sp>
    </p:spTree>
    <p:extLst>
      <p:ext uri="{BB962C8B-B14F-4D97-AF65-F5344CB8AC3E}">
        <p14:creationId xmlns:p14="http://schemas.microsoft.com/office/powerpoint/2010/main" val="332425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3"/>
          <p:cNvSpPr txBox="1">
            <a:spLocks/>
          </p:cNvSpPr>
          <p:nvPr/>
        </p:nvSpPr>
        <p:spPr>
          <a:xfrm>
            <a:off x="6988371" y="1328132"/>
            <a:ext cx="4021891" cy="5534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 smtClean="0">
                <a:solidFill>
                  <a:schemeClr val="bg1"/>
                </a:solidFill>
              </a:rPr>
              <a:t>Det här kan hända</a:t>
            </a:r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11" name="Rubrik 3"/>
          <p:cNvSpPr txBox="1">
            <a:spLocks/>
          </p:cNvSpPr>
          <p:nvPr/>
        </p:nvSpPr>
        <p:spPr>
          <a:xfrm>
            <a:off x="1312407" y="3638663"/>
            <a:ext cx="3883428" cy="60737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 smtClean="0">
                <a:solidFill>
                  <a:schemeClr val="bg1"/>
                </a:solidFill>
              </a:rPr>
              <a:t>Det här kan företaget göra</a:t>
            </a:r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12" name="Rubrik 3"/>
          <p:cNvSpPr txBox="1">
            <a:spLocks/>
          </p:cNvSpPr>
          <p:nvPr/>
        </p:nvSpPr>
        <p:spPr>
          <a:xfrm>
            <a:off x="7001421" y="3638663"/>
            <a:ext cx="4356242" cy="60737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 smtClean="0">
                <a:solidFill>
                  <a:schemeClr val="bg1"/>
                </a:solidFill>
              </a:rPr>
              <a:t>Lär dig mer om beredskap</a:t>
            </a:r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291387" y="1310376"/>
            <a:ext cx="4894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+mj-lt"/>
              </a:rPr>
              <a:t>Samhällets beredskap och företagens roll</a:t>
            </a:r>
          </a:p>
        </p:txBody>
      </p:sp>
      <p:sp>
        <p:nvSpPr>
          <p:cNvPr id="3" name="Rektangel 2"/>
          <p:cNvSpPr/>
          <p:nvPr/>
        </p:nvSpPr>
        <p:spPr>
          <a:xfrm>
            <a:off x="1312407" y="1692553"/>
            <a:ext cx="4649646" cy="1532428"/>
          </a:xfrm>
          <a:prstGeom prst="rect">
            <a:avLst/>
          </a:prstGeom>
          <a:solidFill>
            <a:srgbClr val="6F6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Tx/>
              <a:buChar char="-"/>
            </a:pPr>
            <a:r>
              <a:rPr lang="sv-SE" dirty="0" smtClean="0">
                <a:latin typeface="+mj-lt"/>
              </a:rPr>
              <a:t> Regeringens mål för civilt försvar</a:t>
            </a:r>
          </a:p>
          <a:p>
            <a:pPr>
              <a:buFontTx/>
              <a:buChar char="-"/>
            </a:pPr>
            <a:r>
              <a:rPr lang="sv-SE" dirty="0">
                <a:latin typeface="+mj-lt"/>
              </a:rPr>
              <a:t> </a:t>
            </a:r>
            <a:r>
              <a:rPr lang="sv-SE" dirty="0" smtClean="0">
                <a:latin typeface="+mj-lt"/>
              </a:rPr>
              <a:t>Regler och lagar</a:t>
            </a:r>
          </a:p>
          <a:p>
            <a:pPr>
              <a:buFontTx/>
              <a:buChar char="-"/>
            </a:pPr>
            <a:r>
              <a:rPr lang="sv-SE" dirty="0" smtClean="0">
                <a:latin typeface="+mj-lt"/>
              </a:rPr>
              <a:t> Pågående arbete</a:t>
            </a:r>
            <a:endParaRPr lang="sv-SE" dirty="0">
              <a:latin typeface="+mj-lt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7070721" y="1692553"/>
            <a:ext cx="4217645" cy="1532428"/>
          </a:xfrm>
          <a:prstGeom prst="rect">
            <a:avLst/>
          </a:prstGeom>
          <a:solidFill>
            <a:srgbClr val="6F6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Tx/>
              <a:buChar char="-"/>
            </a:pPr>
            <a:r>
              <a:rPr lang="sv-SE" dirty="0" smtClean="0">
                <a:latin typeface="+mj-lt"/>
              </a:rPr>
              <a:t> Exempel på aktuella </a:t>
            </a:r>
            <a:r>
              <a:rPr lang="sv-SE" dirty="0">
                <a:latin typeface="+mj-lt"/>
              </a:rPr>
              <a:t>och </a:t>
            </a:r>
            <a:r>
              <a:rPr lang="sv-SE" dirty="0" smtClean="0">
                <a:latin typeface="+mj-lt"/>
              </a:rPr>
              <a:t>framtida hot </a:t>
            </a:r>
            <a:r>
              <a:rPr lang="sv-SE" dirty="0">
                <a:latin typeface="+mj-lt"/>
              </a:rPr>
              <a:t>och </a:t>
            </a:r>
            <a:r>
              <a:rPr lang="sv-SE" dirty="0" smtClean="0">
                <a:latin typeface="+mj-lt"/>
              </a:rPr>
              <a:t>potentiella </a:t>
            </a:r>
            <a:r>
              <a:rPr lang="sv-SE" dirty="0">
                <a:latin typeface="+mj-lt"/>
              </a:rPr>
              <a:t>konsekvenser</a:t>
            </a:r>
          </a:p>
          <a:p>
            <a:pPr>
              <a:buFontTx/>
              <a:buChar char="-"/>
            </a:pPr>
            <a:r>
              <a:rPr lang="sv-SE" dirty="0" smtClean="0">
                <a:latin typeface="+mj-lt"/>
              </a:rPr>
              <a:t> Scenarier</a:t>
            </a:r>
            <a:endParaRPr lang="sv-SE" dirty="0">
              <a:latin typeface="+mj-lt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312407" y="4037245"/>
            <a:ext cx="4649646" cy="1488484"/>
          </a:xfrm>
          <a:prstGeom prst="rect">
            <a:avLst/>
          </a:prstGeom>
          <a:solidFill>
            <a:srgbClr val="6F6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dirty="0" smtClean="0">
                <a:latin typeface="+mj-lt"/>
              </a:rPr>
              <a:t>- Samhällsviktig </a:t>
            </a:r>
            <a:r>
              <a:rPr lang="sv-SE" dirty="0">
                <a:latin typeface="+mj-lt"/>
              </a:rPr>
              <a:t>verksamhet</a:t>
            </a:r>
          </a:p>
          <a:p>
            <a:pPr>
              <a:buFontTx/>
              <a:buChar char="-"/>
            </a:pPr>
            <a:r>
              <a:rPr lang="sv-SE" dirty="0" smtClean="0">
                <a:latin typeface="+mj-lt"/>
              </a:rPr>
              <a:t> Kontinuitetshantering</a:t>
            </a:r>
            <a:endParaRPr lang="sv-SE" dirty="0">
              <a:latin typeface="+mj-lt"/>
            </a:endParaRPr>
          </a:p>
          <a:p>
            <a:pPr>
              <a:buFontTx/>
              <a:buChar char="-"/>
            </a:pPr>
            <a:r>
              <a:rPr lang="sv-SE" dirty="0" smtClean="0">
                <a:latin typeface="+mj-lt"/>
              </a:rPr>
              <a:t> Personalplanering</a:t>
            </a:r>
            <a:endParaRPr lang="sv-SE" dirty="0">
              <a:latin typeface="+mj-lt"/>
            </a:endParaRPr>
          </a:p>
          <a:p>
            <a:pPr>
              <a:buFontTx/>
              <a:buChar char="-"/>
            </a:pPr>
            <a:r>
              <a:rPr lang="sv-SE" dirty="0" smtClean="0">
                <a:latin typeface="+mj-lt"/>
              </a:rPr>
              <a:t> Informations- </a:t>
            </a:r>
            <a:r>
              <a:rPr lang="sv-SE" dirty="0">
                <a:latin typeface="+mj-lt"/>
              </a:rPr>
              <a:t>och cybersäkerhet</a:t>
            </a:r>
          </a:p>
          <a:p>
            <a:pPr>
              <a:buFontTx/>
              <a:buChar char="-"/>
            </a:pPr>
            <a:r>
              <a:rPr lang="sv-SE" dirty="0" smtClean="0">
                <a:latin typeface="+mj-lt"/>
              </a:rPr>
              <a:t> Säkerhetsskydd</a:t>
            </a:r>
            <a:endParaRPr lang="sv-SE" dirty="0">
              <a:latin typeface="+mj-lt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7070721" y="4037245"/>
            <a:ext cx="4217645" cy="1488484"/>
          </a:xfrm>
          <a:prstGeom prst="rect">
            <a:avLst/>
          </a:prstGeom>
          <a:solidFill>
            <a:srgbClr val="6F6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Tx/>
              <a:buChar char="-"/>
            </a:pPr>
            <a:r>
              <a:rPr lang="sv-SE" dirty="0" smtClean="0">
                <a:latin typeface="+mj-lt"/>
              </a:rPr>
              <a:t> Kurser</a:t>
            </a:r>
            <a:endParaRPr lang="sv-SE" dirty="0">
              <a:latin typeface="+mj-lt"/>
            </a:endParaRPr>
          </a:p>
          <a:p>
            <a:pPr>
              <a:buFontTx/>
              <a:buChar char="-"/>
            </a:pPr>
            <a:r>
              <a:rPr lang="sv-SE" dirty="0" smtClean="0">
                <a:latin typeface="+mj-lt"/>
              </a:rPr>
              <a:t> Rapporter </a:t>
            </a:r>
          </a:p>
          <a:p>
            <a:pPr>
              <a:buFontTx/>
              <a:buChar char="-"/>
            </a:pPr>
            <a:r>
              <a:rPr lang="sv-SE" dirty="0" smtClean="0">
                <a:latin typeface="+mj-lt"/>
              </a:rPr>
              <a:t> Utbildningar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Översikt innehåll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08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3388" y="1108424"/>
            <a:ext cx="8580582" cy="951286"/>
          </a:xfrm>
        </p:spPr>
        <p:txBody>
          <a:bodyPr/>
          <a:lstStyle/>
          <a:p>
            <a:r>
              <a:rPr lang="sv-SE" dirty="0" smtClean="0"/>
              <a:t>Vad informationen inte innehåller</a:t>
            </a:r>
            <a:endParaRPr lang="sv-SE" sz="2800" b="0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1773389" y="2318328"/>
            <a:ext cx="8825786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Samverkansformer mellan offentliga och privata aktörer</a:t>
            </a:r>
            <a:endParaRPr lang="sv-SE" dirty="0"/>
          </a:p>
          <a:p>
            <a:r>
              <a:rPr lang="sv-SE" dirty="0" smtClean="0"/>
              <a:t>Krav på företag att dimensionera för höjd beredskap</a:t>
            </a:r>
            <a:endParaRPr lang="sv-SE" dirty="0"/>
          </a:p>
          <a:p>
            <a:r>
              <a:rPr lang="sv-SE" dirty="0" smtClean="0"/>
              <a:t>Information om finansieringsprinciper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2079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heme/theme1.xml><?xml version="1.0" encoding="utf-8"?>
<a:theme xmlns:a="http://schemas.openxmlformats.org/drawingml/2006/main" name="MSB PPT Egna">
  <a:themeElements>
    <a:clrScheme name="M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67C5E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SB sv.potx" id="{AEA58E0F-F7B8-476F-898C-C869FAD00B00}" vid="{F5E8F45D-1BAD-4605-B7EE-D434F65F831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9875e93b1e94e3dbe04eb2dbe157b36 xmlns="f9e788fb-8641-4f48-9c47-915bab3d9d5b">
      <Terms xmlns="http://schemas.microsoft.com/office/infopath/2007/PartnerControls"/>
    </l9875e93b1e94e3dbe04eb2dbe157b36>
    <TaxCatchAll xmlns="f9e788fb-8641-4f48-9c47-915bab3d9d5b">
      <Value>1</Value>
    </TaxCatchAll>
    <MSB_RecordId xmlns="f9e788fb-8641-4f48-9c47-915bab3d9d5b" xsi:nil="true"/>
    <f7cb415ee601471d8325e675586950cf xmlns="f9e788fb-8641-4f48-9c47-915bab3d9d5b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</TermName>
          <TermId xmlns="http://schemas.microsoft.com/office/infopath/2007/PartnerControls">42db7290-f92b-446b-999c-1bee6d848af0</TermId>
        </TermInfo>
      </Terms>
    </f7cb415ee601471d8325e675586950cf>
    <msbLabel xmlns="09080109-f6cd-4eba-a2ee-73217fe696ed"/>
    <SharedWithUsers xmlns="f9e788fb-8641-4f48-9c47-915bab3d9d5b">
      <UserInfo>
        <DisplayName>Kullgren Ida</DisplayName>
        <AccountId>9</AccountId>
        <AccountType/>
      </UserInfo>
      <UserInfo>
        <DisplayName>Steen Emma</DisplayName>
        <AccountId>23</AccountId>
        <AccountType/>
      </UserInfo>
      <UserInfo>
        <DisplayName>Engqvist Jannes</DisplayName>
        <AccountId>21</AccountId>
        <AccountType/>
      </UserInfo>
      <UserInfo>
        <DisplayName>Olsson Jan-Olof</DisplayName>
        <AccountId>24</AccountId>
        <AccountType/>
      </UserInfo>
      <UserInfo>
        <DisplayName>Frisk Jim</DisplayName>
        <AccountId>22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SB Dokument" ma:contentTypeID="0x0101008239AB5D3D2647B580F011DA2F3561110100D3CDB2EF7957684E855FA37AE9BF828B" ma:contentTypeVersion="6" ma:contentTypeDescription="Skapa ett nytt dokument." ma:contentTypeScope="" ma:versionID="3f41fbce1958c50c5985578b56a2dc2d">
  <xsd:schema xmlns:xsd="http://www.w3.org/2001/XMLSchema" xmlns:xs="http://www.w3.org/2001/XMLSchema" xmlns:p="http://schemas.microsoft.com/office/2006/metadata/properties" xmlns:ns2="09080109-f6cd-4eba-a2ee-73217fe696ed" xmlns:ns3="f9e788fb-8641-4f48-9c47-915bab3d9d5b" targetNamespace="http://schemas.microsoft.com/office/2006/metadata/properties" ma:root="true" ma:fieldsID="10ffad89978cd69afcd3f992005fbfa6" ns2:_="" ns3:_="">
    <xsd:import namespace="09080109-f6cd-4eba-a2ee-73217fe696ed"/>
    <xsd:import namespace="f9e788fb-8641-4f48-9c47-915bab3d9d5b"/>
    <xsd:element name="properties">
      <xsd:complexType>
        <xsd:sequence>
          <xsd:element name="documentManagement">
            <xsd:complexType>
              <xsd:all>
                <xsd:element ref="ns2:msbLabel" minOccurs="0"/>
                <xsd:element ref="ns3:f7cb415ee601471d8325e675586950cf" minOccurs="0"/>
                <xsd:element ref="ns3:TaxCatchAll" minOccurs="0"/>
                <xsd:element ref="ns3:TaxCatchAllLabel" minOccurs="0"/>
                <xsd:element ref="ns3:l9875e93b1e94e3dbe04eb2dbe157b36" minOccurs="0"/>
                <xsd:element ref="ns3:MSB_Record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80109-f6cd-4eba-a2ee-73217fe696ed" elementFormDefault="qualified">
    <xsd:import namespace="http://schemas.microsoft.com/office/2006/documentManagement/types"/>
    <xsd:import namespace="http://schemas.microsoft.com/office/infopath/2007/PartnerControls"/>
    <xsd:element name="msbLabel" ma:index="8" nillable="true" ma:displayName="Märkning" ma:list="{94730903-2487-429a-8d75-69ca0c5e8f01}" ma:internalName="msbLabel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788fb-8641-4f48-9c47-915bab3d9d5b" elementFormDefault="qualified">
    <xsd:import namespace="http://schemas.microsoft.com/office/2006/documentManagement/types"/>
    <xsd:import namespace="http://schemas.microsoft.com/office/infopath/2007/PartnerControls"/>
    <xsd:element name="f7cb415ee601471d8325e675586950cf" ma:index="9" nillable="true" ma:taxonomy="true" ma:internalName="f7cb415ee601471d8325e675586950cf" ma:taxonomyFieldName="MSB_SiteBusinessProcess" ma:displayName="Handlingsslag" ma:default="1;#Standard|42db7290-f92b-446b-999c-1bee6d848af0" ma:fieldId="{f7cb415e-e601-471d-8325-e675586950cf}" ma:sspId="1d297c32-e349-4b6d-b895-deec35520f0b" ma:termSetId="84c5b001-a021-41b2-9608-e8b90a27b6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Global taxonomikolumn" ma:hidden="true" ma:list="{0a15987b-fa69-4847-a7e9-c3b2316118f4}" ma:internalName="TaxCatchAll" ma:showField="CatchAllData" ma:web="f9e788fb-8641-4f48-9c47-915bab3d9d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Global taxonomikolumn1" ma:hidden="true" ma:list="{0a15987b-fa69-4847-a7e9-c3b2316118f4}" ma:internalName="TaxCatchAllLabel" ma:readOnly="true" ma:showField="CatchAllDataLabel" ma:web="f9e788fb-8641-4f48-9c47-915bab3d9d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875e93b1e94e3dbe04eb2dbe157b36" ma:index="13" nillable="true" ma:taxonomy="true" ma:internalName="l9875e93b1e94e3dbe04eb2dbe157b36" ma:taxonomyFieldName="MSB_DocumentType" ma:displayName="Handlingstyp" ma:fieldId="{59875e93-b1e9-4e3d-be04-eb2dbe157b36}" ma:sspId="1d297c32-e349-4b6d-b895-deec35520f0b" ma:termSetId="e3c19ec3-4bda-47fb-b9f4-9ecf798a87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SB_RecordId" ma:index="15" nillable="true" ma:displayName="Diarienummer" ma:internalName="MSB_RecordId">
      <xsd:simpleType>
        <xsd:restriction base="dms:Text"/>
      </xsd:simple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5E6253-AA4C-424B-A2A1-EE6EDB98C8B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f9e788fb-8641-4f48-9c47-915bab3d9d5b"/>
    <ds:schemaRef ds:uri="http://purl.org/dc/terms/"/>
    <ds:schemaRef ds:uri="09080109-f6cd-4eba-a2ee-73217fe696e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C112E1-E264-41E3-8294-54CC0E064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080109-f6cd-4eba-a2ee-73217fe696ed"/>
    <ds:schemaRef ds:uri="f9e788fb-8641-4f48-9c47-915bab3d9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8F2322-F6ED-4836-BE95-932CCEBF94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1122</Words>
  <Application>Microsoft Office PowerPoint</Application>
  <PresentationFormat>Bredbild</PresentationFormat>
  <Paragraphs>156</Paragraphs>
  <Slides>25</Slides>
  <Notes>2</Notes>
  <HiddenSlides>2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MSB PPT Egna</vt:lpstr>
      <vt:lpstr>Så kan företag stärka sin beredskap för kriser och krig</vt:lpstr>
      <vt:lpstr>Om denna presentation</vt:lpstr>
      <vt:lpstr>MSB:s roll</vt:lpstr>
      <vt:lpstr>Därför behöver samhällets beredskap stärkas </vt:lpstr>
      <vt:lpstr>Därför behöver företag stärka sin beredskap</vt:lpstr>
      <vt:lpstr>Tillsammans stärker vi samhällets motståndskraft</vt:lpstr>
      <vt:lpstr>Detta kan företag göra för att stärka sin beredskap</vt:lpstr>
      <vt:lpstr>Översikt innehåll</vt:lpstr>
      <vt:lpstr>Vad informationen inte innehåller</vt:lpstr>
      <vt:lpstr>Samhällets beredskap och företagens roll</vt:lpstr>
      <vt:lpstr>Mål för civilt försvar och om roller</vt:lpstr>
      <vt:lpstr>Förmågor som företag kan behöva</vt:lpstr>
      <vt:lpstr>Det här kan hända</vt:lpstr>
      <vt:lpstr>Ta höjd för konsekvenser av samhällsstörningar i planeringen </vt:lpstr>
      <vt:lpstr>Använd scenarier för att förstå hur verksamheten påverkas</vt:lpstr>
      <vt:lpstr>Det här kan företaget göra</vt:lpstr>
      <vt:lpstr>Identifiera samhällsviktig verksamhet</vt:lpstr>
      <vt:lpstr>Kontinuitetshantera – skapa en plan B</vt:lpstr>
      <vt:lpstr>Säkerställ tillgång på personal</vt:lpstr>
      <vt:lpstr>Skydda företagets information</vt:lpstr>
      <vt:lpstr>Rekommenderade it-säkerhetsåtgärder</vt:lpstr>
      <vt:lpstr>Lär dig mer om beredskap</vt:lpstr>
      <vt:lpstr>PowerPoint-presentation</vt:lpstr>
      <vt:lpstr>På gång  hösten 2021</vt:lpstr>
      <vt:lpstr>Följ oss för att följa utvecklingen</vt:lpstr>
    </vt:vector>
  </TitlesOfParts>
  <Company>MSB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om information och stöd till företag om beredskap för kriser och krig</dc:title>
  <dc:creator>Georgsson Gunilla</dc:creator>
  <cp:lastModifiedBy>Georgsson Gunilla</cp:lastModifiedBy>
  <cp:revision>137</cp:revision>
  <dcterms:created xsi:type="dcterms:W3CDTF">2021-04-08T21:16:22Z</dcterms:created>
  <dcterms:modified xsi:type="dcterms:W3CDTF">2021-07-04T10:45:05Z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true</vt:bool>
  </property>
  <property fmtid="{D5CDD505-2E9C-101B-9397-08002B2CF9AE}" pid="3" name="ContentTypeId">
    <vt:lpwstr>0x0101008239AB5D3D2647B580F011DA2F3561110100D3CDB2EF7957684E855FA37AE9BF828B</vt:lpwstr>
  </property>
  <property fmtid="{D5CDD505-2E9C-101B-9397-08002B2CF9AE}" pid="4" name="MSB_SiteBusinessProcess">
    <vt:lpwstr>1;#Standard|42db7290-f92b-446b-999c-1bee6d848af0</vt:lpwstr>
  </property>
  <property fmtid="{D5CDD505-2E9C-101B-9397-08002B2CF9AE}" pid="5" name="MSB_DocumentType">
    <vt:lpwstr/>
  </property>
</Properties>
</file>