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92" r:id="rId4"/>
    <p:sldMasterId id="2147483700" r:id="rId5"/>
    <p:sldMasterId id="2147483684" r:id="rId6"/>
    <p:sldMasterId id="2147483676" r:id="rId7"/>
    <p:sldMasterId id="2147483668" r:id="rId8"/>
    <p:sldMasterId id="2147483708" r:id="rId9"/>
    <p:sldMasterId id="2147483717" r:id="rId10"/>
  </p:sldMasterIdLst>
  <p:notesMasterIdLst>
    <p:notesMasterId r:id="rId56"/>
  </p:notesMasterIdLst>
  <p:sldIdLst>
    <p:sldId id="274" r:id="rId11"/>
    <p:sldId id="267" r:id="rId12"/>
    <p:sldId id="329" r:id="rId13"/>
    <p:sldId id="352" r:id="rId14"/>
    <p:sldId id="383" r:id="rId15"/>
    <p:sldId id="382" r:id="rId16"/>
    <p:sldId id="271" r:id="rId17"/>
    <p:sldId id="375" r:id="rId18"/>
    <p:sldId id="344" r:id="rId19"/>
    <p:sldId id="330" r:id="rId20"/>
    <p:sldId id="332" r:id="rId21"/>
    <p:sldId id="333" r:id="rId22"/>
    <p:sldId id="373" r:id="rId23"/>
    <p:sldId id="374" r:id="rId24"/>
    <p:sldId id="376" r:id="rId25"/>
    <p:sldId id="346" r:id="rId26"/>
    <p:sldId id="334" r:id="rId27"/>
    <p:sldId id="335" r:id="rId28"/>
    <p:sldId id="336" r:id="rId29"/>
    <p:sldId id="338" r:id="rId30"/>
    <p:sldId id="337" r:id="rId31"/>
    <p:sldId id="339" r:id="rId32"/>
    <p:sldId id="358" r:id="rId33"/>
    <p:sldId id="369" r:id="rId34"/>
    <p:sldId id="380" r:id="rId35"/>
    <p:sldId id="347" r:id="rId36"/>
    <p:sldId id="340" r:id="rId37"/>
    <p:sldId id="341" r:id="rId38"/>
    <p:sldId id="381" r:id="rId39"/>
    <p:sldId id="356" r:id="rId40"/>
    <p:sldId id="371" r:id="rId41"/>
    <p:sldId id="328" r:id="rId42"/>
    <p:sldId id="297" r:id="rId43"/>
    <p:sldId id="308" r:id="rId44"/>
    <p:sldId id="309" r:id="rId45"/>
    <p:sldId id="331" r:id="rId46"/>
    <p:sldId id="300" r:id="rId47"/>
    <p:sldId id="320" r:id="rId48"/>
    <p:sldId id="321" r:id="rId49"/>
    <p:sldId id="372" r:id="rId50"/>
    <p:sldId id="322" r:id="rId51"/>
    <p:sldId id="323" r:id="rId52"/>
    <p:sldId id="324" r:id="rId53"/>
    <p:sldId id="325" r:id="rId54"/>
    <p:sldId id="327" r:id="rId5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93B84E70-85C0-4E03-9DD0-A58722586901}">
          <p14:sldIdLst>
            <p14:sldId id="274"/>
            <p14:sldId id="267"/>
            <p14:sldId id="329"/>
            <p14:sldId id="352"/>
          </p14:sldIdLst>
        </p14:section>
        <p14:section name="Inledning till övningen" id="{F8E572EA-6FD3-44F4-8658-AC0D3FD3AC45}">
          <p14:sldIdLst>
            <p14:sldId id="383"/>
            <p14:sldId id="382"/>
            <p14:sldId id="271"/>
          </p14:sldIdLst>
        </p14:section>
        <p14:section name="Övningsmoment 1" id="{8A77974E-8535-4827-B900-2A7FC33642EC}">
          <p14:sldIdLst>
            <p14:sldId id="375"/>
          </p14:sldIdLst>
        </p14:section>
        <p14:section name="Intro" id="{B978D65F-C8D2-42AB-B3A7-9842B6F7CDD4}">
          <p14:sldIdLst>
            <p14:sldId id="344"/>
            <p14:sldId id="330"/>
          </p14:sldIdLst>
        </p14:section>
        <p14:section name="Diskussion" id="{87FB084B-68E1-4205-B0B8-57BA4D2313C8}">
          <p14:sldIdLst>
            <p14:sldId id="332"/>
            <p14:sldId id="333"/>
          </p14:sldIdLst>
        </p14:section>
        <p14:section name="Summering och utvärdering" id="{6C03570D-44B0-4563-8589-7D9E43E23E57}">
          <p14:sldIdLst>
            <p14:sldId id="373"/>
            <p14:sldId id="374"/>
          </p14:sldIdLst>
        </p14:section>
        <p14:section name="Övningsmoment 2" id="{7AD1FF49-12BC-4627-A4FB-E53D6739D736}">
          <p14:sldIdLst>
            <p14:sldId id="376"/>
          </p14:sldIdLst>
        </p14:section>
        <p14:section name="Intro" id="{F6A20EDF-5083-4C78-997F-8459789D96A4}">
          <p14:sldIdLst>
            <p14:sldId id="346"/>
            <p14:sldId id="334"/>
            <p14:sldId id="335"/>
          </p14:sldIdLst>
        </p14:section>
        <p14:section name="Diskussion" id="{1A3EA999-3186-4A56-A7B0-E4C21004EFD7}">
          <p14:sldIdLst>
            <p14:sldId id="336"/>
            <p14:sldId id="338"/>
            <p14:sldId id="337"/>
            <p14:sldId id="339"/>
          </p14:sldIdLst>
        </p14:section>
        <p14:section name="Summering och utvärdering" id="{247228B8-806B-40E2-86F7-A41347D1ED7D}">
          <p14:sldIdLst>
            <p14:sldId id="358"/>
            <p14:sldId id="369"/>
          </p14:sldIdLst>
        </p14:section>
        <p14:section name="Övningsmoment 3" id="{18999649-A8D3-4179-A84A-D288F4EC9F5D}">
          <p14:sldIdLst>
            <p14:sldId id="380"/>
          </p14:sldIdLst>
        </p14:section>
        <p14:section name="Intro" id="{3E781B25-98ED-4F84-9EB7-F464446F54B7}">
          <p14:sldIdLst>
            <p14:sldId id="347"/>
          </p14:sldIdLst>
        </p14:section>
        <p14:section name="Diskussion" id="{D26CF4CC-DE56-40E3-A3B3-C7DEBFCC9D29}">
          <p14:sldIdLst>
            <p14:sldId id="340"/>
            <p14:sldId id="341"/>
            <p14:sldId id="381"/>
          </p14:sldIdLst>
        </p14:section>
        <p14:section name="Summering och utvärdering" id="{05EB9095-39F8-4605-8D85-6C27666CEB8B}">
          <p14:sldIdLst>
            <p14:sldId id="356"/>
            <p14:sldId id="371"/>
          </p14:sldIdLst>
        </p14:section>
        <p14:section name="Kunskapsdel" id="{280460BF-3507-4362-9965-47B57AA096BA}">
          <p14:sldIdLst>
            <p14:sldId id="328"/>
            <p14:sldId id="297"/>
            <p14:sldId id="308"/>
            <p14:sldId id="309"/>
            <p14:sldId id="331"/>
            <p14:sldId id="300"/>
            <p14:sldId id="320"/>
            <p14:sldId id="321"/>
            <p14:sldId id="372"/>
            <p14:sldId id="322"/>
            <p14:sldId id="323"/>
            <p14:sldId id="324"/>
            <p14:sldId id="325"/>
            <p14:sldId id="327"/>
          </p14:sldIdLst>
        </p14:section>
      </p14:sectionLst>
    </p:ext>
    <p:ext uri="{EFAFB233-063F-42B5-8137-9DF3F51BA10A}">
      <p15:sldGuideLst xmlns:p15="http://schemas.microsoft.com/office/powerpoint/2012/main">
        <p15:guide id="1" orient="horz" pos="3748" userDrawn="1">
          <p15:clr>
            <a:srgbClr val="A4A3A4"/>
          </p15:clr>
        </p15:guide>
        <p15:guide id="2" pos="24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FE6A6B-A52E-1549-52D4-F1829FAA701D}" name="Sara Clevensjö Lind" initials="SC" userId="439dcab90249de2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rtelius Anna" initials="SA" lastIdx="2" clrIdx="0">
    <p:extLst>
      <p:ext uri="{19B8F6BF-5375-455C-9EA6-DF929625EA0E}">
        <p15:presenceInfo xmlns:p15="http://schemas.microsoft.com/office/powerpoint/2012/main" userId="S-1-5-21-466509168-1772936955-2901788264-33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7"/>
    <a:srgbClr val="D75614"/>
    <a:srgbClr val="FAEDE7"/>
    <a:srgbClr val="DB835A"/>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5" autoAdjust="0"/>
    <p:restoredTop sz="92593" autoAdjust="0"/>
  </p:normalViewPr>
  <p:slideViewPr>
    <p:cSldViewPr snapToGrid="0" showGuides="1">
      <p:cViewPr varScale="1">
        <p:scale>
          <a:sx n="109" d="100"/>
          <a:sy n="109" d="100"/>
        </p:scale>
        <p:origin x="120" y="918"/>
      </p:cViewPr>
      <p:guideLst>
        <p:guide orient="horz" pos="3748"/>
        <p:guide pos="24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commentAuthors" Target="commentAuthor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2025-06-18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mhi.se/kunskapsbanken/meteorologi/varningar-och-meddeland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a:t>
            </a:fld>
            <a:endParaRPr lang="sv-SE"/>
          </a:p>
        </p:txBody>
      </p:sp>
    </p:spTree>
    <p:extLst>
      <p:ext uri="{BB962C8B-B14F-4D97-AF65-F5344CB8AC3E}">
        <p14:creationId xmlns:p14="http://schemas.microsoft.com/office/powerpoint/2010/main" val="374859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Alternativt skriv ut scenario del 2 som du hittar i övningsvägledningsdokumentet och dela ut till de övande.</a:t>
            </a:r>
          </a:p>
        </p:txBody>
      </p:sp>
      <p:sp>
        <p:nvSpPr>
          <p:cNvPr id="4" name="Platshållare för bildnummer 3"/>
          <p:cNvSpPr>
            <a:spLocks noGrp="1"/>
          </p:cNvSpPr>
          <p:nvPr>
            <p:ph type="sldNum" sz="quarter" idx="5"/>
          </p:nvPr>
        </p:nvSpPr>
        <p:spPr/>
        <p:txBody>
          <a:bodyPr/>
          <a:lstStyle/>
          <a:p>
            <a:fld id="{27FEE9DA-8B3F-B346-B53F-C77B96E74553}" type="slidenum">
              <a:rPr lang="sv-SE" smtClean="0"/>
              <a:t>18</a:t>
            </a:fld>
            <a:endParaRPr lang="sv-SE"/>
          </a:p>
        </p:txBody>
      </p:sp>
    </p:spTree>
    <p:extLst>
      <p:ext uri="{BB962C8B-B14F-4D97-AF65-F5344CB8AC3E}">
        <p14:creationId xmlns:p14="http://schemas.microsoft.com/office/powerpoint/2010/main" val="2632657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24</a:t>
            </a:fld>
            <a:endParaRPr lang="sv-SE"/>
          </a:p>
        </p:txBody>
      </p:sp>
    </p:spTree>
    <p:extLst>
      <p:ext uri="{BB962C8B-B14F-4D97-AF65-F5344CB8AC3E}">
        <p14:creationId xmlns:p14="http://schemas.microsoft.com/office/powerpoint/2010/main" val="3608159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31</a:t>
            </a:fld>
            <a:endParaRPr lang="sv-SE"/>
          </a:p>
        </p:txBody>
      </p:sp>
    </p:spTree>
    <p:extLst>
      <p:ext uri="{BB962C8B-B14F-4D97-AF65-F5344CB8AC3E}">
        <p14:creationId xmlns:p14="http://schemas.microsoft.com/office/powerpoint/2010/main" val="221915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32</a:t>
            </a:fld>
            <a:endParaRPr lang="sv-SE"/>
          </a:p>
        </p:txBody>
      </p:sp>
    </p:spTree>
    <p:extLst>
      <p:ext uri="{BB962C8B-B14F-4D97-AF65-F5344CB8AC3E}">
        <p14:creationId xmlns:p14="http://schemas.microsoft.com/office/powerpoint/2010/main" val="477266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Times New Roman" panose="02020603050405020304" pitchFamily="18" charset="0"/>
              </a:rPr>
              <a:t>Vid en inträffad eller nära förestående samhällsstörning i fredstid och under höjd beredskap är det vanligt att flera olika aktörer behöver samarbeta. För att det här samarbetet ska fungera smidigt och effektivt – och för att vi ska kunna använda samhällets resurser på bästa sätt – är det viktigt att arbetet har en tydlig inriktning och är samordnat. Därför har MSB tillsammans med aktörer i beredskapssystemet tagit fram en process som stödjer just detta gemensamma arbete. </a:t>
            </a:r>
          </a:p>
          <a:p>
            <a:endParaRPr lang="sv-SE" sz="1800" dirty="0">
              <a:effectLst/>
              <a:latin typeface="Times New Roman" panose="02020603050405020304" pitchFamily="18" charset="0"/>
              <a:ea typeface="Times New Roman" panose="02020603050405020304" pitchFamily="18" charset="0"/>
            </a:endParaRPr>
          </a:p>
          <a:p>
            <a:endParaRPr lang="sv-SE" sz="1800" dirty="0">
              <a:effectLst/>
              <a:latin typeface="Times New Roman" panose="02020603050405020304" pitchFamily="18" charset="0"/>
              <a:ea typeface="Times New Roman" panose="02020603050405020304" pitchFamily="18" charset="0"/>
            </a:endParaRPr>
          </a:p>
          <a:p>
            <a:pPr>
              <a:lnSpc>
                <a:spcPct val="115000"/>
              </a:lnSpc>
              <a:spcAft>
                <a:spcPts val="6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4576A31-D765-4C36-8695-045A1465731A}" type="slidenum">
              <a:rPr lang="sv-SE" smtClean="0"/>
              <a:t>33</a:t>
            </a:fld>
            <a:endParaRPr lang="sv-SE"/>
          </a:p>
        </p:txBody>
      </p:sp>
    </p:spTree>
    <p:extLst>
      <p:ext uri="{BB962C8B-B14F-4D97-AF65-F5344CB8AC3E}">
        <p14:creationId xmlns:p14="http://schemas.microsoft.com/office/powerpoint/2010/main" val="289338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Processen är ett stöd för att öka graden av medvetet resonerande och medvetet beslutsfattande för att identifiera och genomföra så effektiva åtgärder som möjligt. Dessutom ska den</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 </a:t>
            </a:r>
            <a:r>
              <a:rPr lang="sv-SE" sz="1800" dirty="0">
                <a:effectLst/>
                <a:latin typeface="Garamond" panose="02020404030301010803" pitchFamily="18" charset="0"/>
                <a:ea typeface="Garamond" panose="02020404030301010803" pitchFamily="18" charset="0"/>
                <a:cs typeface="Times New Roman" panose="02020603050405020304" pitchFamily="18" charset="0"/>
              </a:rPr>
              <a:t>kunna användas och vara till nytta för alla aktörer,</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 </a:t>
            </a:r>
            <a:r>
              <a:rPr lang="sv-SE" sz="1800" dirty="0">
                <a:effectLst/>
                <a:latin typeface="Garamond" panose="02020404030301010803" pitchFamily="18" charset="0"/>
                <a:ea typeface="Garamond" panose="02020404030301010803" pitchFamily="18" charset="0"/>
                <a:cs typeface="Times New Roman" panose="02020603050405020304" pitchFamily="18" charset="0"/>
              </a:rPr>
              <a:t>i såväl fredstid som under höjd beredskap.</a:t>
            </a:r>
          </a:p>
          <a:p>
            <a:pPr>
              <a:lnSpc>
                <a:spcPct val="115000"/>
              </a:lnSpc>
              <a:spcAft>
                <a:spcPts val="6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Processen är framtagen för aktörsgemensamt arbete, men kan även med fördel användas i aktörsinternt arbete. Genom att använda processen både internt och tillsammans med andra blir den en naturlig del av allas arbetssätt.</a:t>
            </a:r>
          </a:p>
          <a:p>
            <a:pPr>
              <a:lnSpc>
                <a:spcPct val="115000"/>
              </a:lnSpc>
              <a:spcAft>
                <a:spcPts val="6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Processen kan både användas på olika systemnivåer och inom olika sakfrågor. Aktörer kan gå olika långt i sin samverkan. Ibland räcker det att dela information och skapa en gemensam förståelse för situationen. Ibland behöver aktörerna komma överens om aktörsgemensam målbild, och ibland behöver de också genomföra gemensam åtgärdsplanering. Detta innebär att olika aktörer – och olika ledningsnivåer hos respektive aktör – i en given situation kan befinna sig i olika faser av processen, och dessutom vara mer eller mindre involverade i olika moment.</a:t>
            </a:r>
          </a:p>
        </p:txBody>
      </p:sp>
      <p:sp>
        <p:nvSpPr>
          <p:cNvPr id="4" name="Platshållare för bildnummer 3"/>
          <p:cNvSpPr>
            <a:spLocks noGrp="1"/>
          </p:cNvSpPr>
          <p:nvPr>
            <p:ph type="sldNum" sz="quarter" idx="5"/>
          </p:nvPr>
        </p:nvSpPr>
        <p:spPr/>
        <p:txBody>
          <a:bodyPr/>
          <a:lstStyle/>
          <a:p>
            <a:fld id="{14576A31-D765-4C36-8695-045A1465731A}" type="slidenum">
              <a:rPr lang="sv-SE" smtClean="0"/>
              <a:t>34</a:t>
            </a:fld>
            <a:endParaRPr lang="sv-SE"/>
          </a:p>
        </p:txBody>
      </p:sp>
    </p:spTree>
    <p:extLst>
      <p:ext uri="{BB962C8B-B14F-4D97-AF65-F5344CB8AC3E}">
        <p14:creationId xmlns:p14="http://schemas.microsoft.com/office/powerpoint/2010/main" val="57135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Times New Roman" panose="02020603050405020304" pitchFamily="18" charset="0"/>
              </a:rPr>
              <a:t>Läs upp följande beskrivning av steget ”Bedöma behov av samverkan”:</a:t>
            </a:r>
            <a:br>
              <a:rPr lang="sv-SE" sz="1800" dirty="0">
                <a:effectLst/>
                <a:latin typeface="Times New Roman" panose="02020603050405020304" pitchFamily="18" charset="0"/>
                <a:ea typeface="Times New Roman" panose="02020603050405020304" pitchFamily="18" charset="0"/>
              </a:rPr>
            </a:br>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rPr>
              <a:t>Aktörsgemensam hantering initieras när behov uppstår, det vill säga när flera aktörer berörs av en samhällsstörning och det kan finnas behov av att åstadkomma samordning av åtgärder, resurser och kommunikation. Samtliga aktörer kan påkalla behovet av en aktörsgemensam hantering. Här är det viktigt med ett proaktivt förhållningssätt; det är bättre att påkalla behovet en gång för mycket än en gång för lite och att göra det så tidigt som möjligt när man ser behov av gemensam hantering. </a:t>
            </a:r>
          </a:p>
          <a:p>
            <a:r>
              <a:rPr lang="sv-SE" sz="1800" dirty="0">
                <a:effectLst/>
                <a:latin typeface="Times New Roman" panose="02020603050405020304" pitchFamily="18" charset="0"/>
                <a:ea typeface="Times New Roman" panose="02020603050405020304" pitchFamily="18" charset="0"/>
              </a:rPr>
              <a:t> </a:t>
            </a:r>
          </a:p>
          <a:p>
            <a:r>
              <a:rPr lang="sv-SE" sz="1800" dirty="0">
                <a:effectLst/>
                <a:latin typeface="Times New Roman" panose="02020603050405020304" pitchFamily="18" charset="0"/>
                <a:ea typeface="Times New Roman" panose="02020603050405020304" pitchFamily="18" charset="0"/>
              </a:rPr>
              <a:t>All samverkan startar med någon form av behovsidentifiering. Det kan handla om att en eller flera aktörer uppfattar att det finns ett eller flera behov som de bedömer ställer krav på aktörsgemensam inriktning och samordning. Den här behovsidentifieringen kan utgå från aktörens egen värdering, omvärldsbevakning, vissa typhändelser och/eller kriterier såsom att en inträffad eller nära förestående samhällsstörning medför så som behov av snabbt beslutsfattande hos flera aktörer parallellt omfattande koordinering mellan aktörers åtgärder och informationsinsatser gemensamma analyser kring konsekvenser och åtgärdsbehov på kort och lång sikt resurser alternativt behov av omfördelning av resurser mellan aktörer.</a:t>
            </a:r>
          </a:p>
          <a:p>
            <a:br>
              <a:rPr lang="sv-SE" sz="1800" dirty="0">
                <a:effectLst/>
                <a:latin typeface="Times New Roman" panose="02020603050405020304" pitchFamily="18" charset="0"/>
                <a:ea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rPr>
              <a:t>Behovsidentifieringen kan också vara så enkel som att en aktör gör bedömningen att det har uppstått utmaningar eller osäkerheter som aktören inte kan eller bör hantera på egen hand.</a:t>
            </a:r>
          </a:p>
          <a:p>
            <a:pPr marL="0" lvl="0" indent="0">
              <a:lnSpc>
                <a:spcPct val="115000"/>
              </a:lnSpc>
              <a:spcBef>
                <a:spcPts val="400"/>
              </a:spcBef>
              <a:spcAft>
                <a:spcPts val="400"/>
              </a:spcAft>
              <a:buFont typeface="Symbol" panose="05050102010706020507" pitchFamily="18" charset="2"/>
              <a:buNone/>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4576A31-D765-4C36-8695-045A1465731A}" type="slidenum">
              <a:rPr lang="sv-SE" smtClean="0"/>
              <a:t>35</a:t>
            </a:fld>
            <a:endParaRPr lang="sv-SE"/>
          </a:p>
        </p:txBody>
      </p:sp>
    </p:spTree>
    <p:extLst>
      <p:ext uri="{BB962C8B-B14F-4D97-AF65-F5344CB8AC3E}">
        <p14:creationId xmlns:p14="http://schemas.microsoft.com/office/powerpoint/2010/main" val="101688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Times New Roman" panose="02020603050405020304" pitchFamily="18" charset="0"/>
              </a:rPr>
              <a:t>Läs upp följande beskrivning av steget ”Förbereda för att delta i samverka” som är en del av steget ”Bedöma behov av samverkan”:</a:t>
            </a:r>
          </a:p>
          <a:p>
            <a:r>
              <a:rPr lang="sv-SE" sz="1800" dirty="0">
                <a:effectLst/>
                <a:latin typeface="Times New Roman" panose="02020603050405020304" pitchFamily="18" charset="0"/>
                <a:ea typeface="Times New Roman" panose="02020603050405020304" pitchFamily="18" charset="0"/>
              </a:rPr>
              <a:t> </a:t>
            </a:r>
          </a:p>
          <a:p>
            <a:r>
              <a:rPr lang="sv-SE" sz="1800" dirty="0">
                <a:effectLst/>
                <a:latin typeface="Times New Roman" panose="02020603050405020304" pitchFamily="18" charset="0"/>
                <a:ea typeface="Times New Roman" panose="02020603050405020304" pitchFamily="18" charset="0"/>
              </a:rPr>
              <a:t>Efter att berörda aktörer har bedömt behovet och händelsens karaktär kallar den sammankallande aktören till samverkan. Inbjudan bör ske enligt i förväg uppgjorda rutiner. </a:t>
            </a:r>
          </a:p>
          <a:p>
            <a:r>
              <a:rPr lang="sv-SE" sz="1800" dirty="0">
                <a:effectLst/>
                <a:latin typeface="Times New Roman" panose="02020603050405020304" pitchFamily="18" charset="0"/>
                <a:ea typeface="Times New Roman" panose="02020603050405020304" pitchFamily="18" charset="0"/>
              </a:rPr>
              <a:t> </a:t>
            </a:r>
          </a:p>
          <a:p>
            <a:r>
              <a:rPr lang="sv-SE" sz="1800" dirty="0">
                <a:effectLst/>
                <a:latin typeface="Times New Roman" panose="02020603050405020304" pitchFamily="18" charset="0"/>
                <a:ea typeface="Times New Roman" panose="02020603050405020304" pitchFamily="18" charset="0"/>
              </a:rPr>
              <a:t>I samråd med berörda aktörer avgörs vilka övriga aktörer som bör delta. I samband med att den sammankallande aktören bjuder in till samverkan bör det inledande syftet med det aktörsgemensamma arbetet och vilka frågeställningar som ska diskuteras tydligt framgå. På så vis får representanterna möjlighet att förbereda sitt deltagande på bästa sätt.  </a:t>
            </a:r>
          </a:p>
          <a:p>
            <a:pPr>
              <a:spcBef>
                <a:spcPts val="395"/>
              </a:spcBef>
            </a:pPr>
            <a:r>
              <a:rPr lang="sv-SE" sz="1800" dirty="0">
                <a:effectLst/>
                <a:latin typeface="Times New Roman" panose="02020603050405020304" pitchFamily="18" charset="0"/>
                <a:ea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36</a:t>
            </a:fld>
            <a:endParaRPr lang="sv-SE"/>
          </a:p>
        </p:txBody>
      </p:sp>
    </p:spTree>
    <p:extLst>
      <p:ext uri="{BB962C8B-B14F-4D97-AF65-F5344CB8AC3E}">
        <p14:creationId xmlns:p14="http://schemas.microsoft.com/office/powerpoint/2010/main" val="685623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Times New Roman" panose="02020603050405020304" pitchFamily="18" charset="0"/>
              </a:rPr>
              <a:t>Att olika aktörer delar information med varandra är en förutsättning för att de ska kunna hantera samhällsstörningar så effektivt som möjligt. En proaktiv och genomtänkt informationsdelning bidrar till att det blir lättare att successivt bedöma hur det aktörsgemensamma arbetet ska utformas i det enskilda fallet. </a:t>
            </a:r>
            <a:r>
              <a:rPr lang="sv-SE" sz="1800" dirty="0">
                <a:effectLst/>
                <a:latin typeface="Times New Roman" panose="02020603050405020304" pitchFamily="18" charset="0"/>
                <a:ea typeface="Arial" panose="020B0604020202020204" pitchFamily="34" charset="0"/>
              </a:rPr>
              <a:t>Informationsdelning består av olika former av aktiviteter, där aktörer inhämtar, utbyter och förmedlar information med varandra.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Arial" panose="020B0604020202020204" pitchFamily="34" charset="0"/>
              </a:rPr>
              <a:t>Syftet är att skapa initial förståelse för vad som har inträffat och hur aktörerna behöver samarbeta för att hantera händelsen</a:t>
            </a:r>
            <a:r>
              <a:rPr lang="sv-SE"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37</a:t>
            </a:fld>
            <a:endParaRPr lang="sv-SE"/>
          </a:p>
        </p:txBody>
      </p:sp>
    </p:spTree>
    <p:extLst>
      <p:ext uri="{BB962C8B-B14F-4D97-AF65-F5344CB8AC3E}">
        <p14:creationId xmlns:p14="http://schemas.microsoft.com/office/powerpoint/2010/main" val="2251974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Arial" panose="020B0604020202020204" pitchFamily="34" charset="0"/>
              </a:rPr>
              <a:t>Aktörsspecifika lägesbilder är urval av information som analyseras och sammanställs i form av beskrivningar och bedömningar av läget. Syftet är att ge överblick, förståelse och underlag till beslut och åtgärder.</a:t>
            </a:r>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Arial" panose="020B0604020202020204" pitchFamily="34" charset="0"/>
              </a:rPr>
              <a:t> </a:t>
            </a:r>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Arial" panose="020B0604020202020204" pitchFamily="34" charset="0"/>
              </a:rPr>
              <a:t>En samlad lägesbild (som ett underlag till den aktörsgemensamma hanteringen) är urval av information från </a:t>
            </a:r>
            <a:r>
              <a:rPr lang="sv-SE" sz="1800" u="sng" dirty="0">
                <a:effectLst/>
                <a:latin typeface="Times New Roman" panose="02020603050405020304" pitchFamily="18" charset="0"/>
                <a:ea typeface="Arial" panose="020B0604020202020204" pitchFamily="34" charset="0"/>
              </a:rPr>
              <a:t>flera aktörer</a:t>
            </a:r>
            <a:r>
              <a:rPr lang="sv-SE" sz="1800" dirty="0">
                <a:effectLst/>
                <a:latin typeface="Times New Roman" panose="02020603050405020304" pitchFamily="18" charset="0"/>
                <a:ea typeface="Arial" panose="020B0604020202020204" pitchFamily="34" charset="0"/>
              </a:rPr>
              <a:t> och källor som analyseras och sammanställs i form av beskrivningar och bedömningar av läget. Syftet är att ge överblick, förståelse och underlag till beslut och åtgärder i det aktörsgemensamma arbetet. Aktörsspecifika lägesbilder är alltså underlag till den samlade lägesbilden.</a:t>
            </a:r>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Arial" panose="020B0604020202020204" pitchFamily="34" charset="0"/>
              </a:rPr>
              <a:t> </a:t>
            </a:r>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Arial" panose="020B0604020202020204" pitchFamily="34" charset="0"/>
              </a:rPr>
              <a:t>Skapandet av samlade lägesbilder är en kontinuerlig process som kan resultera i muntligt kommunicerade lägesbilder, skriftliga lägesbilder eller lägesbilder som visualiseras via teknikstöd. En samlad lägesbild kan bestå av en mängd olika typer av information som presenteras detaljerat eller översiktligt sammanställt. Lägesbildens upplösningsgrad är helt beroende på dess syfte, målgrupp och sammanhanget där den ska användas.</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7FEE9DA-8B3F-B346-B53F-C77B96E74553}" type="slidenum">
              <a:rPr lang="sv-SE" smtClean="0"/>
              <a:t>38</a:t>
            </a:fld>
            <a:endParaRPr lang="sv-SE"/>
          </a:p>
        </p:txBody>
      </p:sp>
    </p:spTree>
    <p:extLst>
      <p:ext uri="{BB962C8B-B14F-4D97-AF65-F5344CB8AC3E}">
        <p14:creationId xmlns:p14="http://schemas.microsoft.com/office/powerpoint/2010/main" val="245753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Utöver de analyser som görs i samband med den samlade lägesbilden kan det finnas behov av att ta fram kompletterande analyser. Det kan till exempel bli aktuellt om det behöver tas fram fördjupade eller mer långsiktiga analyser, analyser av en annan karaktär än de som gjorts i den samlade lägesbilden eller för att få ett tillräckligt underlag att använda vid framtagning av målbild och åtgärdsplan. </a:t>
            </a:r>
          </a:p>
          <a:p>
            <a:pPr>
              <a:lnSpc>
                <a:spcPct val="115000"/>
              </a:lnSpc>
              <a:spcAft>
                <a:spcPts val="6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12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Att ta fram kompletterande analyser syftar till att reda ut osäkerheter genom att på ett strukturerat sätt reflektera kring konsekvenser av samhällsstörningen, både möjliga och redan inträffade. Det är särskilt viktigt vid samhällsstörningar där det inträffade är av mer sällankaraktär eller där det hos de berörda aktörerna saknas tillräcklig erfarenhet av det som inträffat. Kompletterande analyser kan vara övergripande eller mer detaljerade beroende på syfte och sammanhang.</a:t>
            </a:r>
          </a:p>
          <a:p>
            <a:endParaRPr lang="sv-SE" sz="1800" dirty="0"/>
          </a:p>
          <a:p>
            <a:pPr>
              <a:lnSpc>
                <a:spcPct val="115000"/>
              </a:lnSpc>
              <a:spcAft>
                <a:spcPts val="12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Exempel på aspekter på som kan vara aktuella för kompletterande analys:</a:t>
            </a:r>
          </a:p>
          <a:p>
            <a:pPr marL="342900" lvl="0" indent="-342900">
              <a:lnSpc>
                <a:spcPct val="115000"/>
              </a:lnSpc>
              <a:spcAft>
                <a:spcPts val="12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olika händelseutvecklingar </a:t>
            </a:r>
          </a:p>
          <a:p>
            <a:pPr marL="342900" lvl="0" indent="-342900">
              <a:lnSpc>
                <a:spcPct val="115000"/>
              </a:lnSpc>
              <a:spcAft>
                <a:spcPts val="12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bredden av handlingsalternativ</a:t>
            </a:r>
          </a:p>
          <a:p>
            <a:pPr marL="342900" lvl="0" indent="-342900">
              <a:lnSpc>
                <a:spcPct val="115000"/>
              </a:lnSpc>
              <a:spcAft>
                <a:spcPts val="12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konsekvenser över tid (gränsöverskridande, tidsmässiga gränser)</a:t>
            </a:r>
          </a:p>
          <a:p>
            <a:pPr marL="342900" lvl="0" indent="-342900">
              <a:lnSpc>
                <a:spcPct val="115000"/>
              </a:lnSpc>
              <a:spcAft>
                <a:spcPts val="12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sammanvävda ansvarsförhållanden</a:t>
            </a:r>
          </a:p>
          <a:p>
            <a:pPr marL="342900" lvl="0" indent="-342900">
              <a:lnSpc>
                <a:spcPct val="115000"/>
              </a:lnSpc>
              <a:spcAft>
                <a:spcPts val="12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risker för kunskapsluckor i relation till aktörssammansättningen</a:t>
            </a:r>
          </a:p>
          <a:p>
            <a:pPr marL="342900" lvl="0" indent="-342900">
              <a:lnSpc>
                <a:spcPct val="115000"/>
              </a:lnSpc>
              <a:spcAft>
                <a:spcPts val="12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orientering kring sekretessproblematik.</a:t>
            </a:r>
          </a:p>
          <a:p>
            <a:pPr marL="342900" lvl="0" indent="-342900">
              <a:lnSpc>
                <a:spcPct val="115000"/>
              </a:lnSpc>
              <a:spcAft>
                <a:spcPts val="12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juridiska eller ekonomiska aspekter.</a:t>
            </a:r>
          </a:p>
          <a:p>
            <a:pPr marL="342900" lvl="0" indent="-342900">
              <a:lnSpc>
                <a:spcPct val="115000"/>
              </a:lnSpc>
              <a:spcAft>
                <a:spcPts val="1200"/>
              </a:spcAft>
              <a:buFont typeface="Symbol" panose="05050102010706020507" pitchFamily="18" charset="2"/>
              <a:buChar char=""/>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marL="0" lvl="0" indent="0">
              <a:lnSpc>
                <a:spcPct val="115000"/>
              </a:lnSpc>
              <a:spcAft>
                <a:spcPts val="1200"/>
              </a:spcAft>
              <a:buFont typeface="Symbol" panose="05050102010706020507" pitchFamily="18" charset="2"/>
              <a:buNone/>
            </a:pPr>
            <a:r>
              <a:rPr lang="sv-SE" sz="1800" dirty="0">
                <a:effectLst/>
                <a:latin typeface="Garamond" panose="02020404030301010803" pitchFamily="18" charset="0"/>
                <a:ea typeface="Garamond" panose="02020404030301010803" pitchFamily="18" charset="0"/>
                <a:cs typeface="Times New Roman" panose="02020603050405020304" pitchFamily="18" charset="0"/>
              </a:rPr>
              <a:t>Men först behöver vi ha samsyn kring problembilden….</a:t>
            </a:r>
          </a:p>
          <a:p>
            <a:pPr>
              <a:lnSpc>
                <a:spcPct val="115000"/>
              </a:lnSpc>
              <a:spcAft>
                <a:spcPts val="6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39</a:t>
            </a:fld>
            <a:endParaRPr lang="sv-SE"/>
          </a:p>
        </p:txBody>
      </p:sp>
    </p:spTree>
    <p:extLst>
      <p:ext uri="{BB962C8B-B14F-4D97-AF65-F5344CB8AC3E}">
        <p14:creationId xmlns:p14="http://schemas.microsoft.com/office/powerpoint/2010/main" val="1165028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formulera problem i samband med hantering av samhällsstörningar kan vid en första anblick ses som onödigt då aktörerna redan har en rad problem som de står inför. Men den typ av problemformulering som avses här handlar mer om problem som är relaterade till den kunskap eller snarare brist på kunskap som aktören eller grupper av aktörer står inför. Genom att formulera problem i termer av frågeställningar kan aktörerna identifiera aspekter som är avgörande att kunna besvara. </a:t>
            </a:r>
          </a:p>
          <a:p>
            <a:endParaRPr lang="sv-SE" dirty="0"/>
          </a:p>
          <a:p>
            <a:r>
              <a:rPr lang="sv-SE" dirty="0"/>
              <a:t>Syftet med problemformuleringen är att tydliggöra vita fläckar kring den kunskap som aktören har och därefter genom specifika informationsinsamlingsaktiviteter besvara de aktuella frågeställningarna. Hypotesprövning kan vara till stöd både för att konkret försöka formulera påståenden (hypoteser) som ligger framåt i tiden, och för att se om dessa påståenden kan bekräftas eller förkastas. </a:t>
            </a:r>
          </a:p>
        </p:txBody>
      </p:sp>
      <p:sp>
        <p:nvSpPr>
          <p:cNvPr id="4" name="Platshållare för bildnummer 3"/>
          <p:cNvSpPr>
            <a:spLocks noGrp="1"/>
          </p:cNvSpPr>
          <p:nvPr>
            <p:ph type="sldNum" sz="quarter" idx="5"/>
          </p:nvPr>
        </p:nvSpPr>
        <p:spPr/>
        <p:txBody>
          <a:bodyPr/>
          <a:lstStyle/>
          <a:p>
            <a:fld id="{DFC66100-75EA-4545-859C-273C81E7E08F}" type="slidenum">
              <a:rPr lang="sv-SE" smtClean="0"/>
              <a:t>40</a:t>
            </a:fld>
            <a:endParaRPr lang="sv-SE"/>
          </a:p>
        </p:txBody>
      </p:sp>
    </p:spTree>
    <p:extLst>
      <p:ext uri="{BB962C8B-B14F-4D97-AF65-F5344CB8AC3E}">
        <p14:creationId xmlns:p14="http://schemas.microsoft.com/office/powerpoint/2010/main" val="1676089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Times New Roman" panose="02020603050405020304" pitchFamily="18" charset="0"/>
              </a:rPr>
              <a:t>Ett aktörsgemensamt arbete med målbilder handlar om att besvara frågan ”Vad ska vi åstadkomma tillsammans?”. Om aktörerna tar fram en gemensam målbild så behöver den utöver mål även innehålla en övergripande beskrivning av vad man ska göra för att nå målen, med vilka resurser, och vilka handlingsalternativ man bör undvika i arbetet mot målet. Aktörsgemensamma målbilder behöver också inkludera kommunikativa aspekter, till exempel i form av samordnade budskap.</a:t>
            </a:r>
          </a:p>
          <a:p>
            <a:r>
              <a:rPr lang="sv-SE" sz="1800" dirty="0">
                <a:effectLst/>
                <a:latin typeface="Times New Roman" panose="02020603050405020304" pitchFamily="18" charset="0"/>
                <a:ea typeface="Times New Roman" panose="02020603050405020304" pitchFamily="18" charset="0"/>
              </a:rPr>
              <a:t> </a:t>
            </a:r>
          </a:p>
          <a:p>
            <a:r>
              <a:rPr lang="sv-SE" sz="1800" dirty="0">
                <a:effectLst/>
                <a:latin typeface="Times New Roman" panose="02020603050405020304" pitchFamily="18" charset="0"/>
                <a:ea typeface="Times New Roman" panose="02020603050405020304" pitchFamily="18" charset="0"/>
              </a:rPr>
              <a:t>Ett aktörsgemensamt målbildsarbete är en viktig del för att åstadkomma inriktning i hanteringen av en samhällsstörning. Arbetet med målbilder syftar till att aktörerna tillsammans ska bedöma vad de ska uppnå i stort i hanteringen av en samhällsstörning.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41</a:t>
            </a:fld>
            <a:endParaRPr lang="sv-SE"/>
          </a:p>
        </p:txBody>
      </p:sp>
    </p:spTree>
    <p:extLst>
      <p:ext uri="{BB962C8B-B14F-4D97-AF65-F5344CB8AC3E}">
        <p14:creationId xmlns:p14="http://schemas.microsoft.com/office/powerpoint/2010/main" val="810409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Ett sätt att åstadkomma samordning vid en samhällsstörning är att genomföra en gemensam åtgärdsplanering. För att kunna koordinera resurser och insatser behöver aktörerna därför tillsammans göra en bedömning av vilka behov det finns av en gemensam åtgärdsplanering. För om det inte finns någon samordning, eller om den brister, används ju inte samhällets olika resurser på bästa möjliga sätt.</a:t>
            </a:r>
          </a:p>
          <a:p>
            <a:pPr>
              <a:lnSpc>
                <a:spcPct val="115000"/>
              </a:lnSpc>
              <a:spcAft>
                <a:spcPts val="6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I den gemensamma åtgärdsplaneringen behöver aktörerna arbeta vidare med att konkretisera och planera åtgärder, utifrån det aktörsgemensamma arbetet med målbilder. Dessa kan vid behov sedan sammanställas i en eller flera åtgärdsplaner som beskriver mer i detalj vem som gör vad, var och när. Åtgärdsplanerna skapar förutsättningar för att kunna genomföra åtgärder med önskad effekt.</a:t>
            </a:r>
          </a:p>
          <a:p>
            <a:pPr>
              <a:lnSpc>
                <a:spcPct val="115000"/>
              </a:lnSpc>
              <a:spcAft>
                <a:spcPts val="6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42</a:t>
            </a:fld>
            <a:endParaRPr lang="sv-SE"/>
          </a:p>
        </p:txBody>
      </p:sp>
    </p:spTree>
    <p:extLst>
      <p:ext uri="{BB962C8B-B14F-4D97-AF65-F5344CB8AC3E}">
        <p14:creationId xmlns:p14="http://schemas.microsoft.com/office/powerpoint/2010/main" val="372300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Att genomföra åtgärder innebär att koordinera och utföra de åtgärder som aktörerna kommit överens om. Syftet är att använda aktörernas förmåga och samhällets resurser för att uppnå önskad effekt i en samhällsstörning.</a:t>
            </a:r>
          </a:p>
          <a:p>
            <a:pPr>
              <a:lnSpc>
                <a:spcPct val="115000"/>
              </a:lnSpc>
              <a:spcAft>
                <a:spcPts val="6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Enligt ansvarsprincipen har den som har ansvar för en verksamhet under normala förhållanden även motsvarande ansvar vid samhällsstörningar. Vid en samhällsstörning innebär det att aktörer har olika ansvar och genomför åtgärder samtidigt. Varje aktör behöver därför förstå vad det aktörsgemensamma arbetet med åtgärdsplanering innebär för den egna verksamheten och genomföra de åtgärder som faller inom det egna ansvarsområdet. </a:t>
            </a:r>
          </a:p>
          <a:p>
            <a:pPr>
              <a:lnSpc>
                <a:spcPct val="115000"/>
              </a:lnSpc>
              <a:spcAft>
                <a:spcPts val="6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 aktörer som bidrar med aktörsgemensamma åtgärder behöver dessutom agera så att behovet omhändertas som helhet.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43</a:t>
            </a:fld>
            <a:endParaRPr lang="sv-SE"/>
          </a:p>
        </p:txBody>
      </p:sp>
    </p:spTree>
    <p:extLst>
      <p:ext uri="{BB962C8B-B14F-4D97-AF65-F5344CB8AC3E}">
        <p14:creationId xmlns:p14="http://schemas.microsoft.com/office/powerpoint/2010/main" val="374424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Att följa upp den gemensamma hanteringen innebär att följa upp hur väl de genomförda åtgärderna möter de identifierade behoven. Det handlar alltså om att säkerställa att det aktörs­gemensamma arbetet med målbilder och planeringen av åtgärder faktiskt har skapat de effekter som avsetts.</a:t>
            </a:r>
          </a:p>
          <a:p>
            <a:pPr>
              <a:lnSpc>
                <a:spcPct val="115000"/>
              </a:lnSpc>
              <a:spcAft>
                <a:spcPts val="6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Under ett genomförande behöver de berörda aktörerna kontinuerligt tolka hur de insatta resurserna agerar i relation till målbildsarbetet. I praktiken måste aktörerna även ta hänsyn till det faktum att det som var ”rätt” när de tog fram planen kan vara ”fel” när de använder den. Detta på grund av förändringar i omgivningen, som inte alltid är lätta att förutspå innan de inträffat. De berörda aktörerna måste därmed hela tiden ompröva vad de bedömer som rätt, och uppdatera planen utifrån situationens aktuella behov.</a:t>
            </a:r>
          </a:p>
          <a:p>
            <a:pPr>
              <a:lnSpc>
                <a:spcPct val="115000"/>
              </a:lnSpc>
              <a:spcAft>
                <a:spcPts val="6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sv-SE" sz="1800" dirty="0">
                <a:effectLst/>
                <a:latin typeface="Garamond" panose="02020404030301010803" pitchFamily="18" charset="0"/>
                <a:ea typeface="Garamond" panose="02020404030301010803" pitchFamily="18" charset="0"/>
                <a:cs typeface="Times New Roman" panose="02020603050405020304" pitchFamily="18" charset="0"/>
              </a:rPr>
              <a:t>Aktörerna behöver därför göra uppföljningar löpande under hanteringen av en samhällsstörning. Att vänta till dess hanteringen är avslutad innan man gör en uppföljning kan innebära att aktörerna missar möjligheten att korrigera planer och agerande som inte är tillräckligt väl anpassade till verkligheten. Genom löpande uppföljning kan aktörerna hela tiden anpassa arbetet i de föregående momenten så att de kan skapa mesta möjliga nytta i den givna situationen, och fokusera på att åstadkomma så bra effekt som möjligt.</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44</a:t>
            </a:fld>
            <a:endParaRPr lang="sv-SE"/>
          </a:p>
        </p:txBody>
      </p:sp>
    </p:spTree>
    <p:extLst>
      <p:ext uri="{BB962C8B-B14F-4D97-AF65-F5344CB8AC3E}">
        <p14:creationId xmlns:p14="http://schemas.microsoft.com/office/powerpoint/2010/main" val="193560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aramond" panose="02020404030301010803" pitchFamily="18" charset="0"/>
                <a:ea typeface="Garamond" panose="02020404030301010803" pitchFamily="18" charset="0"/>
                <a:cs typeface="Times New Roman" panose="02020603050405020304" pitchFamily="18" charset="0"/>
              </a:rPr>
              <a:t>Kommunikation har en avgörande roll vid hanteringen av samhällsstörningar och bör integreras i alla delar av processen för aktörsgemensam inriktning och samordning. Effektiv kommunikation kan mildra, eller till och med förhindra, negativa konsekvenser av en händelse.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Att integrera ett kommunikativt perspektiv innebär inte att alla ska vara kommunikatörer. Däremot är det viktigt att inkludera kommunikationskompetens i de olika momenten av processen för aktörsgemensam inriktning och samordning. Det kommunikativa perspektivet ska läggas på hanteringens viktigaste frågor och stödja målen i den övergripande hanteringen. </a:t>
            </a:r>
          </a:p>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Exempel på hur det kommunikativa perspektivet kan integreras i de olika momenten av processen för aktörsgemensam inriktning och samordning:</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Dela information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Ha ett kommunikativt förhållningssätt genom att lyssna in och kommunicera aktivt.</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Ta fram samlad lägesbild</a:t>
            </a:r>
            <a:r>
              <a:rPr lang="sv-SE" sz="1800" dirty="0">
                <a:effectLst/>
                <a:latin typeface="Garamond" panose="02020404030301010803" pitchFamily="18" charset="0"/>
                <a:ea typeface="Garamond" panose="02020404030301010803" pitchFamily="18" charset="0"/>
                <a:cs typeface="Times New Roman" panose="02020603050405020304" pitchFamily="18" charset="0"/>
              </a:rPr>
              <a:t>: Inkludera det kommunikativa perspektivet i den samlade lägesbilden. Till exempel hur händelsen beskrivs och uppfattas, det vill säga bilden av händelsen.</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Ta fram kompletterande analyser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Inkludera analyser från kommunikatörsfunktionen, exempelvis om mediabevakning och desinformation.</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Ta fram målbild</a:t>
            </a:r>
            <a:r>
              <a:rPr lang="sv-SE" sz="1800" dirty="0">
                <a:effectLst/>
                <a:latin typeface="Garamond" panose="02020404030301010803" pitchFamily="18" charset="0"/>
                <a:ea typeface="Garamond" panose="02020404030301010803" pitchFamily="18" charset="0"/>
                <a:cs typeface="Times New Roman" panose="02020603050405020304" pitchFamily="18" charset="0"/>
              </a:rPr>
              <a:t>: Komplettera målbilden med </a:t>
            </a:r>
            <a:r>
              <a:rPr lang="sv-SE" sz="1800" dirty="0" err="1">
                <a:effectLst/>
                <a:latin typeface="Garamond" panose="02020404030301010803" pitchFamily="18" charset="0"/>
                <a:ea typeface="Garamond" panose="02020404030301010803" pitchFamily="18" charset="0"/>
                <a:cs typeface="Times New Roman" panose="02020603050405020304" pitchFamily="18" charset="0"/>
              </a:rPr>
              <a:t>kommunikationsmål</a:t>
            </a:r>
            <a:r>
              <a:rPr lang="sv-SE" sz="1800" dirty="0">
                <a:effectLst/>
                <a:latin typeface="Garamond" panose="02020404030301010803" pitchFamily="18" charset="0"/>
                <a:ea typeface="Garamond" panose="02020404030301010803" pitchFamily="18" charset="0"/>
                <a:cs typeface="Times New Roman" panose="02020603050405020304" pitchFamily="18" charset="0"/>
              </a:rPr>
              <a:t>, det vill säga vad ni vill uppnå genom kommunikationsåtgärder. </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Ta fram åtgärdsplan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Inkludera de viktigaste kommunikationsåtgärderna i åtgärdsplanen. </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Genomför åtgärder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Kommunikationsåtgärderna behöver vara synkroniserade med övriga åtgärder.  </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Följ upp åtgärder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Har vi uppnått målen med våra åtgärder eller finns det till exempel fortsatta informationsbehov?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45</a:t>
            </a:fld>
            <a:endParaRPr lang="sv-SE"/>
          </a:p>
        </p:txBody>
      </p:sp>
    </p:spTree>
    <p:extLst>
      <p:ext uri="{BB962C8B-B14F-4D97-AF65-F5344CB8AC3E}">
        <p14:creationId xmlns:p14="http://schemas.microsoft.com/office/powerpoint/2010/main" val="189520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4</a:t>
            </a:fld>
            <a:endParaRPr lang="sv-SE"/>
          </a:p>
        </p:txBody>
      </p:sp>
    </p:spTree>
    <p:extLst>
      <p:ext uri="{BB962C8B-B14F-4D97-AF65-F5344CB8AC3E}">
        <p14:creationId xmlns:p14="http://schemas.microsoft.com/office/powerpoint/2010/main" val="253997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323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9</a:t>
            </a:fld>
            <a:endParaRPr lang="sv-SE"/>
          </a:p>
        </p:txBody>
      </p:sp>
    </p:spTree>
    <p:extLst>
      <p:ext uri="{BB962C8B-B14F-4D97-AF65-F5344CB8AC3E}">
        <p14:creationId xmlns:p14="http://schemas.microsoft.com/office/powerpoint/2010/main" val="23214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Times New Roman" panose="02020603050405020304" pitchFamily="18" charset="0"/>
              </a:rPr>
              <a:t>Till dig som är övningsledare:</a:t>
            </a:r>
          </a:p>
          <a:p>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rPr>
              <a:t>Enligt SMHI betyder en röd vädervarning följande:</a:t>
            </a:r>
          </a:p>
          <a:p>
            <a:r>
              <a:rPr lang="sv-SE" sz="1800" b="1" dirty="0">
                <a:effectLst/>
                <a:latin typeface="Calibri" panose="020F0502020204030204" pitchFamily="34" charset="0"/>
                <a:ea typeface="Times New Roman" panose="02020603050405020304" pitchFamily="18" charset="0"/>
              </a:rPr>
              <a:t>Mycket allvarliga konsekvenser för samhället och stor fara för allmänheten</a:t>
            </a:r>
            <a:br>
              <a:rPr lang="sv-SE" sz="1800" b="1" dirty="0">
                <a:effectLst/>
                <a:latin typeface="Times New Roman" panose="02020603050405020304" pitchFamily="18" charset="0"/>
                <a:ea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rPr>
              <a:t>Vädervarningar på röd nivå innebär att vädret kan medföra mycket allvarliga konsekvenser för samhället. Vädret kan bli en stor fara för allmänheten och orsaka mycket allvarliga skador på egendom och miljö. Det finns en stor risk för omfattande störningar i olika tjänster i samhället, som till exempel i kollektivtrafik och blåljusverksamhet.</a:t>
            </a:r>
          </a:p>
          <a:p>
            <a:r>
              <a:rPr lang="sv-SE" sz="1800" b="1" dirty="0">
                <a:effectLst/>
                <a:latin typeface="Calibri" panose="020F0502020204030204" pitchFamily="34" charset="0"/>
                <a:ea typeface="Times New Roman" panose="02020603050405020304" pitchFamily="18" charset="0"/>
              </a:rPr>
              <a:t>Vad behöver allmänheten göra?</a:t>
            </a:r>
            <a:br>
              <a:rPr lang="sv-SE" sz="1800" b="1" dirty="0">
                <a:effectLst/>
                <a:latin typeface="Calibri" panose="020F0502020204030204" pitchFamily="34" charset="0"/>
                <a:ea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rPr>
              <a:t>Allmänheten bör avstå helt från aktiviteter som innebär att de utsätts för risker som vädret kan medföra. De ska göra vad de kan för att minska risken för skador på sig själva, deras omgivning och deras egendom.</a:t>
            </a:r>
          </a:p>
          <a:p>
            <a:r>
              <a:rPr lang="sv-SE" sz="1800" b="1" dirty="0">
                <a:effectLst/>
                <a:latin typeface="Calibri" panose="020F0502020204030204" pitchFamily="34" charset="0"/>
                <a:ea typeface="Times New Roman" panose="02020603050405020304" pitchFamily="18" charset="0"/>
              </a:rPr>
              <a:t>Vad ska offentlig verksamhet göra?</a:t>
            </a:r>
            <a:br>
              <a:rPr lang="sv-SE" sz="1800" b="1" dirty="0">
                <a:effectLst/>
                <a:latin typeface="Calibri" panose="020F0502020204030204" pitchFamily="34" charset="0"/>
                <a:ea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rPr>
              <a:t>Offentliga verksamheter bör anpassa sina tjänster och funktioner utifrån hur vädret utvecklas. De bör genomföra förebyggande åtgärder för att skydda verksamheten och planera för att åtgärda de följder som kan uppstå. De bör höja beredskapen inom organisationen och ge allmänheten den information som krävs för att minska risken för skador.</a:t>
            </a:r>
          </a:p>
          <a:p>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rPr>
              <a:t>SMHI (2025) </a:t>
            </a:r>
            <a:r>
              <a:rPr lang="sv-SE" sz="1800" u="sng" dirty="0">
                <a:solidFill>
                  <a:srgbClr val="0000FF"/>
                </a:solidFill>
                <a:effectLst/>
                <a:latin typeface="Times New Roman" panose="02020603050405020304" pitchFamily="18" charset="0"/>
                <a:ea typeface="Times New Roman" panose="02020603050405020304" pitchFamily="18" charset="0"/>
                <a:hlinkClick r:id="rId3"/>
              </a:rPr>
              <a:t>https://www.smhi.se/kunskapsbanken/meteorologi/varningar-och-meddelanden</a:t>
            </a:r>
            <a:r>
              <a:rPr lang="sv-SE" sz="1800" dirty="0">
                <a:effectLst/>
                <a:latin typeface="Times New Roman" panose="02020603050405020304" pitchFamily="18" charset="0"/>
                <a:ea typeface="Times New Roman" panose="02020603050405020304" pitchFamily="18" charset="0"/>
              </a:rPr>
              <a:t> </a:t>
            </a:r>
            <a:br>
              <a:rPr lang="sv-SE" sz="1800" dirty="0">
                <a:effectLst/>
                <a:latin typeface="Times New Roman" panose="02020603050405020304" pitchFamily="18" charset="0"/>
                <a:ea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rPr>
              <a:t>(hämtad 10 april 2025)</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10</a:t>
            </a:fld>
            <a:endParaRPr lang="sv-SE"/>
          </a:p>
        </p:txBody>
      </p:sp>
    </p:spTree>
    <p:extLst>
      <p:ext uri="{BB962C8B-B14F-4D97-AF65-F5344CB8AC3E}">
        <p14:creationId xmlns:p14="http://schemas.microsoft.com/office/powerpoint/2010/main" val="174755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11</a:t>
            </a:fld>
            <a:endParaRPr lang="sv-SE"/>
          </a:p>
        </p:txBody>
      </p:sp>
    </p:spTree>
    <p:extLst>
      <p:ext uri="{BB962C8B-B14F-4D97-AF65-F5344CB8AC3E}">
        <p14:creationId xmlns:p14="http://schemas.microsoft.com/office/powerpoint/2010/main" val="260624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14</a:t>
            </a:fld>
            <a:endParaRPr lang="sv-SE"/>
          </a:p>
        </p:txBody>
      </p:sp>
    </p:spTree>
    <p:extLst>
      <p:ext uri="{BB962C8B-B14F-4D97-AF65-F5344CB8AC3E}">
        <p14:creationId xmlns:p14="http://schemas.microsoft.com/office/powerpoint/2010/main" val="207095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Alternativt skriv ut scenario del 2 som du hittar i övningsvägledningsdokumentet och dela ut till de övande.</a:t>
            </a:r>
          </a:p>
        </p:txBody>
      </p:sp>
      <p:sp>
        <p:nvSpPr>
          <p:cNvPr id="4" name="Platshållare för bildnummer 3"/>
          <p:cNvSpPr>
            <a:spLocks noGrp="1"/>
          </p:cNvSpPr>
          <p:nvPr>
            <p:ph type="sldNum" sz="quarter" idx="5"/>
          </p:nvPr>
        </p:nvSpPr>
        <p:spPr/>
        <p:txBody>
          <a:bodyPr/>
          <a:lstStyle/>
          <a:p>
            <a:fld id="{27FEE9DA-8B3F-B346-B53F-C77B96E74553}" type="slidenum">
              <a:rPr lang="sv-SE" smtClean="0"/>
              <a:t>17</a:t>
            </a:fld>
            <a:endParaRPr lang="sv-SE"/>
          </a:p>
        </p:txBody>
      </p:sp>
    </p:spTree>
    <p:extLst>
      <p:ext uri="{BB962C8B-B14F-4D97-AF65-F5344CB8AC3E}">
        <p14:creationId xmlns:p14="http://schemas.microsoft.com/office/powerpoint/2010/main" val="2576635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54200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031458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190346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646187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6983691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59112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43707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777943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mailto:ledningsamverkan@msb.se"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F65F8-6511-2AC4-3232-6964B9E0B705}"/>
              </a:ext>
            </a:extLst>
          </p:cNvPr>
          <p:cNvSpPr>
            <a:spLocks noGrp="1"/>
          </p:cNvSpPr>
          <p:nvPr>
            <p:ph type="ctrTitle"/>
          </p:nvPr>
        </p:nvSpPr>
        <p:spPr>
          <a:xfrm>
            <a:off x="1524000" y="2508588"/>
            <a:ext cx="9144000" cy="1839195"/>
          </a:xfrm>
        </p:spPr>
        <p:txBody>
          <a:bodyPr/>
          <a:lstStyle/>
          <a:p>
            <a:r>
              <a:rPr lang="sv-SE" dirty="0"/>
              <a:t>Förberedelse för att delta i aktörsgemensam inriktning och samordning</a:t>
            </a:r>
          </a:p>
        </p:txBody>
      </p:sp>
      <p:sp>
        <p:nvSpPr>
          <p:cNvPr id="3" name="Underrubrik 2">
            <a:extLst>
              <a:ext uri="{FF2B5EF4-FFF2-40B4-BE49-F238E27FC236}">
                <a16:creationId xmlns:a16="http://schemas.microsoft.com/office/drawing/2014/main" id="{443215F5-561C-CCA9-CEFB-E44B7A025C53}"/>
              </a:ext>
            </a:extLst>
          </p:cNvPr>
          <p:cNvSpPr>
            <a:spLocks noGrp="1"/>
          </p:cNvSpPr>
          <p:nvPr>
            <p:ph type="subTitle" idx="1"/>
          </p:nvPr>
        </p:nvSpPr>
        <p:spPr>
          <a:xfrm>
            <a:off x="1524000" y="2037390"/>
            <a:ext cx="9144000" cy="471198"/>
          </a:xfrm>
        </p:spPr>
        <p:txBody>
          <a:bodyPr/>
          <a:lstStyle/>
          <a:p>
            <a:r>
              <a:rPr lang="sv-SE" dirty="0"/>
              <a:t>Öva enkelt – </a:t>
            </a:r>
            <a:r>
              <a:rPr lang="sv-SE" dirty="0" err="1"/>
              <a:t>PPT</a:t>
            </a:r>
            <a:r>
              <a:rPr lang="sv-SE" dirty="0"/>
              <a:t> till dig som är övningsledare</a:t>
            </a:r>
          </a:p>
        </p:txBody>
      </p:sp>
      <p:sp>
        <p:nvSpPr>
          <p:cNvPr id="4" name="Underrubrik 4">
            <a:extLst>
              <a:ext uri="{FF2B5EF4-FFF2-40B4-BE49-F238E27FC236}">
                <a16:creationId xmlns:a16="http://schemas.microsoft.com/office/drawing/2014/main" id="{E87BF689-94BC-8454-986E-754E57F310BD}"/>
              </a:ext>
            </a:extLst>
          </p:cNvPr>
          <p:cNvSpPr txBox="1">
            <a:spLocks/>
          </p:cNvSpPr>
          <p:nvPr/>
        </p:nvSpPr>
        <p:spPr>
          <a:xfrm>
            <a:off x="1524000" y="4347783"/>
            <a:ext cx="9144000" cy="4711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dirty="0"/>
          </a:p>
        </p:txBody>
      </p:sp>
      <p:sp>
        <p:nvSpPr>
          <p:cNvPr id="6" name="textruta 5">
            <a:extLst>
              <a:ext uri="{FF2B5EF4-FFF2-40B4-BE49-F238E27FC236}">
                <a16:creationId xmlns:a16="http://schemas.microsoft.com/office/drawing/2014/main" id="{85F5869A-66FE-415F-B705-794F2C6F4013}"/>
              </a:ext>
            </a:extLst>
          </p:cNvPr>
          <p:cNvSpPr txBox="1"/>
          <p:nvPr/>
        </p:nvSpPr>
        <p:spPr>
          <a:xfrm>
            <a:off x="1524000" y="4449649"/>
            <a:ext cx="6099716" cy="369332"/>
          </a:xfrm>
          <a:prstGeom prst="rect">
            <a:avLst/>
          </a:prstGeom>
          <a:noFill/>
        </p:spPr>
        <p:txBody>
          <a:bodyPr wrap="square">
            <a:spAutoFit/>
          </a:bodyPr>
          <a:lstStyle/>
          <a:p>
            <a:r>
              <a:rPr lang="sv-SE" dirty="0"/>
              <a:t>Seminarieövning del 1</a:t>
            </a:r>
          </a:p>
        </p:txBody>
      </p:sp>
    </p:spTree>
    <p:extLst>
      <p:ext uri="{BB962C8B-B14F-4D97-AF65-F5344CB8AC3E}">
        <p14:creationId xmlns:p14="http://schemas.microsoft.com/office/powerpoint/2010/main" val="208845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A1F41D-57CE-4B83-B848-610076568B82}"/>
              </a:ext>
            </a:extLst>
          </p:cNvPr>
          <p:cNvSpPr>
            <a:spLocks noGrp="1"/>
          </p:cNvSpPr>
          <p:nvPr>
            <p:ph type="title"/>
          </p:nvPr>
        </p:nvSpPr>
        <p:spPr/>
        <p:txBody>
          <a:bodyPr/>
          <a:lstStyle/>
          <a:p>
            <a:r>
              <a:rPr lang="sv-SE" dirty="0"/>
              <a:t>Scenario</a:t>
            </a:r>
          </a:p>
        </p:txBody>
      </p:sp>
      <p:sp>
        <p:nvSpPr>
          <p:cNvPr id="3" name="Platshållare för innehåll 2">
            <a:extLst>
              <a:ext uri="{FF2B5EF4-FFF2-40B4-BE49-F238E27FC236}">
                <a16:creationId xmlns:a16="http://schemas.microsoft.com/office/drawing/2014/main" id="{11E88004-EACB-44D0-B20C-C9B3CB0875D7}"/>
              </a:ext>
            </a:extLst>
          </p:cNvPr>
          <p:cNvSpPr>
            <a:spLocks noGrp="1"/>
          </p:cNvSpPr>
          <p:nvPr>
            <p:ph idx="1"/>
          </p:nvPr>
        </p:nvSpPr>
        <p:spPr>
          <a:xfrm>
            <a:off x="1900051" y="1431577"/>
            <a:ext cx="7390253" cy="4351338"/>
          </a:xfrm>
        </p:spPr>
        <p:txBody>
          <a:bodyPr/>
          <a:lstStyle/>
          <a:p>
            <a:r>
              <a:rPr lang="sv-SE" dirty="0"/>
              <a:t>Det är en onsdag i januari och SMHI varnar för att en storm med orkanbyar kommer att dra in över landet om tre dygn. Röd vädervarning är utfärdat. </a:t>
            </a:r>
          </a:p>
          <a:p>
            <a:r>
              <a:rPr lang="sv-SE" dirty="0"/>
              <a:t>Det innebär att vädret kan medföra mycket allvarliga konsekvenser för samhället och stor fara för allmänheten. </a:t>
            </a:r>
          </a:p>
        </p:txBody>
      </p:sp>
    </p:spTree>
    <p:extLst>
      <p:ext uri="{BB962C8B-B14F-4D97-AF65-F5344CB8AC3E}">
        <p14:creationId xmlns:p14="http://schemas.microsoft.com/office/powerpoint/2010/main" val="41616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D745DF-AC89-42FD-9A71-79FACA4FC28E}"/>
              </a:ext>
            </a:extLst>
          </p:cNvPr>
          <p:cNvSpPr>
            <a:spLocks noGrp="1"/>
          </p:cNvSpPr>
          <p:nvPr>
            <p:ph type="title"/>
          </p:nvPr>
        </p:nvSpPr>
        <p:spPr/>
        <p:txBody>
          <a:bodyPr/>
          <a:lstStyle/>
          <a:p>
            <a:r>
              <a:rPr lang="sv-SE" dirty="0"/>
              <a:t>Diskussionsfrågor – Bedöma behov av samverkan</a:t>
            </a:r>
          </a:p>
        </p:txBody>
      </p:sp>
      <p:sp>
        <p:nvSpPr>
          <p:cNvPr id="3" name="Platshållare för innehåll 2">
            <a:extLst>
              <a:ext uri="{FF2B5EF4-FFF2-40B4-BE49-F238E27FC236}">
                <a16:creationId xmlns:a16="http://schemas.microsoft.com/office/drawing/2014/main" id="{4B8CF6D6-DD00-4CC2-B50B-9538C693A210}"/>
              </a:ext>
            </a:extLst>
          </p:cNvPr>
          <p:cNvSpPr>
            <a:spLocks noGrp="1"/>
          </p:cNvSpPr>
          <p:nvPr>
            <p:ph idx="1"/>
          </p:nvPr>
        </p:nvSpPr>
        <p:spPr>
          <a:xfrm>
            <a:off x="1900051" y="1707613"/>
            <a:ext cx="9453749" cy="4075301"/>
          </a:xfrm>
        </p:spPr>
        <p:txBody>
          <a:bodyPr/>
          <a:lstStyle/>
          <a:p>
            <a:pPr marL="514350" indent="-514350">
              <a:buFont typeface="+mj-lt"/>
              <a:buAutoNum type="arabicPeriod"/>
            </a:pPr>
            <a:r>
              <a:rPr lang="sv-SE" dirty="0"/>
              <a:t>Hur påverkar den här händelsen oss och vår verksamhet?</a:t>
            </a:r>
          </a:p>
          <a:p>
            <a:pPr marL="514350" indent="-514350">
              <a:buFont typeface="+mj-lt"/>
              <a:buAutoNum type="arabicPeriod"/>
            </a:pPr>
            <a:r>
              <a:rPr lang="sv-SE" dirty="0"/>
              <a:t>Behöver vi samverka med några aktörer för att </a:t>
            </a:r>
          </a:p>
          <a:p>
            <a:pPr marL="914400" lvl="1" indent="-457200">
              <a:buFont typeface="+mj-lt"/>
              <a:buAutoNum type="alphaLcPeriod"/>
            </a:pPr>
            <a:r>
              <a:rPr lang="sv-SE" dirty="0"/>
              <a:t>hantera möjliga störningar i vår egna verksamhet?</a:t>
            </a:r>
          </a:p>
          <a:p>
            <a:pPr marL="914400" lvl="1" indent="-457200">
              <a:buFont typeface="+mj-lt"/>
              <a:buAutoNum type="alphaLcPeriod"/>
            </a:pPr>
            <a:r>
              <a:rPr lang="sv-SE" dirty="0"/>
              <a:t>bidra till samhällets hantering av stormens konsekvenser?</a:t>
            </a:r>
          </a:p>
          <a:p>
            <a:pPr marL="514350" indent="-514350">
              <a:buFont typeface="+mj-lt"/>
              <a:buAutoNum type="arabicPeriod"/>
            </a:pPr>
            <a:r>
              <a:rPr lang="sv-SE" dirty="0"/>
              <a:t>På vilket sätt behöver vi samverka? </a:t>
            </a:r>
          </a:p>
          <a:p>
            <a:pPr marL="742950" marR="221615" lvl="1" indent="-285750">
              <a:spcBef>
                <a:spcPts val="405"/>
              </a:spcBef>
              <a:spcAft>
                <a:spcPts val="0"/>
              </a:spcAft>
              <a:buFont typeface="+mj-lt"/>
              <a:buAutoNum type="alphaLcPeriod"/>
            </a:pPr>
            <a:r>
              <a:rPr lang="sv-SE" sz="1800" dirty="0">
                <a:solidFill>
                  <a:srgbClr val="000000"/>
                </a:solidFill>
                <a:effectLst/>
                <a:latin typeface="Arial" panose="020B0604020202020204" pitchFamily="34" charset="0"/>
                <a:ea typeface="Times New Roman" panose="02020603050405020304" pitchFamily="18" charset="0"/>
              </a:rPr>
              <a:t>Räcker det med att dela information för att skapa en gemensam förståelse för situationen eller behöver vi även en gemensam målbild och åtgärdsplan? </a:t>
            </a:r>
            <a:endParaRPr lang="sv-SE" sz="1800" dirty="0">
              <a:effectLst/>
              <a:latin typeface="Times New Roman" panose="02020603050405020304" pitchFamily="18" charset="0"/>
              <a:ea typeface="Times New Roman" panose="02020603050405020304" pitchFamily="18" charset="0"/>
            </a:endParaRPr>
          </a:p>
          <a:p>
            <a:pPr marL="742950" marR="221615" lvl="1" indent="-285750">
              <a:spcBef>
                <a:spcPts val="405"/>
              </a:spcBef>
              <a:spcAft>
                <a:spcPts val="0"/>
              </a:spcAft>
              <a:buFont typeface="+mj-lt"/>
              <a:buAutoNum type="alphaLcPeriod"/>
            </a:pPr>
            <a:r>
              <a:rPr lang="sv-SE" sz="1800" dirty="0">
                <a:solidFill>
                  <a:srgbClr val="000000"/>
                </a:solidFill>
                <a:effectLst/>
                <a:latin typeface="Arial" panose="020B0604020202020204" pitchFamily="34" charset="0"/>
                <a:ea typeface="Times New Roman" panose="02020603050405020304" pitchFamily="18" charset="0"/>
              </a:rPr>
              <a:t>Gäller svaret ovan för alla identifierade samverkansaktörer eller kan det se olika ut beroende på aktör och vad som behöver samverkas kring?</a:t>
            </a:r>
            <a:endParaRPr lang="sv-SE" sz="1800" dirty="0">
              <a:effectLst/>
              <a:latin typeface="Times New Roman" panose="02020603050405020304" pitchFamily="18" charset="0"/>
              <a:ea typeface="Times New Roman" panose="02020603050405020304" pitchFamily="18" charset="0"/>
            </a:endParaRPr>
          </a:p>
          <a:p>
            <a:pPr marL="742950" marR="221615" lvl="1" indent="-285750">
              <a:spcBef>
                <a:spcPts val="405"/>
              </a:spcBef>
              <a:spcAft>
                <a:spcPts val="0"/>
              </a:spcAft>
              <a:buFont typeface="+mj-lt"/>
              <a:buAutoNum type="alphaLcPeriod"/>
            </a:pPr>
            <a:r>
              <a:rPr lang="sv-SE" sz="1800" dirty="0">
                <a:solidFill>
                  <a:srgbClr val="000000"/>
                </a:solidFill>
                <a:effectLst/>
                <a:latin typeface="Arial" panose="020B0604020202020204" pitchFamily="34" charset="0"/>
                <a:ea typeface="Times New Roman" panose="02020603050405020304" pitchFamily="18" charset="0"/>
              </a:rPr>
              <a:t>Vilka behöver vi samverka omedelbart med och vilka behöver vi samverka med på lite längre sikt?</a:t>
            </a:r>
            <a:endParaRPr lang="sv-SE" sz="1800" dirty="0">
              <a:effectLst/>
              <a:latin typeface="Times New Roman" panose="02020603050405020304" pitchFamily="18" charset="0"/>
              <a:ea typeface="Times New Roman" panose="02020603050405020304" pitchFamily="18" charset="0"/>
            </a:endParaRPr>
          </a:p>
          <a:p>
            <a:pPr marL="514350" indent="-514350">
              <a:buFont typeface="+mj-lt"/>
              <a:buAutoNum type="arabicPeriod"/>
            </a:pPr>
            <a:r>
              <a:rPr lang="sv-SE" dirty="0"/>
              <a:t>Hur tar vi kontakt med aktörerna vi har identifierat?</a:t>
            </a:r>
          </a:p>
          <a:p>
            <a:endParaRPr lang="sv-SE" dirty="0"/>
          </a:p>
        </p:txBody>
      </p:sp>
    </p:spTree>
    <p:extLst>
      <p:ext uri="{BB962C8B-B14F-4D97-AF65-F5344CB8AC3E}">
        <p14:creationId xmlns:p14="http://schemas.microsoft.com/office/powerpoint/2010/main" val="322806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548F96-66D5-46C7-BBD1-50F698CCBBB9}"/>
              </a:ext>
            </a:extLst>
          </p:cNvPr>
          <p:cNvSpPr>
            <a:spLocks noGrp="1"/>
          </p:cNvSpPr>
          <p:nvPr>
            <p:ph type="title"/>
          </p:nvPr>
        </p:nvSpPr>
        <p:spPr/>
        <p:txBody>
          <a:bodyPr/>
          <a:lstStyle/>
          <a:p>
            <a:r>
              <a:rPr lang="sv-SE" dirty="0"/>
              <a:t>Diskussionsfrågor – Förbereda för att delta i samverkan</a:t>
            </a:r>
          </a:p>
        </p:txBody>
      </p:sp>
      <p:sp>
        <p:nvSpPr>
          <p:cNvPr id="3" name="Platshållare för innehåll 2">
            <a:extLst>
              <a:ext uri="{FF2B5EF4-FFF2-40B4-BE49-F238E27FC236}">
                <a16:creationId xmlns:a16="http://schemas.microsoft.com/office/drawing/2014/main" id="{93C73F47-0186-499D-A0F2-41E8063797A5}"/>
              </a:ext>
            </a:extLst>
          </p:cNvPr>
          <p:cNvSpPr>
            <a:spLocks noGrp="1"/>
          </p:cNvSpPr>
          <p:nvPr>
            <p:ph idx="1"/>
          </p:nvPr>
        </p:nvSpPr>
        <p:spPr>
          <a:xfrm>
            <a:off x="1900051" y="2071171"/>
            <a:ext cx="9453749" cy="3711744"/>
          </a:xfrm>
        </p:spPr>
        <p:txBody>
          <a:bodyPr/>
          <a:lstStyle/>
          <a:p>
            <a:pPr marL="514350" indent="-514350">
              <a:buFont typeface="+mj-lt"/>
              <a:buAutoNum type="arabicPeriod"/>
            </a:pPr>
            <a:r>
              <a:rPr lang="sv-SE" dirty="0"/>
              <a:t>Vem är ansvarig för att kalla till samverkan i den här situationen inom vårt län/region/sektor?</a:t>
            </a:r>
          </a:p>
          <a:p>
            <a:pPr marL="514350" indent="-514350">
              <a:buFont typeface="+mj-lt"/>
              <a:buAutoNum type="arabicPeriod"/>
            </a:pPr>
            <a:r>
              <a:rPr lang="sv-SE" dirty="0"/>
              <a:t>Vilka roller behöver vi för att kunna delta i aktörsgemensam hantering? Har vi dem idag?</a:t>
            </a:r>
          </a:p>
          <a:p>
            <a:pPr marL="514350" indent="-514350">
              <a:buFont typeface="+mj-lt"/>
              <a:buAutoNum type="arabicPeriod"/>
            </a:pPr>
            <a:r>
              <a:rPr lang="sv-SE" dirty="0"/>
              <a:t>Vilka förberedelser behöver de olika rollerna göra utifrån den här situationen?</a:t>
            </a:r>
          </a:p>
          <a:p>
            <a:pPr marL="514350" indent="-514350">
              <a:buFont typeface="+mj-lt"/>
              <a:buAutoNum type="arabicPeriod"/>
            </a:pPr>
            <a:r>
              <a:rPr lang="sv-SE" dirty="0"/>
              <a:t>Hur kommer kommunikationssamverkan igång? Vem är ansvarig för att den kommer igång? </a:t>
            </a:r>
          </a:p>
          <a:p>
            <a:endParaRPr lang="sv-SE" dirty="0"/>
          </a:p>
        </p:txBody>
      </p:sp>
    </p:spTree>
    <p:extLst>
      <p:ext uri="{BB962C8B-B14F-4D97-AF65-F5344CB8AC3E}">
        <p14:creationId xmlns:p14="http://schemas.microsoft.com/office/powerpoint/2010/main" val="197715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EF026-868C-486B-B22B-93984A64A796}"/>
              </a:ext>
            </a:extLst>
          </p:cNvPr>
          <p:cNvSpPr>
            <a:spLocks noGrp="1"/>
          </p:cNvSpPr>
          <p:nvPr>
            <p:ph type="title"/>
          </p:nvPr>
        </p:nvSpPr>
        <p:spPr/>
        <p:txBody>
          <a:bodyPr/>
          <a:lstStyle/>
          <a:p>
            <a:r>
              <a:rPr lang="sv-SE" dirty="0"/>
              <a:t>Summering av det här momentet</a:t>
            </a:r>
          </a:p>
        </p:txBody>
      </p:sp>
      <p:sp>
        <p:nvSpPr>
          <p:cNvPr id="3" name="Platshållare för innehåll 2">
            <a:extLst>
              <a:ext uri="{FF2B5EF4-FFF2-40B4-BE49-F238E27FC236}">
                <a16:creationId xmlns:a16="http://schemas.microsoft.com/office/drawing/2014/main" id="{821220A3-6C7D-4A37-BA9F-06B0EC2CD0B7}"/>
              </a:ext>
            </a:extLst>
          </p:cNvPr>
          <p:cNvSpPr>
            <a:spLocks noGrp="1"/>
          </p:cNvSpPr>
          <p:nvPr>
            <p:ph idx="1"/>
          </p:nvPr>
        </p:nvSpPr>
        <p:spPr/>
        <p:txBody>
          <a:bodyPr/>
          <a:lstStyle/>
          <a:p>
            <a:r>
              <a:rPr lang="sv-SE" dirty="0"/>
              <a:t>Vad är de viktigaste utvecklingsområdena som framkommit under övningsmomentet?</a:t>
            </a:r>
          </a:p>
          <a:p>
            <a:r>
              <a:rPr lang="sv-SE" dirty="0"/>
              <a:t>Vad har gått bra?</a:t>
            </a:r>
          </a:p>
          <a:p>
            <a:r>
              <a:rPr lang="sv-SE" dirty="0"/>
              <a:t>Vad behöver förbättras?</a:t>
            </a:r>
          </a:p>
          <a:p>
            <a:endParaRPr lang="sv-SE" dirty="0"/>
          </a:p>
          <a:p>
            <a:endParaRPr lang="sv-SE" dirty="0"/>
          </a:p>
        </p:txBody>
      </p:sp>
    </p:spTree>
    <p:extLst>
      <p:ext uri="{BB962C8B-B14F-4D97-AF65-F5344CB8AC3E}">
        <p14:creationId xmlns:p14="http://schemas.microsoft.com/office/powerpoint/2010/main" val="288454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B5EBC-3CCC-4F38-99E5-D9A0230AA724}"/>
              </a:ext>
            </a:extLst>
          </p:cNvPr>
          <p:cNvSpPr>
            <a:spLocks noGrp="1"/>
          </p:cNvSpPr>
          <p:nvPr>
            <p:ph type="title"/>
          </p:nvPr>
        </p:nvSpPr>
        <p:spPr>
          <a:xfrm>
            <a:off x="3684784" y="3236951"/>
            <a:ext cx="9453748" cy="541926"/>
          </a:xfrm>
        </p:spPr>
        <p:txBody>
          <a:bodyPr/>
          <a:lstStyle/>
          <a:p>
            <a:r>
              <a:rPr lang="sv-SE" dirty="0"/>
              <a:t>Dela ut utvärderingsenkät</a:t>
            </a:r>
          </a:p>
        </p:txBody>
      </p:sp>
    </p:spTree>
    <p:extLst>
      <p:ext uri="{BB962C8B-B14F-4D97-AF65-F5344CB8AC3E}">
        <p14:creationId xmlns:p14="http://schemas.microsoft.com/office/powerpoint/2010/main" val="2542998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BEF350-E551-4178-81CE-E10B42C42424}"/>
              </a:ext>
            </a:extLst>
          </p:cNvPr>
          <p:cNvSpPr>
            <a:spLocks noGrp="1"/>
          </p:cNvSpPr>
          <p:nvPr>
            <p:ph type="title"/>
          </p:nvPr>
        </p:nvSpPr>
        <p:spPr/>
        <p:txBody>
          <a:bodyPr/>
          <a:lstStyle/>
          <a:p>
            <a:r>
              <a:rPr lang="sv-SE" dirty="0"/>
              <a:t>Övningsmoment 2</a:t>
            </a:r>
          </a:p>
        </p:txBody>
      </p:sp>
      <p:sp>
        <p:nvSpPr>
          <p:cNvPr id="5" name="Platshållare för text 4">
            <a:extLst>
              <a:ext uri="{FF2B5EF4-FFF2-40B4-BE49-F238E27FC236}">
                <a16:creationId xmlns:a16="http://schemas.microsoft.com/office/drawing/2014/main" id="{910306A0-FC7F-40D8-802B-33DB6830C8D9}"/>
              </a:ext>
            </a:extLst>
          </p:cNvPr>
          <p:cNvSpPr>
            <a:spLocks noGrp="1"/>
          </p:cNvSpPr>
          <p:nvPr>
            <p:ph type="body" idx="1"/>
          </p:nvPr>
        </p:nvSpPr>
        <p:spPr/>
        <p:txBody>
          <a:bodyPr/>
          <a:lstStyle/>
          <a:p>
            <a:r>
              <a:rPr lang="sv-SE" dirty="0"/>
              <a:t>Dela information, ta fram samlad lägesbild, ta fram kompletterande analyser och ta fram en målbild</a:t>
            </a:r>
          </a:p>
        </p:txBody>
      </p:sp>
    </p:spTree>
    <p:extLst>
      <p:ext uri="{BB962C8B-B14F-4D97-AF65-F5344CB8AC3E}">
        <p14:creationId xmlns:p14="http://schemas.microsoft.com/office/powerpoint/2010/main" val="2580610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CABAC6-560C-4443-A620-EB8EEF287C65}"/>
              </a:ext>
            </a:extLst>
          </p:cNvPr>
          <p:cNvSpPr>
            <a:spLocks noGrp="1"/>
          </p:cNvSpPr>
          <p:nvPr>
            <p:ph type="title"/>
          </p:nvPr>
        </p:nvSpPr>
        <p:spPr/>
        <p:txBody>
          <a:bodyPr/>
          <a:lstStyle/>
          <a:p>
            <a:r>
              <a:rPr lang="sv-SE" dirty="0"/>
              <a:t>Dela information, ta fram samlad lägesbild, ta fram kompletterande analyser och ta fram målbild</a:t>
            </a:r>
          </a:p>
        </p:txBody>
      </p:sp>
      <p:pic>
        <p:nvPicPr>
          <p:cNvPr id="5" name="Bildobjekt 4">
            <a:extLst>
              <a:ext uri="{FF2B5EF4-FFF2-40B4-BE49-F238E27FC236}">
                <a16:creationId xmlns:a16="http://schemas.microsoft.com/office/drawing/2014/main" id="{A20425D3-D506-42B5-AB4D-67953CCE7E1C}"/>
              </a:ext>
            </a:extLst>
          </p:cNvPr>
          <p:cNvPicPr/>
          <p:nvPr/>
        </p:nvPicPr>
        <p:blipFill rotWithShape="1">
          <a:blip r:embed="rId2">
            <a:extLst>
              <a:ext uri="{28A0092B-C50C-407E-A947-70E740481C1C}">
                <a14:useLocalDpi xmlns:a14="http://schemas.microsoft.com/office/drawing/2010/main" val="0"/>
              </a:ext>
            </a:extLst>
          </a:blip>
          <a:srcRect l="26245" t="9553" r="25288" b="3755"/>
          <a:stretch/>
        </p:blipFill>
        <p:spPr bwMode="auto">
          <a:xfrm>
            <a:off x="7545738" y="1631411"/>
            <a:ext cx="4468413" cy="4339731"/>
          </a:xfrm>
          <a:prstGeom prst="rect">
            <a:avLst/>
          </a:prstGeom>
          <a:ln>
            <a:noFill/>
          </a:ln>
          <a:extLst>
            <a:ext uri="{53640926-AAD7-44D8-BBD7-CCE9431645EC}">
              <a14:shadowObscured xmlns:a14="http://schemas.microsoft.com/office/drawing/2010/main"/>
            </a:ext>
          </a:extLst>
        </p:spPr>
      </p:pic>
      <p:graphicFrame>
        <p:nvGraphicFramePr>
          <p:cNvPr id="6" name="Tabell 5">
            <a:extLst>
              <a:ext uri="{FF2B5EF4-FFF2-40B4-BE49-F238E27FC236}">
                <a16:creationId xmlns:a16="http://schemas.microsoft.com/office/drawing/2014/main" id="{18F2859E-FEA6-4738-ADA7-AF3D03D68400}"/>
              </a:ext>
            </a:extLst>
          </p:cNvPr>
          <p:cNvGraphicFramePr>
            <a:graphicFrameLocks noGrp="1"/>
          </p:cNvGraphicFramePr>
          <p:nvPr>
            <p:extLst>
              <p:ext uri="{D42A27DB-BD31-4B8C-83A1-F6EECF244321}">
                <p14:modId xmlns:p14="http://schemas.microsoft.com/office/powerpoint/2010/main" val="77266205"/>
              </p:ext>
            </p:extLst>
          </p:nvPr>
        </p:nvGraphicFramePr>
        <p:xfrm>
          <a:off x="1955622" y="4155841"/>
          <a:ext cx="5381281" cy="2021121"/>
        </p:xfrm>
        <a:graphic>
          <a:graphicData uri="http://schemas.openxmlformats.org/drawingml/2006/table">
            <a:tbl>
              <a:tblPr firstRow="1" firstCol="1" lastRow="1" lastCol="1" bandRow="1" bandCol="1"/>
              <a:tblGrid>
                <a:gridCol w="3857281">
                  <a:extLst>
                    <a:ext uri="{9D8B030D-6E8A-4147-A177-3AD203B41FA5}">
                      <a16:colId xmlns:a16="http://schemas.microsoft.com/office/drawing/2014/main" val="3885412581"/>
                    </a:ext>
                  </a:extLst>
                </a:gridCol>
                <a:gridCol w="1524000">
                  <a:extLst>
                    <a:ext uri="{9D8B030D-6E8A-4147-A177-3AD203B41FA5}">
                      <a16:colId xmlns:a16="http://schemas.microsoft.com/office/drawing/2014/main" val="4010173842"/>
                    </a:ext>
                  </a:extLst>
                </a:gridCol>
              </a:tblGrid>
              <a:tr h="407486">
                <a:tc gridSpan="2">
                  <a:txBody>
                    <a:bodyPr/>
                    <a:lstStyle/>
                    <a:p>
                      <a:pPr marL="57150">
                        <a:spcBef>
                          <a:spcPts val="540"/>
                        </a:spcBef>
                        <a:spcAft>
                          <a:spcPts val="0"/>
                        </a:spcAft>
                      </a:pPr>
                      <a:r>
                        <a:rPr lang="sv-SE"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Ungefärlig tidsåtgång för övningsmoment 2</a:t>
                      </a:r>
                    </a:p>
                  </a:txBody>
                  <a:tcPr marL="0" marR="0" marT="0" marB="0">
                    <a:lnL>
                      <a:noFill/>
                    </a:lnL>
                    <a:lnR w="12700" cap="flat" cmpd="sng" algn="ctr">
                      <a:solidFill>
                        <a:srgbClr val="FFFFFF"/>
                      </a:solidFill>
                      <a:prstDash val="solid"/>
                      <a:round/>
                      <a:headEnd type="none" w="med" len="med"/>
                      <a:tailEnd type="none" w="med" len="med"/>
                    </a:lnR>
                    <a:lnT>
                      <a:noFill/>
                    </a:lnT>
                    <a:lnB>
                      <a:noFill/>
                    </a:lnB>
                    <a:solidFill>
                      <a:srgbClr val="822857"/>
                    </a:solidFill>
                  </a:tcPr>
                </a:tc>
                <a:tc hMerge="1">
                  <a:txBody>
                    <a:bodyPr/>
                    <a:lstStyle/>
                    <a:p>
                      <a:endParaRPr lang="sv-SE"/>
                    </a:p>
                  </a:txBody>
                  <a:tcPr/>
                </a:tc>
                <a:extLst>
                  <a:ext uri="{0D108BD9-81ED-4DB2-BD59-A6C34878D82A}">
                    <a16:rowId xmlns:a16="http://schemas.microsoft.com/office/drawing/2014/main" val="457317886"/>
                  </a:ext>
                </a:extLst>
              </a:tr>
              <a:tr h="402380">
                <a:tc>
                  <a:txBody>
                    <a:bodyPr/>
                    <a:lstStyle/>
                    <a:p>
                      <a:pPr marL="57150">
                        <a:spcBef>
                          <a:spcPts val="540"/>
                        </a:spcBef>
                        <a:spcAft>
                          <a:spcPts val="0"/>
                        </a:spcAft>
                      </a:pPr>
                      <a:r>
                        <a:rPr lang="sv-SE" sz="1400" spc="-10" dirty="0">
                          <a:effectLst/>
                          <a:latin typeface="Arial" panose="020B0604020202020204" pitchFamily="34" charset="0"/>
                          <a:ea typeface="Arial" panose="020B0604020202020204" pitchFamily="34" charset="0"/>
                          <a:cs typeface="Times New Roman" panose="02020603050405020304" pitchFamily="18" charset="0"/>
                        </a:rPr>
                        <a:t>Introduktion</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EDEDED"/>
                      </a:solidFill>
                      <a:prstDash val="solid"/>
                      <a:round/>
                      <a:headEnd type="none" w="med" len="med"/>
                      <a:tailEnd type="none" w="med" len="med"/>
                    </a:lnB>
                  </a:tcPr>
                </a:tc>
                <a:tc>
                  <a:txBody>
                    <a:bodyPr/>
                    <a:lstStyle/>
                    <a:p>
                      <a:pPr marR="49530">
                        <a:spcBef>
                          <a:spcPts val="540"/>
                        </a:spcBef>
                        <a:spcAft>
                          <a:spcPts val="0"/>
                        </a:spcAft>
                      </a:pPr>
                      <a:r>
                        <a:rPr lang="sv-SE" sz="1400" dirty="0">
                          <a:effectLst/>
                          <a:latin typeface="Arial" panose="020B0604020202020204" pitchFamily="34" charset="0"/>
                          <a:ea typeface="Arial" panose="020B0604020202020204" pitchFamily="34" charset="0"/>
                          <a:cs typeface="Times New Roman" panose="02020603050405020304" pitchFamily="18" charset="0"/>
                        </a:rPr>
                        <a:t>10 minuter</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87992119"/>
                  </a:ext>
                </a:extLst>
              </a:tr>
              <a:tr h="397273">
                <a:tc>
                  <a:txBody>
                    <a:bodyPr/>
                    <a:lstStyle/>
                    <a:p>
                      <a:pPr marL="57150">
                        <a:spcBef>
                          <a:spcPts val="515"/>
                        </a:spcBef>
                        <a:spcAft>
                          <a:spcPts val="0"/>
                        </a:spcAft>
                      </a:pPr>
                      <a:r>
                        <a:rPr lang="sv-SE" sz="1400" spc="-10" dirty="0">
                          <a:effectLst/>
                          <a:latin typeface="Arial" panose="020B0604020202020204" pitchFamily="34" charset="0"/>
                          <a:ea typeface="Arial" panose="020B0604020202020204" pitchFamily="34" charset="0"/>
                          <a:cs typeface="Times New Roman" panose="02020603050405020304" pitchFamily="18" charset="0"/>
                        </a:rPr>
                        <a:t>Diskussion</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tc>
                  <a:txBody>
                    <a:bodyPr/>
                    <a:lstStyle/>
                    <a:p>
                      <a:pPr marR="49530">
                        <a:spcBef>
                          <a:spcPts val="515"/>
                        </a:spcBef>
                        <a:spcAft>
                          <a:spcPts val="0"/>
                        </a:spcAft>
                      </a:pPr>
                      <a:r>
                        <a:rPr lang="sv-SE" sz="1400" dirty="0">
                          <a:effectLst/>
                          <a:latin typeface="Arial" panose="020B0604020202020204" pitchFamily="34" charset="0"/>
                          <a:ea typeface="Arial" panose="020B0604020202020204" pitchFamily="34" charset="0"/>
                          <a:cs typeface="Times New Roman" panose="02020603050405020304" pitchFamily="18" charset="0"/>
                        </a:rPr>
                        <a:t>150 </a:t>
                      </a:r>
                      <a:r>
                        <a:rPr lang="sv-SE" sz="1400" spc="-10" dirty="0">
                          <a:effectLst/>
                          <a:latin typeface="Arial" panose="020B0604020202020204" pitchFamily="34" charset="0"/>
                          <a:ea typeface="Arial" panose="020B0604020202020204" pitchFamily="34" charset="0"/>
                          <a:cs typeface="Times New Roman" panose="02020603050405020304" pitchFamily="18" charset="0"/>
                        </a:rPr>
                        <a:t>minuter </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86470267"/>
                  </a:ext>
                </a:extLst>
              </a:tr>
              <a:tr h="397273">
                <a:tc>
                  <a:txBody>
                    <a:bodyPr/>
                    <a:lstStyle/>
                    <a:p>
                      <a:pPr marL="57150">
                        <a:spcBef>
                          <a:spcPts val="515"/>
                        </a:spcBef>
                        <a:spcAft>
                          <a:spcPts val="0"/>
                        </a:spcAft>
                      </a:pPr>
                      <a:r>
                        <a:rPr lang="sv-SE" sz="1400" spc="-10" dirty="0">
                          <a:effectLst/>
                          <a:latin typeface="Arial" panose="020B0604020202020204" pitchFamily="34" charset="0"/>
                          <a:ea typeface="Arial" panose="020B0604020202020204" pitchFamily="34" charset="0"/>
                          <a:cs typeface="Times New Roman" panose="02020603050405020304" pitchFamily="18" charset="0"/>
                        </a:rPr>
                        <a:t>Summering och utvärderingsenkät</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EDEDED"/>
                      </a:solidFill>
                      <a:prstDash val="solid"/>
                      <a:round/>
                      <a:headEnd type="none" w="med" len="med"/>
                      <a:tailEnd type="none" w="med" len="med"/>
                    </a:lnT>
                    <a:lnB w="12700" cap="flat" cmpd="sng" algn="ctr">
                      <a:solidFill>
                        <a:srgbClr val="822857"/>
                      </a:solidFill>
                      <a:prstDash val="solid"/>
                      <a:round/>
                      <a:headEnd type="none" w="med" len="med"/>
                      <a:tailEnd type="none" w="med" len="med"/>
                    </a:lnB>
                  </a:tcPr>
                </a:tc>
                <a:tc>
                  <a:txBody>
                    <a:bodyPr/>
                    <a:lstStyle/>
                    <a:p>
                      <a:pPr marR="49530">
                        <a:spcBef>
                          <a:spcPts val="515"/>
                        </a:spcBef>
                        <a:spcAft>
                          <a:spcPts val="0"/>
                        </a:spcAft>
                      </a:pPr>
                      <a:r>
                        <a:rPr lang="sv-SE" sz="1400" spc="-20" dirty="0">
                          <a:effectLst/>
                          <a:latin typeface="Arial" panose="020B0604020202020204" pitchFamily="34" charset="0"/>
                          <a:ea typeface="Arial" panose="020B0604020202020204" pitchFamily="34" charset="0"/>
                          <a:cs typeface="Times New Roman" panose="02020603050405020304" pitchFamily="18" charset="0"/>
                        </a:rPr>
                        <a:t>15-30 </a:t>
                      </a:r>
                      <a:r>
                        <a:rPr lang="sv-SE" sz="1400" spc="-10" dirty="0">
                          <a:effectLst/>
                          <a:latin typeface="Arial" panose="020B0604020202020204" pitchFamily="34" charset="0"/>
                          <a:ea typeface="Arial" panose="020B0604020202020204" pitchFamily="34" charset="0"/>
                          <a:cs typeface="Times New Roman" panose="02020603050405020304" pitchFamily="18" charset="0"/>
                        </a:rPr>
                        <a:t>minuter</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FFFFFF"/>
                      </a:solidFill>
                      <a:prstDash val="solid"/>
                      <a:round/>
                      <a:headEnd type="none" w="med" len="med"/>
                      <a:tailEnd type="none" w="med" len="med"/>
                    </a:lnT>
                    <a:lnB w="12700" cap="flat" cmpd="sng" algn="ctr">
                      <a:solidFill>
                        <a:srgbClr val="822857"/>
                      </a:solidFill>
                      <a:prstDash val="solid"/>
                      <a:round/>
                      <a:headEnd type="none" w="med" len="med"/>
                      <a:tailEnd type="none" w="med" len="med"/>
                    </a:lnB>
                  </a:tcPr>
                </a:tc>
                <a:extLst>
                  <a:ext uri="{0D108BD9-81ED-4DB2-BD59-A6C34878D82A}">
                    <a16:rowId xmlns:a16="http://schemas.microsoft.com/office/drawing/2014/main" val="2975367370"/>
                  </a:ext>
                </a:extLst>
              </a:tr>
              <a:tr h="416709">
                <a:tc>
                  <a:txBody>
                    <a:bodyPr/>
                    <a:lstStyle/>
                    <a:p>
                      <a:pPr marL="57150">
                        <a:spcBef>
                          <a:spcPts val="515"/>
                        </a:spcBef>
                        <a:spcAft>
                          <a:spcPts val="0"/>
                        </a:spcAft>
                      </a:pPr>
                      <a:r>
                        <a:rPr lang="sv-SE" sz="1400" b="1" spc="-10" dirty="0">
                          <a:effectLst/>
                          <a:latin typeface="Arial" panose="020B0604020202020204" pitchFamily="34" charset="0"/>
                          <a:ea typeface="Arial" panose="020B0604020202020204" pitchFamily="34" charset="0"/>
                          <a:cs typeface="Times New Roman" panose="02020603050405020304" pitchFamily="18" charset="0"/>
                        </a:rPr>
                        <a:t>Totalt</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822857"/>
                      </a:solidFill>
                      <a:prstDash val="solid"/>
                      <a:round/>
                      <a:headEnd type="none" w="med" len="med"/>
                      <a:tailEnd type="none" w="med" len="med"/>
                    </a:lnT>
                    <a:lnB w="12700" cap="flat" cmpd="sng" algn="ctr">
                      <a:solidFill>
                        <a:srgbClr val="822857"/>
                      </a:solidFill>
                      <a:prstDash val="solid"/>
                      <a:round/>
                      <a:headEnd type="none" w="med" len="med"/>
                      <a:tailEnd type="none" w="med" len="med"/>
                    </a:lnB>
                  </a:tcPr>
                </a:tc>
                <a:tc>
                  <a:txBody>
                    <a:bodyPr/>
                    <a:lstStyle/>
                    <a:p>
                      <a:pPr marR="49530">
                        <a:spcBef>
                          <a:spcPts val="515"/>
                        </a:spcBef>
                        <a:spcAft>
                          <a:spcPts val="0"/>
                        </a:spcAft>
                      </a:pPr>
                      <a:r>
                        <a:rPr lang="sv-SE" sz="1400" b="1" dirty="0">
                          <a:effectLst/>
                          <a:latin typeface="Arial" panose="020B0604020202020204" pitchFamily="34" charset="0"/>
                          <a:ea typeface="Arial" panose="020B0604020202020204" pitchFamily="34" charset="0"/>
                          <a:cs typeface="Times New Roman" panose="02020603050405020304" pitchFamily="18" charset="0"/>
                        </a:rPr>
                        <a:t>Ca 2,5-3 timmar</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822857"/>
                      </a:solidFill>
                      <a:prstDash val="solid"/>
                      <a:round/>
                      <a:headEnd type="none" w="med" len="med"/>
                      <a:tailEnd type="none" w="med" len="med"/>
                    </a:lnT>
                    <a:lnB w="12700" cap="flat" cmpd="sng" algn="ctr">
                      <a:solidFill>
                        <a:srgbClr val="822857"/>
                      </a:solidFill>
                      <a:prstDash val="solid"/>
                      <a:round/>
                      <a:headEnd type="none" w="med" len="med"/>
                      <a:tailEnd type="none" w="med" len="med"/>
                    </a:lnB>
                  </a:tcPr>
                </a:tc>
                <a:extLst>
                  <a:ext uri="{0D108BD9-81ED-4DB2-BD59-A6C34878D82A}">
                    <a16:rowId xmlns:a16="http://schemas.microsoft.com/office/drawing/2014/main" val="3653194757"/>
                  </a:ext>
                </a:extLst>
              </a:tr>
            </a:tbl>
          </a:graphicData>
        </a:graphic>
      </p:graphicFrame>
      <p:sp>
        <p:nvSpPr>
          <p:cNvPr id="9" name="textruta 8">
            <a:extLst>
              <a:ext uri="{FF2B5EF4-FFF2-40B4-BE49-F238E27FC236}">
                <a16:creationId xmlns:a16="http://schemas.microsoft.com/office/drawing/2014/main" id="{0B3FB4D5-887F-4263-99A2-078496986C62}"/>
              </a:ext>
            </a:extLst>
          </p:cNvPr>
          <p:cNvSpPr txBox="1"/>
          <p:nvPr/>
        </p:nvSpPr>
        <p:spPr>
          <a:xfrm>
            <a:off x="1955622" y="2046950"/>
            <a:ext cx="5850897" cy="1754326"/>
          </a:xfrm>
          <a:prstGeom prst="rect">
            <a:avLst/>
          </a:prstGeom>
          <a:noFill/>
        </p:spPr>
        <p:txBody>
          <a:bodyPr wrap="square">
            <a:spAutoFit/>
          </a:bodyPr>
          <a:lstStyle/>
          <a:p>
            <a:r>
              <a:rPr lang="sv-SE" b="1" dirty="0"/>
              <a:t>Mål</a:t>
            </a:r>
          </a:p>
          <a:p>
            <a:r>
              <a:rPr lang="sv-SE" dirty="0"/>
              <a:t>De övande har förståelse för sin organisations roll i att dela information, ta fram samlad lägesbild, ta fram kompletterande analyser och ta fram en målbild samt hur de kan integrera ett kommunikativt perspektiv i hanteringen.</a:t>
            </a:r>
          </a:p>
        </p:txBody>
      </p:sp>
    </p:spTree>
    <p:extLst>
      <p:ext uri="{BB962C8B-B14F-4D97-AF65-F5344CB8AC3E}">
        <p14:creationId xmlns:p14="http://schemas.microsoft.com/office/powerpoint/2010/main" val="107756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A87EF9-E80B-429C-9647-6DBE6A1D312F}"/>
              </a:ext>
            </a:extLst>
          </p:cNvPr>
          <p:cNvSpPr>
            <a:spLocks noGrp="1"/>
          </p:cNvSpPr>
          <p:nvPr>
            <p:ph type="title"/>
          </p:nvPr>
        </p:nvSpPr>
        <p:spPr>
          <a:xfrm>
            <a:off x="2227778" y="630035"/>
            <a:ext cx="9453748" cy="541926"/>
          </a:xfrm>
        </p:spPr>
        <p:txBody>
          <a:bodyPr/>
          <a:lstStyle/>
          <a:p>
            <a:r>
              <a:rPr lang="sv-SE" dirty="0"/>
              <a:t>Inspel sida 1 </a:t>
            </a:r>
          </a:p>
        </p:txBody>
      </p:sp>
      <p:sp>
        <p:nvSpPr>
          <p:cNvPr id="3" name="Platshållare för innehåll 2">
            <a:extLst>
              <a:ext uri="{FF2B5EF4-FFF2-40B4-BE49-F238E27FC236}">
                <a16:creationId xmlns:a16="http://schemas.microsoft.com/office/drawing/2014/main" id="{D68D5C7A-84BE-462A-9F7F-5131151F7B8D}"/>
              </a:ext>
            </a:extLst>
          </p:cNvPr>
          <p:cNvSpPr>
            <a:spLocks noGrp="1"/>
          </p:cNvSpPr>
          <p:nvPr>
            <p:ph idx="1"/>
          </p:nvPr>
        </p:nvSpPr>
        <p:spPr/>
        <p:txBody>
          <a:bodyPr/>
          <a:lstStyle/>
          <a:p>
            <a:pPr marR="509270">
              <a:lnSpc>
                <a:spcPct val="103000"/>
              </a:lnSpc>
              <a:spcBef>
                <a:spcPts val="820"/>
              </a:spcBef>
              <a:spcAft>
                <a:spcPts val="0"/>
              </a:spcAft>
            </a:pPr>
            <a:r>
              <a:rPr lang="sv-SE" sz="1800" dirty="0">
                <a:effectLst/>
                <a:ea typeface="Times New Roman" panose="02020603050405020304" pitchFamily="18" charset="0"/>
              </a:rPr>
              <a:t>De  första elavbrotten rapporteras vid 6-tiden på lördagsmorgonen. Kraftig vind, fallande träd och kringflygande träddelar orsakar skador på el- och teleledningar samt övrig teknisk infrastruktur. </a:t>
            </a:r>
          </a:p>
          <a:p>
            <a:pPr marR="509270">
              <a:lnSpc>
                <a:spcPct val="103000"/>
              </a:lnSpc>
              <a:spcBef>
                <a:spcPts val="820"/>
              </a:spcBef>
              <a:spcAft>
                <a:spcPts val="0"/>
              </a:spcAft>
            </a:pPr>
            <a:r>
              <a:rPr lang="sv-SE" sz="1800" dirty="0">
                <a:effectLst/>
                <a:ea typeface="Times New Roman" panose="02020603050405020304" pitchFamily="18" charset="0"/>
              </a:rPr>
              <a:t>Stormen slår först ut elnäten i de västra delarna av länet. Sedan mörkläggas snabbt stora delar av framför allt landsbygden. De omfattande elavbrotten leder till att även tele- och datatrafiken slås ut. Flera master för radiolänk och mobil kommunikation knäcks.  </a:t>
            </a:r>
          </a:p>
          <a:p>
            <a:pPr marR="509270">
              <a:lnSpc>
                <a:spcPct val="103000"/>
              </a:lnSpc>
              <a:spcBef>
                <a:spcPts val="820"/>
              </a:spcBef>
              <a:spcAft>
                <a:spcPts val="0"/>
              </a:spcAft>
            </a:pPr>
            <a:r>
              <a:rPr lang="sv-SE" sz="1800" dirty="0">
                <a:effectLst/>
                <a:ea typeface="Times New Roman" panose="02020603050405020304" pitchFamily="18" charset="0"/>
              </a:rPr>
              <a:t>När stormen slår till är det minusgrader och uppvärmningsbehovet är normalt för årstiden. Fjärrvärmeanslutna bostäder i centralorterna drabbas av långa elavbrott och problem med värmen uppstår. </a:t>
            </a:r>
          </a:p>
          <a:p>
            <a:pPr marR="509270">
              <a:lnSpc>
                <a:spcPct val="103000"/>
              </a:lnSpc>
              <a:spcBef>
                <a:spcPts val="820"/>
              </a:spcBef>
              <a:spcAft>
                <a:spcPts val="0"/>
              </a:spcAft>
            </a:pPr>
            <a:r>
              <a:rPr lang="sv-SE" sz="1800" dirty="0">
                <a:effectLst/>
                <a:ea typeface="Times New Roman" panose="02020603050405020304" pitchFamily="18" charset="0"/>
              </a:rPr>
              <a:t>El-, vatten- och värmeförsörjningen till bostäderna påverkas. Det kommer uppgifter om att detta beror på sabotaget och inte på grund av stormen. Utan värmekälla sjunker inomhustemperaturen snabbt när det är kallt ute. Hushållen har endast i begränsad omfattning tillgång till reservkraft. </a:t>
            </a:r>
          </a:p>
          <a:p>
            <a:pPr marR="509270">
              <a:lnSpc>
                <a:spcPct val="103000"/>
              </a:lnSpc>
              <a:spcBef>
                <a:spcPts val="820"/>
              </a:spcBef>
            </a:pPr>
            <a:endParaRPr lang="sv-SE" sz="1800" dirty="0">
              <a:effectLst/>
              <a:ea typeface="Times New Roman" panose="02020603050405020304" pitchFamily="18" charset="0"/>
            </a:endParaRPr>
          </a:p>
        </p:txBody>
      </p:sp>
      <p:grpSp>
        <p:nvGrpSpPr>
          <p:cNvPr id="4" name="Group 126">
            <a:extLst>
              <a:ext uri="{FF2B5EF4-FFF2-40B4-BE49-F238E27FC236}">
                <a16:creationId xmlns:a16="http://schemas.microsoft.com/office/drawing/2014/main" id="{B5B02A18-1CC2-4270-B8C1-1395CE2D5E92}"/>
              </a:ext>
            </a:extLst>
          </p:cNvPr>
          <p:cNvGrpSpPr>
            <a:grpSpLocks/>
          </p:cNvGrpSpPr>
          <p:nvPr/>
        </p:nvGrpSpPr>
        <p:grpSpPr>
          <a:xfrm>
            <a:off x="1786353" y="702975"/>
            <a:ext cx="372110" cy="372110"/>
            <a:chOff x="0" y="0"/>
            <a:chExt cx="372110" cy="372110"/>
          </a:xfrm>
        </p:grpSpPr>
        <p:sp>
          <p:nvSpPr>
            <p:cNvPr id="5" name="Graphic 127">
              <a:extLst>
                <a:ext uri="{FF2B5EF4-FFF2-40B4-BE49-F238E27FC236}">
                  <a16:creationId xmlns:a16="http://schemas.microsoft.com/office/drawing/2014/main" id="{F24405A0-AC5F-4DCB-91E2-9ABED6B07DD6}"/>
                </a:ext>
              </a:extLst>
            </p:cNvPr>
            <p:cNvSpPr/>
            <p:nvPr/>
          </p:nvSpPr>
          <p:spPr>
            <a:xfrm>
              <a:off x="0" y="0"/>
              <a:ext cx="372110" cy="372110"/>
            </a:xfrm>
            <a:custGeom>
              <a:avLst/>
              <a:gdLst/>
              <a:ahLst/>
              <a:cxnLst/>
              <a:rect l="l" t="t" r="r" b="b"/>
              <a:pathLst>
                <a:path w="372110" h="372110">
                  <a:moveTo>
                    <a:pt x="185889" y="0"/>
                  </a:moveTo>
                  <a:lnTo>
                    <a:pt x="136472" y="6639"/>
                  </a:lnTo>
                  <a:lnTo>
                    <a:pt x="92066" y="25375"/>
                  </a:lnTo>
                  <a:lnTo>
                    <a:pt x="54444" y="54438"/>
                  </a:lnTo>
                  <a:lnTo>
                    <a:pt x="25378" y="92057"/>
                  </a:lnTo>
                  <a:lnTo>
                    <a:pt x="6639" y="136460"/>
                  </a:lnTo>
                  <a:lnTo>
                    <a:pt x="0" y="185877"/>
                  </a:lnTo>
                  <a:lnTo>
                    <a:pt x="6639" y="235295"/>
                  </a:lnTo>
                  <a:lnTo>
                    <a:pt x="25378" y="279700"/>
                  </a:lnTo>
                  <a:lnTo>
                    <a:pt x="54444" y="317322"/>
                  </a:lnTo>
                  <a:lnTo>
                    <a:pt x="92066" y="346388"/>
                  </a:lnTo>
                  <a:lnTo>
                    <a:pt x="136472" y="365127"/>
                  </a:lnTo>
                  <a:lnTo>
                    <a:pt x="185889" y="371767"/>
                  </a:lnTo>
                  <a:lnTo>
                    <a:pt x="235307" y="365127"/>
                  </a:lnTo>
                  <a:lnTo>
                    <a:pt x="279713" y="346388"/>
                  </a:lnTo>
                  <a:lnTo>
                    <a:pt x="317334" y="317322"/>
                  </a:lnTo>
                  <a:lnTo>
                    <a:pt x="346400" y="279700"/>
                  </a:lnTo>
                  <a:lnTo>
                    <a:pt x="365139" y="235295"/>
                  </a:lnTo>
                  <a:lnTo>
                    <a:pt x="371779" y="185877"/>
                  </a:lnTo>
                  <a:lnTo>
                    <a:pt x="365139" y="136460"/>
                  </a:lnTo>
                  <a:lnTo>
                    <a:pt x="346400" y="92057"/>
                  </a:lnTo>
                  <a:lnTo>
                    <a:pt x="317334" y="54438"/>
                  </a:lnTo>
                  <a:lnTo>
                    <a:pt x="279713" y="25375"/>
                  </a:lnTo>
                  <a:lnTo>
                    <a:pt x="235307" y="6639"/>
                  </a:lnTo>
                  <a:lnTo>
                    <a:pt x="185889" y="0"/>
                  </a:lnTo>
                  <a:close/>
                </a:path>
              </a:pathLst>
            </a:custGeom>
            <a:solidFill>
              <a:srgbClr val="384D67"/>
            </a:solidFill>
          </p:spPr>
          <p:txBody>
            <a:bodyPr wrap="square" lIns="0" tIns="0" rIns="0" bIns="0" rtlCol="0">
              <a:prstTxWarp prst="textNoShape">
                <a:avLst/>
              </a:prstTxWarp>
              <a:noAutofit/>
            </a:bodyPr>
            <a:lstStyle/>
            <a:p>
              <a:endParaRPr lang="sv-SE"/>
            </a:p>
          </p:txBody>
        </p:sp>
        <p:pic>
          <p:nvPicPr>
            <p:cNvPr id="6" name="Image 128">
              <a:extLst>
                <a:ext uri="{FF2B5EF4-FFF2-40B4-BE49-F238E27FC236}">
                  <a16:creationId xmlns:a16="http://schemas.microsoft.com/office/drawing/2014/main" id="{45472FEF-F788-41AF-8446-B6C3EAC85D95}"/>
                </a:ext>
              </a:extLst>
            </p:cNvPr>
            <p:cNvPicPr/>
            <p:nvPr/>
          </p:nvPicPr>
          <p:blipFill>
            <a:blip r:embed="rId3" cstate="print"/>
            <a:stretch>
              <a:fillRect/>
            </a:stretch>
          </p:blipFill>
          <p:spPr>
            <a:xfrm>
              <a:off x="69315" y="79112"/>
              <a:ext cx="235597" cy="237822"/>
            </a:xfrm>
            <a:prstGeom prst="rect">
              <a:avLst/>
            </a:prstGeom>
          </p:spPr>
        </p:pic>
      </p:grpSp>
    </p:spTree>
    <p:extLst>
      <p:ext uri="{BB962C8B-B14F-4D97-AF65-F5344CB8AC3E}">
        <p14:creationId xmlns:p14="http://schemas.microsoft.com/office/powerpoint/2010/main" val="1919218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A87EF9-E80B-429C-9647-6DBE6A1D312F}"/>
              </a:ext>
            </a:extLst>
          </p:cNvPr>
          <p:cNvSpPr>
            <a:spLocks noGrp="1"/>
          </p:cNvSpPr>
          <p:nvPr>
            <p:ph type="title"/>
          </p:nvPr>
        </p:nvSpPr>
        <p:spPr>
          <a:xfrm>
            <a:off x="2227778" y="618067"/>
            <a:ext cx="9453748" cy="541926"/>
          </a:xfrm>
        </p:spPr>
        <p:txBody>
          <a:bodyPr/>
          <a:lstStyle/>
          <a:p>
            <a:r>
              <a:rPr lang="sv-SE" dirty="0"/>
              <a:t>Inspel sida 2</a:t>
            </a:r>
          </a:p>
        </p:txBody>
      </p:sp>
      <p:sp>
        <p:nvSpPr>
          <p:cNvPr id="3" name="Platshållare för innehåll 2">
            <a:extLst>
              <a:ext uri="{FF2B5EF4-FFF2-40B4-BE49-F238E27FC236}">
                <a16:creationId xmlns:a16="http://schemas.microsoft.com/office/drawing/2014/main" id="{D68D5C7A-84BE-462A-9F7F-5131151F7B8D}"/>
              </a:ext>
            </a:extLst>
          </p:cNvPr>
          <p:cNvSpPr>
            <a:spLocks noGrp="1"/>
          </p:cNvSpPr>
          <p:nvPr>
            <p:ph idx="1"/>
          </p:nvPr>
        </p:nvSpPr>
        <p:spPr>
          <a:xfrm>
            <a:off x="1900051" y="1431576"/>
            <a:ext cx="9453749" cy="4896071"/>
          </a:xfrm>
        </p:spPr>
        <p:txBody>
          <a:bodyPr/>
          <a:lstStyle/>
          <a:p>
            <a:pPr marR="509270">
              <a:lnSpc>
                <a:spcPct val="103000"/>
              </a:lnSpc>
              <a:spcBef>
                <a:spcPts val="820"/>
              </a:spcBef>
            </a:pPr>
            <a:r>
              <a:rPr lang="sv-SE" sz="1800" dirty="0">
                <a:effectLst/>
                <a:ea typeface="Times New Roman" panose="02020603050405020304" pitchFamily="18" charset="0"/>
              </a:rPr>
              <a:t>De flesta </a:t>
            </a:r>
            <a:r>
              <a:rPr lang="sv-SE" sz="1800" dirty="0" err="1">
                <a:effectLst/>
                <a:ea typeface="Times New Roman" panose="02020603050405020304" pitchFamily="18" charset="0"/>
              </a:rPr>
              <a:t>VA-anläggningar</a:t>
            </a:r>
            <a:r>
              <a:rPr lang="sv-SE" sz="1800" dirty="0">
                <a:effectLst/>
                <a:ea typeface="Times New Roman" panose="02020603050405020304" pitchFamily="18" charset="0"/>
              </a:rPr>
              <a:t> är utrustade med reservkraft, men kan få problem med nedfallna träd som skadar anläggningar. Anledningen till detta är att ingen har röjt träd ordentligt runt brunnar eller byggnader. En del verksamheter och hushåll, framför allt i tätorterna, saknar reservkraft och det blir snabbt problematiskt med avlopp och dricksvattenförsörjning, </a:t>
            </a:r>
            <a:endParaRPr lang="sv-SE" sz="1800" dirty="0">
              <a:effectLst/>
              <a:latin typeface="Times New Roman" panose="02020603050405020304" pitchFamily="18" charset="0"/>
              <a:ea typeface="Times New Roman" panose="02020603050405020304" pitchFamily="18" charset="0"/>
            </a:endParaRPr>
          </a:p>
          <a:p>
            <a:pPr marR="509270">
              <a:lnSpc>
                <a:spcPct val="103000"/>
              </a:lnSpc>
              <a:spcBef>
                <a:spcPts val="820"/>
              </a:spcBef>
              <a:spcAft>
                <a:spcPts val="0"/>
              </a:spcAft>
            </a:pPr>
            <a:r>
              <a:rPr lang="sv-SE" sz="1800" dirty="0">
                <a:effectLst/>
                <a:ea typeface="Times New Roman" panose="02020603050405020304" pitchFamily="18" charset="0"/>
              </a:rPr>
              <a:t>Det blir stora störningar i transporter med stopp och långa omledningar av trafiken. </a:t>
            </a:r>
          </a:p>
          <a:p>
            <a:pPr marR="509270">
              <a:lnSpc>
                <a:spcPct val="103000"/>
              </a:lnSpc>
              <a:spcBef>
                <a:spcPts val="820"/>
              </a:spcBef>
              <a:spcAft>
                <a:spcPts val="0"/>
              </a:spcAft>
            </a:pPr>
            <a:r>
              <a:rPr lang="sv-SE" sz="1800" dirty="0">
                <a:effectLst/>
                <a:ea typeface="Times New Roman" panose="02020603050405020304" pitchFamily="18" charset="0"/>
              </a:rPr>
              <a:t>Störningarna i trafiken leder till framkomlighetsproblem för utryckningsfordon, transporter för hemtjänst, pendlare och skolskjutsar, företagsleveranser, regionala transporter, avfallshantering och lantbrevbärarservice.</a:t>
            </a:r>
          </a:p>
          <a:p>
            <a:pPr marR="509270">
              <a:lnSpc>
                <a:spcPct val="103000"/>
              </a:lnSpc>
              <a:spcBef>
                <a:spcPts val="820"/>
              </a:spcBef>
              <a:spcAft>
                <a:spcPts val="0"/>
              </a:spcAft>
            </a:pPr>
            <a:r>
              <a:rPr lang="sv-SE" sz="1800" dirty="0">
                <a:effectLst/>
                <a:ea typeface="Times New Roman" panose="02020603050405020304" pitchFamily="18" charset="0"/>
              </a:rPr>
              <a:t>Människor har svårt att ta sig till affärer och apotek för att handla basvaror och medicin. </a:t>
            </a:r>
          </a:p>
          <a:p>
            <a:pPr marR="509270">
              <a:lnSpc>
                <a:spcPct val="103000"/>
              </a:lnSpc>
              <a:spcBef>
                <a:spcPts val="820"/>
              </a:spcBef>
              <a:spcAft>
                <a:spcPts val="0"/>
              </a:spcAft>
            </a:pPr>
            <a:r>
              <a:rPr lang="sv-SE" sz="1800" dirty="0">
                <a:effectLst/>
                <a:ea typeface="Times New Roman" panose="02020603050405020304" pitchFamily="18" charset="0"/>
              </a:rPr>
              <a:t>Avsaknaden av telefoni och internet gör det svårt att få ut information till berörda. För de som har tillgång till internet florerar rykten på sociala medier om att det är fel på det svenska systemet då myndigheter, länsstyrelse, kommuner och regioner inte förberett sig tillräckligt för att hantera stormen. Media ringer för att få en kommentar. </a:t>
            </a:r>
          </a:p>
        </p:txBody>
      </p:sp>
      <p:grpSp>
        <p:nvGrpSpPr>
          <p:cNvPr id="4" name="Group 126">
            <a:extLst>
              <a:ext uri="{FF2B5EF4-FFF2-40B4-BE49-F238E27FC236}">
                <a16:creationId xmlns:a16="http://schemas.microsoft.com/office/drawing/2014/main" id="{8A3E1EE7-DC5B-4C3C-81BF-2FEB5CEFD54A}"/>
              </a:ext>
            </a:extLst>
          </p:cNvPr>
          <p:cNvGrpSpPr>
            <a:grpSpLocks/>
          </p:cNvGrpSpPr>
          <p:nvPr/>
        </p:nvGrpSpPr>
        <p:grpSpPr>
          <a:xfrm>
            <a:off x="1786353" y="702975"/>
            <a:ext cx="372110" cy="372110"/>
            <a:chOff x="0" y="0"/>
            <a:chExt cx="372110" cy="372110"/>
          </a:xfrm>
        </p:grpSpPr>
        <p:sp>
          <p:nvSpPr>
            <p:cNvPr id="5" name="Graphic 127">
              <a:extLst>
                <a:ext uri="{FF2B5EF4-FFF2-40B4-BE49-F238E27FC236}">
                  <a16:creationId xmlns:a16="http://schemas.microsoft.com/office/drawing/2014/main" id="{9192FD07-3FB6-4EFB-B0AE-06A771731071}"/>
                </a:ext>
              </a:extLst>
            </p:cNvPr>
            <p:cNvSpPr/>
            <p:nvPr/>
          </p:nvSpPr>
          <p:spPr>
            <a:xfrm>
              <a:off x="0" y="0"/>
              <a:ext cx="372110" cy="372110"/>
            </a:xfrm>
            <a:custGeom>
              <a:avLst/>
              <a:gdLst/>
              <a:ahLst/>
              <a:cxnLst/>
              <a:rect l="l" t="t" r="r" b="b"/>
              <a:pathLst>
                <a:path w="372110" h="372110">
                  <a:moveTo>
                    <a:pt x="185889" y="0"/>
                  </a:moveTo>
                  <a:lnTo>
                    <a:pt x="136472" y="6639"/>
                  </a:lnTo>
                  <a:lnTo>
                    <a:pt x="92066" y="25375"/>
                  </a:lnTo>
                  <a:lnTo>
                    <a:pt x="54444" y="54438"/>
                  </a:lnTo>
                  <a:lnTo>
                    <a:pt x="25378" y="92057"/>
                  </a:lnTo>
                  <a:lnTo>
                    <a:pt x="6639" y="136460"/>
                  </a:lnTo>
                  <a:lnTo>
                    <a:pt x="0" y="185877"/>
                  </a:lnTo>
                  <a:lnTo>
                    <a:pt x="6639" y="235295"/>
                  </a:lnTo>
                  <a:lnTo>
                    <a:pt x="25378" y="279700"/>
                  </a:lnTo>
                  <a:lnTo>
                    <a:pt x="54444" y="317322"/>
                  </a:lnTo>
                  <a:lnTo>
                    <a:pt x="92066" y="346388"/>
                  </a:lnTo>
                  <a:lnTo>
                    <a:pt x="136472" y="365127"/>
                  </a:lnTo>
                  <a:lnTo>
                    <a:pt x="185889" y="371767"/>
                  </a:lnTo>
                  <a:lnTo>
                    <a:pt x="235307" y="365127"/>
                  </a:lnTo>
                  <a:lnTo>
                    <a:pt x="279713" y="346388"/>
                  </a:lnTo>
                  <a:lnTo>
                    <a:pt x="317334" y="317322"/>
                  </a:lnTo>
                  <a:lnTo>
                    <a:pt x="346400" y="279700"/>
                  </a:lnTo>
                  <a:lnTo>
                    <a:pt x="365139" y="235295"/>
                  </a:lnTo>
                  <a:lnTo>
                    <a:pt x="371779" y="185877"/>
                  </a:lnTo>
                  <a:lnTo>
                    <a:pt x="365139" y="136460"/>
                  </a:lnTo>
                  <a:lnTo>
                    <a:pt x="346400" y="92057"/>
                  </a:lnTo>
                  <a:lnTo>
                    <a:pt x="317334" y="54438"/>
                  </a:lnTo>
                  <a:lnTo>
                    <a:pt x="279713" y="25375"/>
                  </a:lnTo>
                  <a:lnTo>
                    <a:pt x="235307" y="6639"/>
                  </a:lnTo>
                  <a:lnTo>
                    <a:pt x="185889" y="0"/>
                  </a:lnTo>
                  <a:close/>
                </a:path>
              </a:pathLst>
            </a:custGeom>
            <a:solidFill>
              <a:srgbClr val="384D67"/>
            </a:solidFill>
          </p:spPr>
          <p:txBody>
            <a:bodyPr wrap="square" lIns="0" tIns="0" rIns="0" bIns="0" rtlCol="0">
              <a:prstTxWarp prst="textNoShape">
                <a:avLst/>
              </a:prstTxWarp>
              <a:noAutofit/>
            </a:bodyPr>
            <a:lstStyle/>
            <a:p>
              <a:endParaRPr lang="sv-SE"/>
            </a:p>
          </p:txBody>
        </p:sp>
        <p:pic>
          <p:nvPicPr>
            <p:cNvPr id="6" name="Image 128">
              <a:extLst>
                <a:ext uri="{FF2B5EF4-FFF2-40B4-BE49-F238E27FC236}">
                  <a16:creationId xmlns:a16="http://schemas.microsoft.com/office/drawing/2014/main" id="{706B9CAB-13B2-4336-8FFF-61BAC3538E4F}"/>
                </a:ext>
              </a:extLst>
            </p:cNvPr>
            <p:cNvPicPr/>
            <p:nvPr/>
          </p:nvPicPr>
          <p:blipFill>
            <a:blip r:embed="rId3" cstate="print"/>
            <a:stretch>
              <a:fillRect/>
            </a:stretch>
          </p:blipFill>
          <p:spPr>
            <a:xfrm>
              <a:off x="69315" y="79112"/>
              <a:ext cx="235597" cy="237822"/>
            </a:xfrm>
            <a:prstGeom prst="rect">
              <a:avLst/>
            </a:prstGeom>
          </p:spPr>
        </p:pic>
      </p:grpSp>
    </p:spTree>
    <p:extLst>
      <p:ext uri="{BB962C8B-B14F-4D97-AF65-F5344CB8AC3E}">
        <p14:creationId xmlns:p14="http://schemas.microsoft.com/office/powerpoint/2010/main" val="425873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3497A6-B750-478C-9C09-9FC91831A204}"/>
              </a:ext>
            </a:extLst>
          </p:cNvPr>
          <p:cNvSpPr>
            <a:spLocks noGrp="1"/>
          </p:cNvSpPr>
          <p:nvPr>
            <p:ph type="title"/>
          </p:nvPr>
        </p:nvSpPr>
        <p:spPr/>
        <p:txBody>
          <a:bodyPr/>
          <a:lstStyle/>
          <a:p>
            <a:r>
              <a:rPr lang="sv-SE" dirty="0"/>
              <a:t>Diskussionsfrågor – Dela information</a:t>
            </a:r>
          </a:p>
        </p:txBody>
      </p:sp>
      <p:sp>
        <p:nvSpPr>
          <p:cNvPr id="3" name="Platshållare för innehåll 2">
            <a:extLst>
              <a:ext uri="{FF2B5EF4-FFF2-40B4-BE49-F238E27FC236}">
                <a16:creationId xmlns:a16="http://schemas.microsoft.com/office/drawing/2014/main" id="{F6C8DD98-ADA1-4E72-ACD2-214FE2E0489F}"/>
              </a:ext>
            </a:extLst>
          </p:cNvPr>
          <p:cNvSpPr>
            <a:spLocks noGrp="1"/>
          </p:cNvSpPr>
          <p:nvPr>
            <p:ph idx="1"/>
          </p:nvPr>
        </p:nvSpPr>
        <p:spPr>
          <a:xfrm>
            <a:off x="1900051" y="1373932"/>
            <a:ext cx="9453749" cy="4351338"/>
          </a:xfrm>
        </p:spPr>
        <p:txBody>
          <a:bodyPr/>
          <a:lstStyle/>
          <a:p>
            <a:pPr marL="342900" lvl="0" indent="-342900">
              <a:spcBef>
                <a:spcPts val="405"/>
              </a:spcBef>
              <a:buFont typeface="Symbol" panose="05050102010706020507" pitchFamily="18" charset="2"/>
              <a:buChar char=""/>
            </a:pPr>
            <a:r>
              <a:rPr lang="sv-SE" sz="2800" dirty="0">
                <a:effectLst/>
                <a:latin typeface="Arial" panose="020B0604020202020204" pitchFamily="34" charset="0"/>
                <a:ea typeface="Arial" panose="020B0604020202020204" pitchFamily="34" charset="0"/>
              </a:rPr>
              <a:t>Vilka behöver vi få information ifrån? </a:t>
            </a:r>
            <a:endParaRPr lang="sv-SE" sz="3600" dirty="0">
              <a:effectLst/>
              <a:latin typeface="Times New Roman" panose="02020603050405020304" pitchFamily="18" charset="0"/>
              <a:ea typeface="Times New Roman" panose="02020603050405020304" pitchFamily="18" charset="0"/>
            </a:endParaRPr>
          </a:p>
          <a:p>
            <a:pPr marL="342900" lvl="0" indent="-342900">
              <a:spcBef>
                <a:spcPts val="405"/>
              </a:spcBef>
              <a:buFont typeface="Symbol" panose="05050102010706020507" pitchFamily="18" charset="2"/>
              <a:buChar char=""/>
            </a:pPr>
            <a:r>
              <a:rPr lang="sv-SE" sz="2800" dirty="0">
                <a:effectLst/>
                <a:latin typeface="Arial" panose="020B0604020202020204" pitchFamily="34" charset="0"/>
                <a:ea typeface="Arial" panose="020B0604020202020204" pitchFamily="34" charset="0"/>
              </a:rPr>
              <a:t>Vilka behöver vi ge information till?</a:t>
            </a:r>
            <a:endParaRPr lang="sv-SE" sz="3600" dirty="0">
              <a:effectLst/>
              <a:latin typeface="Times New Roman" panose="02020603050405020304" pitchFamily="18" charset="0"/>
              <a:ea typeface="Times New Roman" panose="02020603050405020304" pitchFamily="18" charset="0"/>
            </a:endParaRPr>
          </a:p>
          <a:p>
            <a:pPr marL="342900" lvl="0" indent="-342900">
              <a:spcBef>
                <a:spcPts val="405"/>
              </a:spcBef>
              <a:buFont typeface="Symbol" panose="05050102010706020507" pitchFamily="18" charset="2"/>
              <a:buChar char=""/>
            </a:pPr>
            <a:r>
              <a:rPr lang="sv-SE" sz="2800" dirty="0">
                <a:effectLst/>
                <a:latin typeface="Arial" panose="020B0604020202020204" pitchFamily="34" charset="0"/>
                <a:ea typeface="Times New Roman" panose="02020603050405020304" pitchFamily="18" charset="0"/>
              </a:rPr>
              <a:t>På vilket sätt ska delning av information ske? </a:t>
            </a:r>
            <a:endParaRPr lang="sv-SE" sz="3600" dirty="0">
              <a:effectLst/>
              <a:latin typeface="Times New Roman" panose="02020603050405020304" pitchFamily="18" charset="0"/>
              <a:ea typeface="Times New Roman" panose="02020603050405020304" pitchFamily="18" charset="0"/>
            </a:endParaRPr>
          </a:p>
          <a:p>
            <a:pPr marL="342900" lvl="0" indent="-342900">
              <a:spcBef>
                <a:spcPts val="405"/>
              </a:spcBef>
              <a:buFont typeface="Symbol" panose="05050102010706020507" pitchFamily="18" charset="2"/>
              <a:buChar char=""/>
            </a:pPr>
            <a:r>
              <a:rPr lang="sv-SE" sz="2800" dirty="0">
                <a:effectLst/>
                <a:latin typeface="Arial" panose="020B0604020202020204" pitchFamily="34" charset="0"/>
                <a:ea typeface="Times New Roman" panose="02020603050405020304" pitchFamily="18" charset="0"/>
              </a:rPr>
              <a:t>Hur kommunicerar </a:t>
            </a:r>
            <a:r>
              <a:rPr lang="sv-SE" dirty="0">
                <a:latin typeface="Arial" panose="020B0604020202020204" pitchFamily="34" charset="0"/>
                <a:ea typeface="Times New Roman" panose="02020603050405020304" pitchFamily="18" charset="0"/>
              </a:rPr>
              <a:t>v</a:t>
            </a:r>
            <a:r>
              <a:rPr lang="sv-SE" sz="2800" dirty="0">
                <a:effectLst/>
                <a:latin typeface="Arial" panose="020B0604020202020204" pitchFamily="34" charset="0"/>
                <a:ea typeface="Times New Roman" panose="02020603050405020304" pitchFamily="18" charset="0"/>
              </a:rPr>
              <a:t>i internt och externt med andra aktörer och allmänheten? Hur ska det samordnas?</a:t>
            </a:r>
            <a:endParaRPr lang="sv-SE" sz="3600" dirty="0">
              <a:effectLst/>
              <a:latin typeface="Times New Roman" panose="02020603050405020304" pitchFamily="18" charset="0"/>
              <a:ea typeface="Times New Roman" panose="02020603050405020304" pitchFamily="18" charset="0"/>
            </a:endParaRPr>
          </a:p>
          <a:p>
            <a:pPr marL="342900" lvl="0" indent="-342900">
              <a:spcBef>
                <a:spcPts val="405"/>
              </a:spcBef>
              <a:buFont typeface="Symbol" panose="05050102010706020507" pitchFamily="18" charset="2"/>
              <a:buChar char=""/>
            </a:pPr>
            <a:r>
              <a:rPr lang="sv-SE" sz="2800" dirty="0">
                <a:effectLst/>
                <a:latin typeface="Arial" panose="020B0604020202020204" pitchFamily="34" charset="0"/>
                <a:ea typeface="Arial" panose="020B0604020202020204" pitchFamily="34" charset="0"/>
              </a:rPr>
              <a:t>Behöver </a:t>
            </a:r>
            <a:r>
              <a:rPr lang="sv-SE" dirty="0">
                <a:latin typeface="Arial" panose="020B0604020202020204" pitchFamily="34" charset="0"/>
                <a:ea typeface="Arial" panose="020B0604020202020204" pitchFamily="34" charset="0"/>
              </a:rPr>
              <a:t>v</a:t>
            </a:r>
            <a:r>
              <a:rPr lang="sv-SE" sz="2800" dirty="0">
                <a:effectLst/>
                <a:latin typeface="Arial" panose="020B0604020202020204" pitchFamily="34" charset="0"/>
                <a:ea typeface="Arial" panose="020B0604020202020204" pitchFamily="34" charset="0"/>
              </a:rPr>
              <a:t>i samverkan med andra aktörer än de vi redan identifierat?</a:t>
            </a:r>
            <a:endParaRPr lang="sv-SE" sz="3600" dirty="0">
              <a:effectLst/>
              <a:latin typeface="Times New Roman" panose="02020603050405020304" pitchFamily="18" charset="0"/>
              <a:ea typeface="Times New Roman" panose="02020603050405020304" pitchFamily="18" charset="0"/>
            </a:endParaRPr>
          </a:p>
          <a:p>
            <a:pPr marL="0" indent="0">
              <a:buNone/>
            </a:pPr>
            <a:endParaRPr lang="sv-SE" dirty="0"/>
          </a:p>
        </p:txBody>
      </p:sp>
    </p:spTree>
    <p:extLst>
      <p:ext uri="{BB962C8B-B14F-4D97-AF65-F5344CB8AC3E}">
        <p14:creationId xmlns:p14="http://schemas.microsoft.com/office/powerpoint/2010/main" val="15890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p:txBody>
          <a:bodyPr/>
          <a:lstStyle/>
          <a:p>
            <a:r>
              <a:rPr lang="sv-SE" dirty="0"/>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p:txBody>
          <a:bodyPr/>
          <a:lstStyle/>
          <a:p>
            <a:r>
              <a:rPr lang="sv-SE" dirty="0"/>
              <a:t>Bildspelet är framtaget för att underlätta för dig som ska använda </a:t>
            </a:r>
            <a:r>
              <a:rPr lang="sv-SE" i="1" dirty="0"/>
              <a:t>Öva enkelt - Förberedelser för att delta i aktörsgemensam inriktning och samordning</a:t>
            </a:r>
          </a:p>
          <a:p>
            <a:r>
              <a:rPr lang="sv-SE" dirty="0"/>
              <a:t>I slutet av bildspelet har vi samlat kunskapshöjande bilder om processen om du vill göra en uppfräschning av de övandes kunskaper om processen. I anteckningsfältet finns det stödtext till varje bild.</a:t>
            </a:r>
          </a:p>
          <a:p>
            <a:r>
              <a:rPr lang="sv-SE"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dirty="0">
                <a:solidFill>
                  <a:srgbClr val="0563C1"/>
                </a:solidFill>
                <a:effectLst/>
                <a:ea typeface="Garamond" panose="02020404030301010803" pitchFamily="18" charset="0"/>
                <a:cs typeface="Times New Roman" panose="02020603050405020304" pitchFamily="18" charset="0"/>
                <a:hlinkClick r:id="rId3"/>
              </a:rPr>
              <a:t>ledningsamverkan@msb.se</a:t>
            </a:r>
            <a:r>
              <a:rPr lang="sv-SE" b="1" u="sng" dirty="0">
                <a:solidFill>
                  <a:srgbClr val="0563C1"/>
                </a:solidFill>
                <a:effectLst/>
                <a:ea typeface="Garamond" panose="02020404030301010803" pitchFamily="18" charset="0"/>
                <a:cs typeface="Times New Roman" panose="02020603050405020304" pitchFamily="18" charset="0"/>
              </a:rPr>
              <a:t> </a:t>
            </a:r>
            <a:r>
              <a:rPr lang="sv-SE" dirty="0">
                <a:solidFill>
                  <a:srgbClr val="0563C1"/>
                </a:solidFill>
                <a:effectLst/>
                <a:ea typeface="Garamond" panose="02020404030301010803" pitchFamily="18" charset="0"/>
                <a:cs typeface="Times New Roman" panose="02020603050405020304" pitchFamily="18" charset="0"/>
              </a:rPr>
              <a:t>eller </a:t>
            </a:r>
            <a:r>
              <a:rPr lang="sv-SE" b="1" u="sng" dirty="0">
                <a:solidFill>
                  <a:srgbClr val="0563C1"/>
                </a:solidFill>
                <a:effectLst/>
                <a:ea typeface="Garamond" panose="02020404030301010803" pitchFamily="18" charset="0"/>
                <a:cs typeface="Times New Roman" panose="02020603050405020304" pitchFamily="18" charset="0"/>
              </a:rPr>
              <a:t>ovning@msb.se.</a:t>
            </a:r>
            <a:endParaRPr lang="sv-SE" sz="2400" dirty="0"/>
          </a:p>
        </p:txBody>
      </p:sp>
    </p:spTree>
    <p:extLst>
      <p:ext uri="{BB962C8B-B14F-4D97-AF65-F5344CB8AC3E}">
        <p14:creationId xmlns:p14="http://schemas.microsoft.com/office/powerpoint/2010/main" val="650751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3497A6-B750-478C-9C09-9FC91831A204}"/>
              </a:ext>
            </a:extLst>
          </p:cNvPr>
          <p:cNvSpPr>
            <a:spLocks noGrp="1"/>
          </p:cNvSpPr>
          <p:nvPr>
            <p:ph type="title"/>
          </p:nvPr>
        </p:nvSpPr>
        <p:spPr/>
        <p:txBody>
          <a:bodyPr/>
          <a:lstStyle/>
          <a:p>
            <a:r>
              <a:rPr lang="sv-SE" dirty="0"/>
              <a:t>Diskussionsfrågor – Samlad lägesbild</a:t>
            </a:r>
          </a:p>
        </p:txBody>
      </p:sp>
      <p:sp>
        <p:nvSpPr>
          <p:cNvPr id="3" name="Platshållare för innehåll 2">
            <a:extLst>
              <a:ext uri="{FF2B5EF4-FFF2-40B4-BE49-F238E27FC236}">
                <a16:creationId xmlns:a16="http://schemas.microsoft.com/office/drawing/2014/main" id="{F6C8DD98-ADA1-4E72-ACD2-214FE2E0489F}"/>
              </a:ext>
            </a:extLst>
          </p:cNvPr>
          <p:cNvSpPr>
            <a:spLocks noGrp="1"/>
          </p:cNvSpPr>
          <p:nvPr>
            <p:ph idx="1"/>
          </p:nvPr>
        </p:nvSpPr>
        <p:spPr>
          <a:xfrm>
            <a:off x="1900052" y="1340881"/>
            <a:ext cx="9453749" cy="4351338"/>
          </a:xfrm>
        </p:spPr>
        <p:txBody>
          <a:bodyPr/>
          <a:lstStyle/>
          <a:p>
            <a:pPr marL="342900" lvl="0" indent="-342900">
              <a:spcBef>
                <a:spcPts val="405"/>
              </a:spcBef>
              <a:buFont typeface="Symbol" panose="05050102010706020507" pitchFamily="18" charset="2"/>
              <a:buChar char=""/>
            </a:pPr>
            <a:r>
              <a:rPr lang="sv-SE" sz="2800" dirty="0">
                <a:effectLst/>
                <a:latin typeface="Arial" panose="020B0604020202020204" pitchFamily="34" charset="0"/>
                <a:ea typeface="Times New Roman" panose="02020603050405020304" pitchFamily="18" charset="0"/>
              </a:rPr>
              <a:t>Vem tar fram en samlad lägesbild i det här läget? </a:t>
            </a:r>
            <a:endParaRPr lang="sv-SE" sz="3600" dirty="0">
              <a:effectLst/>
              <a:latin typeface="Times New Roman" panose="02020603050405020304" pitchFamily="18" charset="0"/>
              <a:ea typeface="Times New Roman" panose="02020603050405020304" pitchFamily="18" charset="0"/>
            </a:endParaRPr>
          </a:p>
          <a:p>
            <a:pPr marL="342900" lvl="0" indent="-342900">
              <a:spcBef>
                <a:spcPts val="405"/>
              </a:spcBef>
              <a:buFont typeface="Symbol" panose="05050102010706020507" pitchFamily="18" charset="2"/>
              <a:buChar char=""/>
            </a:pPr>
            <a:r>
              <a:rPr lang="sv-SE" sz="2800" dirty="0">
                <a:effectLst/>
                <a:latin typeface="Arial" panose="020B0604020202020204" pitchFamily="34" charset="0"/>
                <a:ea typeface="Times New Roman" panose="02020603050405020304" pitchFamily="18" charset="0"/>
              </a:rPr>
              <a:t>Hur ser vår egna process ut för att ta fram lägesbilder för att skapa en förståelse för hur vi påverkas och hanterar händelsen?</a:t>
            </a:r>
            <a:endParaRPr lang="sv-SE" sz="3600" dirty="0">
              <a:effectLst/>
              <a:latin typeface="Times New Roman" panose="02020603050405020304" pitchFamily="18" charset="0"/>
              <a:ea typeface="Times New Roman" panose="02020603050405020304" pitchFamily="18" charset="0"/>
            </a:endParaRPr>
          </a:p>
          <a:p>
            <a:pPr marL="342900" lvl="0" indent="-342900">
              <a:spcBef>
                <a:spcPts val="405"/>
              </a:spcBef>
              <a:buFont typeface="Symbol" panose="05050102010706020507" pitchFamily="18" charset="2"/>
              <a:buChar char=""/>
            </a:pPr>
            <a:r>
              <a:rPr lang="sv-SE" sz="2800" dirty="0">
                <a:effectLst/>
                <a:latin typeface="Arial" panose="020B0604020202020204" pitchFamily="34" charset="0"/>
                <a:ea typeface="Times New Roman" panose="02020603050405020304" pitchFamily="18" charset="0"/>
              </a:rPr>
              <a:t>Vad skulle vår lägesbild innehålla för information om vi ska dela den med aktörer inom vårt län/region/sektor?</a:t>
            </a:r>
            <a:endParaRPr lang="sv-SE" sz="3600" dirty="0">
              <a:effectLst/>
              <a:latin typeface="Times New Roman" panose="02020603050405020304" pitchFamily="18" charset="0"/>
              <a:ea typeface="Times New Roman" panose="02020603050405020304" pitchFamily="18" charset="0"/>
            </a:endParaRPr>
          </a:p>
          <a:p>
            <a:pPr marL="342900" lvl="0" indent="-342900">
              <a:spcBef>
                <a:spcPts val="405"/>
              </a:spcBef>
              <a:buFont typeface="Symbol" panose="05050102010706020507" pitchFamily="18" charset="2"/>
              <a:buChar char=""/>
            </a:pPr>
            <a:r>
              <a:rPr lang="sv-SE" sz="2800" dirty="0">
                <a:effectLst/>
                <a:latin typeface="Arial" panose="020B0604020202020204" pitchFamily="34" charset="0"/>
                <a:ea typeface="Arial" panose="020B0604020202020204" pitchFamily="34" charset="0"/>
              </a:rPr>
              <a:t>Hur inkluderar vi det kommunikativa perspektivet i vår lägesbild?</a:t>
            </a:r>
            <a:endParaRPr lang="sv-SE" sz="3600" dirty="0">
              <a:effectLst/>
              <a:latin typeface="Times New Roman" panose="02020603050405020304" pitchFamily="18" charset="0"/>
              <a:ea typeface="Times New Roman" panose="02020603050405020304" pitchFamily="18" charset="0"/>
            </a:endParaRPr>
          </a:p>
          <a:p>
            <a:pPr marL="0" indent="0">
              <a:buNone/>
            </a:pPr>
            <a:endParaRPr lang="sv-SE" dirty="0"/>
          </a:p>
        </p:txBody>
      </p:sp>
    </p:spTree>
    <p:extLst>
      <p:ext uri="{BB962C8B-B14F-4D97-AF65-F5344CB8AC3E}">
        <p14:creationId xmlns:p14="http://schemas.microsoft.com/office/powerpoint/2010/main" val="106265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3497A6-B750-478C-9C09-9FC91831A204}"/>
              </a:ext>
            </a:extLst>
          </p:cNvPr>
          <p:cNvSpPr>
            <a:spLocks noGrp="1"/>
          </p:cNvSpPr>
          <p:nvPr>
            <p:ph type="title"/>
          </p:nvPr>
        </p:nvSpPr>
        <p:spPr/>
        <p:txBody>
          <a:bodyPr/>
          <a:lstStyle/>
          <a:p>
            <a:r>
              <a:rPr lang="sv-SE" dirty="0"/>
              <a:t>Diskussionsfrågor – Ta fram kompletterande analyser</a:t>
            </a:r>
          </a:p>
        </p:txBody>
      </p:sp>
      <p:sp>
        <p:nvSpPr>
          <p:cNvPr id="3" name="Platshållare för innehåll 2">
            <a:extLst>
              <a:ext uri="{FF2B5EF4-FFF2-40B4-BE49-F238E27FC236}">
                <a16:creationId xmlns:a16="http://schemas.microsoft.com/office/drawing/2014/main" id="{F6C8DD98-ADA1-4E72-ACD2-214FE2E0489F}"/>
              </a:ext>
            </a:extLst>
          </p:cNvPr>
          <p:cNvSpPr>
            <a:spLocks noGrp="1"/>
          </p:cNvSpPr>
          <p:nvPr>
            <p:ph idx="1"/>
          </p:nvPr>
        </p:nvSpPr>
        <p:spPr>
          <a:xfrm>
            <a:off x="1900052" y="1828799"/>
            <a:ext cx="9453749" cy="4348161"/>
          </a:xfrm>
        </p:spPr>
        <p:txBody>
          <a:bodyPr/>
          <a:lstStyle/>
          <a:p>
            <a:pPr marL="342900" lvl="0" indent="-342900">
              <a:spcBef>
                <a:spcPts val="405"/>
              </a:spcBef>
              <a:buFont typeface="Symbol" panose="05050102010706020507" pitchFamily="18" charset="2"/>
              <a:buChar char=""/>
            </a:pPr>
            <a:r>
              <a:rPr lang="sv-SE" sz="2400" dirty="0">
                <a:latin typeface="Arial" panose="020B0604020202020204" pitchFamily="34" charset="0"/>
                <a:ea typeface="Arial" panose="020B0604020202020204" pitchFamily="34" charset="0"/>
              </a:rPr>
              <a:t>Hur kan vi arbeta för att komma fram till vad som är problembilden i den här händelsen? </a:t>
            </a:r>
          </a:p>
          <a:p>
            <a:pPr marL="342900" lvl="0" indent="-342900">
              <a:spcBef>
                <a:spcPts val="405"/>
              </a:spcBef>
              <a:buFont typeface="Symbol" panose="05050102010706020507" pitchFamily="18" charset="2"/>
              <a:buChar char=""/>
            </a:pPr>
            <a:r>
              <a:rPr lang="sv-SE" sz="2400" dirty="0">
                <a:latin typeface="Arial" panose="020B0604020202020204" pitchFamily="34" charset="0"/>
                <a:ea typeface="Arial" panose="020B0604020202020204" pitchFamily="34" charset="0"/>
              </a:rPr>
              <a:t>Hur skulle vi göra för att vara säkra på att vi är överens om problembilden innan vi går vidare till målformulering? </a:t>
            </a:r>
          </a:p>
          <a:p>
            <a:pPr marL="800100" lvl="1" indent="-342900">
              <a:spcBef>
                <a:spcPts val="405"/>
              </a:spcBef>
              <a:buFont typeface="Symbol" panose="05050102010706020507" pitchFamily="18" charset="2"/>
              <a:buChar char=""/>
            </a:pPr>
            <a:r>
              <a:rPr lang="sv-SE" sz="2000" dirty="0">
                <a:latin typeface="Arial" panose="020B0604020202020204" pitchFamily="34" charset="0"/>
                <a:ea typeface="Arial" panose="020B0604020202020204" pitchFamily="34" charset="0"/>
              </a:rPr>
              <a:t>Varför är det viktigt att ha samsyn på problemet innan vi tar fram egna och gemensamma mål?</a:t>
            </a:r>
          </a:p>
          <a:p>
            <a:pPr marL="800100" lvl="1" indent="-342900">
              <a:spcBef>
                <a:spcPts val="405"/>
              </a:spcBef>
              <a:buFont typeface="Symbol" panose="05050102010706020507" pitchFamily="18" charset="2"/>
              <a:buChar char=""/>
            </a:pPr>
            <a:r>
              <a:rPr lang="sv-SE" sz="2000" dirty="0">
                <a:latin typeface="Arial" panose="020B0604020202020204" pitchFamily="34" charset="0"/>
                <a:ea typeface="Arial" panose="020B0604020202020204" pitchFamily="34" charset="0"/>
              </a:rPr>
              <a:t>Hur kan vi uppmärksamma eventuella perspektiv- och/eller intressekonflikter i vad som är problembilden?</a:t>
            </a:r>
          </a:p>
          <a:p>
            <a:pPr marL="342900" lvl="0" indent="-342900">
              <a:spcBef>
                <a:spcPts val="405"/>
              </a:spcBef>
              <a:buFont typeface="Symbol" panose="05050102010706020507" pitchFamily="18" charset="2"/>
              <a:buChar char=""/>
            </a:pPr>
            <a:r>
              <a:rPr lang="sv-SE" sz="2400" dirty="0">
                <a:latin typeface="Arial" panose="020B0604020202020204" pitchFamily="34" charset="0"/>
                <a:ea typeface="Arial" panose="020B0604020202020204" pitchFamily="34" charset="0"/>
              </a:rPr>
              <a:t>Vad behöver vi för kompetens och roller internt för att kunna göra egna analyser av situationen och för att bidra till de aktörsgemensamma analyserna?</a:t>
            </a:r>
          </a:p>
          <a:p>
            <a:pPr marL="342900" lvl="0" indent="-342900">
              <a:spcBef>
                <a:spcPts val="405"/>
              </a:spcBef>
              <a:buFont typeface="Symbol" panose="05050102010706020507" pitchFamily="18" charset="2"/>
              <a:buChar char=""/>
            </a:pPr>
            <a:r>
              <a:rPr lang="sv-SE" sz="2400" dirty="0">
                <a:latin typeface="Arial" panose="020B0604020202020204" pitchFamily="34" charset="0"/>
                <a:ea typeface="Arial" panose="020B0604020202020204" pitchFamily="34" charset="0"/>
              </a:rPr>
              <a:t>Hur inkluderar vi analyser från kommunikatörsfunktionen i våra analyser?</a:t>
            </a:r>
          </a:p>
          <a:p>
            <a:pPr marL="0" indent="0">
              <a:buNone/>
            </a:pPr>
            <a:endParaRPr lang="sv-SE" sz="2400" dirty="0">
              <a:latin typeface="Arial" panose="020B0604020202020204" pitchFamily="34" charset="0"/>
              <a:ea typeface="Arial" panose="020B0604020202020204" pitchFamily="34" charset="0"/>
            </a:endParaRPr>
          </a:p>
          <a:p>
            <a:pPr marL="0" indent="0">
              <a:buNone/>
            </a:pPr>
            <a:endParaRPr lang="sv-SE" sz="2400" dirty="0"/>
          </a:p>
        </p:txBody>
      </p:sp>
    </p:spTree>
    <p:extLst>
      <p:ext uri="{BB962C8B-B14F-4D97-AF65-F5344CB8AC3E}">
        <p14:creationId xmlns:p14="http://schemas.microsoft.com/office/powerpoint/2010/main" val="2531515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E5F0E8-BED5-4764-97BC-4E2699831247}"/>
              </a:ext>
            </a:extLst>
          </p:cNvPr>
          <p:cNvSpPr>
            <a:spLocks noGrp="1"/>
          </p:cNvSpPr>
          <p:nvPr>
            <p:ph type="title"/>
          </p:nvPr>
        </p:nvSpPr>
        <p:spPr/>
        <p:txBody>
          <a:bodyPr/>
          <a:lstStyle/>
          <a:p>
            <a:r>
              <a:rPr lang="sv-SE" dirty="0"/>
              <a:t>Diskussionsfrågor – Ta fram målbild</a:t>
            </a:r>
          </a:p>
        </p:txBody>
      </p:sp>
      <p:sp>
        <p:nvSpPr>
          <p:cNvPr id="3" name="Platshållare för innehåll 2">
            <a:extLst>
              <a:ext uri="{FF2B5EF4-FFF2-40B4-BE49-F238E27FC236}">
                <a16:creationId xmlns:a16="http://schemas.microsoft.com/office/drawing/2014/main" id="{6FC2DAEE-E496-4102-A321-AA3C7D718654}"/>
              </a:ext>
            </a:extLst>
          </p:cNvPr>
          <p:cNvSpPr>
            <a:spLocks noGrp="1"/>
          </p:cNvSpPr>
          <p:nvPr>
            <p:ph idx="1"/>
          </p:nvPr>
        </p:nvSpPr>
        <p:spPr/>
        <p:txBody>
          <a:bodyPr/>
          <a:lstStyle/>
          <a:p>
            <a:pPr marL="342900" marR="269875" lvl="0" indent="-342900">
              <a:spcAft>
                <a:spcPts val="0"/>
              </a:spcAft>
              <a:buFont typeface="Symbol" panose="05050102010706020507" pitchFamily="18" charset="2"/>
              <a:buChar char=""/>
            </a:pPr>
            <a:r>
              <a:rPr lang="sv-SE" sz="2800" spc="-10" dirty="0">
                <a:effectLst/>
                <a:latin typeface="Arial" panose="020B0604020202020204" pitchFamily="34" charset="0"/>
                <a:ea typeface="Arial" panose="020B0604020202020204" pitchFamily="34" charset="0"/>
              </a:rPr>
              <a:t>Hur ser vårt arbetssätt ut för att ta fram egna mål för att hantera den här händelsen?</a:t>
            </a:r>
          </a:p>
          <a:p>
            <a:pPr marL="342900" marR="269875" lvl="0" indent="-342900">
              <a:spcAft>
                <a:spcPts val="0"/>
              </a:spcAft>
              <a:buFont typeface="Symbol" panose="05050102010706020507" pitchFamily="18" charset="2"/>
              <a:buChar char=""/>
            </a:pPr>
            <a:r>
              <a:rPr lang="sv-SE" sz="2800" spc="-10" dirty="0">
                <a:effectLst/>
                <a:latin typeface="Arial" panose="020B0604020202020204" pitchFamily="34" charset="0"/>
                <a:ea typeface="Arial" panose="020B0604020202020204" pitchFamily="34" charset="0"/>
              </a:rPr>
              <a:t>Hur skulle vi kunna bidra till att ta fram aktörsgemensamma mål för den aktörsgemensamma hanteringen?</a:t>
            </a:r>
          </a:p>
          <a:p>
            <a:pPr marL="342900" marR="269875" lvl="0" indent="-342900">
              <a:spcAft>
                <a:spcPts val="0"/>
              </a:spcAft>
              <a:buFont typeface="Symbol" panose="05050102010706020507" pitchFamily="18" charset="2"/>
              <a:buChar char=""/>
            </a:pPr>
            <a:r>
              <a:rPr lang="sv-SE" sz="2800" spc="-10" dirty="0">
                <a:effectLst/>
                <a:latin typeface="Arial" panose="020B0604020202020204" pitchFamily="34" charset="0"/>
                <a:ea typeface="Arial" panose="020B0604020202020204" pitchFamily="34" charset="0"/>
              </a:rPr>
              <a:t>Vad är viktiga skillnader mellan våra egna mål och de aktörsgemensamma målen?</a:t>
            </a:r>
          </a:p>
          <a:p>
            <a:pPr marL="342900" marR="269875" lvl="0" indent="-342900">
              <a:spcAft>
                <a:spcPts val="0"/>
              </a:spcAft>
              <a:buFont typeface="Symbol" panose="05050102010706020507" pitchFamily="18" charset="2"/>
              <a:buChar char=""/>
            </a:pPr>
            <a:r>
              <a:rPr lang="sv-SE" sz="2800" spc="-10" dirty="0">
                <a:effectLst/>
                <a:latin typeface="Arial" panose="020B0604020202020204" pitchFamily="34" charset="0"/>
                <a:ea typeface="Arial" panose="020B0604020202020204" pitchFamily="34" charset="0"/>
              </a:rPr>
              <a:t>Hur skulle vi kunna komplettera målbilden med kommunikationsmål? </a:t>
            </a:r>
          </a:p>
          <a:p>
            <a:pPr marL="800100" marR="269875" lvl="1" indent="-342900">
              <a:buFont typeface="Symbol" panose="05050102010706020507" pitchFamily="18" charset="2"/>
              <a:buChar char=""/>
            </a:pPr>
            <a:r>
              <a:rPr lang="sv-SE" dirty="0"/>
              <a:t>Varför är detta viktigt att även ta fram kommunikationsmål?</a:t>
            </a:r>
          </a:p>
        </p:txBody>
      </p:sp>
    </p:spTree>
    <p:extLst>
      <p:ext uri="{BB962C8B-B14F-4D97-AF65-F5344CB8AC3E}">
        <p14:creationId xmlns:p14="http://schemas.microsoft.com/office/powerpoint/2010/main" val="503305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EF026-868C-486B-B22B-93984A64A796}"/>
              </a:ext>
            </a:extLst>
          </p:cNvPr>
          <p:cNvSpPr>
            <a:spLocks noGrp="1"/>
          </p:cNvSpPr>
          <p:nvPr>
            <p:ph type="title"/>
          </p:nvPr>
        </p:nvSpPr>
        <p:spPr/>
        <p:txBody>
          <a:bodyPr/>
          <a:lstStyle/>
          <a:p>
            <a:r>
              <a:rPr lang="sv-SE" dirty="0"/>
              <a:t>Summering av det här momentet</a:t>
            </a:r>
          </a:p>
        </p:txBody>
      </p:sp>
      <p:sp>
        <p:nvSpPr>
          <p:cNvPr id="3" name="Platshållare för innehåll 2">
            <a:extLst>
              <a:ext uri="{FF2B5EF4-FFF2-40B4-BE49-F238E27FC236}">
                <a16:creationId xmlns:a16="http://schemas.microsoft.com/office/drawing/2014/main" id="{821220A3-6C7D-4A37-BA9F-06B0EC2CD0B7}"/>
              </a:ext>
            </a:extLst>
          </p:cNvPr>
          <p:cNvSpPr>
            <a:spLocks noGrp="1"/>
          </p:cNvSpPr>
          <p:nvPr>
            <p:ph idx="1"/>
          </p:nvPr>
        </p:nvSpPr>
        <p:spPr/>
        <p:txBody>
          <a:bodyPr/>
          <a:lstStyle/>
          <a:p>
            <a:r>
              <a:rPr lang="sv-SE" dirty="0"/>
              <a:t>Vad är de viktigaste utvecklingsområdena som framkommit under övningsmomentet?</a:t>
            </a:r>
          </a:p>
          <a:p>
            <a:r>
              <a:rPr lang="sv-SE" dirty="0"/>
              <a:t>Vad har gått bra?</a:t>
            </a:r>
          </a:p>
          <a:p>
            <a:r>
              <a:rPr lang="sv-SE" dirty="0"/>
              <a:t>Vad behöver förbättras?</a:t>
            </a:r>
          </a:p>
          <a:p>
            <a:endParaRPr lang="sv-SE" dirty="0"/>
          </a:p>
          <a:p>
            <a:endParaRPr lang="sv-SE" dirty="0"/>
          </a:p>
        </p:txBody>
      </p:sp>
    </p:spTree>
    <p:extLst>
      <p:ext uri="{BB962C8B-B14F-4D97-AF65-F5344CB8AC3E}">
        <p14:creationId xmlns:p14="http://schemas.microsoft.com/office/powerpoint/2010/main" val="324424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B5EBC-3CCC-4F38-99E5-D9A0230AA724}"/>
              </a:ext>
            </a:extLst>
          </p:cNvPr>
          <p:cNvSpPr>
            <a:spLocks noGrp="1"/>
          </p:cNvSpPr>
          <p:nvPr>
            <p:ph type="title"/>
          </p:nvPr>
        </p:nvSpPr>
        <p:spPr>
          <a:xfrm>
            <a:off x="3684784" y="3236951"/>
            <a:ext cx="9453748" cy="541926"/>
          </a:xfrm>
        </p:spPr>
        <p:txBody>
          <a:bodyPr/>
          <a:lstStyle/>
          <a:p>
            <a:r>
              <a:rPr lang="sv-SE" dirty="0"/>
              <a:t>Dela ut utvärderingsenkät</a:t>
            </a:r>
          </a:p>
        </p:txBody>
      </p:sp>
    </p:spTree>
    <p:extLst>
      <p:ext uri="{BB962C8B-B14F-4D97-AF65-F5344CB8AC3E}">
        <p14:creationId xmlns:p14="http://schemas.microsoft.com/office/powerpoint/2010/main" val="3367838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BEF350-E551-4178-81CE-E10B42C42424}"/>
              </a:ext>
            </a:extLst>
          </p:cNvPr>
          <p:cNvSpPr>
            <a:spLocks noGrp="1"/>
          </p:cNvSpPr>
          <p:nvPr>
            <p:ph type="title"/>
          </p:nvPr>
        </p:nvSpPr>
        <p:spPr/>
        <p:txBody>
          <a:bodyPr/>
          <a:lstStyle/>
          <a:p>
            <a:r>
              <a:rPr lang="sv-SE" dirty="0"/>
              <a:t>Övningsmoment 3</a:t>
            </a:r>
          </a:p>
        </p:txBody>
      </p:sp>
      <p:sp>
        <p:nvSpPr>
          <p:cNvPr id="5" name="Platshållare för text 4">
            <a:extLst>
              <a:ext uri="{FF2B5EF4-FFF2-40B4-BE49-F238E27FC236}">
                <a16:creationId xmlns:a16="http://schemas.microsoft.com/office/drawing/2014/main" id="{910306A0-FC7F-40D8-802B-33DB6830C8D9}"/>
              </a:ext>
            </a:extLst>
          </p:cNvPr>
          <p:cNvSpPr>
            <a:spLocks noGrp="1"/>
          </p:cNvSpPr>
          <p:nvPr>
            <p:ph type="body" idx="1"/>
          </p:nvPr>
        </p:nvSpPr>
        <p:spPr/>
        <p:txBody>
          <a:bodyPr/>
          <a:lstStyle/>
          <a:p>
            <a:r>
              <a:rPr lang="sv-SE" dirty="0"/>
              <a:t>Ta fram åtgärdsplan, genomför åtgärder och följ upp effekt </a:t>
            </a:r>
          </a:p>
        </p:txBody>
      </p:sp>
    </p:spTree>
    <p:extLst>
      <p:ext uri="{BB962C8B-B14F-4D97-AF65-F5344CB8AC3E}">
        <p14:creationId xmlns:p14="http://schemas.microsoft.com/office/powerpoint/2010/main" val="1813495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3B48F3-10B5-49A6-8DD8-8FBC35F27734}"/>
              </a:ext>
            </a:extLst>
          </p:cNvPr>
          <p:cNvSpPr>
            <a:spLocks noGrp="1"/>
          </p:cNvSpPr>
          <p:nvPr>
            <p:ph type="title"/>
          </p:nvPr>
        </p:nvSpPr>
        <p:spPr/>
        <p:txBody>
          <a:bodyPr/>
          <a:lstStyle/>
          <a:p>
            <a:r>
              <a:rPr lang="sv-SE" dirty="0"/>
              <a:t>Ta fram åtgärdsplan, genomför åtgärder och följ upp effekt </a:t>
            </a:r>
          </a:p>
        </p:txBody>
      </p:sp>
      <p:graphicFrame>
        <p:nvGraphicFramePr>
          <p:cNvPr id="9" name="Tabell 8">
            <a:extLst>
              <a:ext uri="{FF2B5EF4-FFF2-40B4-BE49-F238E27FC236}">
                <a16:creationId xmlns:a16="http://schemas.microsoft.com/office/drawing/2014/main" id="{4F521826-E3DF-43A1-BEA4-75D623713EC9}"/>
              </a:ext>
            </a:extLst>
          </p:cNvPr>
          <p:cNvGraphicFramePr>
            <a:graphicFrameLocks noGrp="1"/>
          </p:cNvGraphicFramePr>
          <p:nvPr>
            <p:extLst>
              <p:ext uri="{D42A27DB-BD31-4B8C-83A1-F6EECF244321}">
                <p14:modId xmlns:p14="http://schemas.microsoft.com/office/powerpoint/2010/main" val="3686355849"/>
              </p:ext>
            </p:extLst>
          </p:nvPr>
        </p:nvGraphicFramePr>
        <p:xfrm>
          <a:off x="2066865" y="3891403"/>
          <a:ext cx="5770747" cy="1939620"/>
        </p:xfrm>
        <a:graphic>
          <a:graphicData uri="http://schemas.openxmlformats.org/drawingml/2006/table">
            <a:tbl>
              <a:tblPr firstRow="1" firstCol="1" lastRow="1" lastCol="1" bandRow="1" bandCol="1"/>
              <a:tblGrid>
                <a:gridCol w="4314481">
                  <a:extLst>
                    <a:ext uri="{9D8B030D-6E8A-4147-A177-3AD203B41FA5}">
                      <a16:colId xmlns:a16="http://schemas.microsoft.com/office/drawing/2014/main" val="1520837371"/>
                    </a:ext>
                  </a:extLst>
                </a:gridCol>
                <a:gridCol w="1456266">
                  <a:extLst>
                    <a:ext uri="{9D8B030D-6E8A-4147-A177-3AD203B41FA5}">
                      <a16:colId xmlns:a16="http://schemas.microsoft.com/office/drawing/2014/main" val="858697896"/>
                    </a:ext>
                  </a:extLst>
                </a:gridCol>
              </a:tblGrid>
              <a:tr h="439654">
                <a:tc gridSpan="2">
                  <a:txBody>
                    <a:bodyPr/>
                    <a:lstStyle/>
                    <a:p>
                      <a:pPr marL="57150">
                        <a:spcBef>
                          <a:spcPts val="540"/>
                        </a:spcBef>
                        <a:spcAft>
                          <a:spcPts val="0"/>
                        </a:spcAft>
                      </a:pPr>
                      <a:r>
                        <a:rPr lang="sv-SE"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Ungefärlig tidsåtgång för övningsmoment 3</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FFFFFF"/>
                      </a:solidFill>
                      <a:prstDash val="solid"/>
                      <a:round/>
                      <a:headEnd type="none" w="med" len="med"/>
                      <a:tailEnd type="none" w="med" len="med"/>
                    </a:lnR>
                    <a:lnT>
                      <a:noFill/>
                    </a:lnT>
                    <a:lnB>
                      <a:noFill/>
                    </a:lnB>
                    <a:solidFill>
                      <a:srgbClr val="822857"/>
                    </a:solidFill>
                  </a:tcPr>
                </a:tc>
                <a:tc hMerge="1">
                  <a:txBody>
                    <a:bodyPr/>
                    <a:lstStyle/>
                    <a:p>
                      <a:endParaRPr lang="sv-SE"/>
                    </a:p>
                  </a:txBody>
                  <a:tcPr/>
                </a:tc>
                <a:extLst>
                  <a:ext uri="{0D108BD9-81ED-4DB2-BD59-A6C34878D82A}">
                    <a16:rowId xmlns:a16="http://schemas.microsoft.com/office/drawing/2014/main" val="3644528847"/>
                  </a:ext>
                </a:extLst>
              </a:tr>
              <a:tr h="333395">
                <a:tc>
                  <a:txBody>
                    <a:bodyPr/>
                    <a:lstStyle/>
                    <a:p>
                      <a:pPr marL="57150">
                        <a:spcBef>
                          <a:spcPts val="540"/>
                        </a:spcBef>
                        <a:spcAft>
                          <a:spcPts val="0"/>
                        </a:spcAft>
                      </a:pPr>
                      <a:r>
                        <a:rPr lang="sv-SE" sz="1400" spc="-10">
                          <a:effectLst/>
                          <a:latin typeface="Arial" panose="020B0604020202020204" pitchFamily="34" charset="0"/>
                          <a:ea typeface="Arial" panose="020B0604020202020204" pitchFamily="34" charset="0"/>
                          <a:cs typeface="Times New Roman" panose="02020603050405020304" pitchFamily="18" charset="0"/>
                        </a:rPr>
                        <a:t>Introduktion</a:t>
                      </a:r>
                      <a:endParaRPr lang="sv-SE" sz="2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EDEDED"/>
                      </a:solidFill>
                      <a:prstDash val="solid"/>
                      <a:round/>
                      <a:headEnd type="none" w="med" len="med"/>
                      <a:tailEnd type="none" w="med" len="med"/>
                    </a:lnB>
                  </a:tcPr>
                </a:tc>
                <a:tc>
                  <a:txBody>
                    <a:bodyPr/>
                    <a:lstStyle/>
                    <a:p>
                      <a:pPr marR="49530">
                        <a:spcBef>
                          <a:spcPts val="540"/>
                        </a:spcBef>
                        <a:spcAft>
                          <a:spcPts val="0"/>
                        </a:spcAft>
                      </a:pPr>
                      <a:r>
                        <a:rPr lang="sv-SE"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5 minuter</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077271489"/>
                  </a:ext>
                </a:extLst>
              </a:tr>
              <a:tr h="293138">
                <a:tc>
                  <a:txBody>
                    <a:bodyPr/>
                    <a:lstStyle/>
                    <a:p>
                      <a:pPr marL="57150">
                        <a:spcBef>
                          <a:spcPts val="515"/>
                        </a:spcBef>
                        <a:spcAft>
                          <a:spcPts val="0"/>
                        </a:spcAft>
                      </a:pPr>
                      <a:r>
                        <a:rPr lang="sv-SE" sz="1400" spc="-10" dirty="0">
                          <a:effectLst/>
                          <a:latin typeface="Arial" panose="020B0604020202020204" pitchFamily="34" charset="0"/>
                          <a:ea typeface="Arial" panose="020B0604020202020204" pitchFamily="34" charset="0"/>
                          <a:cs typeface="Times New Roman" panose="02020603050405020304" pitchFamily="18" charset="0"/>
                        </a:rPr>
                        <a:t>Diskussion </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tc>
                  <a:txBody>
                    <a:bodyPr/>
                    <a:lstStyle/>
                    <a:p>
                      <a:pPr marR="49530">
                        <a:spcBef>
                          <a:spcPts val="515"/>
                        </a:spcBef>
                        <a:spcAft>
                          <a:spcPts val="0"/>
                        </a:spcAft>
                      </a:pPr>
                      <a:r>
                        <a:rPr lang="sv-SE"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minuter</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469381108"/>
                  </a:ext>
                </a:extLst>
              </a:tr>
              <a:tr h="304800">
                <a:tc>
                  <a:txBody>
                    <a:bodyPr/>
                    <a:lstStyle/>
                    <a:p>
                      <a:pPr marL="57150">
                        <a:spcBef>
                          <a:spcPts val="515"/>
                        </a:spcBef>
                        <a:spcAft>
                          <a:spcPts val="0"/>
                        </a:spcAft>
                      </a:pPr>
                      <a:r>
                        <a:rPr lang="sv-SE" sz="1400" spc="-10" dirty="0">
                          <a:effectLst/>
                          <a:latin typeface="Arial" panose="020B0604020202020204" pitchFamily="34" charset="0"/>
                          <a:ea typeface="Arial" panose="020B0604020202020204" pitchFamily="34" charset="0"/>
                          <a:cs typeface="Times New Roman" panose="02020603050405020304" pitchFamily="18" charset="0"/>
                        </a:rPr>
                        <a:t>Summering och utvärderingsenkät</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EDEDED"/>
                      </a:solidFill>
                      <a:prstDash val="solid"/>
                      <a:round/>
                      <a:headEnd type="none" w="med" len="med"/>
                      <a:tailEnd type="none" w="med" len="med"/>
                    </a:lnT>
                    <a:lnB w="12700" cap="flat" cmpd="sng" algn="ctr">
                      <a:solidFill>
                        <a:srgbClr val="822857"/>
                      </a:solidFill>
                      <a:prstDash val="solid"/>
                      <a:round/>
                      <a:headEnd type="none" w="med" len="med"/>
                      <a:tailEnd type="none" w="med" len="med"/>
                    </a:lnB>
                  </a:tcPr>
                </a:tc>
                <a:tc>
                  <a:txBody>
                    <a:bodyPr/>
                    <a:lstStyle/>
                    <a:p>
                      <a:pPr marR="49530">
                        <a:spcBef>
                          <a:spcPts val="515"/>
                        </a:spcBef>
                        <a:spcAft>
                          <a:spcPts val="0"/>
                        </a:spcAft>
                      </a:pPr>
                      <a:r>
                        <a:rPr lang="sv-SE"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15-30 minuter</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FFFFFF"/>
                      </a:solidFill>
                      <a:prstDash val="solid"/>
                      <a:round/>
                      <a:headEnd type="none" w="med" len="med"/>
                      <a:tailEnd type="none" w="med" len="med"/>
                    </a:lnT>
                    <a:lnB w="12700" cap="flat" cmpd="sng" algn="ctr">
                      <a:solidFill>
                        <a:srgbClr val="822857"/>
                      </a:solidFill>
                      <a:prstDash val="solid"/>
                      <a:round/>
                      <a:headEnd type="none" w="med" len="med"/>
                      <a:tailEnd type="none" w="med" len="med"/>
                    </a:lnB>
                    <a:solidFill>
                      <a:schemeClr val="bg1"/>
                    </a:solidFill>
                  </a:tcPr>
                </a:tc>
                <a:extLst>
                  <a:ext uri="{0D108BD9-81ED-4DB2-BD59-A6C34878D82A}">
                    <a16:rowId xmlns:a16="http://schemas.microsoft.com/office/drawing/2014/main" val="214142451"/>
                  </a:ext>
                </a:extLst>
              </a:tr>
              <a:tr h="568633">
                <a:tc>
                  <a:txBody>
                    <a:bodyPr/>
                    <a:lstStyle/>
                    <a:p>
                      <a:pPr marL="57150">
                        <a:spcBef>
                          <a:spcPts val="515"/>
                        </a:spcBef>
                        <a:spcAft>
                          <a:spcPts val="0"/>
                        </a:spcAft>
                      </a:pPr>
                      <a:r>
                        <a:rPr lang="sv-SE" sz="1400" b="1" spc="-10" dirty="0">
                          <a:effectLst/>
                          <a:latin typeface="Arial" panose="020B0604020202020204" pitchFamily="34" charset="0"/>
                          <a:ea typeface="Arial" panose="020B0604020202020204" pitchFamily="34" charset="0"/>
                          <a:cs typeface="Times New Roman" panose="02020603050405020304" pitchFamily="18" charset="0"/>
                        </a:rPr>
                        <a:t>Totalt</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822857"/>
                      </a:solidFill>
                      <a:prstDash val="solid"/>
                      <a:round/>
                      <a:headEnd type="none" w="med" len="med"/>
                      <a:tailEnd type="none" w="med" len="med"/>
                    </a:lnT>
                    <a:lnB w="12700" cap="flat" cmpd="sng" algn="ctr">
                      <a:solidFill>
                        <a:srgbClr val="822857"/>
                      </a:solidFill>
                      <a:prstDash val="solid"/>
                      <a:round/>
                      <a:headEnd type="none" w="med" len="med"/>
                      <a:tailEnd type="none" w="med" len="med"/>
                    </a:lnB>
                  </a:tcPr>
                </a:tc>
                <a:tc>
                  <a:txBody>
                    <a:bodyPr/>
                    <a:lstStyle/>
                    <a:p>
                      <a:pPr marR="49530">
                        <a:spcBef>
                          <a:spcPts val="515"/>
                        </a:spcBef>
                        <a:spcAft>
                          <a:spcPts val="0"/>
                        </a:spcAft>
                      </a:pPr>
                      <a:r>
                        <a:rPr lang="sv-SE"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 2 timmar</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822857"/>
                      </a:solidFill>
                      <a:prstDash val="solid"/>
                      <a:round/>
                      <a:headEnd type="none" w="med" len="med"/>
                      <a:tailEnd type="none" w="med" len="med"/>
                    </a:lnT>
                    <a:lnB w="12700" cap="flat" cmpd="sng" algn="ctr">
                      <a:solidFill>
                        <a:srgbClr val="822857"/>
                      </a:solidFill>
                      <a:prstDash val="solid"/>
                      <a:round/>
                      <a:headEnd type="none" w="med" len="med"/>
                      <a:tailEnd type="none" w="med" len="med"/>
                    </a:lnB>
                    <a:solidFill>
                      <a:schemeClr val="bg1"/>
                    </a:solidFill>
                  </a:tcPr>
                </a:tc>
                <a:extLst>
                  <a:ext uri="{0D108BD9-81ED-4DB2-BD59-A6C34878D82A}">
                    <a16:rowId xmlns:a16="http://schemas.microsoft.com/office/drawing/2014/main" val="2103346813"/>
                  </a:ext>
                </a:extLst>
              </a:tr>
            </a:tbl>
          </a:graphicData>
        </a:graphic>
      </p:graphicFrame>
      <p:pic>
        <p:nvPicPr>
          <p:cNvPr id="6" name="Bildobjekt 5">
            <a:extLst>
              <a:ext uri="{FF2B5EF4-FFF2-40B4-BE49-F238E27FC236}">
                <a16:creationId xmlns:a16="http://schemas.microsoft.com/office/drawing/2014/main" id="{13796ECE-5D5D-4746-8D6E-036BDDEF1DF4}"/>
              </a:ext>
            </a:extLst>
          </p:cNvPr>
          <p:cNvPicPr/>
          <p:nvPr/>
        </p:nvPicPr>
        <p:blipFill rotWithShape="1">
          <a:blip r:embed="rId2">
            <a:extLst>
              <a:ext uri="{28A0092B-C50C-407E-A947-70E740481C1C}">
                <a14:useLocalDpi xmlns:a14="http://schemas.microsoft.com/office/drawing/2010/main" val="0"/>
              </a:ext>
            </a:extLst>
          </a:blip>
          <a:srcRect l="26187" t="10725" r="25534" b="4645"/>
          <a:stretch/>
        </p:blipFill>
        <p:spPr bwMode="auto">
          <a:xfrm>
            <a:off x="7999100" y="1241628"/>
            <a:ext cx="3920490" cy="3865245"/>
          </a:xfrm>
          <a:prstGeom prst="rect">
            <a:avLst/>
          </a:prstGeom>
          <a:ln>
            <a:noFill/>
          </a:ln>
          <a:extLst>
            <a:ext uri="{53640926-AAD7-44D8-BBD7-CCE9431645EC}">
              <a14:shadowObscured xmlns:a14="http://schemas.microsoft.com/office/drawing/2010/main"/>
            </a:ext>
          </a:extLst>
        </p:spPr>
      </p:pic>
      <p:sp>
        <p:nvSpPr>
          <p:cNvPr id="7" name="textruta 6">
            <a:extLst>
              <a:ext uri="{FF2B5EF4-FFF2-40B4-BE49-F238E27FC236}">
                <a16:creationId xmlns:a16="http://schemas.microsoft.com/office/drawing/2014/main" id="{E0480026-F1D7-4AD5-997E-8010E32AAA73}"/>
              </a:ext>
            </a:extLst>
          </p:cNvPr>
          <p:cNvSpPr txBox="1"/>
          <p:nvPr/>
        </p:nvSpPr>
        <p:spPr>
          <a:xfrm>
            <a:off x="1905376" y="1896977"/>
            <a:ext cx="6093724" cy="1554272"/>
          </a:xfrm>
          <a:prstGeom prst="rect">
            <a:avLst/>
          </a:prstGeom>
          <a:noFill/>
        </p:spPr>
        <p:txBody>
          <a:bodyPr wrap="square">
            <a:spAutoFit/>
          </a:bodyPr>
          <a:lstStyle/>
          <a:p>
            <a:pPr>
              <a:lnSpc>
                <a:spcPct val="115000"/>
              </a:lnSpc>
            </a:pPr>
            <a:r>
              <a:rPr lang="sv-SE" sz="2000" b="1" dirty="0">
                <a:effectLst/>
                <a:ea typeface="Times New Roman" panose="02020603050405020304" pitchFamily="18" charset="0"/>
              </a:rPr>
              <a:t>Mål</a:t>
            </a:r>
            <a:endParaRPr lang="sv-SE" sz="2000" dirty="0">
              <a:effectLst/>
              <a:ea typeface="Times New Roman" panose="02020603050405020304" pitchFamily="18" charset="0"/>
            </a:endParaRPr>
          </a:p>
          <a:p>
            <a:r>
              <a:rPr lang="sv-SE" sz="1800" dirty="0">
                <a:effectLst/>
                <a:ea typeface="Times New Roman" panose="02020603050405020304" pitchFamily="18" charset="0"/>
              </a:rPr>
              <a:t>De övande har förståelse för sin organisations roll i att ta fram en åtgärdsplan, genomföra åtgärder och följa upp effekt samt hur de kan integrera ett kommunikativt perspektiv i hanteringen.</a:t>
            </a:r>
            <a:endParaRPr lang="sv-SE" dirty="0"/>
          </a:p>
        </p:txBody>
      </p:sp>
    </p:spTree>
    <p:extLst>
      <p:ext uri="{BB962C8B-B14F-4D97-AF65-F5344CB8AC3E}">
        <p14:creationId xmlns:p14="http://schemas.microsoft.com/office/powerpoint/2010/main" val="2190945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E5F0E8-BED5-4764-97BC-4E2699831247}"/>
              </a:ext>
            </a:extLst>
          </p:cNvPr>
          <p:cNvSpPr>
            <a:spLocks noGrp="1"/>
          </p:cNvSpPr>
          <p:nvPr>
            <p:ph type="title"/>
          </p:nvPr>
        </p:nvSpPr>
        <p:spPr/>
        <p:txBody>
          <a:bodyPr/>
          <a:lstStyle/>
          <a:p>
            <a:r>
              <a:rPr lang="sv-SE" dirty="0"/>
              <a:t>Diskussionsfrågor – Ta fram åtgärdsplan</a:t>
            </a:r>
          </a:p>
        </p:txBody>
      </p:sp>
      <p:sp>
        <p:nvSpPr>
          <p:cNvPr id="3" name="Platshållare för innehåll 2">
            <a:extLst>
              <a:ext uri="{FF2B5EF4-FFF2-40B4-BE49-F238E27FC236}">
                <a16:creationId xmlns:a16="http://schemas.microsoft.com/office/drawing/2014/main" id="{6FC2DAEE-E496-4102-A321-AA3C7D718654}"/>
              </a:ext>
            </a:extLst>
          </p:cNvPr>
          <p:cNvSpPr>
            <a:spLocks noGrp="1"/>
          </p:cNvSpPr>
          <p:nvPr>
            <p:ph idx="1"/>
          </p:nvPr>
        </p:nvSpPr>
        <p:spPr/>
        <p:txBody>
          <a:bodyPr/>
          <a:lstStyle/>
          <a:p>
            <a:pPr marL="342900" marR="269875" lvl="0" indent="-342900">
              <a:spcAft>
                <a:spcPts val="0"/>
              </a:spcAft>
              <a:buFont typeface="Symbol" panose="05050102010706020507" pitchFamily="18" charset="2"/>
              <a:buChar char=""/>
            </a:pPr>
            <a:r>
              <a:rPr lang="sv-SE" sz="2800" dirty="0">
                <a:effectLst/>
                <a:latin typeface="Arial" panose="020B0604020202020204" pitchFamily="34" charset="0"/>
                <a:ea typeface="Arial" panose="020B0604020202020204" pitchFamily="34" charset="0"/>
              </a:rPr>
              <a:t>Hur arbetar vi med åtgärdsplaner i vår verksamhet när det inträffar en störning i vår verksamhet?</a:t>
            </a:r>
          </a:p>
          <a:p>
            <a:pPr marL="342900" marR="269875" lvl="0" indent="-342900">
              <a:spcAft>
                <a:spcPts val="0"/>
              </a:spcAft>
              <a:buFont typeface="Symbol" panose="05050102010706020507" pitchFamily="18" charset="2"/>
              <a:buChar char=""/>
            </a:pPr>
            <a:r>
              <a:rPr lang="sv-SE" sz="2800" dirty="0">
                <a:effectLst/>
                <a:latin typeface="Arial" panose="020B0604020202020204" pitchFamily="34" charset="0"/>
                <a:ea typeface="Arial" panose="020B0604020202020204" pitchFamily="34" charset="0"/>
              </a:rPr>
              <a:t>Behöver någon annan känna till vad vi genomför som egna åtgärder?</a:t>
            </a:r>
          </a:p>
          <a:p>
            <a:pPr marL="342900" marR="269875" lvl="0" indent="-342900">
              <a:spcAft>
                <a:spcPts val="0"/>
              </a:spcAft>
              <a:buFont typeface="Symbol" panose="05050102010706020507" pitchFamily="18" charset="2"/>
              <a:buChar char=""/>
            </a:pPr>
            <a:r>
              <a:rPr lang="sv-SE" sz="2800" dirty="0">
                <a:effectLst/>
                <a:latin typeface="Arial" panose="020B0604020202020204" pitchFamily="34" charset="0"/>
                <a:ea typeface="Arial" panose="020B0604020202020204" pitchFamily="34" charset="0"/>
              </a:rPr>
              <a:t>Vad skulle kunna ingå i en aktörsgemensam åtgärdsplan och hur bidrar vi till den? </a:t>
            </a:r>
          </a:p>
          <a:p>
            <a:pPr marL="800100" marR="269875" lvl="1" indent="-342900">
              <a:buFont typeface="Symbol" panose="05050102010706020507" pitchFamily="18" charset="2"/>
              <a:buChar char=""/>
            </a:pPr>
            <a:r>
              <a:rPr lang="sv-SE" dirty="0">
                <a:effectLst/>
                <a:latin typeface="Arial" panose="020B0604020202020204" pitchFamily="34" charset="0"/>
                <a:ea typeface="Arial" panose="020B0604020202020204" pitchFamily="34" charset="0"/>
              </a:rPr>
              <a:t>Vad behöver vara förberett i förväg för att vi ska kunna bidra?</a:t>
            </a:r>
          </a:p>
          <a:p>
            <a:pPr marL="342900" marR="269875" lvl="0" indent="-342900">
              <a:spcAft>
                <a:spcPts val="0"/>
              </a:spcAft>
              <a:buFont typeface="Symbol" panose="05050102010706020507" pitchFamily="18" charset="2"/>
              <a:buChar char=""/>
            </a:pPr>
            <a:r>
              <a:rPr lang="sv-SE" sz="2800" dirty="0">
                <a:effectLst/>
                <a:latin typeface="Arial" panose="020B0604020202020204" pitchFamily="34" charset="0"/>
                <a:ea typeface="Arial" panose="020B0604020202020204" pitchFamily="34" charset="0"/>
              </a:rPr>
              <a:t>Hur skulle vi kunna göra vi för att inkludera de viktigaste kommunikationsåtgärderna i åtgärdsplanen?</a:t>
            </a:r>
          </a:p>
        </p:txBody>
      </p:sp>
    </p:spTree>
    <p:extLst>
      <p:ext uri="{BB962C8B-B14F-4D97-AF65-F5344CB8AC3E}">
        <p14:creationId xmlns:p14="http://schemas.microsoft.com/office/powerpoint/2010/main" val="497094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87A360-0CB9-455E-9FF3-A03841C2A3EA}"/>
              </a:ext>
            </a:extLst>
          </p:cNvPr>
          <p:cNvSpPr>
            <a:spLocks noGrp="1"/>
          </p:cNvSpPr>
          <p:nvPr>
            <p:ph type="title"/>
          </p:nvPr>
        </p:nvSpPr>
        <p:spPr/>
        <p:txBody>
          <a:bodyPr/>
          <a:lstStyle/>
          <a:p>
            <a:r>
              <a:rPr lang="sv-SE" dirty="0"/>
              <a:t>Diskussionsfrågor – Genomföra åtgärder</a:t>
            </a:r>
          </a:p>
        </p:txBody>
      </p:sp>
      <p:sp>
        <p:nvSpPr>
          <p:cNvPr id="3" name="Platshållare för innehåll 2">
            <a:extLst>
              <a:ext uri="{FF2B5EF4-FFF2-40B4-BE49-F238E27FC236}">
                <a16:creationId xmlns:a16="http://schemas.microsoft.com/office/drawing/2014/main" id="{27E8FE0D-B476-4E30-BD0F-AF507EDE87C1}"/>
              </a:ext>
            </a:extLst>
          </p:cNvPr>
          <p:cNvSpPr>
            <a:spLocks noGrp="1"/>
          </p:cNvSpPr>
          <p:nvPr>
            <p:ph idx="1"/>
          </p:nvPr>
        </p:nvSpPr>
        <p:spPr/>
        <p:txBody>
          <a:bodyPr/>
          <a:lstStyle/>
          <a:p>
            <a:r>
              <a:rPr lang="sv-SE" dirty="0"/>
              <a:t>Vilka åtgärder skulle vi behöva genomföra själva i den aktörsgemensamma hanteringen utifrån vår roll och vårt ansvar?</a:t>
            </a:r>
          </a:p>
          <a:p>
            <a:r>
              <a:rPr lang="sv-SE" dirty="0"/>
              <a:t>Vilka åtgärder skulle vi behöva samordna med andra aktörers hantering?</a:t>
            </a:r>
          </a:p>
          <a:p>
            <a:r>
              <a:rPr lang="sv-SE" dirty="0"/>
              <a:t>Vad skulle ske i den aktörsgemensamma kriskommunikationssamverkan och hur bidrar vi till den? </a:t>
            </a:r>
          </a:p>
          <a:p>
            <a:pPr lvl="1"/>
            <a:r>
              <a:rPr lang="sv-SE" dirty="0"/>
              <a:t>Vad behöver vara förberett i förväg för att vi ska kunna bidra?</a:t>
            </a:r>
          </a:p>
          <a:p>
            <a:endParaRPr lang="sv-SE" dirty="0"/>
          </a:p>
        </p:txBody>
      </p:sp>
    </p:spTree>
    <p:extLst>
      <p:ext uri="{BB962C8B-B14F-4D97-AF65-F5344CB8AC3E}">
        <p14:creationId xmlns:p14="http://schemas.microsoft.com/office/powerpoint/2010/main" val="395104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87A360-0CB9-455E-9FF3-A03841C2A3EA}"/>
              </a:ext>
            </a:extLst>
          </p:cNvPr>
          <p:cNvSpPr>
            <a:spLocks noGrp="1"/>
          </p:cNvSpPr>
          <p:nvPr>
            <p:ph type="title"/>
          </p:nvPr>
        </p:nvSpPr>
        <p:spPr/>
        <p:txBody>
          <a:bodyPr/>
          <a:lstStyle/>
          <a:p>
            <a:r>
              <a:rPr lang="sv-SE" dirty="0"/>
              <a:t>Diskussionsfrågor – Följ upp åtgärder</a:t>
            </a:r>
          </a:p>
        </p:txBody>
      </p:sp>
      <p:sp>
        <p:nvSpPr>
          <p:cNvPr id="3" name="Platshållare för innehåll 2">
            <a:extLst>
              <a:ext uri="{FF2B5EF4-FFF2-40B4-BE49-F238E27FC236}">
                <a16:creationId xmlns:a16="http://schemas.microsoft.com/office/drawing/2014/main" id="{27E8FE0D-B476-4E30-BD0F-AF507EDE87C1}"/>
              </a:ext>
            </a:extLst>
          </p:cNvPr>
          <p:cNvSpPr>
            <a:spLocks noGrp="1"/>
          </p:cNvSpPr>
          <p:nvPr>
            <p:ph idx="1"/>
          </p:nvPr>
        </p:nvSpPr>
        <p:spPr/>
        <p:txBody>
          <a:bodyPr/>
          <a:lstStyle/>
          <a:p>
            <a:r>
              <a:rPr lang="sv-SE" dirty="0"/>
              <a:t>Vad har vi för rutiner för att följa upp om våra genomförda åtgärder (inklusive kommunikationsåtgärder) i hanteringen får avsedd effekt (utfall/resultat)? </a:t>
            </a:r>
          </a:p>
          <a:p>
            <a:r>
              <a:rPr lang="sv-SE" dirty="0"/>
              <a:t>Hur följer vi upp om aktörsgemensamma åtgärder (inklusive kommunikationsåtgärder) i hanteringen får avsedd effekt?</a:t>
            </a:r>
          </a:p>
          <a:p>
            <a:endParaRPr lang="sv-SE" dirty="0"/>
          </a:p>
        </p:txBody>
      </p:sp>
    </p:spTree>
    <p:extLst>
      <p:ext uri="{BB962C8B-B14F-4D97-AF65-F5344CB8AC3E}">
        <p14:creationId xmlns:p14="http://schemas.microsoft.com/office/powerpoint/2010/main" val="306712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B27C3C-9C03-4341-8A4B-F16C9CCD2213}"/>
              </a:ext>
            </a:extLst>
          </p:cNvPr>
          <p:cNvSpPr>
            <a:spLocks noGrp="1"/>
          </p:cNvSpPr>
          <p:nvPr>
            <p:ph type="title"/>
          </p:nvPr>
        </p:nvSpPr>
        <p:spPr/>
        <p:txBody>
          <a:bodyPr/>
          <a:lstStyle/>
          <a:p>
            <a:r>
              <a:rPr lang="sv-SE" dirty="0"/>
              <a:t>Anpassningar</a:t>
            </a:r>
          </a:p>
        </p:txBody>
      </p:sp>
      <p:sp>
        <p:nvSpPr>
          <p:cNvPr id="3" name="Platshållare för innehåll 2">
            <a:extLst>
              <a:ext uri="{FF2B5EF4-FFF2-40B4-BE49-F238E27FC236}">
                <a16:creationId xmlns:a16="http://schemas.microsoft.com/office/drawing/2014/main" id="{2D6A309F-A1DB-4720-8DC2-583F018F54AD}"/>
              </a:ext>
            </a:extLst>
          </p:cNvPr>
          <p:cNvSpPr>
            <a:spLocks noGrp="1"/>
          </p:cNvSpPr>
          <p:nvPr>
            <p:ph idx="1"/>
          </p:nvPr>
        </p:nvSpPr>
        <p:spPr/>
        <p:txBody>
          <a:bodyPr/>
          <a:lstStyle/>
          <a:p>
            <a:r>
              <a:rPr lang="sv-SE" dirty="0"/>
              <a:t>Du kan även anpassa scenariot så att konsekvenserna av stormen träffar din aktör tydligare men kom ihåg att de övande inte ska fastna i att lösa händelsen. </a:t>
            </a:r>
          </a:p>
          <a:p>
            <a:r>
              <a:rPr lang="sv-SE" dirty="0"/>
              <a:t>Du kan välja att göra övningsmomenten vid olika tillfällen men tänk på att fortfarande göra dem i ordningen som anges här. </a:t>
            </a:r>
          </a:p>
          <a:p>
            <a:r>
              <a:rPr lang="sv-SE" dirty="0"/>
              <a:t>Låt det inte gå för lång tid mellan övningstillfällena. Om det är mer än ett par veckor mellan tillfällena är det bra att upprepa scenariot och vad ni kom fram till i de tidigare övningsmomenten. </a:t>
            </a:r>
          </a:p>
        </p:txBody>
      </p:sp>
    </p:spTree>
    <p:extLst>
      <p:ext uri="{BB962C8B-B14F-4D97-AF65-F5344CB8AC3E}">
        <p14:creationId xmlns:p14="http://schemas.microsoft.com/office/powerpoint/2010/main" val="2131494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EF026-868C-486B-B22B-93984A64A796}"/>
              </a:ext>
            </a:extLst>
          </p:cNvPr>
          <p:cNvSpPr>
            <a:spLocks noGrp="1"/>
          </p:cNvSpPr>
          <p:nvPr>
            <p:ph type="title"/>
          </p:nvPr>
        </p:nvSpPr>
        <p:spPr/>
        <p:txBody>
          <a:bodyPr/>
          <a:lstStyle/>
          <a:p>
            <a:r>
              <a:rPr lang="sv-SE" dirty="0"/>
              <a:t>Summering av det här momentet</a:t>
            </a:r>
          </a:p>
        </p:txBody>
      </p:sp>
      <p:sp>
        <p:nvSpPr>
          <p:cNvPr id="5" name="Platshållare för innehåll 4">
            <a:extLst>
              <a:ext uri="{FF2B5EF4-FFF2-40B4-BE49-F238E27FC236}">
                <a16:creationId xmlns:a16="http://schemas.microsoft.com/office/drawing/2014/main" id="{3FC23F46-6D71-45CA-AEE0-831731DEFAC7}"/>
              </a:ext>
            </a:extLst>
          </p:cNvPr>
          <p:cNvSpPr>
            <a:spLocks noGrp="1"/>
          </p:cNvSpPr>
          <p:nvPr>
            <p:ph idx="1"/>
          </p:nvPr>
        </p:nvSpPr>
        <p:spPr/>
        <p:txBody>
          <a:bodyPr/>
          <a:lstStyle/>
          <a:p>
            <a:r>
              <a:rPr lang="sv-SE" dirty="0"/>
              <a:t>Vad är de viktigaste utvecklingsområdena som framkommit under övningsmomentet?</a:t>
            </a:r>
          </a:p>
          <a:p>
            <a:r>
              <a:rPr lang="sv-SE" dirty="0"/>
              <a:t>Vad har gått bra?</a:t>
            </a:r>
          </a:p>
          <a:p>
            <a:r>
              <a:rPr lang="sv-SE" dirty="0"/>
              <a:t>Vad behöver förbättras?</a:t>
            </a:r>
          </a:p>
          <a:p>
            <a:endParaRPr lang="sv-SE" dirty="0"/>
          </a:p>
        </p:txBody>
      </p:sp>
    </p:spTree>
    <p:extLst>
      <p:ext uri="{BB962C8B-B14F-4D97-AF65-F5344CB8AC3E}">
        <p14:creationId xmlns:p14="http://schemas.microsoft.com/office/powerpoint/2010/main" val="3443166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B5EBC-3CCC-4F38-99E5-D9A0230AA724}"/>
              </a:ext>
            </a:extLst>
          </p:cNvPr>
          <p:cNvSpPr>
            <a:spLocks noGrp="1"/>
          </p:cNvSpPr>
          <p:nvPr>
            <p:ph type="title"/>
          </p:nvPr>
        </p:nvSpPr>
        <p:spPr>
          <a:xfrm>
            <a:off x="3684784" y="3236951"/>
            <a:ext cx="9453748" cy="541926"/>
          </a:xfrm>
        </p:spPr>
        <p:txBody>
          <a:bodyPr/>
          <a:lstStyle/>
          <a:p>
            <a:r>
              <a:rPr lang="sv-SE" dirty="0"/>
              <a:t>Dela ut utvärderingsenkät</a:t>
            </a:r>
          </a:p>
        </p:txBody>
      </p:sp>
    </p:spTree>
    <p:extLst>
      <p:ext uri="{BB962C8B-B14F-4D97-AF65-F5344CB8AC3E}">
        <p14:creationId xmlns:p14="http://schemas.microsoft.com/office/powerpoint/2010/main" val="2128099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5EDAE1-0AB5-421F-9F8C-F78A80696720}"/>
              </a:ext>
            </a:extLst>
          </p:cNvPr>
          <p:cNvSpPr>
            <a:spLocks noGrp="1"/>
          </p:cNvSpPr>
          <p:nvPr>
            <p:ph type="ctrTitle"/>
          </p:nvPr>
        </p:nvSpPr>
        <p:spPr>
          <a:xfrm>
            <a:off x="1524000" y="2467779"/>
            <a:ext cx="9144000" cy="1299655"/>
          </a:xfrm>
        </p:spPr>
        <p:txBody>
          <a:bodyPr/>
          <a:lstStyle/>
          <a:p>
            <a:r>
              <a:rPr lang="sv-SE" dirty="0"/>
              <a:t>Process för aktörsgemensam inriktning och samordning</a:t>
            </a:r>
          </a:p>
        </p:txBody>
      </p:sp>
      <p:sp>
        <p:nvSpPr>
          <p:cNvPr id="2" name="Underrubrik 1">
            <a:extLst>
              <a:ext uri="{FF2B5EF4-FFF2-40B4-BE49-F238E27FC236}">
                <a16:creationId xmlns:a16="http://schemas.microsoft.com/office/drawing/2014/main" id="{1A43D4D3-AADF-4A5C-8E45-7A97BE9A8A0F}"/>
              </a:ext>
            </a:extLst>
          </p:cNvPr>
          <p:cNvSpPr>
            <a:spLocks noGrp="1"/>
          </p:cNvSpPr>
          <p:nvPr>
            <p:ph type="subTitle" idx="1"/>
          </p:nvPr>
        </p:nvSpPr>
        <p:spPr>
          <a:xfrm>
            <a:off x="1524000" y="3976754"/>
            <a:ext cx="9144000" cy="471198"/>
          </a:xfrm>
        </p:spPr>
        <p:txBody>
          <a:bodyPr/>
          <a:lstStyle/>
          <a:p>
            <a:r>
              <a:rPr lang="sv-SE" dirty="0"/>
              <a:t>Kunskapsdel </a:t>
            </a:r>
          </a:p>
        </p:txBody>
      </p:sp>
    </p:spTree>
    <p:extLst>
      <p:ext uri="{BB962C8B-B14F-4D97-AF65-F5344CB8AC3E}">
        <p14:creationId xmlns:p14="http://schemas.microsoft.com/office/powerpoint/2010/main" val="911580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a:t>Process för aktörsgemensam inriktning och samordning</a:t>
            </a:r>
            <a:endParaRPr lang="sv-SE" dirty="0"/>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2" y="2018939"/>
            <a:ext cx="9314201" cy="3943841"/>
          </a:xfrm>
        </p:spPr>
        <p:txBody>
          <a:bodyPr/>
          <a:lstStyle/>
          <a:p>
            <a:endParaRPr lang="sv-SE" sz="2000" dirty="0"/>
          </a:p>
          <a:p>
            <a:pPr>
              <a:lnSpc>
                <a:spcPct val="100000"/>
              </a:lnSpc>
              <a:spcBef>
                <a:spcPts val="0"/>
              </a:spcBef>
              <a:defRPr/>
            </a:pPr>
            <a:r>
              <a:rPr kumimoji="0" lang="sv-SE" sz="2400" b="0" i="0" u="none" strike="noStrike" kern="1200" cap="none" spc="0" normalizeH="0" baseline="0" noProof="0" dirty="0">
                <a:ln>
                  <a:noFill/>
                </a:ln>
                <a:solidFill>
                  <a:prstClr val="black"/>
                </a:solidFill>
                <a:effectLst/>
                <a:uLnTx/>
                <a:uFillTx/>
                <a:ea typeface="+mn-ea"/>
                <a:cs typeface="+mn-cs"/>
              </a:rPr>
              <a:t>Vid inträffade eller nära förestående samhällsstörningar i fredstid </a:t>
            </a:r>
            <a:r>
              <a:rPr lang="sv-SE" sz="2400" dirty="0">
                <a:solidFill>
                  <a:prstClr val="black"/>
                </a:solidFill>
              </a:rPr>
              <a:t>eller</a:t>
            </a:r>
            <a:r>
              <a:rPr kumimoji="0" lang="sv-SE" sz="2400" b="0" i="0" u="none" strike="noStrike" kern="1200" cap="none" spc="0" normalizeH="0" baseline="0" noProof="0" dirty="0">
                <a:ln>
                  <a:noFill/>
                </a:ln>
                <a:solidFill>
                  <a:prstClr val="black"/>
                </a:solidFill>
                <a:effectLst/>
                <a:uLnTx/>
                <a:uFillTx/>
                <a:ea typeface="+mn-ea"/>
                <a:cs typeface="+mn-cs"/>
              </a:rPr>
              <a:t> höjd beredskap behövs ofta samarbete mellan flera olika aktörer.</a:t>
            </a:r>
          </a:p>
          <a:p>
            <a:pPr>
              <a:lnSpc>
                <a:spcPct val="100000"/>
              </a:lnSpc>
              <a:spcBef>
                <a:spcPts val="0"/>
              </a:spcBef>
              <a:defRPr/>
            </a:pPr>
            <a:r>
              <a:rPr lang="sv-SE" sz="2400" dirty="0">
                <a:solidFill>
                  <a:prstClr val="black"/>
                </a:solidFill>
              </a:rPr>
              <a:t>Det aktörsgemensamma arbetet behöver ha en tydlig inriktning och samordning.</a:t>
            </a:r>
          </a:p>
          <a:p>
            <a:pPr>
              <a:lnSpc>
                <a:spcPct val="100000"/>
              </a:lnSpc>
              <a:spcBef>
                <a:spcPts val="0"/>
              </a:spcBef>
              <a:defRPr/>
            </a:pPr>
            <a:r>
              <a:rPr kumimoji="0" lang="sv-SE" sz="2400" b="0" i="0" u="none" strike="noStrike" kern="1200" cap="none" spc="0" normalizeH="0" baseline="0" noProof="0" dirty="0">
                <a:ln>
                  <a:noFill/>
                </a:ln>
                <a:solidFill>
                  <a:prstClr val="black"/>
                </a:solidFill>
                <a:effectLst/>
                <a:uLnTx/>
                <a:uFillTx/>
                <a:ea typeface="+mn-ea"/>
                <a:cs typeface="+mn-cs"/>
              </a:rPr>
              <a:t>Process för aktörsgemensam inriktning och samordning är framtagen för att stödja detta gemensamma arbete.</a:t>
            </a:r>
          </a:p>
          <a:p>
            <a:pPr marL="0" indent="0">
              <a:buNone/>
            </a:pPr>
            <a:endParaRPr lang="sv-SE" sz="2000" dirty="0"/>
          </a:p>
        </p:txBody>
      </p:sp>
    </p:spTree>
    <p:extLst>
      <p:ext uri="{BB962C8B-B14F-4D97-AF65-F5344CB8AC3E}">
        <p14:creationId xmlns:p14="http://schemas.microsoft.com/office/powerpoint/2010/main" val="2372718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a:t>När och hur ska processen användas?</a:t>
            </a:r>
            <a:endParaRPr lang="sv-SE" dirty="0"/>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1" y="1839073"/>
            <a:ext cx="8144701" cy="4337889"/>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effectLst/>
                <a:ea typeface="Garamond" panose="02020404030301010803" pitchFamily="18" charset="0"/>
                <a:cs typeface="Times New Roman" panose="02020603050405020304" pitchFamily="18" charset="0"/>
              </a:rPr>
              <a:t>Som stöd för att öka graden av medvetet resonerande och beslutsfattande.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ea typeface="Garamond" panose="02020404030301010803" pitchFamily="18" charset="0"/>
                <a:cs typeface="Times New Roman" panose="02020603050405020304" pitchFamily="18" charset="0"/>
              </a:rPr>
              <a:t>Som stöd för att identifiera och genomföra så effektiva åtgärder som möjligt.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ea typeface="Garamond" panose="02020404030301010803" pitchFamily="18" charset="0"/>
                <a:cs typeface="Times New Roman" panose="02020603050405020304" pitchFamily="18" charset="0"/>
              </a:rPr>
              <a:t>Är framtagen för aktörsgemensamt arbete, men kan även med fördel användas i aktörsinternt.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ea typeface="Garamond" panose="02020404030301010803" pitchFamily="18" charset="0"/>
                <a:cs typeface="Times New Roman" panose="02020603050405020304" pitchFamily="18" charset="0"/>
              </a:rPr>
              <a:t>Kan användas på olika systemnivåer och inom olika sakfrågor.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Samverkan kan gå olika långt; dela information, aktörsgemensam målbild, gemensam åtgärdsplanering.</a:t>
            </a:r>
          </a:p>
        </p:txBody>
      </p:sp>
    </p:spTree>
    <p:extLst>
      <p:ext uri="{BB962C8B-B14F-4D97-AF65-F5344CB8AC3E}">
        <p14:creationId xmlns:p14="http://schemas.microsoft.com/office/powerpoint/2010/main" val="2655701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1FB1B-D1C1-5C6B-97D4-677259C129AF}"/>
              </a:ext>
            </a:extLst>
          </p:cNvPr>
          <p:cNvSpPr>
            <a:spLocks noGrp="1"/>
          </p:cNvSpPr>
          <p:nvPr>
            <p:ph type="title"/>
          </p:nvPr>
        </p:nvSpPr>
        <p:spPr/>
        <p:txBody>
          <a:bodyPr/>
          <a:lstStyle/>
          <a:p>
            <a:r>
              <a:rPr lang="sv-SE" dirty="0"/>
              <a:t>Vad innebär att bedöma behov av samverkan?</a:t>
            </a:r>
          </a:p>
        </p:txBody>
      </p:sp>
      <p:pic>
        <p:nvPicPr>
          <p:cNvPr id="5" name="Bildobjekt 4">
            <a:extLst>
              <a:ext uri="{FF2B5EF4-FFF2-40B4-BE49-F238E27FC236}">
                <a16:creationId xmlns:a16="http://schemas.microsoft.com/office/drawing/2014/main" id="{3F43519E-7825-4EFB-AEC1-4AFCBC5A73EA}"/>
              </a:ext>
            </a:extLst>
          </p:cNvPr>
          <p:cNvPicPr/>
          <p:nvPr/>
        </p:nvPicPr>
        <p:blipFill>
          <a:blip r:embed="rId3"/>
          <a:srcRect/>
          <a:stretch/>
        </p:blipFill>
        <p:spPr>
          <a:xfrm>
            <a:off x="3871897" y="1579926"/>
            <a:ext cx="4448206" cy="4363675"/>
          </a:xfrm>
          <a:prstGeom prst="rect">
            <a:avLst/>
          </a:prstGeom>
        </p:spPr>
      </p:pic>
    </p:spTree>
    <p:extLst>
      <p:ext uri="{BB962C8B-B14F-4D97-AF65-F5344CB8AC3E}">
        <p14:creationId xmlns:p14="http://schemas.microsoft.com/office/powerpoint/2010/main" val="2336269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69D4-BBA6-4145-8782-5ADB399B1C6E}"/>
              </a:ext>
            </a:extLst>
          </p:cNvPr>
          <p:cNvSpPr>
            <a:spLocks noGrp="1"/>
          </p:cNvSpPr>
          <p:nvPr>
            <p:ph type="title"/>
          </p:nvPr>
        </p:nvSpPr>
        <p:spPr/>
        <p:txBody>
          <a:bodyPr/>
          <a:lstStyle/>
          <a:p>
            <a:r>
              <a:rPr lang="sv-SE" dirty="0"/>
              <a:t>Förbereda för att delta i aktörsgemensam samverkan</a:t>
            </a:r>
          </a:p>
        </p:txBody>
      </p:sp>
      <p:pic>
        <p:nvPicPr>
          <p:cNvPr id="5" name="Bildobjekt 4">
            <a:extLst>
              <a:ext uri="{FF2B5EF4-FFF2-40B4-BE49-F238E27FC236}">
                <a16:creationId xmlns:a16="http://schemas.microsoft.com/office/drawing/2014/main" id="{0B02342D-8AA5-44A2-9DCD-E7A596032D41}"/>
              </a:ext>
            </a:extLst>
          </p:cNvPr>
          <p:cNvPicPr>
            <a:picLocks noChangeAspect="1"/>
          </p:cNvPicPr>
          <p:nvPr/>
        </p:nvPicPr>
        <p:blipFill>
          <a:blip r:embed="rId3"/>
          <a:stretch>
            <a:fillRect/>
          </a:stretch>
        </p:blipFill>
        <p:spPr>
          <a:xfrm>
            <a:off x="4112373" y="1452237"/>
            <a:ext cx="4485867" cy="4313504"/>
          </a:xfrm>
          <a:prstGeom prst="rect">
            <a:avLst/>
          </a:prstGeom>
        </p:spPr>
      </p:pic>
    </p:spTree>
    <p:extLst>
      <p:ext uri="{BB962C8B-B14F-4D97-AF65-F5344CB8AC3E}">
        <p14:creationId xmlns:p14="http://schemas.microsoft.com/office/powerpoint/2010/main" val="1627111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Dela information</a:t>
            </a:r>
          </a:p>
        </p:txBody>
      </p:sp>
      <p:pic>
        <p:nvPicPr>
          <p:cNvPr id="4" name="Bildobjekt 3" descr="En bild som visar text, cirkel, diagram, karta&#10;&#10;Automatiskt genererad beskrivning">
            <a:extLst>
              <a:ext uri="{FF2B5EF4-FFF2-40B4-BE49-F238E27FC236}">
                <a16:creationId xmlns:a16="http://schemas.microsoft.com/office/drawing/2014/main" id="{0D28A69F-51B6-F278-45B0-744427B5F6E7}"/>
              </a:ext>
            </a:extLst>
          </p:cNvPr>
          <p:cNvPicPr>
            <a:picLocks noChangeAspect="1"/>
          </p:cNvPicPr>
          <p:nvPr/>
        </p:nvPicPr>
        <p:blipFill>
          <a:blip r:embed="rId3"/>
          <a:stretch>
            <a:fillRect/>
          </a:stretch>
        </p:blipFill>
        <p:spPr>
          <a:xfrm>
            <a:off x="3845047" y="1568955"/>
            <a:ext cx="4501905" cy="4322073"/>
          </a:xfrm>
          <a:prstGeom prst="rect">
            <a:avLst/>
          </a:prstGeom>
        </p:spPr>
      </p:pic>
    </p:spTree>
    <p:extLst>
      <p:ext uri="{BB962C8B-B14F-4D97-AF65-F5344CB8AC3E}">
        <p14:creationId xmlns:p14="http://schemas.microsoft.com/office/powerpoint/2010/main" val="340432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cirkel, diagram, karta&#10;&#10;Automatiskt genererad beskrivning">
            <a:extLst>
              <a:ext uri="{FF2B5EF4-FFF2-40B4-BE49-F238E27FC236}">
                <a16:creationId xmlns:a16="http://schemas.microsoft.com/office/drawing/2014/main" id="{62B8FB7C-2402-84C2-CB7B-A01677742751}"/>
              </a:ext>
            </a:extLst>
          </p:cNvPr>
          <p:cNvPicPr>
            <a:picLocks noChangeAspect="1"/>
          </p:cNvPicPr>
          <p:nvPr/>
        </p:nvPicPr>
        <p:blipFill>
          <a:blip r:embed="rId3"/>
          <a:stretch>
            <a:fillRect/>
          </a:stretch>
        </p:blipFill>
        <p:spPr>
          <a:xfrm>
            <a:off x="3545972" y="1365186"/>
            <a:ext cx="4320625" cy="4145228"/>
          </a:xfrm>
          <a:prstGeom prst="rect">
            <a:avLst/>
          </a:prstGeom>
        </p:spPr>
      </p:pic>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Ta fram samlad lägesbild</a:t>
            </a:r>
          </a:p>
        </p:txBody>
      </p:sp>
      <p:pic>
        <p:nvPicPr>
          <p:cNvPr id="7" name="Bildobjekt 6">
            <a:extLst>
              <a:ext uri="{FF2B5EF4-FFF2-40B4-BE49-F238E27FC236}">
                <a16:creationId xmlns:a16="http://schemas.microsoft.com/office/drawing/2014/main" id="{60CEE9B2-0A11-3782-E980-B2D45502C375}"/>
              </a:ext>
            </a:extLst>
          </p:cNvPr>
          <p:cNvPicPr>
            <a:picLocks noChangeAspect="1"/>
          </p:cNvPicPr>
          <p:nvPr/>
        </p:nvPicPr>
        <p:blipFill>
          <a:blip r:embed="rId4"/>
          <a:stretch>
            <a:fillRect/>
          </a:stretch>
        </p:blipFill>
        <p:spPr>
          <a:xfrm>
            <a:off x="8272846" y="1365186"/>
            <a:ext cx="2790729" cy="2828698"/>
          </a:xfrm>
          <a:prstGeom prst="rect">
            <a:avLst/>
          </a:prstGeom>
        </p:spPr>
      </p:pic>
      <p:sp>
        <p:nvSpPr>
          <p:cNvPr id="8" name="textruta 7">
            <a:extLst>
              <a:ext uri="{FF2B5EF4-FFF2-40B4-BE49-F238E27FC236}">
                <a16:creationId xmlns:a16="http://schemas.microsoft.com/office/drawing/2014/main" id="{41254531-5EE4-4E28-A9B9-2609F0890957}"/>
              </a:ext>
            </a:extLst>
          </p:cNvPr>
          <p:cNvSpPr txBox="1"/>
          <p:nvPr/>
        </p:nvSpPr>
        <p:spPr>
          <a:xfrm>
            <a:off x="822960" y="2542032"/>
            <a:ext cx="2723012" cy="2031325"/>
          </a:xfrm>
          <a:prstGeom prst="rect">
            <a:avLst/>
          </a:prstGeom>
          <a:noFill/>
        </p:spPr>
        <p:txBody>
          <a:bodyPr wrap="square" rtlCol="0">
            <a:spAutoFit/>
          </a:bodyPr>
          <a:lstStyle/>
          <a:p>
            <a:r>
              <a:rPr lang="sv-SE" dirty="0"/>
              <a:t>Aktörsspecifika lägesbilder utgör underlag till den samlade lägesbilden som tas fram för den aktörsgemensamma hanteringen. </a:t>
            </a:r>
          </a:p>
        </p:txBody>
      </p:sp>
    </p:spTree>
    <p:extLst>
      <p:ext uri="{BB962C8B-B14F-4D97-AF65-F5344CB8AC3E}">
        <p14:creationId xmlns:p14="http://schemas.microsoft.com/office/powerpoint/2010/main" val="961053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Ta fram kompletterande analyser</a:t>
            </a:r>
          </a:p>
        </p:txBody>
      </p:sp>
      <p:pic>
        <p:nvPicPr>
          <p:cNvPr id="3" name="Bildobjekt 2" descr="En bild som visar text, cirkel, diagram, karta&#10;&#10;Automatiskt genererad beskrivning">
            <a:extLst>
              <a:ext uri="{FF2B5EF4-FFF2-40B4-BE49-F238E27FC236}">
                <a16:creationId xmlns:a16="http://schemas.microsoft.com/office/drawing/2014/main" id="{A9323D7F-AB47-2C64-55E7-641A401DF88D}"/>
              </a:ext>
            </a:extLst>
          </p:cNvPr>
          <p:cNvPicPr>
            <a:picLocks noChangeAspect="1"/>
          </p:cNvPicPr>
          <p:nvPr/>
        </p:nvPicPr>
        <p:blipFill>
          <a:blip r:embed="rId3"/>
          <a:stretch>
            <a:fillRect/>
          </a:stretch>
        </p:blipFill>
        <p:spPr>
          <a:xfrm>
            <a:off x="3845047" y="1367979"/>
            <a:ext cx="4501905" cy="4322073"/>
          </a:xfrm>
          <a:prstGeom prst="rect">
            <a:avLst/>
          </a:prstGeom>
        </p:spPr>
      </p:pic>
    </p:spTree>
    <p:extLst>
      <p:ext uri="{BB962C8B-B14F-4D97-AF65-F5344CB8AC3E}">
        <p14:creationId xmlns:p14="http://schemas.microsoft.com/office/powerpoint/2010/main" val="387457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6F00FC-EAE4-4D38-BC20-437C7139F4CE}"/>
              </a:ext>
            </a:extLst>
          </p:cNvPr>
          <p:cNvSpPr>
            <a:spLocks noGrp="1"/>
          </p:cNvSpPr>
          <p:nvPr>
            <p:ph type="title"/>
          </p:nvPr>
        </p:nvSpPr>
        <p:spPr/>
        <p:txBody>
          <a:bodyPr/>
          <a:lstStyle/>
          <a:p>
            <a:r>
              <a:rPr lang="sv-SE" dirty="0"/>
              <a:t>Avslutning</a:t>
            </a:r>
          </a:p>
        </p:txBody>
      </p:sp>
      <p:sp>
        <p:nvSpPr>
          <p:cNvPr id="3" name="Platshållare för innehåll 2">
            <a:extLst>
              <a:ext uri="{FF2B5EF4-FFF2-40B4-BE49-F238E27FC236}">
                <a16:creationId xmlns:a16="http://schemas.microsoft.com/office/drawing/2014/main" id="{0D66E5DE-C69A-4766-9D89-B51B02154FD3}"/>
              </a:ext>
            </a:extLst>
          </p:cNvPr>
          <p:cNvSpPr>
            <a:spLocks noGrp="1"/>
          </p:cNvSpPr>
          <p:nvPr>
            <p:ph idx="1"/>
          </p:nvPr>
        </p:nvSpPr>
        <p:spPr/>
        <p:txBody>
          <a:bodyPr/>
          <a:lstStyle/>
          <a:p>
            <a:r>
              <a:rPr lang="sv-SE" sz="2400" dirty="0"/>
              <a:t>Återkoppla till syftet och målet med övningen.</a:t>
            </a:r>
          </a:p>
          <a:p>
            <a:r>
              <a:rPr lang="sv-SE" sz="2400" dirty="0"/>
              <a:t>Be deltagarna resonera kring de viktigaste utvecklingsområdena som framkommit under övningen, vad har gått bra, vad behöver förbättras?</a:t>
            </a:r>
          </a:p>
          <a:p>
            <a:r>
              <a:rPr lang="sv-SE" sz="2400" dirty="0"/>
              <a:t>Be deltagarna fylla i och lämna in utvärderingsenkäten.</a:t>
            </a:r>
          </a:p>
          <a:p>
            <a:r>
              <a:rPr lang="sv-SE" sz="2400" dirty="0"/>
              <a:t>Tacka för deltagandet.</a:t>
            </a:r>
          </a:p>
          <a:p>
            <a:r>
              <a:rPr lang="sv-SE" sz="2400" i="1" dirty="0"/>
              <a:t>Meddela när nästa övningsmoment ska genomföras om du valt att dela upp övningsmomenten till flera tillfällen. Repetera när och hur deltagarna får återkoppling på resultatet av övningen.</a:t>
            </a:r>
          </a:p>
          <a:p>
            <a:r>
              <a:rPr lang="sv-SE" sz="2400" i="1" dirty="0"/>
              <a:t>Om ni genomför flera övningsmoment under samma dag är det lämpligt men en paus innan ni går in i nästa övningsmoment. Efter det sista övningsmomentet ni genomför, repetera när och hur deltagarna får återkoppling på resultatet av övningen.</a:t>
            </a:r>
          </a:p>
          <a:p>
            <a:endParaRPr lang="sv-SE" sz="2400" dirty="0"/>
          </a:p>
        </p:txBody>
      </p:sp>
    </p:spTree>
    <p:extLst>
      <p:ext uri="{BB962C8B-B14F-4D97-AF65-F5344CB8AC3E}">
        <p14:creationId xmlns:p14="http://schemas.microsoft.com/office/powerpoint/2010/main" val="3988103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B244A8-8F03-497F-9EC7-396D946A3505}"/>
              </a:ext>
            </a:extLst>
          </p:cNvPr>
          <p:cNvSpPr>
            <a:spLocks noGrp="1"/>
          </p:cNvSpPr>
          <p:nvPr>
            <p:ph type="title"/>
          </p:nvPr>
        </p:nvSpPr>
        <p:spPr/>
        <p:txBody>
          <a:bodyPr/>
          <a:lstStyle/>
          <a:p>
            <a:r>
              <a:rPr lang="sv-SE" dirty="0"/>
              <a:t>Steg 1: Att tänka problem…..</a:t>
            </a:r>
          </a:p>
        </p:txBody>
      </p:sp>
      <p:sp>
        <p:nvSpPr>
          <p:cNvPr id="3" name="Platshållare för innehåll 2">
            <a:extLst>
              <a:ext uri="{FF2B5EF4-FFF2-40B4-BE49-F238E27FC236}">
                <a16:creationId xmlns:a16="http://schemas.microsoft.com/office/drawing/2014/main" id="{1972510E-94DA-44B5-AA52-7A9F239B44FD}"/>
              </a:ext>
            </a:extLst>
          </p:cNvPr>
          <p:cNvSpPr>
            <a:spLocks noGrp="1"/>
          </p:cNvSpPr>
          <p:nvPr>
            <p:ph idx="1"/>
          </p:nvPr>
        </p:nvSpPr>
        <p:spPr/>
        <p:txBody>
          <a:bodyPr/>
          <a:lstStyle/>
          <a:p>
            <a:r>
              <a:rPr lang="sv-SE" dirty="0"/>
              <a:t>Problemformuleringar görs för att konkretisera brist på kunskap som aktören eller grupper av aktörer står inför. </a:t>
            </a:r>
          </a:p>
          <a:p>
            <a:r>
              <a:rPr lang="sv-SE" dirty="0"/>
              <a:t>Genom att formulera problem i termer av frågeställningar kan aktörerna identifiera aspekter som är avgörande att kunna besvara. </a:t>
            </a:r>
          </a:p>
          <a:p>
            <a:r>
              <a:rPr lang="sv-SE" dirty="0"/>
              <a:t>Vi behöver även ha en samsyn kring vad problemet eller problemen är för att kunna enas om ett gemensam mål och en gemensam plan. </a:t>
            </a:r>
          </a:p>
          <a:p>
            <a:pPr marL="0" indent="0">
              <a:buNone/>
            </a:pPr>
            <a:endParaRPr lang="sv-SE" dirty="0"/>
          </a:p>
        </p:txBody>
      </p:sp>
      <p:pic>
        <p:nvPicPr>
          <p:cNvPr id="4" name="Bildobjekt 3" descr="En bild som visar text, cirkel, diagram, karta&#10;&#10;Automatiskt genererad beskrivning">
            <a:extLst>
              <a:ext uri="{FF2B5EF4-FFF2-40B4-BE49-F238E27FC236}">
                <a16:creationId xmlns:a16="http://schemas.microsoft.com/office/drawing/2014/main" id="{6EE0959F-CBD4-40B9-8E2D-9CB3FBE50443}"/>
              </a:ext>
            </a:extLst>
          </p:cNvPr>
          <p:cNvPicPr>
            <a:picLocks noChangeAspect="1"/>
          </p:cNvPicPr>
          <p:nvPr/>
        </p:nvPicPr>
        <p:blipFill>
          <a:blip r:embed="rId3"/>
          <a:stretch>
            <a:fillRect/>
          </a:stretch>
        </p:blipFill>
        <p:spPr>
          <a:xfrm>
            <a:off x="225709" y="1888176"/>
            <a:ext cx="1044048" cy="1002343"/>
          </a:xfrm>
          <a:prstGeom prst="rect">
            <a:avLst/>
          </a:prstGeom>
        </p:spPr>
      </p:pic>
    </p:spTree>
    <p:extLst>
      <p:ext uri="{BB962C8B-B14F-4D97-AF65-F5344CB8AC3E}">
        <p14:creationId xmlns:p14="http://schemas.microsoft.com/office/powerpoint/2010/main" val="149735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Ta fram målbild</a:t>
            </a:r>
          </a:p>
        </p:txBody>
      </p:sp>
      <p:pic>
        <p:nvPicPr>
          <p:cNvPr id="4" name="Bildobjekt 3" descr="En bild som visar text, cirkel, diagram, karta&#10;&#10;Automatiskt genererad beskrivning">
            <a:extLst>
              <a:ext uri="{FF2B5EF4-FFF2-40B4-BE49-F238E27FC236}">
                <a16:creationId xmlns:a16="http://schemas.microsoft.com/office/drawing/2014/main" id="{1F3D0538-DA41-967F-F007-E863432F1793}"/>
              </a:ext>
            </a:extLst>
          </p:cNvPr>
          <p:cNvPicPr>
            <a:picLocks noChangeAspect="1"/>
          </p:cNvPicPr>
          <p:nvPr/>
        </p:nvPicPr>
        <p:blipFill>
          <a:blip r:embed="rId3"/>
          <a:stretch>
            <a:fillRect/>
          </a:stretch>
        </p:blipFill>
        <p:spPr>
          <a:xfrm>
            <a:off x="3843523" y="1369114"/>
            <a:ext cx="4504953" cy="4322073"/>
          </a:xfrm>
          <a:prstGeom prst="rect">
            <a:avLst/>
          </a:prstGeom>
        </p:spPr>
      </p:pic>
    </p:spTree>
    <p:extLst>
      <p:ext uri="{BB962C8B-B14F-4D97-AF65-F5344CB8AC3E}">
        <p14:creationId xmlns:p14="http://schemas.microsoft.com/office/powerpoint/2010/main" val="3879242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Ta fram åtgärdsplan</a:t>
            </a:r>
          </a:p>
        </p:txBody>
      </p:sp>
      <p:pic>
        <p:nvPicPr>
          <p:cNvPr id="3" name="Bildobjekt 2" descr="En bild som visar text, cirkel, diagram, karta&#10;&#10;Automatiskt genererad beskrivning">
            <a:extLst>
              <a:ext uri="{FF2B5EF4-FFF2-40B4-BE49-F238E27FC236}">
                <a16:creationId xmlns:a16="http://schemas.microsoft.com/office/drawing/2014/main" id="{D842ED28-45B2-5D42-1236-E53728E375A9}"/>
              </a:ext>
            </a:extLst>
          </p:cNvPr>
          <p:cNvPicPr>
            <a:picLocks noChangeAspect="1"/>
          </p:cNvPicPr>
          <p:nvPr/>
        </p:nvPicPr>
        <p:blipFill>
          <a:blip r:embed="rId3"/>
          <a:stretch>
            <a:fillRect/>
          </a:stretch>
        </p:blipFill>
        <p:spPr>
          <a:xfrm>
            <a:off x="3845047" y="1369114"/>
            <a:ext cx="4501905" cy="4322073"/>
          </a:xfrm>
          <a:prstGeom prst="rect">
            <a:avLst/>
          </a:prstGeom>
        </p:spPr>
      </p:pic>
    </p:spTree>
    <p:extLst>
      <p:ext uri="{BB962C8B-B14F-4D97-AF65-F5344CB8AC3E}">
        <p14:creationId xmlns:p14="http://schemas.microsoft.com/office/powerpoint/2010/main" val="2850803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5806316" y="2468055"/>
            <a:ext cx="5547484" cy="3095740"/>
          </a:xfrm>
        </p:spPr>
        <p:txBody>
          <a:bodyPr/>
          <a:lstStyle/>
          <a:p>
            <a:r>
              <a:rPr lang="sv-SE" sz="2200" dirty="0"/>
              <a:t>Koordinera och utföra de åtgärder som aktörerna kommit överens om.</a:t>
            </a:r>
          </a:p>
          <a:p>
            <a:r>
              <a:rPr lang="sv-SE" sz="2200" dirty="0"/>
              <a:t>De aktörer som bidrar med aktörsgemensamma åtgärder behöver dessutom agera så att behovet omhändertas som helhet.</a:t>
            </a:r>
          </a:p>
          <a:p>
            <a:endParaRPr lang="sv-SE" sz="2200" dirty="0"/>
          </a:p>
        </p:txBody>
      </p:sp>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Genomför åtgärder</a:t>
            </a:r>
          </a:p>
        </p:txBody>
      </p:sp>
      <p:pic>
        <p:nvPicPr>
          <p:cNvPr id="3" name="Bildobjekt 2" descr="En bild som visar text, cirkel, diagram, karta&#10;&#10;Automatiskt genererad beskrivning">
            <a:extLst>
              <a:ext uri="{FF2B5EF4-FFF2-40B4-BE49-F238E27FC236}">
                <a16:creationId xmlns:a16="http://schemas.microsoft.com/office/drawing/2014/main" id="{8B05F351-59A8-BB0E-FA58-0B12641C9CEF}"/>
              </a:ext>
            </a:extLst>
          </p:cNvPr>
          <p:cNvPicPr>
            <a:picLocks noChangeAspect="1"/>
          </p:cNvPicPr>
          <p:nvPr/>
        </p:nvPicPr>
        <p:blipFill>
          <a:blip r:embed="rId3"/>
          <a:stretch>
            <a:fillRect/>
          </a:stretch>
        </p:blipFill>
        <p:spPr>
          <a:xfrm>
            <a:off x="924053" y="1854889"/>
            <a:ext cx="4504953" cy="4322073"/>
          </a:xfrm>
          <a:prstGeom prst="rect">
            <a:avLst/>
          </a:prstGeom>
        </p:spPr>
      </p:pic>
    </p:spTree>
    <p:extLst>
      <p:ext uri="{BB962C8B-B14F-4D97-AF65-F5344CB8AC3E}">
        <p14:creationId xmlns:p14="http://schemas.microsoft.com/office/powerpoint/2010/main" val="1646315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5806316" y="2468055"/>
            <a:ext cx="5547484" cy="3095740"/>
          </a:xfrm>
        </p:spPr>
        <p:txBody>
          <a:bodyPr/>
          <a:lstStyle/>
          <a:p>
            <a:r>
              <a:rPr lang="sv-SE" sz="2000" dirty="0"/>
              <a:t>Följa upp hur väl de genomförda åtgärderna möter de identifierade behoven</a:t>
            </a:r>
          </a:p>
          <a:p>
            <a:r>
              <a:rPr lang="sv-SE" sz="2000" dirty="0"/>
              <a:t>Behöver göras löpande under en hantering</a:t>
            </a:r>
          </a:p>
          <a:p>
            <a:r>
              <a:rPr lang="sv-SE" sz="2000" dirty="0"/>
              <a:t>Då kan aktörerna hela tiden anpassa arbetet så att de kan skapa mesta möjliga nytta i den givna situationen, och fokusera på att åstadkomma så bra effekt som möjligt</a:t>
            </a:r>
          </a:p>
          <a:p>
            <a:endParaRPr lang="sv-SE" sz="2200" dirty="0"/>
          </a:p>
        </p:txBody>
      </p:sp>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Följ upp åtgärder</a:t>
            </a:r>
          </a:p>
        </p:txBody>
      </p:sp>
      <p:pic>
        <p:nvPicPr>
          <p:cNvPr id="4" name="Bildobjekt 3" descr="En bild som visar text, cirkel, diagram, karta&#10;&#10;Automatiskt genererad beskrivning">
            <a:extLst>
              <a:ext uri="{FF2B5EF4-FFF2-40B4-BE49-F238E27FC236}">
                <a16:creationId xmlns:a16="http://schemas.microsoft.com/office/drawing/2014/main" id="{64A1147B-4FD6-1429-3DB4-A6C920846AEA}"/>
              </a:ext>
            </a:extLst>
          </p:cNvPr>
          <p:cNvPicPr>
            <a:picLocks noChangeAspect="1"/>
          </p:cNvPicPr>
          <p:nvPr/>
        </p:nvPicPr>
        <p:blipFill>
          <a:blip r:embed="rId3"/>
          <a:stretch>
            <a:fillRect/>
          </a:stretch>
        </p:blipFill>
        <p:spPr>
          <a:xfrm>
            <a:off x="837442" y="1854889"/>
            <a:ext cx="4501905" cy="4322073"/>
          </a:xfrm>
          <a:prstGeom prst="rect">
            <a:avLst/>
          </a:prstGeom>
        </p:spPr>
      </p:pic>
    </p:spTree>
    <p:extLst>
      <p:ext uri="{BB962C8B-B14F-4D97-AF65-F5344CB8AC3E}">
        <p14:creationId xmlns:p14="http://schemas.microsoft.com/office/powerpoint/2010/main" val="871622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7" descr="En bild som visar clipart, hjärta, Grafik, design&#10;&#10;Automatiskt genererad beskrivning">
            <a:extLst>
              <a:ext uri="{FF2B5EF4-FFF2-40B4-BE49-F238E27FC236}">
                <a16:creationId xmlns:a16="http://schemas.microsoft.com/office/drawing/2014/main" id="{71314E85-CE9F-7415-EE2E-A8C82E3F21AF}"/>
              </a:ext>
            </a:extLst>
          </p:cNvPr>
          <p:cNvPicPr>
            <a:picLocks noChangeAspect="1"/>
          </p:cNvPicPr>
          <p:nvPr/>
        </p:nvPicPr>
        <p:blipFill>
          <a:blip r:embed="rId3"/>
          <a:stretch>
            <a:fillRect/>
          </a:stretch>
        </p:blipFill>
        <p:spPr>
          <a:xfrm>
            <a:off x="9288120" y="1131387"/>
            <a:ext cx="2221350" cy="2221350"/>
          </a:xfrm>
          <a:prstGeom prst="rect">
            <a:avLst/>
          </a:prstGeom>
        </p:spPr>
      </p:pic>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Integrera ett kommunikativt perspektiv</a:t>
            </a:r>
          </a:p>
        </p:txBody>
      </p:sp>
      <p:sp>
        <p:nvSpPr>
          <p:cNvPr id="4" name="Platshållare för innehåll 3">
            <a:extLst>
              <a:ext uri="{FF2B5EF4-FFF2-40B4-BE49-F238E27FC236}">
                <a16:creationId xmlns:a16="http://schemas.microsoft.com/office/drawing/2014/main" id="{DFDDE2D1-89A6-497F-C60E-81DD3E459B44}"/>
              </a:ext>
            </a:extLst>
          </p:cNvPr>
          <p:cNvSpPr>
            <a:spLocks noGrp="1"/>
          </p:cNvSpPr>
          <p:nvPr>
            <p:ph idx="1"/>
          </p:nvPr>
        </p:nvSpPr>
        <p:spPr>
          <a:xfrm>
            <a:off x="1900051" y="1431577"/>
            <a:ext cx="7116627" cy="4351338"/>
          </a:xfrm>
        </p:spPr>
        <p:txBody>
          <a:bodyPr/>
          <a:lstStyle/>
          <a:p>
            <a:r>
              <a:rPr lang="sv-SE" sz="1800" dirty="0"/>
              <a:t>Kommunikation har avgörande roll i hela hanteringen.</a:t>
            </a:r>
          </a:p>
          <a:p>
            <a:pPr marL="0" indent="0">
              <a:buNone/>
            </a:pPr>
            <a:br>
              <a:rPr lang="sv-SE" sz="1800" dirty="0"/>
            </a:br>
            <a:r>
              <a:rPr lang="sv-SE" sz="1800" dirty="0"/>
              <a:t>Integrera kommunikationskompetens i alla delar av processen:</a:t>
            </a:r>
          </a:p>
        </p:txBody>
      </p:sp>
      <p:sp>
        <p:nvSpPr>
          <p:cNvPr id="5" name="textruta 4">
            <a:extLst>
              <a:ext uri="{FF2B5EF4-FFF2-40B4-BE49-F238E27FC236}">
                <a16:creationId xmlns:a16="http://schemas.microsoft.com/office/drawing/2014/main" id="{505BD062-5229-9E12-A0E5-D79C06D5863C}"/>
              </a:ext>
            </a:extLst>
          </p:cNvPr>
          <p:cNvSpPr txBox="1"/>
          <p:nvPr/>
        </p:nvSpPr>
        <p:spPr>
          <a:xfrm>
            <a:off x="1900050" y="2571073"/>
            <a:ext cx="6589767" cy="3323987"/>
          </a:xfrm>
          <a:prstGeom prst="rect">
            <a:avLst/>
          </a:prstGeom>
          <a:noFill/>
        </p:spPr>
        <p:txBody>
          <a:bodyPr wrap="square" rtlCol="0">
            <a:spAutoFit/>
          </a:bodyPr>
          <a:lstStyle/>
          <a:p>
            <a:pPr marL="285750" indent="-285750">
              <a:buFont typeface="Arial" panose="020B0604020202020204" pitchFamily="34" charset="0"/>
              <a:buChar char="•"/>
            </a:pPr>
            <a:r>
              <a:rPr lang="sv-SE" sz="1600" b="1" dirty="0"/>
              <a:t>Dela information</a:t>
            </a:r>
            <a:r>
              <a:rPr lang="sv-SE" sz="1600" dirty="0"/>
              <a:t>: Lyssna in och kommunicera aktivt.</a:t>
            </a:r>
          </a:p>
          <a:p>
            <a:pPr marL="285750" indent="-285750">
              <a:buFont typeface="Arial" panose="020B0604020202020204" pitchFamily="34" charset="0"/>
              <a:buChar char="•"/>
            </a:pPr>
            <a:r>
              <a:rPr lang="sv-SE" sz="1600" b="1" dirty="0"/>
              <a:t>Samlad lägesbild</a:t>
            </a:r>
            <a:r>
              <a:rPr lang="sv-SE" sz="1600" dirty="0"/>
              <a:t>: Inkludera hur händelsen beskrivs och uppfattas.</a:t>
            </a:r>
          </a:p>
          <a:p>
            <a:pPr marL="285750" indent="-285750">
              <a:buFont typeface="Arial" panose="020B0604020202020204" pitchFamily="34" charset="0"/>
              <a:buChar char="•"/>
            </a:pPr>
            <a:r>
              <a:rPr lang="sv-SE" sz="1600" b="1" dirty="0"/>
              <a:t>Kompletterande analyser</a:t>
            </a:r>
            <a:r>
              <a:rPr lang="sv-SE" sz="1600" dirty="0"/>
              <a:t>: Analyser från kommunikationsfunktionen, exempelvis om mediabevakning och desinformation.</a:t>
            </a:r>
          </a:p>
          <a:p>
            <a:pPr marL="285750" indent="-285750">
              <a:buFont typeface="Arial" panose="020B0604020202020204" pitchFamily="34" charset="0"/>
              <a:buChar char="•"/>
            </a:pPr>
            <a:r>
              <a:rPr lang="sv-SE" sz="1600" b="1" dirty="0"/>
              <a:t>Målbild</a:t>
            </a:r>
            <a:r>
              <a:rPr lang="sv-SE" sz="1600" dirty="0"/>
              <a:t>: Komplettera med vad ni vill uppnå genom kommunikationsåtgärder. </a:t>
            </a:r>
          </a:p>
          <a:p>
            <a:pPr marL="285750" indent="-285750">
              <a:buFont typeface="Arial" panose="020B0604020202020204" pitchFamily="34" charset="0"/>
              <a:buChar char="•"/>
            </a:pPr>
            <a:r>
              <a:rPr lang="sv-SE" sz="1600" b="1" dirty="0"/>
              <a:t>Åtgärdsplan</a:t>
            </a:r>
            <a:r>
              <a:rPr lang="sv-SE" sz="1600" dirty="0"/>
              <a:t>: Inkludera kommunikationsåtgärder.</a:t>
            </a:r>
          </a:p>
          <a:p>
            <a:pPr marL="285750" indent="-285750">
              <a:buFont typeface="Arial" panose="020B0604020202020204" pitchFamily="34" charset="0"/>
              <a:buChar char="•"/>
            </a:pPr>
            <a:r>
              <a:rPr lang="sv-SE" sz="1600" b="1" dirty="0"/>
              <a:t>Genomföra åtgärder</a:t>
            </a:r>
            <a:r>
              <a:rPr lang="sv-SE" sz="1600" dirty="0"/>
              <a:t>: Synkronisera kommunikationsåtgärder med övriga åtgärder.</a:t>
            </a:r>
          </a:p>
          <a:p>
            <a:pPr marL="285750" indent="-285750">
              <a:buFont typeface="Arial" panose="020B0604020202020204" pitchFamily="34" charset="0"/>
              <a:buChar char="•"/>
            </a:pPr>
            <a:r>
              <a:rPr lang="sv-SE" sz="1600" b="1" dirty="0"/>
              <a:t>Följa upp åtgärder</a:t>
            </a:r>
            <a:r>
              <a:rPr lang="sv-SE" sz="1600" dirty="0"/>
              <a:t>: Kontrollera om kommunikationsmålen har uppnåtts, finns fortsatta informationsbehov?</a:t>
            </a:r>
          </a:p>
          <a:p>
            <a:endParaRPr lang="sv-SE" dirty="0"/>
          </a:p>
        </p:txBody>
      </p:sp>
      <p:pic>
        <p:nvPicPr>
          <p:cNvPr id="8" name="Bildobjekt 7" descr="En bild som visar text, cirkel, diagram, karta&#10;&#10;Automatiskt genererad beskrivning">
            <a:extLst>
              <a:ext uri="{FF2B5EF4-FFF2-40B4-BE49-F238E27FC236}">
                <a16:creationId xmlns:a16="http://schemas.microsoft.com/office/drawing/2014/main" id="{0DE409CF-9D24-B975-8E12-21806DFFB870}"/>
              </a:ext>
            </a:extLst>
          </p:cNvPr>
          <p:cNvPicPr>
            <a:picLocks noChangeAspect="1"/>
          </p:cNvPicPr>
          <p:nvPr/>
        </p:nvPicPr>
        <p:blipFill>
          <a:blip r:embed="rId4"/>
          <a:stretch>
            <a:fillRect/>
          </a:stretch>
        </p:blipFill>
        <p:spPr>
          <a:xfrm>
            <a:off x="8317895" y="3130269"/>
            <a:ext cx="3271849" cy="3141153"/>
          </a:xfrm>
          <a:prstGeom prst="rect">
            <a:avLst/>
          </a:prstGeom>
        </p:spPr>
      </p:pic>
    </p:spTree>
    <p:extLst>
      <p:ext uri="{BB962C8B-B14F-4D97-AF65-F5344CB8AC3E}">
        <p14:creationId xmlns:p14="http://schemas.microsoft.com/office/powerpoint/2010/main" val="169095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03120-9700-4CE8-90A4-50EADFB8A118}"/>
              </a:ext>
            </a:extLst>
          </p:cNvPr>
          <p:cNvSpPr>
            <a:spLocks noGrp="1"/>
          </p:cNvSpPr>
          <p:nvPr>
            <p:ph type="title"/>
          </p:nvPr>
        </p:nvSpPr>
        <p:spPr/>
        <p:txBody>
          <a:bodyPr/>
          <a:lstStyle/>
          <a:p>
            <a:r>
              <a:rPr lang="sv-SE" dirty="0"/>
              <a:t>Inledning </a:t>
            </a:r>
          </a:p>
        </p:txBody>
      </p:sp>
      <p:sp>
        <p:nvSpPr>
          <p:cNvPr id="3" name="Platshållare för innehåll 2">
            <a:extLst>
              <a:ext uri="{FF2B5EF4-FFF2-40B4-BE49-F238E27FC236}">
                <a16:creationId xmlns:a16="http://schemas.microsoft.com/office/drawing/2014/main" id="{5B997776-AAFF-44FF-99C0-11CB799C0C05}"/>
              </a:ext>
            </a:extLst>
          </p:cNvPr>
          <p:cNvSpPr>
            <a:spLocks noGrp="1"/>
          </p:cNvSpPr>
          <p:nvPr>
            <p:ph idx="1"/>
          </p:nvPr>
        </p:nvSpPr>
        <p:spPr>
          <a:xfrm>
            <a:off x="1900051" y="1431576"/>
            <a:ext cx="9453749" cy="4745385"/>
          </a:xfrm>
        </p:spPr>
        <p:txBody>
          <a:bodyPr/>
          <a:lstStyle/>
          <a:p>
            <a:r>
              <a:rPr lang="sv-SE" sz="2400" dirty="0"/>
              <a:t>Vilka som ingår i övningsledningen och vilken roll de övande har. </a:t>
            </a:r>
          </a:p>
          <a:p>
            <a:pPr lvl="1"/>
            <a:r>
              <a:rPr lang="sv-SE" sz="2000" dirty="0"/>
              <a:t>Det är inte spelledaren som sitter på de rätta svaren.</a:t>
            </a:r>
          </a:p>
          <a:p>
            <a:r>
              <a:rPr lang="sv-SE" sz="2400" dirty="0"/>
              <a:t>Praktikaliteter kring tider, pauser och liknande.</a:t>
            </a:r>
          </a:p>
          <a:p>
            <a:r>
              <a:rPr lang="sv-SE" sz="2400" dirty="0"/>
              <a:t>Information kring säkerhetsskydd och sekretess.</a:t>
            </a:r>
          </a:p>
          <a:p>
            <a:r>
              <a:rPr lang="sv-SE" sz="2400" dirty="0"/>
              <a:t>Beskriv hur processen efter övningen ser ut.</a:t>
            </a:r>
          </a:p>
          <a:p>
            <a:r>
              <a:rPr lang="sv-SE" sz="2400" dirty="0"/>
              <a:t>Spelregler kring övningen.</a:t>
            </a:r>
          </a:p>
          <a:p>
            <a:r>
              <a:rPr lang="sv-SE" sz="2400" dirty="0"/>
              <a:t>Hur övningen kommer att gå till (</a:t>
            </a:r>
            <a:r>
              <a:rPr lang="sv-SE" sz="2400" i="1" dirty="0"/>
              <a:t>om ni kör övningsmomenten en åt gången eller som en samlad övning, berätta om de olika momentens teman och att om de övande fastnar i en fråga kommer spelledaren att parkera frågan och gå vidare.)</a:t>
            </a:r>
          </a:p>
          <a:p>
            <a:r>
              <a:rPr lang="sv-SE" sz="2400" dirty="0"/>
              <a:t>Hur resultatet av övningen ska dokumenteras och spridas.</a:t>
            </a:r>
          </a:p>
          <a:p>
            <a:pPr marL="0" indent="0">
              <a:buNone/>
            </a:pPr>
            <a:endParaRPr lang="sv-SE" sz="2400" dirty="0"/>
          </a:p>
        </p:txBody>
      </p:sp>
    </p:spTree>
    <p:extLst>
      <p:ext uri="{BB962C8B-B14F-4D97-AF65-F5344CB8AC3E}">
        <p14:creationId xmlns:p14="http://schemas.microsoft.com/office/powerpoint/2010/main" val="260751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515ACE-3046-49BF-AF61-443690079CD8}"/>
              </a:ext>
            </a:extLst>
          </p:cNvPr>
          <p:cNvSpPr>
            <a:spLocks noGrp="1"/>
          </p:cNvSpPr>
          <p:nvPr>
            <p:ph type="title"/>
          </p:nvPr>
        </p:nvSpPr>
        <p:spPr/>
        <p:txBody>
          <a:bodyPr/>
          <a:lstStyle/>
          <a:p>
            <a:r>
              <a:rPr lang="sv-SE" dirty="0"/>
              <a:t>Övningens syfte och mål</a:t>
            </a:r>
          </a:p>
        </p:txBody>
      </p:sp>
      <p:sp>
        <p:nvSpPr>
          <p:cNvPr id="3" name="Platshållare för innehåll 2">
            <a:extLst>
              <a:ext uri="{FF2B5EF4-FFF2-40B4-BE49-F238E27FC236}">
                <a16:creationId xmlns:a16="http://schemas.microsoft.com/office/drawing/2014/main" id="{CEBC3E9F-85AE-461C-84BC-B91012D1F6CF}"/>
              </a:ext>
            </a:extLst>
          </p:cNvPr>
          <p:cNvSpPr>
            <a:spLocks noGrp="1"/>
          </p:cNvSpPr>
          <p:nvPr>
            <p:ph idx="1"/>
          </p:nvPr>
        </p:nvSpPr>
        <p:spPr/>
        <p:txBody>
          <a:bodyPr/>
          <a:lstStyle/>
          <a:p>
            <a:r>
              <a:rPr lang="sv-SE" sz="2400" dirty="0"/>
              <a:t>Syftet med övningen är att </a:t>
            </a:r>
          </a:p>
          <a:p>
            <a:pPr lvl="1"/>
            <a:r>
              <a:rPr lang="sv-SE" sz="2000" dirty="0"/>
              <a:t>förbereda den egna aktören för att delta i en aktörgemensam hantering av samhällsstörningar för att uppnå inriktning och samordning enligt processen för aktörsgemensam inriktning och samordning som finns i ramverket Gemensamma grunder för ledning och samverkan. </a:t>
            </a:r>
          </a:p>
          <a:p>
            <a:r>
              <a:rPr lang="sv-SE" sz="2400" dirty="0"/>
              <a:t>Målet med övningen är att de övande ska ha förståelse för</a:t>
            </a:r>
          </a:p>
          <a:p>
            <a:pPr lvl="1"/>
            <a:r>
              <a:rPr lang="sv-SE" sz="2000" dirty="0"/>
              <a:t>vad som krävs för att delta i arbetet med att åstadkomma aktörsgemensam inriktning och samordning enligt processen i ramverket Gemensamma grunder för ledning och samverkan samt</a:t>
            </a:r>
          </a:p>
          <a:p>
            <a:pPr lvl="1"/>
            <a:r>
              <a:rPr lang="sv-SE" sz="2000" dirty="0"/>
              <a:t>vilka förberedelser den egna organisationen behöver göra för att kunna delta i det aktörsgemensamma arbetet. </a:t>
            </a:r>
          </a:p>
          <a:p>
            <a:endParaRPr lang="sv-SE" sz="2400" dirty="0"/>
          </a:p>
        </p:txBody>
      </p:sp>
    </p:spTree>
    <p:extLst>
      <p:ext uri="{BB962C8B-B14F-4D97-AF65-F5344CB8AC3E}">
        <p14:creationId xmlns:p14="http://schemas.microsoft.com/office/powerpoint/2010/main" val="137564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BA1169EA-F92B-E250-FB86-7C3DA03F1C55}"/>
              </a:ext>
            </a:extLst>
          </p:cNvPr>
          <p:cNvSpPr txBox="1">
            <a:spLocks/>
          </p:cNvSpPr>
          <p:nvPr/>
        </p:nvSpPr>
        <p:spPr>
          <a:xfrm>
            <a:off x="3572171" y="1245894"/>
            <a:ext cx="5457778" cy="5438039"/>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Bedöm behov av samverkan</a:t>
            </a:r>
          </a:p>
        </p:txBody>
      </p:sp>
      <p:pic>
        <p:nvPicPr>
          <p:cNvPr id="5" name="Bild 4">
            <a:extLst>
              <a:ext uri="{FF2B5EF4-FFF2-40B4-BE49-F238E27FC236}">
                <a16:creationId xmlns:a16="http://schemas.microsoft.com/office/drawing/2014/main" id="{5A8D99A1-1577-879B-FE31-25CEAFF488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2171" y="1555736"/>
            <a:ext cx="5457778" cy="5097924"/>
          </a:xfrm>
          <a:prstGeom prst="rect">
            <a:avLst/>
          </a:prstGeom>
        </p:spPr>
      </p:pic>
      <p:grpSp>
        <p:nvGrpSpPr>
          <p:cNvPr id="13" name="Bild 6">
            <a:extLst>
              <a:ext uri="{FF2B5EF4-FFF2-40B4-BE49-F238E27FC236}">
                <a16:creationId xmlns:a16="http://schemas.microsoft.com/office/drawing/2014/main" id="{F76082B8-5BAA-CEBB-20C8-6F94F4A7C8CF}"/>
              </a:ext>
            </a:extLst>
          </p:cNvPr>
          <p:cNvGrpSpPr/>
          <p:nvPr/>
        </p:nvGrpSpPr>
        <p:grpSpPr>
          <a:xfrm>
            <a:off x="3746426" y="1444487"/>
            <a:ext cx="5109205" cy="4985227"/>
            <a:chOff x="3603207" y="1199842"/>
            <a:chExt cx="5109205" cy="4985227"/>
          </a:xfrm>
          <a:solidFill>
            <a:srgbClr val="FAEDE7"/>
          </a:solidFill>
        </p:grpSpPr>
        <p:sp>
          <p:nvSpPr>
            <p:cNvPr id="14" name="Frihandsfigur 13">
              <a:extLst>
                <a:ext uri="{FF2B5EF4-FFF2-40B4-BE49-F238E27FC236}">
                  <a16:creationId xmlns:a16="http://schemas.microsoft.com/office/drawing/2014/main" id="{14F79670-787D-E2CC-DDF4-975FACDCE26D}"/>
                </a:ext>
              </a:extLst>
            </p:cNvPr>
            <p:cNvSpPr/>
            <p:nvPr/>
          </p:nvSpPr>
          <p:spPr>
            <a:xfrm>
              <a:off x="6164219" y="1211144"/>
              <a:ext cx="1764335" cy="2425237"/>
            </a:xfrm>
            <a:custGeom>
              <a:avLst/>
              <a:gdLst>
                <a:gd name="connsiteX0" fmla="*/ 1493015 w 1764335"/>
                <a:gd name="connsiteY0" fmla="*/ 763963 h 2425237"/>
                <a:gd name="connsiteX1" fmla="*/ 1586056 w 1764335"/>
                <a:gd name="connsiteY1" fmla="*/ 575216 h 2425237"/>
                <a:gd name="connsiteX2" fmla="*/ 1540736 w 1764335"/>
                <a:gd name="connsiteY2" fmla="*/ 442494 h 2425237"/>
                <a:gd name="connsiteX3" fmla="*/ 1118148 w 1764335"/>
                <a:gd name="connsiteY3" fmla="*/ 235022 h 2425237"/>
                <a:gd name="connsiteX4" fmla="*/ 1101790 w 1764335"/>
                <a:gd name="connsiteY4" fmla="*/ 226933 h 2425237"/>
                <a:gd name="connsiteX5" fmla="*/ 1085433 w 1764335"/>
                <a:gd name="connsiteY5" fmla="*/ 218844 h 2425237"/>
                <a:gd name="connsiteX6" fmla="*/ 660444 w 1764335"/>
                <a:gd name="connsiteY6" fmla="*/ 10173 h 2425237"/>
                <a:gd name="connsiteX7" fmla="*/ 527485 w 1764335"/>
                <a:gd name="connsiteY7" fmla="*/ 55413 h 2425237"/>
                <a:gd name="connsiteX8" fmla="*/ 434443 w 1764335"/>
                <a:gd name="connsiteY8" fmla="*/ 244160 h 2425237"/>
                <a:gd name="connsiteX9" fmla="*/ 19659 w 1764335"/>
                <a:gd name="connsiteY9" fmla="*/ 201767 h 2425237"/>
                <a:gd name="connsiteX10" fmla="*/ 150 w 1764335"/>
                <a:gd name="connsiteY10" fmla="*/ 2403516 h 2425237"/>
                <a:gd name="connsiteX11" fmla="*/ 150 w 1764335"/>
                <a:gd name="connsiteY11" fmla="*/ 2422092 h 2425237"/>
                <a:gd name="connsiteX12" fmla="*/ 0 w 1764335"/>
                <a:gd name="connsiteY12" fmla="*/ 2425237 h 2425237"/>
                <a:gd name="connsiteX13" fmla="*/ 17258 w 1764335"/>
                <a:gd name="connsiteY13" fmla="*/ 2411755 h 2425237"/>
                <a:gd name="connsiteX14" fmla="*/ 30764 w 1764335"/>
                <a:gd name="connsiteY14" fmla="*/ 2401269 h 2425237"/>
                <a:gd name="connsiteX15" fmla="*/ 63928 w 1764335"/>
                <a:gd name="connsiteY15" fmla="*/ 2375354 h 2425237"/>
                <a:gd name="connsiteX16" fmla="*/ 1764335 w 1764335"/>
                <a:gd name="connsiteY16" fmla="*/ 1045736 h 2425237"/>
                <a:gd name="connsiteX17" fmla="*/ 1493465 w 1764335"/>
                <a:gd name="connsiteY17" fmla="*/ 763664 h 2425237"/>
                <a:gd name="connsiteX0" fmla="*/ 1493465 w 1764335"/>
                <a:gd name="connsiteY0" fmla="*/ 763664 h 2425237"/>
                <a:gd name="connsiteX1" fmla="*/ 1586056 w 1764335"/>
                <a:gd name="connsiteY1" fmla="*/ 575216 h 2425237"/>
                <a:gd name="connsiteX2" fmla="*/ 1540736 w 1764335"/>
                <a:gd name="connsiteY2" fmla="*/ 442494 h 2425237"/>
                <a:gd name="connsiteX3" fmla="*/ 1118148 w 1764335"/>
                <a:gd name="connsiteY3" fmla="*/ 235022 h 2425237"/>
                <a:gd name="connsiteX4" fmla="*/ 1101790 w 1764335"/>
                <a:gd name="connsiteY4" fmla="*/ 226933 h 2425237"/>
                <a:gd name="connsiteX5" fmla="*/ 1085433 w 1764335"/>
                <a:gd name="connsiteY5" fmla="*/ 218844 h 2425237"/>
                <a:gd name="connsiteX6" fmla="*/ 660444 w 1764335"/>
                <a:gd name="connsiteY6" fmla="*/ 10173 h 2425237"/>
                <a:gd name="connsiteX7" fmla="*/ 527485 w 1764335"/>
                <a:gd name="connsiteY7" fmla="*/ 55413 h 2425237"/>
                <a:gd name="connsiteX8" fmla="*/ 434443 w 1764335"/>
                <a:gd name="connsiteY8" fmla="*/ 244160 h 2425237"/>
                <a:gd name="connsiteX9" fmla="*/ 19659 w 1764335"/>
                <a:gd name="connsiteY9" fmla="*/ 201767 h 2425237"/>
                <a:gd name="connsiteX10" fmla="*/ 150 w 1764335"/>
                <a:gd name="connsiteY10" fmla="*/ 2403516 h 2425237"/>
                <a:gd name="connsiteX11" fmla="*/ 150 w 1764335"/>
                <a:gd name="connsiteY11" fmla="*/ 2422092 h 2425237"/>
                <a:gd name="connsiteX12" fmla="*/ 0 w 1764335"/>
                <a:gd name="connsiteY12" fmla="*/ 2425237 h 2425237"/>
                <a:gd name="connsiteX13" fmla="*/ 17258 w 1764335"/>
                <a:gd name="connsiteY13" fmla="*/ 2411755 h 2425237"/>
                <a:gd name="connsiteX14" fmla="*/ 30764 w 1764335"/>
                <a:gd name="connsiteY14" fmla="*/ 2401269 h 2425237"/>
                <a:gd name="connsiteX15" fmla="*/ 63928 w 1764335"/>
                <a:gd name="connsiteY15" fmla="*/ 2375354 h 2425237"/>
                <a:gd name="connsiteX16" fmla="*/ 1764335 w 1764335"/>
                <a:gd name="connsiteY16" fmla="*/ 1045736 h 2425237"/>
                <a:gd name="connsiteX17" fmla="*/ 1493465 w 1764335"/>
                <a:gd name="connsiteY17" fmla="*/ 763664 h 242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4335" h="2425237">
                  <a:moveTo>
                    <a:pt x="1493465" y="763664"/>
                  </a:moveTo>
                  <a:lnTo>
                    <a:pt x="1586056" y="575216"/>
                  </a:lnTo>
                  <a:cubicBezTo>
                    <a:pt x="1610217" y="526082"/>
                    <a:pt x="1589958" y="466612"/>
                    <a:pt x="1540736" y="442494"/>
                  </a:cubicBezTo>
                  <a:lnTo>
                    <a:pt x="1118148" y="235022"/>
                  </a:lnTo>
                  <a:lnTo>
                    <a:pt x="1101790" y="226933"/>
                  </a:lnTo>
                  <a:lnTo>
                    <a:pt x="1085433" y="218844"/>
                  </a:lnTo>
                  <a:lnTo>
                    <a:pt x="660444" y="10173"/>
                  </a:lnTo>
                  <a:cubicBezTo>
                    <a:pt x="611222" y="-13944"/>
                    <a:pt x="551645" y="6278"/>
                    <a:pt x="527485" y="55413"/>
                  </a:cubicBezTo>
                  <a:lnTo>
                    <a:pt x="434443" y="244160"/>
                  </a:lnTo>
                  <a:cubicBezTo>
                    <a:pt x="296532" y="216896"/>
                    <a:pt x="157720" y="203115"/>
                    <a:pt x="19659" y="201767"/>
                  </a:cubicBezTo>
                  <a:lnTo>
                    <a:pt x="150" y="2403516"/>
                  </a:lnTo>
                  <a:lnTo>
                    <a:pt x="150" y="2422092"/>
                  </a:lnTo>
                  <a:lnTo>
                    <a:pt x="0" y="2425237"/>
                  </a:lnTo>
                  <a:lnTo>
                    <a:pt x="17258" y="2411755"/>
                  </a:lnTo>
                  <a:lnTo>
                    <a:pt x="30764" y="2401269"/>
                  </a:lnTo>
                  <a:lnTo>
                    <a:pt x="63928" y="2375354"/>
                  </a:lnTo>
                  <a:lnTo>
                    <a:pt x="1764335" y="1045736"/>
                  </a:lnTo>
                  <a:cubicBezTo>
                    <a:pt x="1682999" y="944921"/>
                    <a:pt x="1592659" y="850397"/>
                    <a:pt x="1493465" y="763664"/>
                  </a:cubicBezTo>
                  <a:close/>
                </a:path>
              </a:pathLst>
            </a:custGeom>
            <a:solidFill>
              <a:srgbClr val="FAEDE7"/>
            </a:solidFill>
            <a:ln w="17543" cap="flat">
              <a:solidFill>
                <a:srgbClr val="D7561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Frihandsfigur 14">
              <a:extLst>
                <a:ext uri="{FF2B5EF4-FFF2-40B4-BE49-F238E27FC236}">
                  <a16:creationId xmlns:a16="http://schemas.microsoft.com/office/drawing/2014/main" id="{4ED2DAF5-F6AB-21C6-295C-E18094691000}"/>
                </a:ext>
              </a:extLst>
            </p:cNvPr>
            <p:cNvSpPr/>
            <p:nvPr/>
          </p:nvSpPr>
          <p:spPr>
            <a:xfrm>
              <a:off x="4400934" y="1199842"/>
              <a:ext cx="1746177" cy="2443729"/>
            </a:xfrm>
            <a:custGeom>
              <a:avLst/>
              <a:gdLst>
                <a:gd name="connsiteX0" fmla="*/ 1726819 w 1746177"/>
                <a:gd name="connsiteY0" fmla="*/ 2396992 h 2443729"/>
                <a:gd name="connsiteX1" fmla="*/ 1727119 w 1746177"/>
                <a:gd name="connsiteY1" fmla="*/ 2363137 h 2443729"/>
                <a:gd name="connsiteX2" fmla="*/ 1746177 w 1746177"/>
                <a:gd name="connsiteY2" fmla="*/ 213068 h 2443729"/>
                <a:gd name="connsiteX3" fmla="*/ 1357204 w 1746177"/>
                <a:gd name="connsiteY3" fmla="*/ 249020 h 2443729"/>
                <a:gd name="connsiteX4" fmla="*/ 1266564 w 1746177"/>
                <a:gd name="connsiteY4" fmla="*/ 56977 h 2443729"/>
                <a:gd name="connsiteX5" fmla="*/ 1134355 w 1746177"/>
                <a:gd name="connsiteY5" fmla="*/ 9491 h 2443729"/>
                <a:gd name="connsiteX6" fmla="*/ 710266 w 1746177"/>
                <a:gd name="connsiteY6" fmla="*/ 209024 h 2443729"/>
                <a:gd name="connsiteX7" fmla="*/ 677252 w 1746177"/>
                <a:gd name="connsiteY7" fmla="*/ 224603 h 2443729"/>
                <a:gd name="connsiteX8" fmla="*/ 247010 w 1746177"/>
                <a:gd name="connsiteY8" fmla="*/ 426982 h 2443729"/>
                <a:gd name="connsiteX9" fmla="*/ 199439 w 1746177"/>
                <a:gd name="connsiteY9" fmla="*/ 558955 h 2443729"/>
                <a:gd name="connsiteX10" fmla="*/ 289629 w 1746177"/>
                <a:gd name="connsiteY10" fmla="*/ 750099 h 2443729"/>
                <a:gd name="connsiteX11" fmla="*/ 0 w 1746177"/>
                <a:gd name="connsiteY11" fmla="*/ 1044005 h 2443729"/>
                <a:gd name="connsiteX12" fmla="*/ 1578553 w 1746177"/>
                <a:gd name="connsiteY12" fmla="*/ 2324040 h 2443729"/>
                <a:gd name="connsiteX13" fmla="*/ 1723817 w 1746177"/>
                <a:gd name="connsiteY13" fmla="*/ 2441782 h 2443729"/>
                <a:gd name="connsiteX14" fmla="*/ 1726218 w 1746177"/>
                <a:gd name="connsiteY14" fmla="*/ 2443729 h 2443729"/>
                <a:gd name="connsiteX15" fmla="*/ 1726669 w 1746177"/>
                <a:gd name="connsiteY15" fmla="*/ 2396693 h 244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6177" h="2443729">
                  <a:moveTo>
                    <a:pt x="1726819" y="2396992"/>
                  </a:moveTo>
                  <a:lnTo>
                    <a:pt x="1727119" y="2363137"/>
                  </a:lnTo>
                  <a:lnTo>
                    <a:pt x="1746177" y="213068"/>
                  </a:lnTo>
                  <a:cubicBezTo>
                    <a:pt x="1615169" y="213967"/>
                    <a:pt x="1485061" y="226101"/>
                    <a:pt x="1357204" y="249020"/>
                  </a:cubicBezTo>
                  <a:lnTo>
                    <a:pt x="1266564" y="56977"/>
                  </a:lnTo>
                  <a:cubicBezTo>
                    <a:pt x="1243153" y="7394"/>
                    <a:pt x="1184027" y="-13878"/>
                    <a:pt x="1134355" y="9491"/>
                  </a:cubicBezTo>
                  <a:lnTo>
                    <a:pt x="710266" y="209024"/>
                  </a:lnTo>
                  <a:lnTo>
                    <a:pt x="677252" y="224603"/>
                  </a:lnTo>
                  <a:lnTo>
                    <a:pt x="247010" y="426982"/>
                  </a:lnTo>
                  <a:cubicBezTo>
                    <a:pt x="197338" y="450350"/>
                    <a:pt x="176028" y="509371"/>
                    <a:pt x="199439" y="558955"/>
                  </a:cubicBezTo>
                  <a:lnTo>
                    <a:pt x="289629" y="750099"/>
                  </a:lnTo>
                  <a:cubicBezTo>
                    <a:pt x="185333" y="838181"/>
                    <a:pt x="88239" y="936299"/>
                    <a:pt x="0" y="1044005"/>
                  </a:cubicBezTo>
                  <a:lnTo>
                    <a:pt x="1578553" y="2324040"/>
                  </a:lnTo>
                  <a:lnTo>
                    <a:pt x="1723817" y="2441782"/>
                  </a:lnTo>
                  <a:lnTo>
                    <a:pt x="1726218" y="2443729"/>
                  </a:lnTo>
                  <a:lnTo>
                    <a:pt x="1726669" y="2396693"/>
                  </a:lnTo>
                  <a:close/>
                </a:path>
              </a:pathLst>
            </a:custGeom>
            <a:solidFill>
              <a:srgbClr val="FAEDE7"/>
            </a:solidFill>
            <a:ln w="17543" cap="flat">
              <a:solidFill>
                <a:srgbClr val="D7561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Frihandsfigur 15">
              <a:extLst>
                <a:ext uri="{FF2B5EF4-FFF2-40B4-BE49-F238E27FC236}">
                  <a16:creationId xmlns:a16="http://schemas.microsoft.com/office/drawing/2014/main" id="{337B3876-D38C-BA56-2843-63EEC8355D04}"/>
                </a:ext>
              </a:extLst>
            </p:cNvPr>
            <p:cNvSpPr/>
            <p:nvPr/>
          </p:nvSpPr>
          <p:spPr>
            <a:xfrm>
              <a:off x="3861937" y="3711131"/>
              <a:ext cx="2263714" cy="1997723"/>
            </a:xfrm>
            <a:custGeom>
              <a:avLst/>
              <a:gdLst>
                <a:gd name="connsiteX0" fmla="*/ 2184629 w 2263714"/>
                <a:gd name="connsiteY0" fmla="*/ 17377 h 1997723"/>
                <a:gd name="connsiteX1" fmla="*/ 82644 w 2263714"/>
                <a:gd name="connsiteY1" fmla="*/ 476062 h 1997723"/>
                <a:gd name="connsiteX2" fmla="*/ 205248 w 2263714"/>
                <a:gd name="connsiteY2" fmla="*/ 854905 h 1997723"/>
                <a:gd name="connsiteX3" fmla="*/ 38074 w 2263714"/>
                <a:gd name="connsiteY3" fmla="*/ 985529 h 1997723"/>
                <a:gd name="connsiteX4" fmla="*/ 21116 w 2263714"/>
                <a:gd name="connsiteY4" fmla="*/ 1124693 h 1997723"/>
                <a:gd name="connsiteX5" fmla="*/ 305193 w 2263714"/>
                <a:gd name="connsiteY5" fmla="*/ 1486758 h 1997723"/>
                <a:gd name="connsiteX6" fmla="*/ 327703 w 2263714"/>
                <a:gd name="connsiteY6" fmla="*/ 1515519 h 1997723"/>
                <a:gd name="connsiteX7" fmla="*/ 626035 w 2263714"/>
                <a:gd name="connsiteY7" fmla="*/ 1895710 h 1997723"/>
                <a:gd name="connsiteX8" fmla="*/ 765448 w 2263714"/>
                <a:gd name="connsiteY8" fmla="*/ 1912637 h 1997723"/>
                <a:gd name="connsiteX9" fmla="*/ 931421 w 2263714"/>
                <a:gd name="connsiteY9" fmla="*/ 1782911 h 1997723"/>
                <a:gd name="connsiteX10" fmla="*/ 1279426 w 2263714"/>
                <a:gd name="connsiteY10" fmla="*/ 1997723 h 1997723"/>
                <a:gd name="connsiteX11" fmla="*/ 2262364 w 2263714"/>
                <a:gd name="connsiteY11" fmla="*/ 2697 h 1997723"/>
                <a:gd name="connsiteX12" fmla="*/ 2263714 w 2263714"/>
                <a:gd name="connsiteY12" fmla="*/ 0 h 1997723"/>
                <a:gd name="connsiteX13" fmla="*/ 2184479 w 2263714"/>
                <a:gd name="connsiteY13" fmla="*/ 17227 h 199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3714" h="1997723">
                  <a:moveTo>
                    <a:pt x="2184629" y="17377"/>
                  </a:moveTo>
                  <a:lnTo>
                    <a:pt x="82644" y="476062"/>
                  </a:lnTo>
                  <a:cubicBezTo>
                    <a:pt x="112357" y="605639"/>
                    <a:pt x="153325" y="732519"/>
                    <a:pt x="205248" y="854905"/>
                  </a:cubicBezTo>
                  <a:lnTo>
                    <a:pt x="38074" y="985529"/>
                  </a:lnTo>
                  <a:cubicBezTo>
                    <a:pt x="-5145" y="1019234"/>
                    <a:pt x="-12649" y="1081701"/>
                    <a:pt x="21116" y="1124693"/>
                  </a:cubicBezTo>
                  <a:lnTo>
                    <a:pt x="305193" y="1486758"/>
                  </a:lnTo>
                  <a:lnTo>
                    <a:pt x="327703" y="1515519"/>
                  </a:lnTo>
                  <a:lnTo>
                    <a:pt x="626035" y="1895710"/>
                  </a:lnTo>
                  <a:cubicBezTo>
                    <a:pt x="659800" y="1938852"/>
                    <a:pt x="722378" y="1946342"/>
                    <a:pt x="765448" y="1912637"/>
                  </a:cubicBezTo>
                  <a:lnTo>
                    <a:pt x="931421" y="1782911"/>
                  </a:lnTo>
                  <a:cubicBezTo>
                    <a:pt x="1039019" y="1863503"/>
                    <a:pt x="1155171" y="1935557"/>
                    <a:pt x="1279426" y="1997723"/>
                  </a:cubicBezTo>
                  <a:lnTo>
                    <a:pt x="2262364" y="2697"/>
                  </a:lnTo>
                  <a:lnTo>
                    <a:pt x="2263714" y="0"/>
                  </a:lnTo>
                  <a:lnTo>
                    <a:pt x="2184479" y="17227"/>
                  </a:lnTo>
                  <a:close/>
                </a:path>
              </a:pathLst>
            </a:custGeom>
            <a:solidFill>
              <a:srgbClr val="FAEDE7"/>
            </a:solidFill>
            <a:ln w="17543" cap="flat">
              <a:solidFill>
                <a:srgbClr val="D7561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ihandsfigur 16">
              <a:extLst>
                <a:ext uri="{FF2B5EF4-FFF2-40B4-BE49-F238E27FC236}">
                  <a16:creationId xmlns:a16="http://schemas.microsoft.com/office/drawing/2014/main" id="{E7800F83-889A-C84E-3DC9-AB5DD5AB4AA8}"/>
                </a:ext>
              </a:extLst>
            </p:cNvPr>
            <p:cNvSpPr/>
            <p:nvPr/>
          </p:nvSpPr>
          <p:spPr>
            <a:xfrm>
              <a:off x="5174228" y="3720269"/>
              <a:ext cx="1940513" cy="2464800"/>
            </a:xfrm>
            <a:custGeom>
              <a:avLst/>
              <a:gdLst>
                <a:gd name="connsiteX0" fmla="*/ 1940514 w 1940513"/>
                <a:gd name="connsiteY0" fmla="*/ 2018545 h 2464800"/>
                <a:gd name="connsiteX1" fmla="*/ 988940 w 1940513"/>
                <a:gd name="connsiteY1" fmla="*/ 2846 h 2464800"/>
                <a:gd name="connsiteX2" fmla="*/ 987590 w 1940513"/>
                <a:gd name="connsiteY2" fmla="*/ 0 h 2464800"/>
                <a:gd name="connsiteX3" fmla="*/ 951724 w 1940513"/>
                <a:gd name="connsiteY3" fmla="*/ 72802 h 2464800"/>
                <a:gd name="connsiteX4" fmla="*/ 0 w 1940513"/>
                <a:gd name="connsiteY4" fmla="*/ 2004614 h 2464800"/>
                <a:gd name="connsiteX5" fmla="*/ 373216 w 1940513"/>
                <a:gd name="connsiteY5" fmla="*/ 2145425 h 2464800"/>
                <a:gd name="connsiteX6" fmla="*/ 371415 w 1940513"/>
                <a:gd name="connsiteY6" fmla="*/ 2356043 h 2464800"/>
                <a:gd name="connsiteX7" fmla="*/ 469859 w 1940513"/>
                <a:gd name="connsiteY7" fmla="*/ 2456109 h 2464800"/>
                <a:gd name="connsiteX8" fmla="*/ 930564 w 1940513"/>
                <a:gd name="connsiteY8" fmla="*/ 2460154 h 2464800"/>
                <a:gd name="connsiteX9" fmla="*/ 967180 w 1940513"/>
                <a:gd name="connsiteY9" fmla="*/ 2460453 h 2464800"/>
                <a:gd name="connsiteX10" fmla="*/ 1450996 w 1940513"/>
                <a:gd name="connsiteY10" fmla="*/ 2464798 h 2464800"/>
                <a:gd name="connsiteX11" fmla="*/ 1551240 w 1940513"/>
                <a:gd name="connsiteY11" fmla="*/ 2366529 h 2464800"/>
                <a:gd name="connsiteX12" fmla="*/ 1553041 w 1940513"/>
                <a:gd name="connsiteY12" fmla="*/ 2156810 h 2464800"/>
                <a:gd name="connsiteX13" fmla="*/ 1940514 w 1940513"/>
                <a:gd name="connsiteY13" fmla="*/ 2018545 h 24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0513" h="2464800">
                  <a:moveTo>
                    <a:pt x="1940514" y="2018545"/>
                  </a:moveTo>
                  <a:lnTo>
                    <a:pt x="988940" y="2846"/>
                  </a:lnTo>
                  <a:lnTo>
                    <a:pt x="987590" y="0"/>
                  </a:lnTo>
                  <a:lnTo>
                    <a:pt x="951724" y="72802"/>
                  </a:lnTo>
                  <a:lnTo>
                    <a:pt x="0" y="2004614"/>
                  </a:lnTo>
                  <a:cubicBezTo>
                    <a:pt x="122154" y="2063335"/>
                    <a:pt x="247010" y="2110073"/>
                    <a:pt x="373216" y="2145425"/>
                  </a:cubicBezTo>
                  <a:lnTo>
                    <a:pt x="371415" y="2356043"/>
                  </a:lnTo>
                  <a:cubicBezTo>
                    <a:pt x="370965" y="2410870"/>
                    <a:pt x="415085" y="2455660"/>
                    <a:pt x="469859" y="2456109"/>
                  </a:cubicBezTo>
                  <a:lnTo>
                    <a:pt x="930564" y="2460154"/>
                  </a:lnTo>
                  <a:lnTo>
                    <a:pt x="967180" y="2460453"/>
                  </a:lnTo>
                  <a:lnTo>
                    <a:pt x="1450996" y="2464798"/>
                  </a:lnTo>
                  <a:cubicBezTo>
                    <a:pt x="1505920" y="2465247"/>
                    <a:pt x="1550790" y="2421206"/>
                    <a:pt x="1551240" y="2366529"/>
                  </a:cubicBezTo>
                  <a:lnTo>
                    <a:pt x="1553041" y="2156810"/>
                  </a:lnTo>
                  <a:cubicBezTo>
                    <a:pt x="1686000" y="2122506"/>
                    <a:pt x="1815808" y="2076068"/>
                    <a:pt x="1940514" y="2018545"/>
                  </a:cubicBezTo>
                  <a:close/>
                </a:path>
              </a:pathLst>
            </a:custGeom>
            <a:solidFill>
              <a:srgbClr val="FAEDE7"/>
            </a:solidFill>
            <a:ln w="17543" cap="flat">
              <a:solidFill>
                <a:srgbClr val="D7561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ihandsfigur 17">
              <a:extLst>
                <a:ext uri="{FF2B5EF4-FFF2-40B4-BE49-F238E27FC236}">
                  <a16:creationId xmlns:a16="http://schemas.microsoft.com/office/drawing/2014/main" id="{0E56C846-3F7D-11A8-228A-E030812B0C6B}"/>
                </a:ext>
              </a:extLst>
            </p:cNvPr>
            <p:cNvSpPr/>
            <p:nvPr/>
          </p:nvSpPr>
          <p:spPr>
            <a:xfrm>
              <a:off x="6194232" y="3692855"/>
              <a:ext cx="2239703" cy="2022140"/>
            </a:xfrm>
            <a:custGeom>
              <a:avLst/>
              <a:gdLst>
                <a:gd name="connsiteX0" fmla="*/ 2174318 w 2239703"/>
                <a:gd name="connsiteY0" fmla="*/ 518006 h 2022140"/>
                <a:gd name="connsiteX1" fmla="*/ 3001 w 2239703"/>
                <a:gd name="connsiteY1" fmla="*/ 749 h 2022140"/>
                <a:gd name="connsiteX2" fmla="*/ 0 w 2239703"/>
                <a:gd name="connsiteY2" fmla="*/ 0 h 2022140"/>
                <a:gd name="connsiteX3" fmla="*/ 34515 w 2239703"/>
                <a:gd name="connsiteY3" fmla="*/ 73552 h 2022140"/>
                <a:gd name="connsiteX4" fmla="*/ 951273 w 2239703"/>
                <a:gd name="connsiteY4" fmla="*/ 2022141 h 2022140"/>
                <a:gd name="connsiteX5" fmla="*/ 1294476 w 2239703"/>
                <a:gd name="connsiteY5" fmla="*/ 1819163 h 2022140"/>
                <a:gd name="connsiteX6" fmla="*/ 1458049 w 2239703"/>
                <a:gd name="connsiteY6" fmla="*/ 1952184 h 2022140"/>
                <a:gd name="connsiteX7" fmla="*/ 1597761 w 2239703"/>
                <a:gd name="connsiteY7" fmla="*/ 1937953 h 2022140"/>
                <a:gd name="connsiteX8" fmla="*/ 1888741 w 2239703"/>
                <a:gd name="connsiteY8" fmla="*/ 1581431 h 2022140"/>
                <a:gd name="connsiteX9" fmla="*/ 1911851 w 2239703"/>
                <a:gd name="connsiteY9" fmla="*/ 1553119 h 2022140"/>
                <a:gd name="connsiteX10" fmla="*/ 2217387 w 2239703"/>
                <a:gd name="connsiteY10" fmla="*/ 1178621 h 2022140"/>
                <a:gd name="connsiteX11" fmla="*/ 2203130 w 2239703"/>
                <a:gd name="connsiteY11" fmla="*/ 1039158 h 2022140"/>
                <a:gd name="connsiteX12" fmla="*/ 2040158 w 2239703"/>
                <a:gd name="connsiteY12" fmla="*/ 906735 h 2022140"/>
                <a:gd name="connsiteX13" fmla="*/ 2174018 w 2239703"/>
                <a:gd name="connsiteY13" fmla="*/ 518306 h 202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9703" h="2022140">
                  <a:moveTo>
                    <a:pt x="2174318" y="518006"/>
                  </a:moveTo>
                  <a:lnTo>
                    <a:pt x="3001" y="749"/>
                  </a:lnTo>
                  <a:lnTo>
                    <a:pt x="0" y="0"/>
                  </a:lnTo>
                  <a:lnTo>
                    <a:pt x="34515" y="73552"/>
                  </a:lnTo>
                  <a:lnTo>
                    <a:pt x="951273" y="2022141"/>
                  </a:lnTo>
                  <a:cubicBezTo>
                    <a:pt x="1073428" y="1963569"/>
                    <a:pt x="1188079" y="1895411"/>
                    <a:pt x="1294476" y="1819163"/>
                  </a:cubicBezTo>
                  <a:lnTo>
                    <a:pt x="1458049" y="1952184"/>
                  </a:lnTo>
                  <a:cubicBezTo>
                    <a:pt x="1500518" y="1986788"/>
                    <a:pt x="1563246" y="1980346"/>
                    <a:pt x="1597761" y="1937953"/>
                  </a:cubicBezTo>
                  <a:lnTo>
                    <a:pt x="1888741" y="1581431"/>
                  </a:lnTo>
                  <a:lnTo>
                    <a:pt x="1911851" y="1553119"/>
                  </a:lnTo>
                  <a:lnTo>
                    <a:pt x="2217387" y="1178621"/>
                  </a:lnTo>
                  <a:cubicBezTo>
                    <a:pt x="2252052" y="1136227"/>
                    <a:pt x="2245599" y="1073611"/>
                    <a:pt x="2203130" y="1039158"/>
                  </a:cubicBezTo>
                  <a:lnTo>
                    <a:pt x="2040158" y="906735"/>
                  </a:lnTo>
                  <a:cubicBezTo>
                    <a:pt x="2096433" y="781653"/>
                    <a:pt x="2141153" y="651477"/>
                    <a:pt x="2174018" y="518306"/>
                  </a:cubicBezTo>
                  <a:close/>
                </a:path>
              </a:pathLst>
            </a:custGeom>
            <a:solidFill>
              <a:srgbClr val="FAEDE7"/>
            </a:solidFill>
            <a:ln w="17543" cap="flat">
              <a:solidFill>
                <a:srgbClr val="D7561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ihandsfigur 18">
              <a:extLst>
                <a:ext uri="{FF2B5EF4-FFF2-40B4-BE49-F238E27FC236}">
                  <a16:creationId xmlns:a16="http://schemas.microsoft.com/office/drawing/2014/main" id="{03564124-DEF7-BFFD-B6B4-1884699FCA45}"/>
                </a:ext>
              </a:extLst>
            </p:cNvPr>
            <p:cNvSpPr/>
            <p:nvPr/>
          </p:nvSpPr>
          <p:spPr>
            <a:xfrm>
              <a:off x="3603207" y="2275456"/>
              <a:ext cx="2513292" cy="1880730"/>
            </a:xfrm>
            <a:custGeom>
              <a:avLst/>
              <a:gdLst>
                <a:gd name="connsiteX0" fmla="*/ 775669 w 2513291"/>
                <a:gd name="connsiteY0" fmla="*/ 0 h 1880729"/>
                <a:gd name="connsiteX1" fmla="*/ 2513292 w 2513291"/>
                <a:gd name="connsiteY1" fmla="*/ 1397477 h 1880729"/>
                <a:gd name="connsiteX2" fmla="*/ 330570 w 2513291"/>
                <a:gd name="connsiteY2" fmla="*/ 1880730 h 1880729"/>
                <a:gd name="connsiteX3" fmla="*/ 282099 w 2513291"/>
                <a:gd name="connsiteY3" fmla="*/ 1486309 h 1880729"/>
                <a:gd name="connsiteX4" fmla="*/ 76657 w 2513291"/>
                <a:gd name="connsiteY4" fmla="*/ 1438223 h 1880729"/>
                <a:gd name="connsiteX5" fmla="*/ 2675 w 2513291"/>
                <a:gd name="connsiteY5" fmla="*/ 1318983 h 1880729"/>
                <a:gd name="connsiteX6" fmla="*/ 108021 w 2513291"/>
                <a:gd name="connsiteY6" fmla="*/ 871233 h 1880729"/>
                <a:gd name="connsiteX7" fmla="*/ 116425 w 2513291"/>
                <a:gd name="connsiteY7" fmla="*/ 835730 h 1880729"/>
                <a:gd name="connsiteX8" fmla="*/ 227024 w 2513291"/>
                <a:gd name="connsiteY8" fmla="*/ 365510 h 1880729"/>
                <a:gd name="connsiteX9" fmla="*/ 346478 w 2513291"/>
                <a:gd name="connsiteY9" fmla="*/ 291659 h 1880729"/>
                <a:gd name="connsiteX10" fmla="*/ 551019 w 2513291"/>
                <a:gd name="connsiteY10" fmla="*/ 339595 h 1880729"/>
                <a:gd name="connsiteX11" fmla="*/ 775819 w 2513291"/>
                <a:gd name="connsiteY11" fmla="*/ 0 h 1880729"/>
                <a:gd name="connsiteX0" fmla="*/ 775819 w 2513292"/>
                <a:gd name="connsiteY0" fmla="*/ 0 h 1880730"/>
                <a:gd name="connsiteX1" fmla="*/ 2513292 w 2513292"/>
                <a:gd name="connsiteY1" fmla="*/ 1397477 h 1880730"/>
                <a:gd name="connsiteX2" fmla="*/ 330570 w 2513292"/>
                <a:gd name="connsiteY2" fmla="*/ 1880730 h 1880730"/>
                <a:gd name="connsiteX3" fmla="*/ 282099 w 2513292"/>
                <a:gd name="connsiteY3" fmla="*/ 1486309 h 1880730"/>
                <a:gd name="connsiteX4" fmla="*/ 76657 w 2513292"/>
                <a:gd name="connsiteY4" fmla="*/ 1438223 h 1880730"/>
                <a:gd name="connsiteX5" fmla="*/ 2675 w 2513292"/>
                <a:gd name="connsiteY5" fmla="*/ 1318983 h 1880730"/>
                <a:gd name="connsiteX6" fmla="*/ 108021 w 2513292"/>
                <a:gd name="connsiteY6" fmla="*/ 871233 h 1880730"/>
                <a:gd name="connsiteX7" fmla="*/ 116425 w 2513292"/>
                <a:gd name="connsiteY7" fmla="*/ 835730 h 1880730"/>
                <a:gd name="connsiteX8" fmla="*/ 227024 w 2513292"/>
                <a:gd name="connsiteY8" fmla="*/ 365510 h 1880730"/>
                <a:gd name="connsiteX9" fmla="*/ 346478 w 2513292"/>
                <a:gd name="connsiteY9" fmla="*/ 291659 h 1880730"/>
                <a:gd name="connsiteX10" fmla="*/ 551019 w 2513292"/>
                <a:gd name="connsiteY10" fmla="*/ 339595 h 1880730"/>
                <a:gd name="connsiteX11" fmla="*/ 775819 w 2513292"/>
                <a:gd name="connsiteY11" fmla="*/ 0 h 188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3292" h="1880730">
                  <a:moveTo>
                    <a:pt x="775819" y="0"/>
                  </a:moveTo>
                  <a:lnTo>
                    <a:pt x="2513292" y="1397477"/>
                  </a:lnTo>
                  <a:lnTo>
                    <a:pt x="330570" y="1880730"/>
                  </a:lnTo>
                  <a:cubicBezTo>
                    <a:pt x="302508" y="1748308"/>
                    <a:pt x="286601" y="1617083"/>
                    <a:pt x="282099" y="1486309"/>
                  </a:cubicBezTo>
                  <a:lnTo>
                    <a:pt x="76657" y="1438223"/>
                  </a:lnTo>
                  <a:cubicBezTo>
                    <a:pt x="23234" y="1425640"/>
                    <a:pt x="-9931" y="1372311"/>
                    <a:pt x="2675" y="1318983"/>
                  </a:cubicBezTo>
                  <a:lnTo>
                    <a:pt x="108021" y="871233"/>
                  </a:lnTo>
                  <a:lnTo>
                    <a:pt x="116425" y="835730"/>
                  </a:lnTo>
                  <a:lnTo>
                    <a:pt x="227024" y="365510"/>
                  </a:lnTo>
                  <a:cubicBezTo>
                    <a:pt x="239630" y="312182"/>
                    <a:pt x="293054" y="279076"/>
                    <a:pt x="346478" y="291659"/>
                  </a:cubicBezTo>
                  <a:lnTo>
                    <a:pt x="551019" y="339595"/>
                  </a:lnTo>
                  <a:cubicBezTo>
                    <a:pt x="615998" y="218707"/>
                    <a:pt x="690131" y="107406"/>
                    <a:pt x="775819" y="0"/>
                  </a:cubicBezTo>
                  <a:close/>
                </a:path>
              </a:pathLst>
            </a:custGeom>
            <a:solidFill>
              <a:srgbClr val="FAEDE7"/>
            </a:solidFill>
            <a:ln w="17543" cap="flat">
              <a:solidFill>
                <a:srgbClr val="D7561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ihandsfigur 19">
              <a:extLst>
                <a:ext uri="{FF2B5EF4-FFF2-40B4-BE49-F238E27FC236}">
                  <a16:creationId xmlns:a16="http://schemas.microsoft.com/office/drawing/2014/main" id="{8A2ABFEB-2AA8-A210-5294-1830A7210246}"/>
                </a:ext>
              </a:extLst>
            </p:cNvPr>
            <p:cNvSpPr/>
            <p:nvPr/>
          </p:nvSpPr>
          <p:spPr>
            <a:xfrm>
              <a:off x="6192731" y="2285641"/>
              <a:ext cx="2519681" cy="1892264"/>
            </a:xfrm>
            <a:custGeom>
              <a:avLst/>
              <a:gdLst>
                <a:gd name="connsiteX0" fmla="*/ 2517520 w 2519681"/>
                <a:gd name="connsiteY0" fmla="*/ 1340554 h 1892264"/>
                <a:gd name="connsiteX1" fmla="*/ 2417426 w 2519681"/>
                <a:gd name="connsiteY1" fmla="*/ 883366 h 1892264"/>
                <a:gd name="connsiteX2" fmla="*/ 2409622 w 2519681"/>
                <a:gd name="connsiteY2" fmla="*/ 847714 h 1892264"/>
                <a:gd name="connsiteX3" fmla="*/ 2308027 w 2519681"/>
                <a:gd name="connsiteY3" fmla="*/ 383786 h 1892264"/>
                <a:gd name="connsiteX4" fmla="*/ 2189775 w 2519681"/>
                <a:gd name="connsiteY4" fmla="*/ 308137 h 1892264"/>
                <a:gd name="connsiteX5" fmla="*/ 1984634 w 2519681"/>
                <a:gd name="connsiteY5" fmla="*/ 352927 h 1892264"/>
                <a:gd name="connsiteX6" fmla="*/ 1758483 w 2519681"/>
                <a:gd name="connsiteY6" fmla="*/ 0 h 1892264"/>
                <a:gd name="connsiteX7" fmla="*/ 25061 w 2519681"/>
                <a:gd name="connsiteY7" fmla="*/ 1355384 h 1892264"/>
                <a:gd name="connsiteX8" fmla="*/ 2401 w 2519681"/>
                <a:gd name="connsiteY8" fmla="*/ 1373060 h 1892264"/>
                <a:gd name="connsiteX9" fmla="*/ 0 w 2519681"/>
                <a:gd name="connsiteY9" fmla="*/ 1375008 h 1892264"/>
                <a:gd name="connsiteX10" fmla="*/ 79085 w 2519681"/>
                <a:gd name="connsiteY10" fmla="*/ 1393733 h 1892264"/>
                <a:gd name="connsiteX11" fmla="*/ 125156 w 2519681"/>
                <a:gd name="connsiteY11" fmla="*/ 1404668 h 1892264"/>
                <a:gd name="connsiteX12" fmla="*/ 2183922 w 2519681"/>
                <a:gd name="connsiteY12" fmla="*/ 1892265 h 1892264"/>
                <a:gd name="connsiteX13" fmla="*/ 2236746 w 2519681"/>
                <a:gd name="connsiteY13" fmla="*/ 1503386 h 1892264"/>
                <a:gd name="connsiteX14" fmla="*/ 2441587 w 2519681"/>
                <a:gd name="connsiteY14" fmla="*/ 1458596 h 1892264"/>
                <a:gd name="connsiteX15" fmla="*/ 2517371 w 2519681"/>
                <a:gd name="connsiteY15" fmla="*/ 1340554 h 18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19681" h="1892264">
                  <a:moveTo>
                    <a:pt x="2517520" y="1340554"/>
                  </a:moveTo>
                  <a:lnTo>
                    <a:pt x="2417426" y="883366"/>
                  </a:lnTo>
                  <a:lnTo>
                    <a:pt x="2409622" y="847714"/>
                  </a:lnTo>
                  <a:lnTo>
                    <a:pt x="2308027" y="383786"/>
                  </a:lnTo>
                  <a:cubicBezTo>
                    <a:pt x="2296322" y="330307"/>
                    <a:pt x="2243349" y="296453"/>
                    <a:pt x="2189775" y="308137"/>
                  </a:cubicBezTo>
                  <a:lnTo>
                    <a:pt x="1984634" y="352927"/>
                  </a:lnTo>
                  <a:cubicBezTo>
                    <a:pt x="1920555" y="229193"/>
                    <a:pt x="1844921" y="111001"/>
                    <a:pt x="1758483" y="0"/>
                  </a:cubicBezTo>
                  <a:lnTo>
                    <a:pt x="25061" y="1355384"/>
                  </a:lnTo>
                  <a:lnTo>
                    <a:pt x="2401" y="1373060"/>
                  </a:lnTo>
                  <a:lnTo>
                    <a:pt x="0" y="1375008"/>
                  </a:lnTo>
                  <a:lnTo>
                    <a:pt x="79085" y="1393733"/>
                  </a:lnTo>
                  <a:lnTo>
                    <a:pt x="125156" y="1404668"/>
                  </a:lnTo>
                  <a:lnTo>
                    <a:pt x="2183922" y="1892265"/>
                  </a:lnTo>
                  <a:cubicBezTo>
                    <a:pt x="2213035" y="1763138"/>
                    <a:pt x="2230593" y="1633112"/>
                    <a:pt x="2236746" y="1503386"/>
                  </a:cubicBezTo>
                  <a:lnTo>
                    <a:pt x="2441587" y="1458596"/>
                  </a:lnTo>
                  <a:cubicBezTo>
                    <a:pt x="2495161" y="1446911"/>
                    <a:pt x="2529076" y="1394032"/>
                    <a:pt x="2517371" y="1340554"/>
                  </a:cubicBezTo>
                  <a:close/>
                </a:path>
              </a:pathLst>
            </a:custGeom>
            <a:solidFill>
              <a:srgbClr val="FAEDE7"/>
            </a:solidFill>
            <a:ln w="17543" cap="flat">
              <a:solidFill>
                <a:srgbClr val="D7561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 name="Bild 6">
            <a:extLst>
              <a:ext uri="{FF2B5EF4-FFF2-40B4-BE49-F238E27FC236}">
                <a16:creationId xmlns:a16="http://schemas.microsoft.com/office/drawing/2014/main" id="{2624D440-DE5C-A9D3-BBFF-C4CF6738EBD0}"/>
              </a:ext>
            </a:extLst>
          </p:cNvPr>
          <p:cNvGrpSpPr/>
          <p:nvPr/>
        </p:nvGrpSpPr>
        <p:grpSpPr>
          <a:xfrm>
            <a:off x="3582116" y="2115709"/>
            <a:ext cx="5437887" cy="4332127"/>
            <a:chOff x="3438897" y="1871064"/>
            <a:chExt cx="5437887" cy="4332127"/>
          </a:xfrm>
          <a:solidFill>
            <a:srgbClr val="5C5C5C"/>
          </a:solidFill>
        </p:grpSpPr>
        <p:sp>
          <p:nvSpPr>
            <p:cNvPr id="22" name="Frihandsfigur 21">
              <a:extLst>
                <a:ext uri="{FF2B5EF4-FFF2-40B4-BE49-F238E27FC236}">
                  <a16:creationId xmlns:a16="http://schemas.microsoft.com/office/drawing/2014/main" id="{75F4A96C-C8F0-385E-97A0-E70BBE7C3DB7}"/>
                </a:ext>
              </a:extLst>
            </p:cNvPr>
            <p:cNvSpPr/>
            <p:nvPr/>
          </p:nvSpPr>
          <p:spPr>
            <a:xfrm>
              <a:off x="3987679" y="1921235"/>
              <a:ext cx="115709" cy="123113"/>
            </a:xfrm>
            <a:custGeom>
              <a:avLst/>
              <a:gdLst>
                <a:gd name="connsiteX0" fmla="*/ 100365 w 115709"/>
                <a:gd name="connsiteY0" fmla="*/ 118735 h 123113"/>
                <a:gd name="connsiteX1" fmla="*/ 115672 w 115709"/>
                <a:gd name="connsiteY1" fmla="*/ 5637 h 123113"/>
                <a:gd name="connsiteX2" fmla="*/ 108919 w 115709"/>
                <a:gd name="connsiteY2" fmla="*/ 394 h 123113"/>
                <a:gd name="connsiteX3" fmla="*/ 3122 w 115709"/>
                <a:gd name="connsiteY3" fmla="*/ 43686 h 123113"/>
                <a:gd name="connsiteX4" fmla="*/ 1922 w 115709"/>
                <a:gd name="connsiteY4" fmla="*/ 52225 h 123113"/>
                <a:gd name="connsiteX5" fmla="*/ 92412 w 115709"/>
                <a:gd name="connsiteY5" fmla="*/ 122031 h 123113"/>
                <a:gd name="connsiteX6" fmla="*/ 100365 w 115709"/>
                <a:gd name="connsiteY6" fmla="*/ 118735 h 12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09" h="123113">
                  <a:moveTo>
                    <a:pt x="100365" y="118735"/>
                  </a:moveTo>
                  <a:lnTo>
                    <a:pt x="115672" y="5637"/>
                  </a:lnTo>
                  <a:cubicBezTo>
                    <a:pt x="116123" y="1892"/>
                    <a:pt x="112371" y="-1104"/>
                    <a:pt x="108919" y="394"/>
                  </a:cubicBezTo>
                  <a:lnTo>
                    <a:pt x="3122" y="43686"/>
                  </a:lnTo>
                  <a:cubicBezTo>
                    <a:pt x="-479" y="45184"/>
                    <a:pt x="-1080" y="49828"/>
                    <a:pt x="1922" y="52225"/>
                  </a:cubicBezTo>
                  <a:lnTo>
                    <a:pt x="92412" y="122031"/>
                  </a:lnTo>
                  <a:cubicBezTo>
                    <a:pt x="95413" y="124428"/>
                    <a:pt x="99915" y="122630"/>
                    <a:pt x="100365" y="118735"/>
                  </a:cubicBezTo>
                  <a:close/>
                </a:path>
              </a:pathLst>
            </a:custGeom>
            <a:solidFill>
              <a:srgbClr val="5C5C5C"/>
            </a:solidFill>
            <a:ln w="149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ihandsfigur 22">
              <a:extLst>
                <a:ext uri="{FF2B5EF4-FFF2-40B4-BE49-F238E27FC236}">
                  <a16:creationId xmlns:a16="http://schemas.microsoft.com/office/drawing/2014/main" id="{6C1ACFDB-7E46-A338-1EAD-0D9E3502A878}"/>
                </a:ext>
              </a:extLst>
            </p:cNvPr>
            <p:cNvSpPr/>
            <p:nvPr/>
          </p:nvSpPr>
          <p:spPr>
            <a:xfrm>
              <a:off x="8146514" y="1871064"/>
              <a:ext cx="112941" cy="123711"/>
            </a:xfrm>
            <a:custGeom>
              <a:avLst/>
              <a:gdLst>
                <a:gd name="connsiteX0" fmla="*/ 2788 w 112941"/>
                <a:gd name="connsiteY0" fmla="*/ 73484 h 123711"/>
                <a:gd name="connsiteX1" fmla="*/ 105734 w 112941"/>
                <a:gd name="connsiteY1" fmla="*/ 123218 h 123711"/>
                <a:gd name="connsiteX2" fmla="*/ 112937 w 112941"/>
                <a:gd name="connsiteY2" fmla="*/ 118424 h 123711"/>
                <a:gd name="connsiteX3" fmla="*/ 104683 w 112941"/>
                <a:gd name="connsiteY3" fmla="*/ 4577 h 123711"/>
                <a:gd name="connsiteX4" fmla="*/ 96880 w 112941"/>
                <a:gd name="connsiteY4" fmla="*/ 832 h 123711"/>
                <a:gd name="connsiteX5" fmla="*/ 2188 w 112941"/>
                <a:gd name="connsiteY5" fmla="*/ 64946 h 123711"/>
                <a:gd name="connsiteX6" fmla="*/ 2788 w 112941"/>
                <a:gd name="connsiteY6" fmla="*/ 73484 h 1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41" h="123711">
                  <a:moveTo>
                    <a:pt x="2788" y="73484"/>
                  </a:moveTo>
                  <a:lnTo>
                    <a:pt x="105734" y="123218"/>
                  </a:lnTo>
                  <a:cubicBezTo>
                    <a:pt x="109185" y="124866"/>
                    <a:pt x="113087" y="122169"/>
                    <a:pt x="112937" y="118424"/>
                  </a:cubicBezTo>
                  <a:lnTo>
                    <a:pt x="104683" y="4577"/>
                  </a:lnTo>
                  <a:cubicBezTo>
                    <a:pt x="104383" y="832"/>
                    <a:pt x="100031" y="-1266"/>
                    <a:pt x="96880" y="832"/>
                  </a:cubicBezTo>
                  <a:lnTo>
                    <a:pt x="2188" y="64946"/>
                  </a:lnTo>
                  <a:cubicBezTo>
                    <a:pt x="-964" y="67043"/>
                    <a:pt x="-664" y="71837"/>
                    <a:pt x="2788" y="73484"/>
                  </a:cubicBezTo>
                  <a:close/>
                </a:path>
              </a:pathLst>
            </a:custGeom>
            <a:solidFill>
              <a:srgbClr val="5C5C5C"/>
            </a:solidFill>
            <a:ln w="149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ihandsfigur 23">
              <a:extLst>
                <a:ext uri="{FF2B5EF4-FFF2-40B4-BE49-F238E27FC236}">
                  <a16:creationId xmlns:a16="http://schemas.microsoft.com/office/drawing/2014/main" id="{418B882D-8801-9D3A-78B9-F928E6BF9554}"/>
                </a:ext>
              </a:extLst>
            </p:cNvPr>
            <p:cNvSpPr/>
            <p:nvPr/>
          </p:nvSpPr>
          <p:spPr>
            <a:xfrm>
              <a:off x="8755171" y="4243378"/>
              <a:ext cx="121613" cy="118949"/>
            </a:xfrm>
            <a:custGeom>
              <a:avLst/>
              <a:gdLst>
                <a:gd name="connsiteX0" fmla="*/ 251 w 121613"/>
                <a:gd name="connsiteY0" fmla="*/ 6581 h 118949"/>
                <a:gd name="connsiteX1" fmla="*/ 34466 w 121613"/>
                <a:gd name="connsiteY1" fmla="*/ 115485 h 118949"/>
                <a:gd name="connsiteX2" fmla="*/ 42870 w 121613"/>
                <a:gd name="connsiteY2" fmla="*/ 117433 h 118949"/>
                <a:gd name="connsiteX3" fmla="*/ 120304 w 121613"/>
                <a:gd name="connsiteY3" fmla="*/ 33395 h 118949"/>
                <a:gd name="connsiteX4" fmla="*/ 117753 w 121613"/>
                <a:gd name="connsiteY4" fmla="*/ 25156 h 118949"/>
                <a:gd name="connsiteX5" fmla="*/ 6103 w 121613"/>
                <a:gd name="connsiteY5" fmla="*/ 140 h 118949"/>
                <a:gd name="connsiteX6" fmla="*/ 251 w 121613"/>
                <a:gd name="connsiteY6" fmla="*/ 6431 h 11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13" h="118949">
                  <a:moveTo>
                    <a:pt x="251" y="6581"/>
                  </a:moveTo>
                  <a:lnTo>
                    <a:pt x="34466" y="115485"/>
                  </a:lnTo>
                  <a:cubicBezTo>
                    <a:pt x="35666" y="119080"/>
                    <a:pt x="40318" y="120129"/>
                    <a:pt x="42870" y="117433"/>
                  </a:cubicBezTo>
                  <a:lnTo>
                    <a:pt x="120304" y="33395"/>
                  </a:lnTo>
                  <a:cubicBezTo>
                    <a:pt x="122855" y="30549"/>
                    <a:pt x="121505" y="26055"/>
                    <a:pt x="117753" y="25156"/>
                  </a:cubicBezTo>
                  <a:lnTo>
                    <a:pt x="6103" y="140"/>
                  </a:lnTo>
                  <a:cubicBezTo>
                    <a:pt x="2351" y="-759"/>
                    <a:pt x="-950" y="2836"/>
                    <a:pt x="251" y="6431"/>
                  </a:cubicBezTo>
                  <a:close/>
                </a:path>
              </a:pathLst>
            </a:custGeom>
            <a:solidFill>
              <a:srgbClr val="5C5C5C"/>
            </a:solidFill>
            <a:ln w="149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ihandsfigur 24">
              <a:extLst>
                <a:ext uri="{FF2B5EF4-FFF2-40B4-BE49-F238E27FC236}">
                  <a16:creationId xmlns:a16="http://schemas.microsoft.com/office/drawing/2014/main" id="{B6213B5F-1262-CC4E-EE03-9D473BBAF9A1}"/>
                </a:ext>
              </a:extLst>
            </p:cNvPr>
            <p:cNvSpPr/>
            <p:nvPr/>
          </p:nvSpPr>
          <p:spPr>
            <a:xfrm>
              <a:off x="7199112" y="6092356"/>
              <a:ext cx="124230" cy="110835"/>
            </a:xfrm>
            <a:custGeom>
              <a:avLst/>
              <a:gdLst>
                <a:gd name="connsiteX0" fmla="*/ 61195 w 124230"/>
                <a:gd name="connsiteY0" fmla="*/ 2381 h 110835"/>
                <a:gd name="connsiteX1" fmla="*/ 718 w 124230"/>
                <a:gd name="connsiteY1" fmla="*/ 99301 h 110835"/>
                <a:gd name="connsiteX2" fmla="*/ 4769 w 124230"/>
                <a:gd name="connsiteY2" fmla="*/ 106940 h 110835"/>
                <a:gd name="connsiteX3" fmla="*/ 119121 w 124230"/>
                <a:gd name="connsiteY3" fmla="*/ 110835 h 110835"/>
                <a:gd name="connsiteX4" fmla="*/ 123622 w 124230"/>
                <a:gd name="connsiteY4" fmla="*/ 103495 h 110835"/>
                <a:gd name="connsiteX5" fmla="*/ 69748 w 124230"/>
                <a:gd name="connsiteY5" fmla="*/ 2680 h 110835"/>
                <a:gd name="connsiteX6" fmla="*/ 61195 w 124230"/>
                <a:gd name="connsiteY6" fmla="*/ 2381 h 11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30" h="110835">
                  <a:moveTo>
                    <a:pt x="61195" y="2381"/>
                  </a:moveTo>
                  <a:lnTo>
                    <a:pt x="718" y="99301"/>
                  </a:lnTo>
                  <a:cubicBezTo>
                    <a:pt x="-1233" y="102597"/>
                    <a:pt x="1018" y="106791"/>
                    <a:pt x="4769" y="106940"/>
                  </a:cubicBezTo>
                  <a:lnTo>
                    <a:pt x="119121" y="110835"/>
                  </a:lnTo>
                  <a:cubicBezTo>
                    <a:pt x="123022" y="110835"/>
                    <a:pt x="125423" y="106940"/>
                    <a:pt x="123622" y="103495"/>
                  </a:cubicBezTo>
                  <a:lnTo>
                    <a:pt x="69748" y="2680"/>
                  </a:lnTo>
                  <a:cubicBezTo>
                    <a:pt x="67947" y="-765"/>
                    <a:pt x="63145" y="-915"/>
                    <a:pt x="61195" y="2381"/>
                  </a:cubicBezTo>
                  <a:close/>
                </a:path>
              </a:pathLst>
            </a:custGeom>
            <a:solidFill>
              <a:srgbClr val="5C5C5C"/>
            </a:solidFill>
            <a:ln w="149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ihandsfigur 25">
              <a:extLst>
                <a:ext uri="{FF2B5EF4-FFF2-40B4-BE49-F238E27FC236}">
                  <a16:creationId xmlns:a16="http://schemas.microsoft.com/office/drawing/2014/main" id="{41B470B1-EBE5-0C6E-D0C4-FB2156CD1FB8}"/>
                </a:ext>
              </a:extLst>
            </p:cNvPr>
            <p:cNvSpPr/>
            <p:nvPr/>
          </p:nvSpPr>
          <p:spPr>
            <a:xfrm>
              <a:off x="4905853" y="6086333"/>
              <a:ext cx="124132" cy="111770"/>
            </a:xfrm>
            <a:custGeom>
              <a:avLst/>
              <a:gdLst>
                <a:gd name="connsiteX0" fmla="*/ 118909 w 124132"/>
                <a:gd name="connsiteY0" fmla="*/ 16 h 111770"/>
                <a:gd name="connsiteX1" fmla="*/ 4708 w 124132"/>
                <a:gd name="connsiteY1" fmla="*/ 6307 h 111770"/>
                <a:gd name="connsiteX2" fmla="*/ 806 w 124132"/>
                <a:gd name="connsiteY2" fmla="*/ 13947 h 111770"/>
                <a:gd name="connsiteX3" fmla="*/ 63234 w 124132"/>
                <a:gd name="connsiteY3" fmla="*/ 109519 h 111770"/>
                <a:gd name="connsiteX4" fmla="*/ 71788 w 124132"/>
                <a:gd name="connsiteY4" fmla="*/ 109070 h 111770"/>
                <a:gd name="connsiteX5" fmla="*/ 123561 w 124132"/>
                <a:gd name="connsiteY5" fmla="*/ 7206 h 111770"/>
                <a:gd name="connsiteX6" fmla="*/ 118909 w 124132"/>
                <a:gd name="connsiteY6" fmla="*/ 16 h 11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32" h="111770">
                  <a:moveTo>
                    <a:pt x="118909" y="16"/>
                  </a:moveTo>
                  <a:lnTo>
                    <a:pt x="4708" y="6307"/>
                  </a:lnTo>
                  <a:cubicBezTo>
                    <a:pt x="957" y="6457"/>
                    <a:pt x="-1294" y="10801"/>
                    <a:pt x="806" y="13947"/>
                  </a:cubicBezTo>
                  <a:lnTo>
                    <a:pt x="63234" y="109519"/>
                  </a:lnTo>
                  <a:cubicBezTo>
                    <a:pt x="65335" y="112665"/>
                    <a:pt x="70137" y="112515"/>
                    <a:pt x="71788" y="109070"/>
                  </a:cubicBezTo>
                  <a:lnTo>
                    <a:pt x="123561" y="7206"/>
                  </a:lnTo>
                  <a:cubicBezTo>
                    <a:pt x="125362" y="3761"/>
                    <a:pt x="122661" y="-284"/>
                    <a:pt x="118909" y="16"/>
                  </a:cubicBezTo>
                  <a:close/>
                </a:path>
              </a:pathLst>
            </a:custGeom>
            <a:solidFill>
              <a:srgbClr val="5C5C5C"/>
            </a:solidFill>
            <a:ln w="149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ihandsfigur 26">
              <a:extLst>
                <a:ext uri="{FF2B5EF4-FFF2-40B4-BE49-F238E27FC236}">
                  <a16:creationId xmlns:a16="http://schemas.microsoft.com/office/drawing/2014/main" id="{2B942957-D65F-4747-B888-F019044FEC82}"/>
                </a:ext>
              </a:extLst>
            </p:cNvPr>
            <p:cNvSpPr/>
            <p:nvPr/>
          </p:nvSpPr>
          <p:spPr>
            <a:xfrm>
              <a:off x="3438897" y="4136823"/>
              <a:ext cx="122224" cy="117879"/>
            </a:xfrm>
            <a:custGeom>
              <a:avLst/>
              <a:gdLst>
                <a:gd name="connsiteX0" fmla="*/ 120913 w 122224"/>
                <a:gd name="connsiteY0" fmla="*/ 87670 h 117879"/>
                <a:gd name="connsiteX1" fmla="*/ 45729 w 122224"/>
                <a:gd name="connsiteY1" fmla="*/ 1685 h 117879"/>
                <a:gd name="connsiteX2" fmla="*/ 37326 w 122224"/>
                <a:gd name="connsiteY2" fmla="*/ 3333 h 117879"/>
                <a:gd name="connsiteX3" fmla="*/ 259 w 122224"/>
                <a:gd name="connsiteY3" fmla="*/ 111338 h 117879"/>
                <a:gd name="connsiteX4" fmla="*/ 5962 w 122224"/>
                <a:gd name="connsiteY4" fmla="*/ 117779 h 117879"/>
                <a:gd name="connsiteX5" fmla="*/ 118212 w 122224"/>
                <a:gd name="connsiteY5" fmla="*/ 95759 h 117879"/>
                <a:gd name="connsiteX6" fmla="*/ 121063 w 122224"/>
                <a:gd name="connsiteY6" fmla="*/ 87670 h 11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24" h="117879">
                  <a:moveTo>
                    <a:pt x="120913" y="87670"/>
                  </a:moveTo>
                  <a:lnTo>
                    <a:pt x="45729" y="1685"/>
                  </a:lnTo>
                  <a:cubicBezTo>
                    <a:pt x="43178" y="-1161"/>
                    <a:pt x="38526" y="-262"/>
                    <a:pt x="37326" y="3333"/>
                  </a:cubicBezTo>
                  <a:lnTo>
                    <a:pt x="259" y="111338"/>
                  </a:lnTo>
                  <a:cubicBezTo>
                    <a:pt x="-941" y="114933"/>
                    <a:pt x="2210" y="118528"/>
                    <a:pt x="5962" y="117779"/>
                  </a:cubicBezTo>
                  <a:lnTo>
                    <a:pt x="118212" y="95759"/>
                  </a:lnTo>
                  <a:cubicBezTo>
                    <a:pt x="121963" y="95010"/>
                    <a:pt x="123464" y="90516"/>
                    <a:pt x="121063" y="87670"/>
                  </a:cubicBezTo>
                  <a:close/>
                </a:path>
              </a:pathLst>
            </a:custGeom>
            <a:solidFill>
              <a:srgbClr val="5C5C5C"/>
            </a:solidFill>
            <a:ln w="149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8" name="Frihandsfigur 27">
            <a:extLst>
              <a:ext uri="{FF2B5EF4-FFF2-40B4-BE49-F238E27FC236}">
                <a16:creationId xmlns:a16="http://schemas.microsoft.com/office/drawing/2014/main" id="{2528D461-2435-7BAF-6DFA-3A4A99948B69}"/>
              </a:ext>
            </a:extLst>
          </p:cNvPr>
          <p:cNvSpPr/>
          <p:nvPr/>
        </p:nvSpPr>
        <p:spPr>
          <a:xfrm>
            <a:off x="5359500" y="3018631"/>
            <a:ext cx="1882953" cy="1837819"/>
          </a:xfrm>
          <a:custGeom>
            <a:avLst/>
            <a:gdLst>
              <a:gd name="connsiteX0" fmla="*/ 388339 w 1882953"/>
              <a:gd name="connsiteY0" fmla="*/ 1552071 h 1837819"/>
              <a:gd name="connsiteX1" fmla="*/ 353674 w 1882953"/>
              <a:gd name="connsiteY1" fmla="*/ 1622178 h 1837819"/>
              <a:gd name="connsiteX2" fmla="*/ 370331 w 1882953"/>
              <a:gd name="connsiteY2" fmla="*/ 1671162 h 1837819"/>
              <a:gd name="connsiteX3" fmla="*/ 522799 w 1882953"/>
              <a:gd name="connsiteY3" fmla="*/ 1746211 h 1837819"/>
              <a:gd name="connsiteX4" fmla="*/ 534955 w 1882953"/>
              <a:gd name="connsiteY4" fmla="*/ 1752203 h 1837819"/>
              <a:gd name="connsiteX5" fmla="*/ 695076 w 1882953"/>
              <a:gd name="connsiteY5" fmla="*/ 1830998 h 1837819"/>
              <a:gd name="connsiteX6" fmla="*/ 744148 w 1882953"/>
              <a:gd name="connsiteY6" fmla="*/ 1814370 h 1837819"/>
              <a:gd name="connsiteX7" fmla="*/ 778513 w 1882953"/>
              <a:gd name="connsiteY7" fmla="*/ 1744713 h 1837819"/>
              <a:gd name="connsiteX8" fmla="*/ 928730 w 1882953"/>
              <a:gd name="connsiteY8" fmla="*/ 1760592 h 1837819"/>
              <a:gd name="connsiteX9" fmla="*/ 1088851 w 1882953"/>
              <a:gd name="connsiteY9" fmla="*/ 1746361 h 1837819"/>
              <a:gd name="connsiteX10" fmla="*/ 1122016 w 1882953"/>
              <a:gd name="connsiteY10" fmla="*/ 1816767 h 1837819"/>
              <a:gd name="connsiteX11" fmla="*/ 1170787 w 1882953"/>
              <a:gd name="connsiteY11" fmla="*/ 1834293 h 1837819"/>
              <a:gd name="connsiteX12" fmla="*/ 1324606 w 1882953"/>
              <a:gd name="connsiteY12" fmla="*/ 1762090 h 1837819"/>
              <a:gd name="connsiteX13" fmla="*/ 1336761 w 1882953"/>
              <a:gd name="connsiteY13" fmla="*/ 1756398 h 1837819"/>
              <a:gd name="connsiteX14" fmla="*/ 1498383 w 1882953"/>
              <a:gd name="connsiteY14" fmla="*/ 1680599 h 1837819"/>
              <a:gd name="connsiteX15" fmla="*/ 1515941 w 1882953"/>
              <a:gd name="connsiteY15" fmla="*/ 1631914 h 1837819"/>
              <a:gd name="connsiteX16" fmla="*/ 1482926 w 1882953"/>
              <a:gd name="connsiteY16" fmla="*/ 1561808 h 1837819"/>
              <a:gd name="connsiteX17" fmla="*/ 1589624 w 1882953"/>
              <a:gd name="connsiteY17" fmla="*/ 1453953 h 1837819"/>
              <a:gd name="connsiteX18" fmla="*/ 1677563 w 1882953"/>
              <a:gd name="connsiteY18" fmla="*/ 1320332 h 1837819"/>
              <a:gd name="connsiteX19" fmla="*/ 1753347 w 1882953"/>
              <a:gd name="connsiteY19" fmla="*/ 1338458 h 1837819"/>
              <a:gd name="connsiteX20" fmla="*/ 1797616 w 1882953"/>
              <a:gd name="connsiteY20" fmla="*/ 1311344 h 1837819"/>
              <a:gd name="connsiteX21" fmla="*/ 1837234 w 1882953"/>
              <a:gd name="connsiteY21" fmla="*/ 1146265 h 1837819"/>
              <a:gd name="connsiteX22" fmla="*/ 1840386 w 1882953"/>
              <a:gd name="connsiteY22" fmla="*/ 1133233 h 1837819"/>
              <a:gd name="connsiteX23" fmla="*/ 1881954 w 1882953"/>
              <a:gd name="connsiteY23" fmla="*/ 959915 h 1837819"/>
              <a:gd name="connsiteX24" fmla="*/ 1854792 w 1882953"/>
              <a:gd name="connsiteY24" fmla="*/ 915724 h 1837819"/>
              <a:gd name="connsiteX25" fmla="*/ 1779458 w 1882953"/>
              <a:gd name="connsiteY25" fmla="*/ 897748 h 1837819"/>
              <a:gd name="connsiteX26" fmla="*/ 1761751 w 1882953"/>
              <a:gd name="connsiteY26" fmla="*/ 747200 h 1837819"/>
              <a:gd name="connsiteX27" fmla="*/ 1759199 w 1882953"/>
              <a:gd name="connsiteY27" fmla="*/ 734916 h 1837819"/>
              <a:gd name="connsiteX28" fmla="*/ 1714480 w 1882953"/>
              <a:gd name="connsiteY28" fmla="*/ 597251 h 1837819"/>
              <a:gd name="connsiteX29" fmla="*/ 1775407 w 1882953"/>
              <a:gd name="connsiteY29" fmla="*/ 549615 h 1837819"/>
              <a:gd name="connsiteX30" fmla="*/ 1781709 w 1882953"/>
              <a:gd name="connsiteY30" fmla="*/ 498233 h 1837819"/>
              <a:gd name="connsiteX31" fmla="*/ 1675162 w 1882953"/>
              <a:gd name="connsiteY31" fmla="*/ 362216 h 1837819"/>
              <a:gd name="connsiteX32" fmla="*/ 1666908 w 1882953"/>
              <a:gd name="connsiteY32" fmla="*/ 351580 h 1837819"/>
              <a:gd name="connsiteX33" fmla="*/ 1558860 w 1882953"/>
              <a:gd name="connsiteY33" fmla="*/ 213615 h 1837819"/>
              <a:gd name="connsiteX34" fmla="*/ 1507387 w 1882953"/>
              <a:gd name="connsiteY34" fmla="*/ 207323 h 1837819"/>
              <a:gd name="connsiteX35" fmla="*/ 1446310 w 1882953"/>
              <a:gd name="connsiteY35" fmla="*/ 254959 h 1837819"/>
              <a:gd name="connsiteX36" fmla="*/ 1314551 w 1882953"/>
              <a:gd name="connsiteY36" fmla="*/ 173768 h 1837819"/>
              <a:gd name="connsiteX37" fmla="*/ 1167036 w 1882953"/>
              <a:gd name="connsiteY37" fmla="*/ 117444 h 1837819"/>
              <a:gd name="connsiteX38" fmla="*/ 1167786 w 1882953"/>
              <a:gd name="connsiteY38" fmla="*/ 39848 h 1837819"/>
              <a:gd name="connsiteX39" fmla="*/ 1131470 w 1882953"/>
              <a:gd name="connsiteY39" fmla="*/ 2997 h 1837819"/>
              <a:gd name="connsiteX40" fmla="*/ 957693 w 1882953"/>
              <a:gd name="connsiteY40" fmla="*/ 1499 h 1837819"/>
              <a:gd name="connsiteX41" fmla="*/ 950940 w 1882953"/>
              <a:gd name="connsiteY41" fmla="*/ 1499 h 1837819"/>
              <a:gd name="connsiteX42" fmla="*/ 944187 w 1882953"/>
              <a:gd name="connsiteY42" fmla="*/ 1499 h 1837819"/>
              <a:gd name="connsiteX43" fmla="*/ 769359 w 1882953"/>
              <a:gd name="connsiteY43" fmla="*/ 1 h 1837819"/>
              <a:gd name="connsiteX44" fmla="*/ 732442 w 1882953"/>
              <a:gd name="connsiteY44" fmla="*/ 36252 h 1837819"/>
              <a:gd name="connsiteX45" fmla="*/ 731692 w 1882953"/>
              <a:gd name="connsiteY45" fmla="*/ 113849 h 1837819"/>
              <a:gd name="connsiteX46" fmla="*/ 587028 w 1882953"/>
              <a:gd name="connsiteY46" fmla="*/ 165979 h 1837819"/>
              <a:gd name="connsiteX47" fmla="*/ 574872 w 1882953"/>
              <a:gd name="connsiteY47" fmla="*/ 171821 h 1837819"/>
              <a:gd name="connsiteX48" fmla="*/ 451217 w 1882953"/>
              <a:gd name="connsiteY48" fmla="*/ 245822 h 1837819"/>
              <a:gd name="connsiteX49" fmla="*/ 390290 w 1882953"/>
              <a:gd name="connsiteY49" fmla="*/ 196388 h 1837819"/>
              <a:gd name="connsiteX50" fmla="*/ 338667 w 1882953"/>
              <a:gd name="connsiteY50" fmla="*/ 201781 h 1837819"/>
              <a:gd name="connsiteX51" fmla="*/ 229569 w 1882953"/>
              <a:gd name="connsiteY51" fmla="*/ 335851 h 1837819"/>
              <a:gd name="connsiteX52" fmla="*/ 221015 w 1882953"/>
              <a:gd name="connsiteY52" fmla="*/ 346337 h 1837819"/>
              <a:gd name="connsiteX53" fmla="*/ 110416 w 1882953"/>
              <a:gd name="connsiteY53" fmla="*/ 482355 h 1837819"/>
              <a:gd name="connsiteX54" fmla="*/ 115818 w 1882953"/>
              <a:gd name="connsiteY54" fmla="*/ 533886 h 1837819"/>
              <a:gd name="connsiteX55" fmla="*/ 176445 w 1882953"/>
              <a:gd name="connsiteY55" fmla="*/ 583020 h 1837819"/>
              <a:gd name="connsiteX56" fmla="*/ 127223 w 1882953"/>
              <a:gd name="connsiteY56" fmla="*/ 726977 h 1837819"/>
              <a:gd name="connsiteX57" fmla="*/ 124822 w 1882953"/>
              <a:gd name="connsiteY57" fmla="*/ 740908 h 1837819"/>
              <a:gd name="connsiteX58" fmla="*/ 104413 w 1882953"/>
              <a:gd name="connsiteY58" fmla="*/ 889659 h 1837819"/>
              <a:gd name="connsiteX59" fmla="*/ 28779 w 1882953"/>
              <a:gd name="connsiteY59" fmla="*/ 906436 h 1837819"/>
              <a:gd name="connsiteX60" fmla="*/ 867 w 1882953"/>
              <a:gd name="connsiteY60" fmla="*/ 950028 h 1837819"/>
              <a:gd name="connsiteX61" fmla="*/ 39434 w 1882953"/>
              <a:gd name="connsiteY61" fmla="*/ 1124095 h 1837819"/>
              <a:gd name="connsiteX62" fmla="*/ 42285 w 1882953"/>
              <a:gd name="connsiteY62" fmla="*/ 1137277 h 1837819"/>
              <a:gd name="connsiteX63" fmla="*/ 79052 w 1882953"/>
              <a:gd name="connsiteY63" fmla="*/ 1302955 h 1837819"/>
              <a:gd name="connsiteX64" fmla="*/ 122721 w 1882953"/>
              <a:gd name="connsiteY64" fmla="*/ 1330818 h 1837819"/>
              <a:gd name="connsiteX65" fmla="*/ 198805 w 1882953"/>
              <a:gd name="connsiteY65" fmla="*/ 1314040 h 1837819"/>
              <a:gd name="connsiteX66" fmla="*/ 278190 w 1882953"/>
              <a:gd name="connsiteY66" fmla="*/ 1437475 h 1837819"/>
              <a:gd name="connsiteX67" fmla="*/ 388189 w 1882953"/>
              <a:gd name="connsiteY67" fmla="*/ 1552521 h 18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82953" h="1837819">
                <a:moveTo>
                  <a:pt x="388339" y="1552071"/>
                </a:moveTo>
                <a:lnTo>
                  <a:pt x="353674" y="1622178"/>
                </a:lnTo>
                <a:cubicBezTo>
                  <a:pt x="344670" y="1640303"/>
                  <a:pt x="352173" y="1662174"/>
                  <a:pt x="370331" y="1671162"/>
                </a:cubicBezTo>
                <a:lnTo>
                  <a:pt x="522799" y="1746211"/>
                </a:lnTo>
                <a:lnTo>
                  <a:pt x="534955" y="1752203"/>
                </a:lnTo>
                <a:lnTo>
                  <a:pt x="695076" y="1830998"/>
                </a:lnTo>
                <a:cubicBezTo>
                  <a:pt x="713234" y="1839986"/>
                  <a:pt x="735144" y="1832496"/>
                  <a:pt x="744148" y="1814370"/>
                </a:cubicBezTo>
                <a:lnTo>
                  <a:pt x="778513" y="1744713"/>
                </a:lnTo>
                <a:cubicBezTo>
                  <a:pt x="827135" y="1754300"/>
                  <a:pt x="877407" y="1759693"/>
                  <a:pt x="928730" y="1760592"/>
                </a:cubicBezTo>
                <a:cubicBezTo>
                  <a:pt x="928730" y="1760592"/>
                  <a:pt x="1041280" y="1754750"/>
                  <a:pt x="1088851" y="1746361"/>
                </a:cubicBezTo>
                <a:lnTo>
                  <a:pt x="1122016" y="1816767"/>
                </a:lnTo>
                <a:cubicBezTo>
                  <a:pt x="1130570" y="1835042"/>
                  <a:pt x="1152479" y="1842982"/>
                  <a:pt x="1170787" y="1834293"/>
                </a:cubicBezTo>
                <a:lnTo>
                  <a:pt x="1324606" y="1762090"/>
                </a:lnTo>
                <a:lnTo>
                  <a:pt x="1336761" y="1756398"/>
                </a:lnTo>
                <a:lnTo>
                  <a:pt x="1498383" y="1680599"/>
                </a:lnTo>
                <a:cubicBezTo>
                  <a:pt x="1516691" y="1672061"/>
                  <a:pt x="1524645" y="1650190"/>
                  <a:pt x="1515941" y="1631914"/>
                </a:cubicBezTo>
                <a:lnTo>
                  <a:pt x="1482926" y="1561808"/>
                </a:lnTo>
                <a:cubicBezTo>
                  <a:pt x="1521644" y="1529152"/>
                  <a:pt x="1557360" y="1493050"/>
                  <a:pt x="1589624" y="1453953"/>
                </a:cubicBezTo>
                <a:cubicBezTo>
                  <a:pt x="1589624" y="1453953"/>
                  <a:pt x="1654453" y="1362725"/>
                  <a:pt x="1677563" y="1320332"/>
                </a:cubicBezTo>
                <a:lnTo>
                  <a:pt x="1753347" y="1338458"/>
                </a:lnTo>
                <a:cubicBezTo>
                  <a:pt x="1773006" y="1343101"/>
                  <a:pt x="1792814" y="1331117"/>
                  <a:pt x="1797616" y="1311344"/>
                </a:cubicBezTo>
                <a:lnTo>
                  <a:pt x="1837234" y="1146265"/>
                </a:lnTo>
                <a:lnTo>
                  <a:pt x="1840386" y="1133233"/>
                </a:lnTo>
                <a:lnTo>
                  <a:pt x="1881954" y="959915"/>
                </a:lnTo>
                <a:cubicBezTo>
                  <a:pt x="1886606" y="940291"/>
                  <a:pt x="1874601" y="920518"/>
                  <a:pt x="1854792" y="915724"/>
                </a:cubicBezTo>
                <a:lnTo>
                  <a:pt x="1779458" y="897748"/>
                </a:lnTo>
                <a:cubicBezTo>
                  <a:pt x="1778108" y="847116"/>
                  <a:pt x="1772105" y="796783"/>
                  <a:pt x="1761751" y="747200"/>
                </a:cubicBezTo>
                <a:lnTo>
                  <a:pt x="1759199" y="734916"/>
                </a:lnTo>
                <a:cubicBezTo>
                  <a:pt x="1748245" y="687280"/>
                  <a:pt x="1733238" y="641292"/>
                  <a:pt x="1714480" y="597251"/>
                </a:cubicBezTo>
                <a:lnTo>
                  <a:pt x="1775407" y="549615"/>
                </a:lnTo>
                <a:cubicBezTo>
                  <a:pt x="1791314" y="537181"/>
                  <a:pt x="1794165" y="514112"/>
                  <a:pt x="1781709" y="498233"/>
                </a:cubicBezTo>
                <a:lnTo>
                  <a:pt x="1675162" y="362216"/>
                </a:lnTo>
                <a:lnTo>
                  <a:pt x="1666908" y="351580"/>
                </a:lnTo>
                <a:lnTo>
                  <a:pt x="1558860" y="213615"/>
                </a:lnTo>
                <a:cubicBezTo>
                  <a:pt x="1546405" y="197736"/>
                  <a:pt x="1523294" y="194890"/>
                  <a:pt x="1507387" y="207323"/>
                </a:cubicBezTo>
                <a:lnTo>
                  <a:pt x="1446310" y="254959"/>
                </a:lnTo>
                <a:cubicBezTo>
                  <a:pt x="1405192" y="224101"/>
                  <a:pt x="1361072" y="196837"/>
                  <a:pt x="1314551" y="173768"/>
                </a:cubicBezTo>
                <a:cubicBezTo>
                  <a:pt x="1314551" y="173768"/>
                  <a:pt x="1214007" y="130326"/>
                  <a:pt x="1167036" y="117444"/>
                </a:cubicBezTo>
                <a:lnTo>
                  <a:pt x="1167786" y="39848"/>
                </a:lnTo>
                <a:cubicBezTo>
                  <a:pt x="1167936" y="19625"/>
                  <a:pt x="1151729" y="3147"/>
                  <a:pt x="1131470" y="2997"/>
                </a:cubicBezTo>
                <a:lnTo>
                  <a:pt x="957693" y="1499"/>
                </a:lnTo>
                <a:lnTo>
                  <a:pt x="950940" y="1499"/>
                </a:lnTo>
                <a:cubicBezTo>
                  <a:pt x="950940" y="1499"/>
                  <a:pt x="944187" y="1499"/>
                  <a:pt x="944187" y="1499"/>
                </a:cubicBezTo>
                <a:lnTo>
                  <a:pt x="769359" y="1"/>
                </a:lnTo>
                <a:cubicBezTo>
                  <a:pt x="749100" y="-149"/>
                  <a:pt x="732592" y="16030"/>
                  <a:pt x="732442" y="36252"/>
                </a:cubicBezTo>
                <a:lnTo>
                  <a:pt x="731692" y="113849"/>
                </a:lnTo>
                <a:cubicBezTo>
                  <a:pt x="681420" y="126881"/>
                  <a:pt x="633098" y="144408"/>
                  <a:pt x="587028" y="165979"/>
                </a:cubicBezTo>
                <a:lnTo>
                  <a:pt x="574872" y="171821"/>
                </a:lnTo>
                <a:cubicBezTo>
                  <a:pt x="531503" y="193092"/>
                  <a:pt x="490084" y="217809"/>
                  <a:pt x="451217" y="245822"/>
                </a:cubicBezTo>
                <a:lnTo>
                  <a:pt x="390290" y="196388"/>
                </a:lnTo>
                <a:cubicBezTo>
                  <a:pt x="374533" y="183655"/>
                  <a:pt x="351423" y="186052"/>
                  <a:pt x="338667" y="201781"/>
                </a:cubicBezTo>
                <a:lnTo>
                  <a:pt x="229569" y="335851"/>
                </a:lnTo>
                <a:lnTo>
                  <a:pt x="221015" y="346337"/>
                </a:lnTo>
                <a:lnTo>
                  <a:pt x="110416" y="482355"/>
                </a:lnTo>
                <a:cubicBezTo>
                  <a:pt x="97660" y="498084"/>
                  <a:pt x="100061" y="521153"/>
                  <a:pt x="115818" y="533886"/>
                </a:cubicBezTo>
                <a:lnTo>
                  <a:pt x="176445" y="583020"/>
                </a:lnTo>
                <a:cubicBezTo>
                  <a:pt x="155886" y="629008"/>
                  <a:pt x="139378" y="677094"/>
                  <a:pt x="127223" y="726977"/>
                </a:cubicBezTo>
                <a:lnTo>
                  <a:pt x="124822" y="740908"/>
                </a:lnTo>
                <a:cubicBezTo>
                  <a:pt x="113567" y="790342"/>
                  <a:pt x="106664" y="839177"/>
                  <a:pt x="104413" y="889659"/>
                </a:cubicBezTo>
                <a:lnTo>
                  <a:pt x="28779" y="906436"/>
                </a:lnTo>
                <a:cubicBezTo>
                  <a:pt x="8970" y="910781"/>
                  <a:pt x="-3485" y="930404"/>
                  <a:pt x="867" y="950028"/>
                </a:cubicBezTo>
                <a:lnTo>
                  <a:pt x="39434" y="1124095"/>
                </a:lnTo>
                <a:lnTo>
                  <a:pt x="42285" y="1137277"/>
                </a:lnTo>
                <a:lnTo>
                  <a:pt x="79052" y="1302955"/>
                </a:lnTo>
                <a:cubicBezTo>
                  <a:pt x="83404" y="1322729"/>
                  <a:pt x="103062" y="1335162"/>
                  <a:pt x="122721" y="1330818"/>
                </a:cubicBezTo>
                <a:lnTo>
                  <a:pt x="198805" y="1314040"/>
                </a:lnTo>
                <a:cubicBezTo>
                  <a:pt x="221315" y="1356883"/>
                  <a:pt x="247577" y="1397928"/>
                  <a:pt x="278190" y="1437475"/>
                </a:cubicBezTo>
                <a:cubicBezTo>
                  <a:pt x="278190" y="1437475"/>
                  <a:pt x="351273" y="1520014"/>
                  <a:pt x="388189" y="1552521"/>
                </a:cubicBezTo>
                <a:close/>
              </a:path>
            </a:pathLst>
          </a:custGeom>
          <a:solidFill>
            <a:srgbClr val="D75614"/>
          </a:solidFill>
          <a:ln w="1754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ihandsfigur 28">
            <a:extLst>
              <a:ext uri="{FF2B5EF4-FFF2-40B4-BE49-F238E27FC236}">
                <a16:creationId xmlns:a16="http://schemas.microsoft.com/office/drawing/2014/main" id="{EBAD34C7-8F8F-9A40-F8FA-CFDC1E9E7BF0}"/>
              </a:ext>
            </a:extLst>
          </p:cNvPr>
          <p:cNvSpPr/>
          <p:nvPr/>
        </p:nvSpPr>
        <p:spPr>
          <a:xfrm>
            <a:off x="5650896" y="3304299"/>
            <a:ext cx="1293875" cy="1291569"/>
          </a:xfrm>
          <a:custGeom>
            <a:avLst/>
            <a:gdLst>
              <a:gd name="connsiteX0" fmla="*/ 1293876 w 1293875"/>
              <a:gd name="connsiteY0" fmla="*/ 645785 h 1291569"/>
              <a:gd name="connsiteX1" fmla="*/ 646938 w 1293875"/>
              <a:gd name="connsiteY1" fmla="*/ 1291570 h 1291569"/>
              <a:gd name="connsiteX2" fmla="*/ 0 w 1293875"/>
              <a:gd name="connsiteY2" fmla="*/ 645785 h 1291569"/>
              <a:gd name="connsiteX3" fmla="*/ 646938 w 1293875"/>
              <a:gd name="connsiteY3" fmla="*/ 0 h 1291569"/>
              <a:gd name="connsiteX4" fmla="*/ 1293876 w 1293875"/>
              <a:gd name="connsiteY4" fmla="*/ 645785 h 1291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875" h="1291569">
                <a:moveTo>
                  <a:pt x="1293876" y="645785"/>
                </a:moveTo>
                <a:cubicBezTo>
                  <a:pt x="1293876" y="1002442"/>
                  <a:pt x="1004232" y="1291570"/>
                  <a:pt x="646938" y="1291570"/>
                </a:cubicBezTo>
                <a:cubicBezTo>
                  <a:pt x="289644" y="1291570"/>
                  <a:pt x="0" y="1002442"/>
                  <a:pt x="0" y="645785"/>
                </a:cubicBezTo>
                <a:cubicBezTo>
                  <a:pt x="0" y="289128"/>
                  <a:pt x="289644" y="0"/>
                  <a:pt x="646938" y="0"/>
                </a:cubicBezTo>
                <a:cubicBezTo>
                  <a:pt x="1004232" y="0"/>
                  <a:pt x="1293876" y="289128"/>
                  <a:pt x="1293876" y="645785"/>
                </a:cubicBezTo>
                <a:close/>
              </a:path>
            </a:pathLst>
          </a:custGeom>
          <a:solidFill>
            <a:srgbClr val="FFFFFF"/>
          </a:solidFill>
          <a:ln w="149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30" name="Bild 6">
            <a:extLst>
              <a:ext uri="{FF2B5EF4-FFF2-40B4-BE49-F238E27FC236}">
                <a16:creationId xmlns:a16="http://schemas.microsoft.com/office/drawing/2014/main" id="{6FC24240-417F-A69B-5E1A-604F8C1514D8}"/>
              </a:ext>
            </a:extLst>
          </p:cNvPr>
          <p:cNvGrpSpPr/>
          <p:nvPr/>
        </p:nvGrpSpPr>
        <p:grpSpPr>
          <a:xfrm>
            <a:off x="4881826" y="1418110"/>
            <a:ext cx="2905309" cy="662339"/>
            <a:chOff x="4738607" y="1173465"/>
            <a:chExt cx="2905309" cy="662339"/>
          </a:xfrm>
          <a:solidFill>
            <a:srgbClr val="5B5B5B"/>
          </a:solidFill>
        </p:grpSpPr>
        <p:sp>
          <p:nvSpPr>
            <p:cNvPr id="31" name="Frihandsfigur 30">
              <a:extLst>
                <a:ext uri="{FF2B5EF4-FFF2-40B4-BE49-F238E27FC236}">
                  <a16:creationId xmlns:a16="http://schemas.microsoft.com/office/drawing/2014/main" id="{DA4B5C6C-41F4-BC57-3059-F2AEC2734BB6}"/>
                </a:ext>
              </a:extLst>
            </p:cNvPr>
            <p:cNvSpPr/>
            <p:nvPr/>
          </p:nvSpPr>
          <p:spPr>
            <a:xfrm>
              <a:off x="4738607" y="1190302"/>
              <a:ext cx="258844" cy="645502"/>
            </a:xfrm>
            <a:custGeom>
              <a:avLst/>
              <a:gdLst>
                <a:gd name="connsiteX0" fmla="*/ 258842 w 258844"/>
                <a:gd name="connsiteY0" fmla="*/ 242232 h 645502"/>
                <a:gd name="connsiteX1" fmla="*/ 254040 w 258844"/>
                <a:gd name="connsiteY1" fmla="*/ 19930 h 645502"/>
                <a:gd name="connsiteX2" fmla="*/ 223577 w 258844"/>
                <a:gd name="connsiteY2" fmla="*/ 2703 h 645502"/>
                <a:gd name="connsiteX3" fmla="*/ 8831 w 258844"/>
                <a:gd name="connsiteY3" fmla="*/ 125988 h 645502"/>
                <a:gd name="connsiteX4" fmla="*/ 8981 w 258844"/>
                <a:gd name="connsiteY4" fmla="*/ 143664 h 645502"/>
                <a:gd name="connsiteX5" fmla="*/ 56703 w 258844"/>
                <a:gd name="connsiteY5" fmla="*/ 169879 h 645502"/>
                <a:gd name="connsiteX6" fmla="*/ 60754 w 258844"/>
                <a:gd name="connsiteY6" fmla="*/ 183511 h 645502"/>
                <a:gd name="connsiteX7" fmla="*/ 4479 w 258844"/>
                <a:gd name="connsiteY7" fmla="*/ 346343 h 645502"/>
                <a:gd name="connsiteX8" fmla="*/ 51600 w 258844"/>
                <a:gd name="connsiteY8" fmla="*/ 638302 h 645502"/>
                <a:gd name="connsiteX9" fmla="*/ 71559 w 258844"/>
                <a:gd name="connsiteY9" fmla="*/ 635905 h 645502"/>
                <a:gd name="connsiteX10" fmla="*/ 100372 w 258844"/>
                <a:gd name="connsiteY10" fmla="*/ 393979 h 645502"/>
                <a:gd name="connsiteX11" fmla="*/ 177356 w 258844"/>
                <a:gd name="connsiteY11" fmla="*/ 239087 h 645502"/>
                <a:gd name="connsiteX12" fmla="*/ 187711 w 258844"/>
                <a:gd name="connsiteY12" fmla="*/ 236091 h 645502"/>
                <a:gd name="connsiteX13" fmla="*/ 245937 w 258844"/>
                <a:gd name="connsiteY13" fmla="*/ 252269 h 645502"/>
                <a:gd name="connsiteX14" fmla="*/ 258842 w 258844"/>
                <a:gd name="connsiteY14" fmla="*/ 242232 h 6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844" h="645502">
                  <a:moveTo>
                    <a:pt x="258842" y="242232"/>
                  </a:moveTo>
                  <a:lnTo>
                    <a:pt x="254040" y="19930"/>
                  </a:lnTo>
                  <a:cubicBezTo>
                    <a:pt x="253740" y="4501"/>
                    <a:pt x="236933" y="-4936"/>
                    <a:pt x="223577" y="2703"/>
                  </a:cubicBezTo>
                  <a:lnTo>
                    <a:pt x="8831" y="125988"/>
                  </a:lnTo>
                  <a:cubicBezTo>
                    <a:pt x="1928" y="129883"/>
                    <a:pt x="2078" y="139919"/>
                    <a:pt x="8981" y="143664"/>
                  </a:cubicBezTo>
                  <a:lnTo>
                    <a:pt x="56703" y="169879"/>
                  </a:lnTo>
                  <a:cubicBezTo>
                    <a:pt x="61655" y="172576"/>
                    <a:pt x="63456" y="178717"/>
                    <a:pt x="60754" y="183511"/>
                  </a:cubicBezTo>
                  <a:cubicBezTo>
                    <a:pt x="48449" y="205981"/>
                    <a:pt x="16635" y="269646"/>
                    <a:pt x="4479" y="346343"/>
                  </a:cubicBezTo>
                  <a:cubicBezTo>
                    <a:pt x="-12928" y="455397"/>
                    <a:pt x="24138" y="546325"/>
                    <a:pt x="51600" y="638302"/>
                  </a:cubicBezTo>
                  <a:cubicBezTo>
                    <a:pt x="54902" y="649237"/>
                    <a:pt x="70809" y="647140"/>
                    <a:pt x="71559" y="635905"/>
                  </a:cubicBezTo>
                  <a:cubicBezTo>
                    <a:pt x="78912" y="523855"/>
                    <a:pt x="75161" y="497041"/>
                    <a:pt x="100372" y="393979"/>
                  </a:cubicBezTo>
                  <a:cubicBezTo>
                    <a:pt x="121531" y="307095"/>
                    <a:pt x="163700" y="254366"/>
                    <a:pt x="177356" y="239087"/>
                  </a:cubicBezTo>
                  <a:cubicBezTo>
                    <a:pt x="179907" y="236240"/>
                    <a:pt x="183959" y="235042"/>
                    <a:pt x="187711" y="236091"/>
                  </a:cubicBezTo>
                  <a:lnTo>
                    <a:pt x="245937" y="252269"/>
                  </a:lnTo>
                  <a:cubicBezTo>
                    <a:pt x="252540" y="254066"/>
                    <a:pt x="258993" y="249123"/>
                    <a:pt x="258842" y="242232"/>
                  </a:cubicBezTo>
                  <a:close/>
                </a:path>
              </a:pathLst>
            </a:custGeom>
            <a:solidFill>
              <a:srgbClr val="5B5B5B"/>
            </a:solidFill>
            <a:ln w="15894"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ihandsfigur 31">
              <a:extLst>
                <a:ext uri="{FF2B5EF4-FFF2-40B4-BE49-F238E27FC236}">
                  <a16:creationId xmlns:a16="http://schemas.microsoft.com/office/drawing/2014/main" id="{73DECF20-6609-E610-793C-BD3C88998861}"/>
                </a:ext>
              </a:extLst>
            </p:cNvPr>
            <p:cNvSpPr/>
            <p:nvPr/>
          </p:nvSpPr>
          <p:spPr>
            <a:xfrm>
              <a:off x="7292221" y="1173465"/>
              <a:ext cx="351694" cy="630099"/>
            </a:xfrm>
            <a:custGeom>
              <a:avLst/>
              <a:gdLst>
                <a:gd name="connsiteX0" fmla="*/ 79885 w 351694"/>
                <a:gd name="connsiteY0" fmla="*/ 444371 h 630099"/>
                <a:gd name="connsiteX1" fmla="*/ 213744 w 351694"/>
                <a:gd name="connsiteY1" fmla="*/ 622033 h 630099"/>
                <a:gd name="connsiteX2" fmla="*/ 248560 w 351694"/>
                <a:gd name="connsiteY2" fmla="*/ 618138 h 630099"/>
                <a:gd name="connsiteX3" fmla="*/ 350755 w 351694"/>
                <a:gd name="connsiteY3" fmla="*/ 392990 h 630099"/>
                <a:gd name="connsiteX4" fmla="*/ 340251 w 351694"/>
                <a:gd name="connsiteY4" fmla="*/ 378759 h 630099"/>
                <a:gd name="connsiteX5" fmla="*/ 286227 w 351694"/>
                <a:gd name="connsiteY5" fmla="*/ 385350 h 630099"/>
                <a:gd name="connsiteX6" fmla="*/ 274972 w 351694"/>
                <a:gd name="connsiteY6" fmla="*/ 376662 h 630099"/>
                <a:gd name="connsiteX7" fmla="*/ 225450 w 351694"/>
                <a:gd name="connsiteY7" fmla="*/ 211733 h 630099"/>
                <a:gd name="connsiteX8" fmla="*/ 16407 w 351694"/>
                <a:gd name="connsiteY8" fmla="*/ 2164 h 630099"/>
                <a:gd name="connsiteX9" fmla="*/ 1700 w 351694"/>
                <a:gd name="connsiteY9" fmla="*/ 15795 h 630099"/>
                <a:gd name="connsiteX10" fmla="*/ 119803 w 351694"/>
                <a:gd name="connsiteY10" fmla="*/ 229110 h 630099"/>
                <a:gd name="connsiteX11" fmla="*/ 147865 w 351694"/>
                <a:gd name="connsiteY11" fmla="*/ 399731 h 630099"/>
                <a:gd name="connsiteX12" fmla="*/ 141262 w 351694"/>
                <a:gd name="connsiteY12" fmla="*/ 408120 h 630099"/>
                <a:gd name="connsiteX13" fmla="*/ 84537 w 351694"/>
                <a:gd name="connsiteY13" fmla="*/ 428942 h 630099"/>
                <a:gd name="connsiteX14" fmla="*/ 79885 w 351694"/>
                <a:gd name="connsiteY14" fmla="*/ 444521 h 63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694" h="630099">
                  <a:moveTo>
                    <a:pt x="79885" y="444371"/>
                  </a:moveTo>
                  <a:lnTo>
                    <a:pt x="213744" y="622033"/>
                  </a:lnTo>
                  <a:cubicBezTo>
                    <a:pt x="223048" y="634317"/>
                    <a:pt x="242257" y="632220"/>
                    <a:pt x="248560" y="618138"/>
                  </a:cubicBezTo>
                  <a:lnTo>
                    <a:pt x="350755" y="392990"/>
                  </a:lnTo>
                  <a:cubicBezTo>
                    <a:pt x="354057" y="385800"/>
                    <a:pt x="348205" y="377711"/>
                    <a:pt x="340251" y="378759"/>
                  </a:cubicBezTo>
                  <a:lnTo>
                    <a:pt x="286227" y="385350"/>
                  </a:lnTo>
                  <a:cubicBezTo>
                    <a:pt x="280674" y="385950"/>
                    <a:pt x="275572" y="382055"/>
                    <a:pt x="274972" y="376662"/>
                  </a:cubicBezTo>
                  <a:cubicBezTo>
                    <a:pt x="271820" y="351196"/>
                    <a:pt x="260415" y="281090"/>
                    <a:pt x="225450" y="211733"/>
                  </a:cubicBezTo>
                  <a:cubicBezTo>
                    <a:pt x="175777" y="113015"/>
                    <a:pt x="92491" y="60885"/>
                    <a:pt x="16407" y="2164"/>
                  </a:cubicBezTo>
                  <a:cubicBezTo>
                    <a:pt x="7403" y="-4727"/>
                    <a:pt x="-4452" y="6208"/>
                    <a:pt x="1700" y="15795"/>
                  </a:cubicBezTo>
                  <a:cubicBezTo>
                    <a:pt x="61127" y="111068"/>
                    <a:pt x="79885" y="130542"/>
                    <a:pt x="119803" y="229110"/>
                  </a:cubicBezTo>
                  <a:cubicBezTo>
                    <a:pt x="153418" y="311949"/>
                    <a:pt x="149966" y="379358"/>
                    <a:pt x="147865" y="399731"/>
                  </a:cubicBezTo>
                  <a:cubicBezTo>
                    <a:pt x="147415" y="403626"/>
                    <a:pt x="144864" y="406772"/>
                    <a:pt x="141262" y="408120"/>
                  </a:cubicBezTo>
                  <a:lnTo>
                    <a:pt x="84537" y="428942"/>
                  </a:lnTo>
                  <a:cubicBezTo>
                    <a:pt x="78084" y="431339"/>
                    <a:pt x="75833" y="439128"/>
                    <a:pt x="79885" y="444521"/>
                  </a:cubicBezTo>
                  <a:close/>
                </a:path>
              </a:pathLst>
            </a:custGeom>
            <a:solidFill>
              <a:srgbClr val="5B5B5B"/>
            </a:solidFill>
            <a:ln w="15894"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 name="Grupp 2">
            <a:extLst>
              <a:ext uri="{FF2B5EF4-FFF2-40B4-BE49-F238E27FC236}">
                <a16:creationId xmlns:a16="http://schemas.microsoft.com/office/drawing/2014/main" id="{F9B5DD09-04D2-844C-919F-66746E98228C}"/>
              </a:ext>
            </a:extLst>
          </p:cNvPr>
          <p:cNvGrpSpPr>
            <a:grpSpLocks/>
          </p:cNvGrpSpPr>
          <p:nvPr/>
        </p:nvGrpSpPr>
        <p:grpSpPr>
          <a:xfrm>
            <a:off x="4193146" y="2246264"/>
            <a:ext cx="4466210" cy="3478694"/>
            <a:chOff x="4049927" y="2001619"/>
            <a:chExt cx="4466210" cy="3478694"/>
          </a:xfrm>
        </p:grpSpPr>
        <p:sp>
          <p:nvSpPr>
            <p:cNvPr id="64" name="textruta 63">
              <a:extLst>
                <a:ext uri="{FF2B5EF4-FFF2-40B4-BE49-F238E27FC236}">
                  <a16:creationId xmlns:a16="http://schemas.microsoft.com/office/drawing/2014/main" id="{750E35BD-9BC1-9A3C-0890-85CC72B23097}"/>
                </a:ext>
              </a:extLst>
            </p:cNvPr>
            <p:cNvSpPr txBox="1">
              <a:spLocks/>
            </p:cNvSpPr>
            <p:nvPr/>
          </p:nvSpPr>
          <p:spPr>
            <a:xfrm>
              <a:off x="5292478" y="3191074"/>
              <a:ext cx="1768361"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Process </a:t>
              </a:r>
              <a:br>
                <a:rPr kumimoji="0" lang="sv-SE" sz="1200" b="1" i="0" u="none" strike="noStrike" kern="1200" cap="none" spc="0" normalizeH="0" baseline="0" noProof="0" dirty="0">
                  <a:ln>
                    <a:noFill/>
                  </a:ln>
                  <a:solidFill>
                    <a:srgbClr val="000000"/>
                  </a:solidFill>
                  <a:effectLst/>
                  <a:uLnTx/>
                  <a:uFillTx/>
                  <a:latin typeface="Century Gothic"/>
                  <a:ea typeface="+mn-ea"/>
                  <a:cs typeface="+mn-cs"/>
                </a:rPr>
              </a:br>
              <a:r>
                <a:rPr kumimoji="0" lang="sv-SE" sz="1200" b="1" i="0" u="none" strike="noStrike" kern="1200" cap="none" spc="0" normalizeH="0" baseline="0" noProof="0" dirty="0">
                  <a:ln>
                    <a:noFill/>
                  </a:ln>
                  <a:solidFill>
                    <a:srgbClr val="000000"/>
                  </a:solidFill>
                  <a:effectLst/>
                  <a:uLnTx/>
                  <a:uFillTx/>
                  <a:latin typeface="Century Gothic"/>
                  <a:ea typeface="+mn-ea"/>
                  <a:cs typeface="+mn-cs"/>
                </a:rPr>
                <a:t>för aktörs-</a:t>
              </a:r>
              <a:br>
                <a:rPr kumimoji="0" lang="sv-SE" sz="1200" b="1" i="0" u="none" strike="noStrike" kern="1200" cap="none" spc="0" normalizeH="0" baseline="0" noProof="0" dirty="0">
                  <a:ln>
                    <a:noFill/>
                  </a:ln>
                  <a:solidFill>
                    <a:srgbClr val="000000"/>
                  </a:solidFill>
                  <a:effectLst/>
                  <a:uLnTx/>
                  <a:uFillTx/>
                  <a:latin typeface="Century Gothic"/>
                  <a:ea typeface="+mn-ea"/>
                  <a:cs typeface="+mn-cs"/>
                </a:rPr>
              </a:br>
              <a:r>
                <a:rPr kumimoji="0" lang="sv-SE" sz="1200" b="1" i="0" u="none" strike="noStrike" kern="1200" cap="none" spc="0" normalizeH="0" baseline="0" noProof="0" dirty="0">
                  <a:ln>
                    <a:noFill/>
                  </a:ln>
                  <a:solidFill>
                    <a:srgbClr val="000000"/>
                  </a:solidFill>
                  <a:effectLst/>
                  <a:uLnTx/>
                  <a:uFillTx/>
                  <a:latin typeface="Century Gothic"/>
                  <a:ea typeface="+mn-ea"/>
                  <a:cs typeface="+mn-cs"/>
                </a:rPr>
                <a:t>gemensam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inriktning och samordning</a:t>
              </a:r>
            </a:p>
          </p:txBody>
        </p:sp>
        <p:sp>
          <p:nvSpPr>
            <p:cNvPr id="57" name="textruta 56">
              <a:extLst>
                <a:ext uri="{FF2B5EF4-FFF2-40B4-BE49-F238E27FC236}">
                  <a16:creationId xmlns:a16="http://schemas.microsoft.com/office/drawing/2014/main" id="{02DD9E05-7359-BF69-840F-FC612F227629}"/>
                </a:ext>
              </a:extLst>
            </p:cNvPr>
            <p:cNvSpPr txBox="1">
              <a:spLocks/>
            </p:cNvSpPr>
            <p:nvPr/>
          </p:nvSpPr>
          <p:spPr>
            <a:xfrm>
              <a:off x="6185696" y="2001619"/>
              <a:ext cx="144829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Dela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information </a:t>
              </a:r>
            </a:p>
          </p:txBody>
        </p:sp>
        <p:sp>
          <p:nvSpPr>
            <p:cNvPr id="58" name="textruta 57">
              <a:extLst>
                <a:ext uri="{FF2B5EF4-FFF2-40B4-BE49-F238E27FC236}">
                  <a16:creationId xmlns:a16="http://schemas.microsoft.com/office/drawing/2014/main" id="{814A63A3-DBA5-64DA-D615-59D18C2E68E3}"/>
                </a:ext>
              </a:extLst>
            </p:cNvPr>
            <p:cNvSpPr txBox="1">
              <a:spLocks/>
            </p:cNvSpPr>
            <p:nvPr/>
          </p:nvSpPr>
          <p:spPr>
            <a:xfrm>
              <a:off x="4773539" y="2008570"/>
              <a:ext cx="144829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Följ upp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åtgärder</a:t>
              </a:r>
            </a:p>
          </p:txBody>
        </p:sp>
        <p:sp>
          <p:nvSpPr>
            <p:cNvPr id="59" name="textruta 58">
              <a:extLst>
                <a:ext uri="{FF2B5EF4-FFF2-40B4-BE49-F238E27FC236}">
                  <a16:creationId xmlns:a16="http://schemas.microsoft.com/office/drawing/2014/main" id="{8BDB98CD-68BB-50E2-6980-6016F84E8A01}"/>
                </a:ext>
              </a:extLst>
            </p:cNvPr>
            <p:cNvSpPr txBox="1">
              <a:spLocks/>
            </p:cNvSpPr>
            <p:nvPr/>
          </p:nvSpPr>
          <p:spPr>
            <a:xfrm>
              <a:off x="7067843" y="3012362"/>
              <a:ext cx="144829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Ta fram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samlad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lägesbild</a:t>
              </a:r>
            </a:p>
          </p:txBody>
        </p:sp>
        <p:sp>
          <p:nvSpPr>
            <p:cNvPr id="60" name="textruta 59">
              <a:extLst>
                <a:ext uri="{FF2B5EF4-FFF2-40B4-BE49-F238E27FC236}">
                  <a16:creationId xmlns:a16="http://schemas.microsoft.com/office/drawing/2014/main" id="{BB621C7A-893B-579C-6A17-6502439884BA}"/>
                </a:ext>
              </a:extLst>
            </p:cNvPr>
            <p:cNvSpPr txBox="1">
              <a:spLocks/>
            </p:cNvSpPr>
            <p:nvPr/>
          </p:nvSpPr>
          <p:spPr>
            <a:xfrm>
              <a:off x="4049927" y="3060000"/>
              <a:ext cx="121241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Genomför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åtgärder</a:t>
              </a:r>
            </a:p>
          </p:txBody>
        </p:sp>
        <p:sp>
          <p:nvSpPr>
            <p:cNvPr id="61" name="textruta 60">
              <a:extLst>
                <a:ext uri="{FF2B5EF4-FFF2-40B4-BE49-F238E27FC236}">
                  <a16:creationId xmlns:a16="http://schemas.microsoft.com/office/drawing/2014/main" id="{E92555F9-02D9-E46B-25E0-1CFEA175AB48}"/>
                </a:ext>
              </a:extLst>
            </p:cNvPr>
            <p:cNvSpPr txBox="1">
              <a:spLocks/>
            </p:cNvSpPr>
            <p:nvPr/>
          </p:nvSpPr>
          <p:spPr>
            <a:xfrm>
              <a:off x="6703783" y="4367881"/>
              <a:ext cx="1554507" cy="646331"/>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Ta fram kompletterande analyser</a:t>
              </a:r>
            </a:p>
          </p:txBody>
        </p:sp>
        <p:sp>
          <p:nvSpPr>
            <p:cNvPr id="62" name="textruta 61">
              <a:extLst>
                <a:ext uri="{FF2B5EF4-FFF2-40B4-BE49-F238E27FC236}">
                  <a16:creationId xmlns:a16="http://schemas.microsoft.com/office/drawing/2014/main" id="{8E7F0CCE-BB88-560B-4BCE-489C0DB9D7E5}"/>
                </a:ext>
              </a:extLst>
            </p:cNvPr>
            <p:cNvSpPr txBox="1">
              <a:spLocks/>
            </p:cNvSpPr>
            <p:nvPr/>
          </p:nvSpPr>
          <p:spPr>
            <a:xfrm>
              <a:off x="4165139" y="4366646"/>
              <a:ext cx="1448294" cy="461665"/>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Ta fram åtgärdsplan</a:t>
              </a:r>
            </a:p>
          </p:txBody>
        </p:sp>
        <p:sp>
          <p:nvSpPr>
            <p:cNvPr id="63" name="textruta 62">
              <a:extLst>
                <a:ext uri="{FF2B5EF4-FFF2-40B4-BE49-F238E27FC236}">
                  <a16:creationId xmlns:a16="http://schemas.microsoft.com/office/drawing/2014/main" id="{C1822072-AB6C-424E-E693-1EED288C3B33}"/>
                </a:ext>
              </a:extLst>
            </p:cNvPr>
            <p:cNvSpPr txBox="1">
              <a:spLocks/>
            </p:cNvSpPr>
            <p:nvPr/>
          </p:nvSpPr>
          <p:spPr>
            <a:xfrm>
              <a:off x="5507026" y="5018648"/>
              <a:ext cx="130628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Ta fram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a:ea typeface="+mn-ea"/>
                  <a:cs typeface="+mn-cs"/>
                </a:rPr>
                <a:t>målbild</a:t>
              </a:r>
            </a:p>
          </p:txBody>
        </p:sp>
      </p:grpSp>
      <p:sp>
        <p:nvSpPr>
          <p:cNvPr id="6" name="Rektangel: rundade hörn 5">
            <a:extLst>
              <a:ext uri="{FF2B5EF4-FFF2-40B4-BE49-F238E27FC236}">
                <a16:creationId xmlns:a16="http://schemas.microsoft.com/office/drawing/2014/main" id="{82A6142A-CA46-445D-8112-1828D7D87504}"/>
              </a:ext>
            </a:extLst>
          </p:cNvPr>
          <p:cNvSpPr/>
          <p:nvPr/>
        </p:nvSpPr>
        <p:spPr>
          <a:xfrm>
            <a:off x="9199084" y="1445335"/>
            <a:ext cx="2125635" cy="598411"/>
          </a:xfrm>
          <a:prstGeom prst="roundRect">
            <a:avLst/>
          </a:prstGeom>
          <a:solidFill>
            <a:srgbClr val="D75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Övningsmoment 1</a:t>
            </a:r>
          </a:p>
        </p:txBody>
      </p:sp>
      <p:sp>
        <p:nvSpPr>
          <p:cNvPr id="35" name="Rektangel: rundade hörn 34">
            <a:extLst>
              <a:ext uri="{FF2B5EF4-FFF2-40B4-BE49-F238E27FC236}">
                <a16:creationId xmlns:a16="http://schemas.microsoft.com/office/drawing/2014/main" id="{62E17134-1114-4937-B74E-88B8149178F5}"/>
              </a:ext>
            </a:extLst>
          </p:cNvPr>
          <p:cNvSpPr/>
          <p:nvPr/>
        </p:nvSpPr>
        <p:spPr>
          <a:xfrm>
            <a:off x="9925742" y="4569027"/>
            <a:ext cx="2125635" cy="598411"/>
          </a:xfrm>
          <a:prstGeom prst="roundRect">
            <a:avLst/>
          </a:prstGeom>
          <a:solidFill>
            <a:srgbClr val="D75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Övningsmoment 2</a:t>
            </a:r>
          </a:p>
        </p:txBody>
      </p:sp>
      <p:sp>
        <p:nvSpPr>
          <p:cNvPr id="36" name="Rektangel: rundade hörn 35">
            <a:extLst>
              <a:ext uri="{FF2B5EF4-FFF2-40B4-BE49-F238E27FC236}">
                <a16:creationId xmlns:a16="http://schemas.microsoft.com/office/drawing/2014/main" id="{DB2377DE-318D-49A7-8C20-D2146E0DC8D2}"/>
              </a:ext>
            </a:extLst>
          </p:cNvPr>
          <p:cNvSpPr/>
          <p:nvPr/>
        </p:nvSpPr>
        <p:spPr>
          <a:xfrm>
            <a:off x="1167996" y="3351672"/>
            <a:ext cx="2125635" cy="598411"/>
          </a:xfrm>
          <a:prstGeom prst="roundRect">
            <a:avLst/>
          </a:prstGeom>
          <a:solidFill>
            <a:srgbClr val="D75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Övningsmoment 3</a:t>
            </a:r>
          </a:p>
        </p:txBody>
      </p:sp>
      <p:cxnSp>
        <p:nvCxnSpPr>
          <p:cNvPr id="8" name="Rak pilkoppling 7">
            <a:extLst>
              <a:ext uri="{FF2B5EF4-FFF2-40B4-BE49-F238E27FC236}">
                <a16:creationId xmlns:a16="http://schemas.microsoft.com/office/drawing/2014/main" id="{884D3AF4-C75C-4BE9-819C-B307899FD3C3}"/>
              </a:ext>
            </a:extLst>
          </p:cNvPr>
          <p:cNvCxnSpPr>
            <a:cxnSpLocks/>
            <a:stCxn id="6" idx="1"/>
          </p:cNvCxnSpPr>
          <p:nvPr/>
        </p:nvCxnSpPr>
        <p:spPr>
          <a:xfrm flipH="1" flipV="1">
            <a:off x="7342331" y="1344038"/>
            <a:ext cx="1856753" cy="40050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Rak pilkoppling 9">
            <a:extLst>
              <a:ext uri="{FF2B5EF4-FFF2-40B4-BE49-F238E27FC236}">
                <a16:creationId xmlns:a16="http://schemas.microsoft.com/office/drawing/2014/main" id="{46897BE4-35D7-4EB7-90FA-9DB32F30491A}"/>
              </a:ext>
            </a:extLst>
          </p:cNvPr>
          <p:cNvCxnSpPr>
            <a:cxnSpLocks/>
            <a:stCxn id="35" idx="1"/>
          </p:cNvCxnSpPr>
          <p:nvPr/>
        </p:nvCxnSpPr>
        <p:spPr>
          <a:xfrm flipH="1" flipV="1">
            <a:off x="8309961" y="4098953"/>
            <a:ext cx="1615781" cy="7692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Rak pilkoppling 11">
            <a:extLst>
              <a:ext uri="{FF2B5EF4-FFF2-40B4-BE49-F238E27FC236}">
                <a16:creationId xmlns:a16="http://schemas.microsoft.com/office/drawing/2014/main" id="{FF6DFA95-96B8-4C08-8F97-972DE692DE2A}"/>
              </a:ext>
            </a:extLst>
          </p:cNvPr>
          <p:cNvCxnSpPr>
            <a:cxnSpLocks/>
            <a:stCxn id="35" idx="1"/>
          </p:cNvCxnSpPr>
          <p:nvPr/>
        </p:nvCxnSpPr>
        <p:spPr>
          <a:xfrm flipH="1" flipV="1">
            <a:off x="7645379" y="2530286"/>
            <a:ext cx="2280363" cy="23379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4" name="Rak pilkoppling 33">
            <a:extLst>
              <a:ext uri="{FF2B5EF4-FFF2-40B4-BE49-F238E27FC236}">
                <a16:creationId xmlns:a16="http://schemas.microsoft.com/office/drawing/2014/main" id="{5435296E-5745-4BBC-B21A-9717DF665789}"/>
              </a:ext>
            </a:extLst>
          </p:cNvPr>
          <p:cNvCxnSpPr>
            <a:cxnSpLocks/>
            <a:stCxn id="35" idx="1"/>
          </p:cNvCxnSpPr>
          <p:nvPr/>
        </p:nvCxnSpPr>
        <p:spPr>
          <a:xfrm flipH="1">
            <a:off x="8277964" y="4868233"/>
            <a:ext cx="1647778" cy="2451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Rak pilkoppling 37">
            <a:extLst>
              <a:ext uri="{FF2B5EF4-FFF2-40B4-BE49-F238E27FC236}">
                <a16:creationId xmlns:a16="http://schemas.microsoft.com/office/drawing/2014/main" id="{7531BBA7-FC39-4458-8632-D98500673637}"/>
              </a:ext>
            </a:extLst>
          </p:cNvPr>
          <p:cNvCxnSpPr>
            <a:cxnSpLocks/>
            <a:stCxn id="35" idx="1"/>
          </p:cNvCxnSpPr>
          <p:nvPr/>
        </p:nvCxnSpPr>
        <p:spPr>
          <a:xfrm flipH="1">
            <a:off x="6944771" y="4868233"/>
            <a:ext cx="2980971" cy="10609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Rak pilkoppling 39">
            <a:extLst>
              <a:ext uri="{FF2B5EF4-FFF2-40B4-BE49-F238E27FC236}">
                <a16:creationId xmlns:a16="http://schemas.microsoft.com/office/drawing/2014/main" id="{196A2C59-C30C-4406-8824-BC22634CAE03}"/>
              </a:ext>
            </a:extLst>
          </p:cNvPr>
          <p:cNvCxnSpPr>
            <a:stCxn id="36" idx="3"/>
          </p:cNvCxnSpPr>
          <p:nvPr/>
        </p:nvCxnSpPr>
        <p:spPr>
          <a:xfrm>
            <a:off x="3293631" y="3650878"/>
            <a:ext cx="1112264" cy="10943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2" name="Rak pilkoppling 41">
            <a:extLst>
              <a:ext uri="{FF2B5EF4-FFF2-40B4-BE49-F238E27FC236}">
                <a16:creationId xmlns:a16="http://schemas.microsoft.com/office/drawing/2014/main" id="{7329CEBE-892C-422B-AC54-1C3E9ACD2584}"/>
              </a:ext>
            </a:extLst>
          </p:cNvPr>
          <p:cNvCxnSpPr>
            <a:stCxn id="36" idx="3"/>
          </p:cNvCxnSpPr>
          <p:nvPr/>
        </p:nvCxnSpPr>
        <p:spPr>
          <a:xfrm flipV="1">
            <a:off x="3293631" y="3641034"/>
            <a:ext cx="839082" cy="984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Rak pilkoppling 43">
            <a:extLst>
              <a:ext uri="{FF2B5EF4-FFF2-40B4-BE49-F238E27FC236}">
                <a16:creationId xmlns:a16="http://schemas.microsoft.com/office/drawing/2014/main" id="{1CE5EDAA-3285-47B5-89D1-E0667EE41A6C}"/>
              </a:ext>
            </a:extLst>
          </p:cNvPr>
          <p:cNvCxnSpPr>
            <a:stCxn id="36" idx="3"/>
          </p:cNvCxnSpPr>
          <p:nvPr/>
        </p:nvCxnSpPr>
        <p:spPr>
          <a:xfrm flipV="1">
            <a:off x="3293631" y="2406993"/>
            <a:ext cx="1695893" cy="12438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3" name="textruta 32">
            <a:extLst>
              <a:ext uri="{FF2B5EF4-FFF2-40B4-BE49-F238E27FC236}">
                <a16:creationId xmlns:a16="http://schemas.microsoft.com/office/drawing/2014/main" id="{0E215F97-0886-4EC8-9D7B-CA1B682CBE79}"/>
              </a:ext>
            </a:extLst>
          </p:cNvPr>
          <p:cNvSpPr txBox="1"/>
          <p:nvPr/>
        </p:nvSpPr>
        <p:spPr>
          <a:xfrm>
            <a:off x="6228596" y="472460"/>
            <a:ext cx="1648931"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Förbered för att delta i samverkan</a:t>
            </a:r>
          </a:p>
        </p:txBody>
      </p:sp>
      <p:sp>
        <p:nvSpPr>
          <p:cNvPr id="52" name="textruta 51">
            <a:extLst>
              <a:ext uri="{FF2B5EF4-FFF2-40B4-BE49-F238E27FC236}">
                <a16:creationId xmlns:a16="http://schemas.microsoft.com/office/drawing/2014/main" id="{7FFBD2AA-7D77-41AE-942A-12D2799628AD}"/>
              </a:ext>
            </a:extLst>
          </p:cNvPr>
          <p:cNvSpPr txBox="1"/>
          <p:nvPr/>
        </p:nvSpPr>
        <p:spPr>
          <a:xfrm>
            <a:off x="564101" y="4853537"/>
            <a:ext cx="3052948" cy="954107"/>
          </a:xfrm>
          <a:prstGeom prst="rect">
            <a:avLst/>
          </a:prstGeom>
          <a:noFill/>
        </p:spPr>
        <p:txBody>
          <a:bodyPr wrap="square">
            <a:spAutoFit/>
          </a:bodyPr>
          <a:lstStyle/>
          <a:p>
            <a:pPr>
              <a:spcBef>
                <a:spcPts val="860"/>
              </a:spcBef>
              <a:spcAft>
                <a:spcPts val="0"/>
              </a:spcAft>
            </a:pPr>
            <a:r>
              <a:rPr lang="sv-SE" sz="1400" b="1" i="1" dirty="0">
                <a:effectLst/>
                <a:latin typeface="Century Gothic" panose="020B0502020202020204" pitchFamily="34" charset="0"/>
                <a:ea typeface="Times New Roman" panose="02020603050405020304" pitchFamily="18" charset="0"/>
                <a:cs typeface="Times New Roman" panose="02020603050405020304" pitchFamily="18" charset="0"/>
              </a:rPr>
              <a:t>Stödfrågor om hur ett kommunikativt perspektiv kan integreras i hanteringen</a:t>
            </a:r>
            <a:r>
              <a:rPr lang="sv-SE" sz="1400" b="1" i="1" dirty="0">
                <a:latin typeface="Century Gothic" panose="020B0502020202020204" pitchFamily="34" charset="0"/>
                <a:ea typeface="Times New Roman" panose="02020603050405020304" pitchFamily="18" charset="0"/>
                <a:cs typeface="Times New Roman" panose="02020603050405020304" pitchFamily="18" charset="0"/>
              </a:rPr>
              <a:t> </a:t>
            </a:r>
            <a:r>
              <a:rPr lang="sv-SE" sz="1400" b="1" i="1" dirty="0">
                <a:effectLst/>
                <a:latin typeface="Century Gothic" panose="020B0502020202020204" pitchFamily="34" charset="0"/>
                <a:ea typeface="Times New Roman" panose="02020603050405020304" pitchFamily="18" charset="0"/>
                <a:cs typeface="Times New Roman" panose="02020603050405020304" pitchFamily="18" charset="0"/>
              </a:rPr>
              <a:t>finns i de tre övningsmomenten.</a:t>
            </a:r>
          </a:p>
        </p:txBody>
      </p:sp>
      <p:sp>
        <p:nvSpPr>
          <p:cNvPr id="11" name="Rubrik 10">
            <a:extLst>
              <a:ext uri="{FF2B5EF4-FFF2-40B4-BE49-F238E27FC236}">
                <a16:creationId xmlns:a16="http://schemas.microsoft.com/office/drawing/2014/main" id="{8031F76F-107B-4767-8FCD-E81502C2FCB1}"/>
              </a:ext>
            </a:extLst>
          </p:cNvPr>
          <p:cNvSpPr>
            <a:spLocks noGrp="1"/>
          </p:cNvSpPr>
          <p:nvPr>
            <p:ph type="title"/>
          </p:nvPr>
        </p:nvSpPr>
        <p:spPr>
          <a:xfrm>
            <a:off x="1638178" y="669450"/>
            <a:ext cx="9453748" cy="541926"/>
          </a:xfrm>
        </p:spPr>
        <p:txBody>
          <a:bodyPr/>
          <a:lstStyle/>
          <a:p>
            <a:r>
              <a:rPr lang="sv-SE" sz="3200" b="1" dirty="0">
                <a:latin typeface="+mj-lt"/>
              </a:rPr>
              <a:t>Övningens moment</a:t>
            </a:r>
            <a:br>
              <a:rPr lang="sv-SE" sz="3200" b="1" dirty="0">
                <a:latin typeface="+mj-lt"/>
              </a:rPr>
            </a:br>
            <a:endParaRPr lang="sv-SE" dirty="0"/>
          </a:p>
        </p:txBody>
      </p:sp>
      <p:sp>
        <p:nvSpPr>
          <p:cNvPr id="50" name="textruta 49">
            <a:extLst>
              <a:ext uri="{FF2B5EF4-FFF2-40B4-BE49-F238E27FC236}">
                <a16:creationId xmlns:a16="http://schemas.microsoft.com/office/drawing/2014/main" id="{6EE45B8B-C591-4913-8723-F322100A7CA4}"/>
              </a:ext>
            </a:extLst>
          </p:cNvPr>
          <p:cNvSpPr txBox="1"/>
          <p:nvPr/>
        </p:nvSpPr>
        <p:spPr>
          <a:xfrm>
            <a:off x="6811580" y="848868"/>
            <a:ext cx="70843" cy="369332"/>
          </a:xfrm>
          <a:prstGeom prst="rect">
            <a:avLst/>
          </a:prstGeom>
          <a:noFill/>
        </p:spPr>
        <p:txBody>
          <a:bodyPr wrap="square" rtlCol="0">
            <a:spAutoFit/>
          </a:bodyPr>
          <a:lstStyle/>
          <a:p>
            <a:r>
              <a:rPr lang="sv-SE" dirty="0"/>
              <a:t>+</a:t>
            </a:r>
          </a:p>
        </p:txBody>
      </p:sp>
    </p:spTree>
    <p:extLst>
      <p:ext uri="{BB962C8B-B14F-4D97-AF65-F5344CB8AC3E}">
        <p14:creationId xmlns:p14="http://schemas.microsoft.com/office/powerpoint/2010/main" val="186290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BEF350-E551-4178-81CE-E10B42C42424}"/>
              </a:ext>
            </a:extLst>
          </p:cNvPr>
          <p:cNvSpPr>
            <a:spLocks noGrp="1"/>
          </p:cNvSpPr>
          <p:nvPr>
            <p:ph type="title"/>
          </p:nvPr>
        </p:nvSpPr>
        <p:spPr/>
        <p:txBody>
          <a:bodyPr/>
          <a:lstStyle/>
          <a:p>
            <a:r>
              <a:rPr lang="sv-SE" dirty="0"/>
              <a:t>Övningsmoment 1</a:t>
            </a:r>
          </a:p>
        </p:txBody>
      </p:sp>
      <p:sp>
        <p:nvSpPr>
          <p:cNvPr id="5" name="Platshållare för text 4">
            <a:extLst>
              <a:ext uri="{FF2B5EF4-FFF2-40B4-BE49-F238E27FC236}">
                <a16:creationId xmlns:a16="http://schemas.microsoft.com/office/drawing/2014/main" id="{910306A0-FC7F-40D8-802B-33DB6830C8D9}"/>
              </a:ext>
            </a:extLst>
          </p:cNvPr>
          <p:cNvSpPr>
            <a:spLocks noGrp="1"/>
          </p:cNvSpPr>
          <p:nvPr>
            <p:ph type="body" idx="1"/>
          </p:nvPr>
        </p:nvSpPr>
        <p:spPr>
          <a:xfrm>
            <a:off x="1416050" y="3460777"/>
            <a:ext cx="8941150" cy="823356"/>
          </a:xfrm>
        </p:spPr>
        <p:txBody>
          <a:bodyPr/>
          <a:lstStyle/>
          <a:p>
            <a:r>
              <a:rPr lang="sv-SE" dirty="0"/>
              <a:t>Bedöma behov av samverkan och förbereda för att delta i aktörsgemensam samverkan</a:t>
            </a:r>
          </a:p>
        </p:txBody>
      </p:sp>
    </p:spTree>
    <p:extLst>
      <p:ext uri="{BB962C8B-B14F-4D97-AF65-F5344CB8AC3E}">
        <p14:creationId xmlns:p14="http://schemas.microsoft.com/office/powerpoint/2010/main" val="149284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visar ett kuddhjul med sju delar och ett startläge. Startläget heter &quot;bedöm behov av samverkan&quot; och de sju delarna är &quot;dela information&quot;, &quot;ta fram samlad lägesbild&quot;, &quot;ta fram kompletterande analyser&quot;, &quot;ta fram målbild&quot;, &quot;ta fram åtgärdsplan&quot;, &quot;ta fram åtgärdsplan&quot;, &quot;genomför åtgärder&quot;, &quot;följ upp åtgärder&quot;. På den här bilden finns det även en ruta som ligger bredvid &quot;bedöm behov av samverkan&quot; som heter &quot;förbered för att delta i samverkan&quot;. På den här bilden är det &quot;bedöm behov av samverkan&quot; och &quot;förbered för att delta i samverkan&quot; som är markerade.">
            <a:extLst>
              <a:ext uri="{FF2B5EF4-FFF2-40B4-BE49-F238E27FC236}">
                <a16:creationId xmlns:a16="http://schemas.microsoft.com/office/drawing/2014/main" id="{FAA9C7E4-C8CF-47F3-9A84-F642F52CC9DC}"/>
              </a:ext>
            </a:extLst>
          </p:cNvPr>
          <p:cNvPicPr/>
          <p:nvPr/>
        </p:nvPicPr>
        <p:blipFill rotWithShape="1">
          <a:blip r:embed="rId3">
            <a:extLst>
              <a:ext uri="{28A0092B-C50C-407E-A947-70E740481C1C}">
                <a14:useLocalDpi xmlns:a14="http://schemas.microsoft.com/office/drawing/2010/main" val="0"/>
              </a:ext>
            </a:extLst>
          </a:blip>
          <a:srcRect l="27329" t="5373" r="21389" b="4753"/>
          <a:stretch/>
        </p:blipFill>
        <p:spPr bwMode="auto">
          <a:xfrm>
            <a:off x="6979594" y="1312582"/>
            <a:ext cx="5089576" cy="4851784"/>
          </a:xfrm>
          <a:prstGeom prst="rect">
            <a:avLst/>
          </a:prstGeom>
          <a:ln>
            <a:noFill/>
          </a:ln>
          <a:extLst>
            <a:ext uri="{53640926-AAD7-44D8-BBD7-CCE9431645EC}">
              <a14:shadowObscured xmlns:a14="http://schemas.microsoft.com/office/drawing/2010/main"/>
            </a:ext>
          </a:extLst>
        </p:spPr>
      </p:pic>
      <p:sp>
        <p:nvSpPr>
          <p:cNvPr id="2" name="Rubrik 1">
            <a:extLst>
              <a:ext uri="{FF2B5EF4-FFF2-40B4-BE49-F238E27FC236}">
                <a16:creationId xmlns:a16="http://schemas.microsoft.com/office/drawing/2014/main" id="{B5782CB2-946D-487C-ADD6-AB4F42A4B964}"/>
              </a:ext>
            </a:extLst>
          </p:cNvPr>
          <p:cNvSpPr>
            <a:spLocks noGrp="1"/>
          </p:cNvSpPr>
          <p:nvPr>
            <p:ph type="title"/>
          </p:nvPr>
        </p:nvSpPr>
        <p:spPr>
          <a:xfrm>
            <a:off x="1900052" y="693634"/>
            <a:ext cx="9453748" cy="541926"/>
          </a:xfrm>
        </p:spPr>
        <p:txBody>
          <a:bodyPr/>
          <a:lstStyle/>
          <a:p>
            <a:r>
              <a:rPr lang="sv-SE" dirty="0"/>
              <a:t>Bedöma behov av samverkan och förbereda för att delta i samverkan</a:t>
            </a:r>
          </a:p>
        </p:txBody>
      </p:sp>
      <p:graphicFrame>
        <p:nvGraphicFramePr>
          <p:cNvPr id="9" name="Tabell 8">
            <a:extLst>
              <a:ext uri="{FF2B5EF4-FFF2-40B4-BE49-F238E27FC236}">
                <a16:creationId xmlns:a16="http://schemas.microsoft.com/office/drawing/2014/main" id="{92BC87EF-498B-46C6-B923-98E3245CD00D}"/>
              </a:ext>
            </a:extLst>
          </p:cNvPr>
          <p:cNvGraphicFramePr>
            <a:graphicFrameLocks noGrp="1"/>
          </p:cNvGraphicFramePr>
          <p:nvPr>
            <p:extLst>
              <p:ext uri="{D42A27DB-BD31-4B8C-83A1-F6EECF244321}">
                <p14:modId xmlns:p14="http://schemas.microsoft.com/office/powerpoint/2010/main" val="2251839240"/>
              </p:ext>
            </p:extLst>
          </p:nvPr>
        </p:nvGraphicFramePr>
        <p:xfrm>
          <a:off x="2019537" y="3851453"/>
          <a:ext cx="4704779" cy="2021121"/>
        </p:xfrm>
        <a:graphic>
          <a:graphicData uri="http://schemas.openxmlformats.org/drawingml/2006/table">
            <a:tbl>
              <a:tblPr firstRow="1" firstCol="1" lastRow="1" lastCol="1" bandRow="1" bandCol="1"/>
              <a:tblGrid>
                <a:gridCol w="3372367">
                  <a:extLst>
                    <a:ext uri="{9D8B030D-6E8A-4147-A177-3AD203B41FA5}">
                      <a16:colId xmlns:a16="http://schemas.microsoft.com/office/drawing/2014/main" val="3885412581"/>
                    </a:ext>
                  </a:extLst>
                </a:gridCol>
                <a:gridCol w="1332412">
                  <a:extLst>
                    <a:ext uri="{9D8B030D-6E8A-4147-A177-3AD203B41FA5}">
                      <a16:colId xmlns:a16="http://schemas.microsoft.com/office/drawing/2014/main" val="4010173842"/>
                    </a:ext>
                  </a:extLst>
                </a:gridCol>
              </a:tblGrid>
              <a:tr h="407486">
                <a:tc gridSpan="2">
                  <a:txBody>
                    <a:bodyPr/>
                    <a:lstStyle/>
                    <a:p>
                      <a:pPr marL="57150">
                        <a:spcBef>
                          <a:spcPts val="540"/>
                        </a:spcBef>
                        <a:spcAft>
                          <a:spcPts val="0"/>
                        </a:spcAft>
                      </a:pPr>
                      <a:r>
                        <a:rPr lang="sv-SE"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Ungefärlig tidsåtgång för övningsmoment 1</a:t>
                      </a:r>
                    </a:p>
                  </a:txBody>
                  <a:tcPr marL="0" marR="0" marT="0" marB="0">
                    <a:lnL>
                      <a:noFill/>
                    </a:lnL>
                    <a:lnR w="12700" cap="flat" cmpd="sng" algn="ctr">
                      <a:solidFill>
                        <a:srgbClr val="FFFFFF"/>
                      </a:solidFill>
                      <a:prstDash val="solid"/>
                      <a:round/>
                      <a:headEnd type="none" w="med" len="med"/>
                      <a:tailEnd type="none" w="med" len="med"/>
                    </a:lnR>
                    <a:lnT>
                      <a:noFill/>
                    </a:lnT>
                    <a:lnB>
                      <a:noFill/>
                    </a:lnB>
                    <a:solidFill>
                      <a:srgbClr val="822857"/>
                    </a:solidFill>
                  </a:tcPr>
                </a:tc>
                <a:tc hMerge="1">
                  <a:txBody>
                    <a:bodyPr/>
                    <a:lstStyle/>
                    <a:p>
                      <a:endParaRPr lang="sv-SE"/>
                    </a:p>
                  </a:txBody>
                  <a:tcPr/>
                </a:tc>
                <a:extLst>
                  <a:ext uri="{0D108BD9-81ED-4DB2-BD59-A6C34878D82A}">
                    <a16:rowId xmlns:a16="http://schemas.microsoft.com/office/drawing/2014/main" val="457317886"/>
                  </a:ext>
                </a:extLst>
              </a:tr>
              <a:tr h="402380">
                <a:tc>
                  <a:txBody>
                    <a:bodyPr/>
                    <a:lstStyle/>
                    <a:p>
                      <a:pPr marL="57150">
                        <a:spcBef>
                          <a:spcPts val="540"/>
                        </a:spcBef>
                        <a:spcAft>
                          <a:spcPts val="0"/>
                        </a:spcAft>
                      </a:pPr>
                      <a:r>
                        <a:rPr lang="sv-SE" sz="1400" spc="-10" dirty="0">
                          <a:effectLst/>
                          <a:latin typeface="Arial" panose="020B0604020202020204" pitchFamily="34" charset="0"/>
                          <a:ea typeface="Arial" panose="020B0604020202020204" pitchFamily="34" charset="0"/>
                          <a:cs typeface="Times New Roman" panose="02020603050405020304" pitchFamily="18" charset="0"/>
                        </a:rPr>
                        <a:t>Introduktion</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EDEDED"/>
                      </a:solidFill>
                      <a:prstDash val="solid"/>
                      <a:round/>
                      <a:headEnd type="none" w="med" len="med"/>
                      <a:tailEnd type="none" w="med" len="med"/>
                    </a:lnB>
                  </a:tcPr>
                </a:tc>
                <a:tc>
                  <a:txBody>
                    <a:bodyPr/>
                    <a:lstStyle/>
                    <a:p>
                      <a:pPr marR="49530">
                        <a:spcBef>
                          <a:spcPts val="540"/>
                        </a:spcBef>
                        <a:spcAft>
                          <a:spcPts val="0"/>
                        </a:spcAft>
                      </a:pPr>
                      <a:r>
                        <a:rPr lang="sv-SE" sz="1400" dirty="0">
                          <a:effectLst/>
                          <a:latin typeface="Arial" panose="020B0604020202020204" pitchFamily="34" charset="0"/>
                          <a:ea typeface="Arial" panose="020B0604020202020204" pitchFamily="34" charset="0"/>
                          <a:cs typeface="Times New Roman" panose="02020603050405020304" pitchFamily="18" charset="0"/>
                        </a:rPr>
                        <a:t>15 minuter</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87992119"/>
                  </a:ext>
                </a:extLst>
              </a:tr>
              <a:tr h="397273">
                <a:tc>
                  <a:txBody>
                    <a:bodyPr/>
                    <a:lstStyle/>
                    <a:p>
                      <a:pPr marL="57150">
                        <a:spcBef>
                          <a:spcPts val="515"/>
                        </a:spcBef>
                        <a:spcAft>
                          <a:spcPts val="0"/>
                        </a:spcAft>
                      </a:pPr>
                      <a:r>
                        <a:rPr lang="sv-SE" sz="1400" spc="-10" dirty="0">
                          <a:effectLst/>
                          <a:latin typeface="Arial" panose="020B0604020202020204" pitchFamily="34" charset="0"/>
                          <a:ea typeface="Arial" panose="020B0604020202020204" pitchFamily="34" charset="0"/>
                          <a:cs typeface="Times New Roman" panose="02020603050405020304" pitchFamily="18" charset="0"/>
                        </a:rPr>
                        <a:t>Diskussion</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tc>
                  <a:txBody>
                    <a:bodyPr/>
                    <a:lstStyle/>
                    <a:p>
                      <a:pPr marR="49530">
                        <a:spcBef>
                          <a:spcPts val="515"/>
                        </a:spcBef>
                        <a:spcAft>
                          <a:spcPts val="0"/>
                        </a:spcAft>
                      </a:pPr>
                      <a:r>
                        <a:rPr lang="sv-SE" sz="1400" dirty="0">
                          <a:effectLst/>
                          <a:latin typeface="Arial" panose="020B0604020202020204" pitchFamily="34" charset="0"/>
                          <a:ea typeface="Arial" panose="020B0604020202020204" pitchFamily="34" charset="0"/>
                          <a:cs typeface="Times New Roman" panose="02020603050405020304" pitchFamily="18" charset="0"/>
                        </a:rPr>
                        <a:t>90 </a:t>
                      </a:r>
                      <a:r>
                        <a:rPr lang="sv-SE" sz="1400" spc="-10" dirty="0">
                          <a:effectLst/>
                          <a:latin typeface="Arial" panose="020B0604020202020204" pitchFamily="34" charset="0"/>
                          <a:ea typeface="Arial" panose="020B0604020202020204" pitchFamily="34" charset="0"/>
                          <a:cs typeface="Times New Roman" panose="02020603050405020304" pitchFamily="18" charset="0"/>
                        </a:rPr>
                        <a:t>minuter </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86470267"/>
                  </a:ext>
                </a:extLst>
              </a:tr>
              <a:tr h="397273">
                <a:tc>
                  <a:txBody>
                    <a:bodyPr/>
                    <a:lstStyle/>
                    <a:p>
                      <a:pPr marL="57150">
                        <a:spcBef>
                          <a:spcPts val="515"/>
                        </a:spcBef>
                        <a:spcAft>
                          <a:spcPts val="0"/>
                        </a:spcAft>
                      </a:pPr>
                      <a:r>
                        <a:rPr lang="sv-SE" sz="1400" spc="-10" dirty="0">
                          <a:effectLst/>
                          <a:latin typeface="Arial" panose="020B0604020202020204" pitchFamily="34" charset="0"/>
                          <a:ea typeface="Arial" panose="020B0604020202020204" pitchFamily="34" charset="0"/>
                          <a:cs typeface="Times New Roman" panose="02020603050405020304" pitchFamily="18" charset="0"/>
                        </a:rPr>
                        <a:t>Summering och utvärderingsenkät</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EDEDED"/>
                      </a:solidFill>
                      <a:prstDash val="solid"/>
                      <a:round/>
                      <a:headEnd type="none" w="med" len="med"/>
                      <a:tailEnd type="none" w="med" len="med"/>
                    </a:lnT>
                    <a:lnB w="12700" cap="flat" cmpd="sng" algn="ctr">
                      <a:solidFill>
                        <a:srgbClr val="822857"/>
                      </a:solidFill>
                      <a:prstDash val="solid"/>
                      <a:round/>
                      <a:headEnd type="none" w="med" len="med"/>
                      <a:tailEnd type="none" w="med" len="med"/>
                    </a:lnB>
                  </a:tcPr>
                </a:tc>
                <a:tc>
                  <a:txBody>
                    <a:bodyPr/>
                    <a:lstStyle/>
                    <a:p>
                      <a:pPr marR="49530">
                        <a:spcBef>
                          <a:spcPts val="515"/>
                        </a:spcBef>
                        <a:spcAft>
                          <a:spcPts val="0"/>
                        </a:spcAft>
                      </a:pPr>
                      <a:r>
                        <a:rPr lang="sv-SE" sz="1400" spc="-20" dirty="0">
                          <a:effectLst/>
                          <a:latin typeface="Arial" panose="020B0604020202020204" pitchFamily="34" charset="0"/>
                          <a:ea typeface="Arial" panose="020B0604020202020204" pitchFamily="34" charset="0"/>
                          <a:cs typeface="Times New Roman" panose="02020603050405020304" pitchFamily="18" charset="0"/>
                        </a:rPr>
                        <a:t>15-30 </a:t>
                      </a:r>
                      <a:r>
                        <a:rPr lang="sv-SE" sz="1400" spc="-10" dirty="0">
                          <a:effectLst/>
                          <a:latin typeface="Arial" panose="020B0604020202020204" pitchFamily="34" charset="0"/>
                          <a:ea typeface="Arial" panose="020B0604020202020204" pitchFamily="34" charset="0"/>
                          <a:cs typeface="Times New Roman" panose="02020603050405020304" pitchFamily="18" charset="0"/>
                        </a:rPr>
                        <a:t>minuter</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FFFFFF"/>
                      </a:solidFill>
                      <a:prstDash val="solid"/>
                      <a:round/>
                      <a:headEnd type="none" w="med" len="med"/>
                      <a:tailEnd type="none" w="med" len="med"/>
                    </a:lnT>
                    <a:lnB w="12700" cap="flat" cmpd="sng" algn="ctr">
                      <a:solidFill>
                        <a:srgbClr val="822857"/>
                      </a:solidFill>
                      <a:prstDash val="solid"/>
                      <a:round/>
                      <a:headEnd type="none" w="med" len="med"/>
                      <a:tailEnd type="none" w="med" len="med"/>
                    </a:lnB>
                  </a:tcPr>
                </a:tc>
                <a:extLst>
                  <a:ext uri="{0D108BD9-81ED-4DB2-BD59-A6C34878D82A}">
                    <a16:rowId xmlns:a16="http://schemas.microsoft.com/office/drawing/2014/main" val="2975367370"/>
                  </a:ext>
                </a:extLst>
              </a:tr>
              <a:tr h="416709">
                <a:tc>
                  <a:txBody>
                    <a:bodyPr/>
                    <a:lstStyle/>
                    <a:p>
                      <a:pPr marL="57150">
                        <a:spcBef>
                          <a:spcPts val="515"/>
                        </a:spcBef>
                        <a:spcAft>
                          <a:spcPts val="0"/>
                        </a:spcAft>
                      </a:pPr>
                      <a:r>
                        <a:rPr lang="sv-SE" sz="1400" b="1" spc="-10" dirty="0">
                          <a:effectLst/>
                          <a:latin typeface="Arial" panose="020B0604020202020204" pitchFamily="34" charset="0"/>
                          <a:ea typeface="Arial" panose="020B0604020202020204" pitchFamily="34" charset="0"/>
                          <a:cs typeface="Times New Roman" panose="02020603050405020304" pitchFamily="18" charset="0"/>
                        </a:rPr>
                        <a:t>Totalt</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822857"/>
                      </a:solidFill>
                      <a:prstDash val="solid"/>
                      <a:round/>
                      <a:headEnd type="none" w="med" len="med"/>
                      <a:tailEnd type="none" w="med" len="med"/>
                    </a:lnT>
                    <a:lnB w="12700" cap="flat" cmpd="sng" algn="ctr">
                      <a:solidFill>
                        <a:srgbClr val="822857"/>
                      </a:solidFill>
                      <a:prstDash val="solid"/>
                      <a:round/>
                      <a:headEnd type="none" w="med" len="med"/>
                      <a:tailEnd type="none" w="med" len="med"/>
                    </a:lnB>
                  </a:tcPr>
                </a:tc>
                <a:tc>
                  <a:txBody>
                    <a:bodyPr/>
                    <a:lstStyle/>
                    <a:p>
                      <a:pPr marR="49530">
                        <a:spcBef>
                          <a:spcPts val="515"/>
                        </a:spcBef>
                        <a:spcAft>
                          <a:spcPts val="0"/>
                        </a:spcAft>
                      </a:pPr>
                      <a:r>
                        <a:rPr lang="sv-SE" sz="1400" b="1" dirty="0">
                          <a:effectLst/>
                          <a:latin typeface="Arial" panose="020B0604020202020204" pitchFamily="34" charset="0"/>
                          <a:ea typeface="Arial" panose="020B0604020202020204" pitchFamily="34" charset="0"/>
                          <a:cs typeface="Times New Roman" panose="02020603050405020304" pitchFamily="18" charset="0"/>
                        </a:rPr>
                        <a:t>Ca 2 timmar</a:t>
                      </a:r>
                      <a:endParaRPr lang="sv-S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822857"/>
                      </a:solidFill>
                      <a:prstDash val="solid"/>
                      <a:round/>
                      <a:headEnd type="none" w="med" len="med"/>
                      <a:tailEnd type="none" w="med" len="med"/>
                    </a:lnT>
                    <a:lnB w="12700" cap="flat" cmpd="sng" algn="ctr">
                      <a:solidFill>
                        <a:srgbClr val="822857"/>
                      </a:solidFill>
                      <a:prstDash val="solid"/>
                      <a:round/>
                      <a:headEnd type="none" w="med" len="med"/>
                      <a:tailEnd type="none" w="med" len="med"/>
                    </a:lnB>
                  </a:tcPr>
                </a:tc>
                <a:extLst>
                  <a:ext uri="{0D108BD9-81ED-4DB2-BD59-A6C34878D82A}">
                    <a16:rowId xmlns:a16="http://schemas.microsoft.com/office/drawing/2014/main" val="3653194757"/>
                  </a:ext>
                </a:extLst>
              </a:tr>
            </a:tbl>
          </a:graphicData>
        </a:graphic>
      </p:graphicFrame>
      <p:sp>
        <p:nvSpPr>
          <p:cNvPr id="10" name="textruta 9">
            <a:extLst>
              <a:ext uri="{FF2B5EF4-FFF2-40B4-BE49-F238E27FC236}">
                <a16:creationId xmlns:a16="http://schemas.microsoft.com/office/drawing/2014/main" id="{4EAB8A59-AAB5-40AA-8DFC-9A98CE32F53E}"/>
              </a:ext>
            </a:extLst>
          </p:cNvPr>
          <p:cNvSpPr txBox="1"/>
          <p:nvPr/>
        </p:nvSpPr>
        <p:spPr>
          <a:xfrm>
            <a:off x="1900052" y="1951672"/>
            <a:ext cx="4568987" cy="1477328"/>
          </a:xfrm>
          <a:prstGeom prst="rect">
            <a:avLst/>
          </a:prstGeom>
          <a:noFill/>
        </p:spPr>
        <p:txBody>
          <a:bodyPr wrap="square">
            <a:spAutoFit/>
          </a:bodyPr>
          <a:lstStyle/>
          <a:p>
            <a:r>
              <a:rPr lang="sv-SE" b="1" dirty="0"/>
              <a:t>Mål</a:t>
            </a:r>
          </a:p>
          <a:p>
            <a:r>
              <a:rPr lang="sv-SE" dirty="0"/>
              <a:t>De övande har förmåga att bedöma behov av samverkan och förbereda för att delta i samverkan samt förmåga att integrera ett kommunikativt perspektiv i hanteringen.</a:t>
            </a:r>
          </a:p>
        </p:txBody>
      </p:sp>
    </p:spTree>
    <p:extLst>
      <p:ext uri="{BB962C8B-B14F-4D97-AF65-F5344CB8AC3E}">
        <p14:creationId xmlns:p14="http://schemas.microsoft.com/office/powerpoint/2010/main" val="555140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1_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3" id="{14DE7980-D319-7B4A-BE84-BA0770C6A5AD}" vid="{8E3091E3-195E-3F44-A1BB-893A71BD9A0B}"/>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3A086550851B51499A5CDAE10C394FE2" ma:contentTypeVersion="14" ma:contentTypeDescription="Skapa ett nytt dokument." ma:contentTypeScope="" ma:versionID="29a394e5049a9bd863c543f44bf7389e">
  <xsd:schema xmlns:xsd="http://www.w3.org/2001/XMLSchema" xmlns:xs="http://www.w3.org/2001/XMLSchema" xmlns:p="http://schemas.microsoft.com/office/2006/metadata/properties" xmlns:ns2="09080109-f6cd-4eba-a2ee-73217fe696ed" xmlns:ns3="a05d0efd-dfc6-4f9d-9ac6-43ba968d583c" targetNamespace="http://schemas.microsoft.com/office/2006/metadata/properties" ma:root="true" ma:fieldsID="8496886189b251a727f4dfcbd96187da" ns2:_="" ns3:_="">
    <xsd:import namespace="09080109-f6cd-4eba-a2ee-73217fe696ed"/>
    <xsd:import namespace="a05d0efd-dfc6-4f9d-9ac6-43ba968d583c"/>
    <xsd:element name="properties">
      <xsd:complexType>
        <xsd:sequence>
          <xsd:element name="documentManagement">
            <xsd:complexType>
              <xsd:all>
                <xsd:element ref="ns2:msbLabel" minOccurs="0"/>
                <xsd:element ref="ns3:haf7291c23404d6c8645fc52cbf83a37" minOccurs="0"/>
                <xsd:element ref="ns3:TaxCatchAll" minOccurs="0"/>
                <xsd:element ref="ns3:TaxCatchAllLabel" minOccurs="0"/>
                <xsd:element ref="ns3:fd7917b513ff43f2bc6f35b847421545"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90be870c-716f-4a7f-b6b1-4a8eef0c2315}" ma:internalName="msbLabel"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5d0efd-dfc6-4f9d-9ac6-43ba968d583c" elementFormDefault="qualified">
    <xsd:import namespace="http://schemas.microsoft.com/office/2006/documentManagement/types"/>
    <xsd:import namespace="http://schemas.microsoft.com/office/infopath/2007/PartnerControls"/>
    <xsd:element name="haf7291c23404d6c8645fc52cbf83a37" ma:index="9" nillable="true" ma:taxonomy="true" ma:internalName="haf7291c23404d6c8645fc52cbf83a37" ma:taxonomyFieldName="MSB_SiteBusinessProcess" ma:displayName="Handlingsslag" ma:default="1;#Standard|42db7290-f92b-446b-999c-1bee6d848af0" ma:fieldId="{1af7291c-2340-4d6c-8645-fc52cbf83a37}"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74f5eb79-1a60-4188-99ff-974af57dd73d}" ma:internalName="TaxCatchAll" ma:showField="CatchAllData" ma:web="a05d0efd-dfc6-4f9d-9ac6-43ba968d583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74f5eb79-1a60-4188-99ff-974af57dd73d}" ma:internalName="TaxCatchAllLabel" ma:readOnly="true" ma:showField="CatchAllDataLabel" ma:web="a05d0efd-dfc6-4f9d-9ac6-43ba968d583c">
      <xsd:complexType>
        <xsd:complexContent>
          <xsd:extension base="dms:MultiChoiceLookup">
            <xsd:sequence>
              <xsd:element name="Value" type="dms:Lookup" maxOccurs="unbounded" minOccurs="0" nillable="true"/>
            </xsd:sequence>
          </xsd:extension>
        </xsd:complexContent>
      </xsd:complexType>
    </xsd:element>
    <xsd:element name="fd7917b513ff43f2bc6f35b847421545" ma:index="13" nillable="true" ma:taxonomy="true" ma:internalName="fd7917b513ff43f2bc6f35b847421545" ma:taxonomyFieldName="MSB_DocumentType" ma:displayName="Handlingstyp" ma:fieldId="{fd7917b5-13ff-43f2-bc6f-35b847421545}"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SB_RecordId xmlns="a05d0efd-dfc6-4f9d-9ac6-43ba968d583c" xsi:nil="true"/>
    <fd7917b513ff43f2bc6f35b847421545 xmlns="a05d0efd-dfc6-4f9d-9ac6-43ba968d583c">
      <Terms xmlns="http://schemas.microsoft.com/office/infopath/2007/PartnerControls"/>
    </fd7917b513ff43f2bc6f35b847421545>
    <TaxCatchAll xmlns="a05d0efd-dfc6-4f9d-9ac6-43ba968d583c">
      <Value>1</Value>
    </TaxCatchAll>
    <haf7291c23404d6c8645fc52cbf83a37 xmlns="a05d0efd-dfc6-4f9d-9ac6-43ba968d583c">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haf7291c23404d6c8645fc52cbf83a37>
    <msbLabel xmlns="09080109-f6cd-4eba-a2ee-73217fe696ed"/>
  </documentManagement>
</p:properties>
</file>

<file path=customXml/itemProps1.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2.xml><?xml version="1.0" encoding="utf-8"?>
<ds:datastoreItem xmlns:ds="http://schemas.openxmlformats.org/officeDocument/2006/customXml" ds:itemID="{32E408BA-D1D4-4619-B227-1E02BD6392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a05d0efd-dfc6-4f9d-9ac6-43ba968d5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7EF6E-8DFF-4BAF-880E-39621E4B80B0}">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www.w3.org/XML/1998/namespace"/>
    <ds:schemaRef ds:uri="09080109-f6cd-4eba-a2ee-73217fe696ed"/>
    <ds:schemaRef ds:uri="http://schemas.microsoft.com/office/infopath/2007/PartnerControls"/>
    <ds:schemaRef ds:uri="a05d0efd-dfc6-4f9d-9ac6-43ba968d583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Gemensamma grunder</Template>
  <TotalTime>2184</TotalTime>
  <Words>4609</Words>
  <Application>Microsoft Office PowerPoint</Application>
  <PresentationFormat>Bredbild</PresentationFormat>
  <Paragraphs>328</Paragraphs>
  <Slides>45</Slides>
  <Notes>26</Notes>
  <HiddenSlides>0</HiddenSlides>
  <MMClips>0</MMClips>
  <ScaleCrop>false</ScaleCrop>
  <HeadingPairs>
    <vt:vector size="6" baseType="variant">
      <vt:variant>
        <vt:lpstr>Använt teckensnitt</vt:lpstr>
      </vt:variant>
      <vt:variant>
        <vt:i4>7</vt:i4>
      </vt:variant>
      <vt:variant>
        <vt:lpstr>Tema</vt:lpstr>
      </vt:variant>
      <vt:variant>
        <vt:i4>7</vt:i4>
      </vt:variant>
      <vt:variant>
        <vt:lpstr>Bildrubriker</vt:lpstr>
      </vt:variant>
      <vt:variant>
        <vt:i4>45</vt:i4>
      </vt:variant>
    </vt:vector>
  </HeadingPairs>
  <TitlesOfParts>
    <vt:vector size="59" baseType="lpstr">
      <vt:lpstr>Aptos</vt:lpstr>
      <vt:lpstr>Arial</vt:lpstr>
      <vt:lpstr>Calibri</vt:lpstr>
      <vt:lpstr>Century Gothic</vt:lpstr>
      <vt:lpstr>Garamond</vt:lpstr>
      <vt:lpstr>Symbol</vt:lpstr>
      <vt:lpstr>Times New Roman</vt:lpstr>
      <vt:lpstr>Gemensamma grunder</vt:lpstr>
      <vt:lpstr>Utgångspunkter</vt:lpstr>
      <vt:lpstr>Rutiner och checklistor</vt:lpstr>
      <vt:lpstr>Arbetssätt</vt:lpstr>
      <vt:lpstr>Förhållningssätt</vt:lpstr>
      <vt:lpstr>Konceptuell grund</vt:lpstr>
      <vt:lpstr>1_Arbetssätt</vt:lpstr>
      <vt:lpstr>Förberedelse för att delta i aktörsgemensam inriktning och samordning</vt:lpstr>
      <vt:lpstr>Om presentationen</vt:lpstr>
      <vt:lpstr>Anpassningar</vt:lpstr>
      <vt:lpstr>Avslutning</vt:lpstr>
      <vt:lpstr>Inledning </vt:lpstr>
      <vt:lpstr>Övningens syfte och mål</vt:lpstr>
      <vt:lpstr>Övningens moment </vt:lpstr>
      <vt:lpstr>Övningsmoment 1</vt:lpstr>
      <vt:lpstr>Bedöma behov av samverkan och förbereda för att delta i samverkan</vt:lpstr>
      <vt:lpstr>Scenario</vt:lpstr>
      <vt:lpstr>Diskussionsfrågor – Bedöma behov av samverkan</vt:lpstr>
      <vt:lpstr>Diskussionsfrågor – Förbereda för att delta i samverkan</vt:lpstr>
      <vt:lpstr>Summering av det här momentet</vt:lpstr>
      <vt:lpstr>Dela ut utvärderingsenkät</vt:lpstr>
      <vt:lpstr>Övningsmoment 2</vt:lpstr>
      <vt:lpstr>Dela information, ta fram samlad lägesbild, ta fram kompletterande analyser och ta fram målbild</vt:lpstr>
      <vt:lpstr>Inspel sida 1 </vt:lpstr>
      <vt:lpstr>Inspel sida 2</vt:lpstr>
      <vt:lpstr>Diskussionsfrågor – Dela information</vt:lpstr>
      <vt:lpstr>Diskussionsfrågor – Samlad lägesbild</vt:lpstr>
      <vt:lpstr>Diskussionsfrågor – Ta fram kompletterande analyser</vt:lpstr>
      <vt:lpstr>Diskussionsfrågor – Ta fram målbild</vt:lpstr>
      <vt:lpstr>Summering av det här momentet</vt:lpstr>
      <vt:lpstr>Dela ut utvärderingsenkät</vt:lpstr>
      <vt:lpstr>Övningsmoment 3</vt:lpstr>
      <vt:lpstr>Ta fram åtgärdsplan, genomför åtgärder och följ upp effekt </vt:lpstr>
      <vt:lpstr>Diskussionsfrågor – Ta fram åtgärdsplan</vt:lpstr>
      <vt:lpstr>Diskussionsfrågor – Genomföra åtgärder</vt:lpstr>
      <vt:lpstr>Diskussionsfrågor – Följ upp åtgärder</vt:lpstr>
      <vt:lpstr>Summering av det här momentet</vt:lpstr>
      <vt:lpstr>Dela ut utvärderingsenkät</vt:lpstr>
      <vt:lpstr>Process för aktörsgemensam inriktning och samordning</vt:lpstr>
      <vt:lpstr>Process för aktörsgemensam inriktning och samordning</vt:lpstr>
      <vt:lpstr>När och hur ska processen användas?</vt:lpstr>
      <vt:lpstr>Vad innebär att bedöma behov av samverkan?</vt:lpstr>
      <vt:lpstr>Förbereda för att delta i aktörsgemensam samverkan</vt:lpstr>
      <vt:lpstr>Dela information</vt:lpstr>
      <vt:lpstr>Ta fram samlad lägesbild</vt:lpstr>
      <vt:lpstr>Ta fram kompletterande analyser</vt:lpstr>
      <vt:lpstr>Steg 1: Att tänka problem…..</vt:lpstr>
      <vt:lpstr>Ta fram målbild</vt:lpstr>
      <vt:lpstr>Ta fram åtgärdsplan</vt:lpstr>
      <vt:lpstr>Genomför åtgärder</vt:lpstr>
      <vt:lpstr>Följ upp åtgärder</vt:lpstr>
      <vt:lpstr>Integrera ett kommunikativt perspektiv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Davis Joanna</cp:lastModifiedBy>
  <cp:revision>37</cp:revision>
  <dcterms:created xsi:type="dcterms:W3CDTF">2024-09-05T13:52:02Z</dcterms:created>
  <dcterms:modified xsi:type="dcterms:W3CDTF">2025-06-18T10:02:43Z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0x0101008239AB5D3D2647B580F011DA2F35611101003A086550851B51499A5CDAE10C394FE2</vt:lpwstr>
  </property>
  <property fmtid="{D5CDD505-2E9C-101B-9397-08002B2CF9AE}" pid="3" name="MediaServiceImageTags">
    <vt:lpwstr/>
  </property>
  <property fmtid="{D5CDD505-2E9C-101B-9397-08002B2CF9AE}" pid="4" name="MSB_SiteBusinessProcess">
    <vt:lpwstr>1;#Standard|42db7290-f92b-446b-999c-1bee6d848af0</vt:lpwstr>
  </property>
  <property fmtid="{D5CDD505-2E9C-101B-9397-08002B2CF9AE}" pid="5" name="MSB_DocumentType">
    <vt:lpwstr/>
  </property>
</Properties>
</file>