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736" r:id="rId3"/>
    <p:sldId id="261" r:id="rId4"/>
    <p:sldId id="602" r:id="rId5"/>
    <p:sldId id="601" r:id="rId6"/>
    <p:sldId id="257" r:id="rId7"/>
    <p:sldId id="258" r:id="rId8"/>
    <p:sldId id="596" r:id="rId9"/>
    <p:sldId id="737" r:id="rId10"/>
    <p:sldId id="603" r:id="rId11"/>
    <p:sldId id="738" r:id="rId12"/>
    <p:sldId id="604" r:id="rId13"/>
    <p:sldId id="733" r:id="rId14"/>
    <p:sldId id="621" r:id="rId15"/>
    <p:sldId id="271" r:id="rId16"/>
    <p:sldId id="276" r:id="rId17"/>
    <p:sldId id="623" r:id="rId18"/>
    <p:sldId id="277" r:id="rId19"/>
    <p:sldId id="625" r:id="rId20"/>
    <p:sldId id="703" r:id="rId21"/>
    <p:sldId id="766" r:id="rId22"/>
    <p:sldId id="609" r:id="rId23"/>
    <p:sldId id="731" r:id="rId24"/>
    <p:sldId id="710" r:id="rId25"/>
    <p:sldId id="712" r:id="rId26"/>
    <p:sldId id="713" r:id="rId27"/>
    <p:sldId id="714" r:id="rId28"/>
    <p:sldId id="715" r:id="rId29"/>
    <p:sldId id="716" r:id="rId30"/>
    <p:sldId id="717" r:id="rId31"/>
    <p:sldId id="718" r:id="rId32"/>
    <p:sldId id="719" r:id="rId33"/>
    <p:sldId id="720" r:id="rId34"/>
    <p:sldId id="768" r:id="rId35"/>
    <p:sldId id="721" r:id="rId36"/>
    <p:sldId id="722" r:id="rId37"/>
    <p:sldId id="723" r:id="rId38"/>
    <p:sldId id="724" r:id="rId39"/>
    <p:sldId id="725" r:id="rId40"/>
    <p:sldId id="726" r:id="rId41"/>
    <p:sldId id="727" r:id="rId42"/>
    <p:sldId id="728" r:id="rId43"/>
    <p:sldId id="729" r:id="rId44"/>
    <p:sldId id="730" r:id="rId45"/>
    <p:sldId id="706" r:id="rId46"/>
    <p:sldId id="275" r:id="rId4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D12005A7-E1E2-4A42-B8CB-0807AC222709}">
          <p14:sldIdLst>
            <p14:sldId id="256"/>
          </p14:sldIdLst>
        </p14:section>
        <p14:section name="Bakgrund" id="{139E9AD2-1C42-4840-8BE0-2455B513F9AB}">
          <p14:sldIdLst>
            <p14:sldId id="736"/>
            <p14:sldId id="261"/>
            <p14:sldId id="602"/>
            <p14:sldId id="601"/>
            <p14:sldId id="257"/>
            <p14:sldId id="258"/>
            <p14:sldId id="596"/>
          </p14:sldIdLst>
        </p14:section>
        <p14:section name="Fakta om nya broschyren" id="{70299A0D-1F55-44EA-8C7C-0C943204A7B2}">
          <p14:sldIdLst>
            <p14:sldId id="737"/>
            <p14:sldId id="603"/>
            <p14:sldId id="738"/>
            <p14:sldId id="604"/>
            <p14:sldId id="733"/>
            <p14:sldId id="621"/>
            <p14:sldId id="271"/>
            <p14:sldId id="276"/>
            <p14:sldId id="623"/>
            <p14:sldId id="277"/>
            <p14:sldId id="625"/>
            <p14:sldId id="703"/>
            <p14:sldId id="766"/>
          </p14:sldIdLst>
        </p14:section>
        <p14:section name="Innehållet" id="{7ADBE392-0FEE-4905-9619-BFFEFE044913}">
          <p14:sldIdLst>
            <p14:sldId id="609"/>
            <p14:sldId id="731"/>
            <p14:sldId id="710"/>
            <p14:sldId id="712"/>
            <p14:sldId id="713"/>
            <p14:sldId id="714"/>
            <p14:sldId id="715"/>
            <p14:sldId id="716"/>
            <p14:sldId id="717"/>
            <p14:sldId id="718"/>
            <p14:sldId id="719"/>
            <p14:sldId id="720"/>
            <p14:sldId id="768"/>
            <p14:sldId id="721"/>
            <p14:sldId id="722"/>
            <p14:sldId id="723"/>
            <p14:sldId id="724"/>
            <p14:sldId id="725"/>
            <p14:sldId id="726"/>
            <p14:sldId id="727"/>
            <p14:sldId id="728"/>
            <p14:sldId id="729"/>
            <p14:sldId id="730"/>
          </p14:sldIdLst>
        </p14:section>
        <p14:section name="Info" id="{E89DF71C-1131-4ABD-B36A-F800E3847EF5}">
          <p14:sldIdLst>
            <p14:sldId id="706"/>
          </p14:sldIdLst>
        </p14:section>
        <p14:section name="Avslut" id="{9B878F9E-C84E-441F-9C0D-45DC1657FB8E}">
          <p14:sldIdLst>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10DA"/>
    <a:srgbClr val="FF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2" autoAdjust="0"/>
    <p:restoredTop sz="61673" autoAdjust="0"/>
  </p:normalViewPr>
  <p:slideViewPr>
    <p:cSldViewPr snapToGrid="0" showGuides="1">
      <p:cViewPr varScale="1">
        <p:scale>
          <a:sx n="38" d="100"/>
          <a:sy n="38" d="100"/>
        </p:scale>
        <p:origin x="1720" y="36"/>
      </p:cViewPr>
      <p:guideLst/>
    </p:cSldViewPr>
  </p:slideViewPr>
  <p:outlineViewPr>
    <p:cViewPr>
      <p:scale>
        <a:sx n="33" d="100"/>
        <a:sy n="33" d="100"/>
      </p:scale>
      <p:origin x="0" y="-15139"/>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Samtliga</c:v>
                </c:pt>
              </c:strCache>
            </c:strRef>
          </c:tx>
          <c:spPr>
            <a:solidFill>
              <a:schemeClr val="accent1"/>
            </a:solidFill>
            <a:ln w="25400">
              <a:solidFill>
                <a:schemeClr val="tx1"/>
              </a:solidFill>
            </a:ln>
            <a:effectLst/>
          </c:spPr>
          <c:invertIfNegative val="0"/>
          <c:cat>
            <c:strRef>
              <c:f>Blad1!$A$2:$A$7</c:f>
              <c:strCache>
                <c:ptCount val="6"/>
                <c:pt idx="0">
                  <c:v>Ett eget ansvar</c:v>
                </c:pt>
                <c:pt idx="1">
                  <c:v>Oro</c:v>
                </c:pt>
                <c:pt idx="2">
                  <c:v>Inget av ovanstående</c:v>
                </c:pt>
                <c:pt idx="3">
                  <c:v>Nyfikenhet</c:v>
                </c:pt>
                <c:pt idx="4">
                  <c:v>Engagemang</c:v>
                </c:pt>
                <c:pt idx="5">
                  <c:v>Trygghet</c:v>
                </c:pt>
              </c:strCache>
            </c:strRef>
          </c:cat>
          <c:val>
            <c:numRef>
              <c:f>Blad1!$B$2:$B$7</c:f>
              <c:numCache>
                <c:formatCode>General</c:formatCode>
                <c:ptCount val="6"/>
                <c:pt idx="0">
                  <c:v>47</c:v>
                </c:pt>
                <c:pt idx="1">
                  <c:v>24</c:v>
                </c:pt>
                <c:pt idx="2">
                  <c:v>18</c:v>
                </c:pt>
                <c:pt idx="3">
                  <c:v>15</c:v>
                </c:pt>
                <c:pt idx="4">
                  <c:v>14</c:v>
                </c:pt>
                <c:pt idx="5">
                  <c:v>12</c:v>
                </c:pt>
              </c:numCache>
            </c:numRef>
          </c:val>
          <c:extLst>
            <c:ext xmlns:c16="http://schemas.microsoft.com/office/drawing/2014/chart" uri="{C3380CC4-5D6E-409C-BE32-E72D297353CC}">
              <c16:uniqueId val="{00000000-94B5-478A-9416-0893075EC951}"/>
            </c:ext>
          </c:extLst>
        </c:ser>
        <c:dLbls>
          <c:showLegendKey val="0"/>
          <c:showVal val="0"/>
          <c:showCatName val="0"/>
          <c:showSerName val="0"/>
          <c:showPercent val="0"/>
          <c:showBubbleSize val="0"/>
        </c:dLbls>
        <c:gapWidth val="150"/>
        <c:axId val="1459617488"/>
        <c:axId val="1459618448"/>
      </c:barChart>
      <c:lineChart>
        <c:grouping val="standard"/>
        <c:varyColors val="0"/>
        <c:ser>
          <c:idx val="1"/>
          <c:order val="1"/>
          <c:tx>
            <c:strRef>
              <c:f>Blad1!$C$1</c:f>
              <c:strCache>
                <c:ptCount val="1"/>
                <c:pt idx="0">
                  <c:v>Man</c:v>
                </c:pt>
              </c:strCache>
            </c:strRef>
          </c:tx>
          <c:spPr>
            <a:ln w="28575" cap="rnd">
              <a:solidFill>
                <a:schemeClr val="accent2"/>
              </a:solidFill>
              <a:prstDash val="sysDash"/>
              <a:round/>
            </a:ln>
            <a:effectLst/>
          </c:spPr>
          <c:marker>
            <c:symbol val="none"/>
          </c:marker>
          <c:cat>
            <c:strRef>
              <c:f>Blad1!$A$2:$A$7</c:f>
              <c:strCache>
                <c:ptCount val="6"/>
                <c:pt idx="0">
                  <c:v>Ett eget ansvar</c:v>
                </c:pt>
                <c:pt idx="1">
                  <c:v>Oro</c:v>
                </c:pt>
                <c:pt idx="2">
                  <c:v>Inget av ovanstående</c:v>
                </c:pt>
                <c:pt idx="3">
                  <c:v>Nyfikenhet</c:v>
                </c:pt>
                <c:pt idx="4">
                  <c:v>Engagemang</c:v>
                </c:pt>
                <c:pt idx="5">
                  <c:v>Trygghet</c:v>
                </c:pt>
              </c:strCache>
            </c:strRef>
          </c:cat>
          <c:val>
            <c:numRef>
              <c:f>Blad1!$C$2:$C$7</c:f>
              <c:numCache>
                <c:formatCode>General</c:formatCode>
                <c:ptCount val="6"/>
                <c:pt idx="0">
                  <c:v>47</c:v>
                </c:pt>
                <c:pt idx="1">
                  <c:v>16</c:v>
                </c:pt>
                <c:pt idx="2">
                  <c:v>23</c:v>
                </c:pt>
                <c:pt idx="3">
                  <c:v>18</c:v>
                </c:pt>
                <c:pt idx="4">
                  <c:v>16</c:v>
                </c:pt>
                <c:pt idx="5">
                  <c:v>13</c:v>
                </c:pt>
              </c:numCache>
            </c:numRef>
          </c:val>
          <c:smooth val="0"/>
          <c:extLst>
            <c:ext xmlns:c16="http://schemas.microsoft.com/office/drawing/2014/chart" uri="{C3380CC4-5D6E-409C-BE32-E72D297353CC}">
              <c16:uniqueId val="{00000001-94B5-478A-9416-0893075EC951}"/>
            </c:ext>
          </c:extLst>
        </c:ser>
        <c:ser>
          <c:idx val="2"/>
          <c:order val="2"/>
          <c:tx>
            <c:strRef>
              <c:f>Blad1!$D$1</c:f>
              <c:strCache>
                <c:ptCount val="1"/>
                <c:pt idx="0">
                  <c:v>Kvinna</c:v>
                </c:pt>
              </c:strCache>
            </c:strRef>
          </c:tx>
          <c:spPr>
            <a:ln w="28575" cap="rnd">
              <a:solidFill>
                <a:schemeClr val="accent3"/>
              </a:solidFill>
              <a:prstDash val="sysDash"/>
              <a:round/>
            </a:ln>
            <a:effectLst/>
          </c:spPr>
          <c:marker>
            <c:symbol val="none"/>
          </c:marker>
          <c:cat>
            <c:strRef>
              <c:f>Blad1!$A$2:$A$7</c:f>
              <c:strCache>
                <c:ptCount val="6"/>
                <c:pt idx="0">
                  <c:v>Ett eget ansvar</c:v>
                </c:pt>
                <c:pt idx="1">
                  <c:v>Oro</c:v>
                </c:pt>
                <c:pt idx="2">
                  <c:v>Inget av ovanstående</c:v>
                </c:pt>
                <c:pt idx="3">
                  <c:v>Nyfikenhet</c:v>
                </c:pt>
                <c:pt idx="4">
                  <c:v>Engagemang</c:v>
                </c:pt>
                <c:pt idx="5">
                  <c:v>Trygghet</c:v>
                </c:pt>
              </c:strCache>
            </c:strRef>
          </c:cat>
          <c:val>
            <c:numRef>
              <c:f>Blad1!$D$2:$D$7</c:f>
              <c:numCache>
                <c:formatCode>General</c:formatCode>
                <c:ptCount val="6"/>
                <c:pt idx="0">
                  <c:v>48</c:v>
                </c:pt>
                <c:pt idx="1">
                  <c:v>33</c:v>
                </c:pt>
                <c:pt idx="2">
                  <c:v>14</c:v>
                </c:pt>
                <c:pt idx="3">
                  <c:v>12</c:v>
                </c:pt>
                <c:pt idx="4">
                  <c:v>13</c:v>
                </c:pt>
                <c:pt idx="5">
                  <c:v>12</c:v>
                </c:pt>
              </c:numCache>
            </c:numRef>
          </c:val>
          <c:smooth val="0"/>
          <c:extLst>
            <c:ext xmlns:c16="http://schemas.microsoft.com/office/drawing/2014/chart" uri="{C3380CC4-5D6E-409C-BE32-E72D297353CC}">
              <c16:uniqueId val="{00000003-94B5-478A-9416-0893075EC951}"/>
            </c:ext>
          </c:extLst>
        </c:ser>
        <c:ser>
          <c:idx val="3"/>
          <c:order val="3"/>
          <c:tx>
            <c:strRef>
              <c:f>Blad1!$E$1</c:f>
              <c:strCache>
                <c:ptCount val="1"/>
                <c:pt idx="0">
                  <c:v>18-34 år</c:v>
                </c:pt>
              </c:strCache>
            </c:strRef>
          </c:tx>
          <c:spPr>
            <a:ln w="28575" cap="rnd">
              <a:solidFill>
                <a:schemeClr val="accent4"/>
              </a:solidFill>
              <a:round/>
            </a:ln>
            <a:effectLst/>
          </c:spPr>
          <c:marker>
            <c:symbol val="none"/>
          </c:marker>
          <c:cat>
            <c:strRef>
              <c:f>Blad1!$A$2:$A$7</c:f>
              <c:strCache>
                <c:ptCount val="6"/>
                <c:pt idx="0">
                  <c:v>Ett eget ansvar</c:v>
                </c:pt>
                <c:pt idx="1">
                  <c:v>Oro</c:v>
                </c:pt>
                <c:pt idx="2">
                  <c:v>Inget av ovanstående</c:v>
                </c:pt>
                <c:pt idx="3">
                  <c:v>Nyfikenhet</c:v>
                </c:pt>
                <c:pt idx="4">
                  <c:v>Engagemang</c:v>
                </c:pt>
                <c:pt idx="5">
                  <c:v>Trygghet</c:v>
                </c:pt>
              </c:strCache>
            </c:strRef>
          </c:cat>
          <c:val>
            <c:numRef>
              <c:f>Blad1!$E$2:$E$7</c:f>
              <c:numCache>
                <c:formatCode>General</c:formatCode>
                <c:ptCount val="6"/>
                <c:pt idx="0">
                  <c:v>33</c:v>
                </c:pt>
                <c:pt idx="1">
                  <c:v>37</c:v>
                </c:pt>
                <c:pt idx="2">
                  <c:v>20</c:v>
                </c:pt>
                <c:pt idx="3">
                  <c:v>25</c:v>
                </c:pt>
                <c:pt idx="4">
                  <c:v>18</c:v>
                </c:pt>
                <c:pt idx="5">
                  <c:v>16</c:v>
                </c:pt>
              </c:numCache>
            </c:numRef>
          </c:val>
          <c:smooth val="0"/>
          <c:extLst>
            <c:ext xmlns:c16="http://schemas.microsoft.com/office/drawing/2014/chart" uri="{C3380CC4-5D6E-409C-BE32-E72D297353CC}">
              <c16:uniqueId val="{00000004-94B5-478A-9416-0893075EC951}"/>
            </c:ext>
          </c:extLst>
        </c:ser>
        <c:ser>
          <c:idx val="4"/>
          <c:order val="4"/>
          <c:tx>
            <c:strRef>
              <c:f>Blad1!$F$1</c:f>
              <c:strCache>
                <c:ptCount val="1"/>
                <c:pt idx="0">
                  <c:v>35-49 år</c:v>
                </c:pt>
              </c:strCache>
            </c:strRef>
          </c:tx>
          <c:spPr>
            <a:ln w="28575" cap="rnd">
              <a:solidFill>
                <a:schemeClr val="accent5"/>
              </a:solidFill>
              <a:round/>
            </a:ln>
            <a:effectLst/>
          </c:spPr>
          <c:marker>
            <c:symbol val="none"/>
          </c:marker>
          <c:cat>
            <c:strRef>
              <c:f>Blad1!$A$2:$A$7</c:f>
              <c:strCache>
                <c:ptCount val="6"/>
                <c:pt idx="0">
                  <c:v>Ett eget ansvar</c:v>
                </c:pt>
                <c:pt idx="1">
                  <c:v>Oro</c:v>
                </c:pt>
                <c:pt idx="2">
                  <c:v>Inget av ovanstående</c:v>
                </c:pt>
                <c:pt idx="3">
                  <c:v>Nyfikenhet</c:v>
                </c:pt>
                <c:pt idx="4">
                  <c:v>Engagemang</c:v>
                </c:pt>
                <c:pt idx="5">
                  <c:v>Trygghet</c:v>
                </c:pt>
              </c:strCache>
            </c:strRef>
          </c:cat>
          <c:val>
            <c:numRef>
              <c:f>Blad1!$F$2:$F$7</c:f>
              <c:numCache>
                <c:formatCode>General</c:formatCode>
                <c:ptCount val="6"/>
                <c:pt idx="0">
                  <c:v>44</c:v>
                </c:pt>
                <c:pt idx="1">
                  <c:v>26</c:v>
                </c:pt>
                <c:pt idx="2">
                  <c:v>20</c:v>
                </c:pt>
                <c:pt idx="3">
                  <c:v>15</c:v>
                </c:pt>
                <c:pt idx="4">
                  <c:v>15</c:v>
                </c:pt>
                <c:pt idx="5">
                  <c:v>12</c:v>
                </c:pt>
              </c:numCache>
            </c:numRef>
          </c:val>
          <c:smooth val="0"/>
          <c:extLst>
            <c:ext xmlns:c16="http://schemas.microsoft.com/office/drawing/2014/chart" uri="{C3380CC4-5D6E-409C-BE32-E72D297353CC}">
              <c16:uniqueId val="{00000005-94B5-478A-9416-0893075EC951}"/>
            </c:ext>
          </c:extLst>
        </c:ser>
        <c:ser>
          <c:idx val="5"/>
          <c:order val="5"/>
          <c:tx>
            <c:strRef>
              <c:f>Blad1!$G$1</c:f>
              <c:strCache>
                <c:ptCount val="1"/>
                <c:pt idx="0">
                  <c:v>50-64 år</c:v>
                </c:pt>
              </c:strCache>
            </c:strRef>
          </c:tx>
          <c:spPr>
            <a:ln w="28575" cap="rnd">
              <a:solidFill>
                <a:schemeClr val="accent6"/>
              </a:solidFill>
              <a:round/>
            </a:ln>
            <a:effectLst/>
          </c:spPr>
          <c:marker>
            <c:symbol val="none"/>
          </c:marker>
          <c:cat>
            <c:strRef>
              <c:f>Blad1!$A$2:$A$7</c:f>
              <c:strCache>
                <c:ptCount val="6"/>
                <c:pt idx="0">
                  <c:v>Ett eget ansvar</c:v>
                </c:pt>
                <c:pt idx="1">
                  <c:v>Oro</c:v>
                </c:pt>
                <c:pt idx="2">
                  <c:v>Inget av ovanstående</c:v>
                </c:pt>
                <c:pt idx="3">
                  <c:v>Nyfikenhet</c:v>
                </c:pt>
                <c:pt idx="4">
                  <c:v>Engagemang</c:v>
                </c:pt>
                <c:pt idx="5">
                  <c:v>Trygghet</c:v>
                </c:pt>
              </c:strCache>
            </c:strRef>
          </c:cat>
          <c:val>
            <c:numRef>
              <c:f>Blad1!$G$2:$G$7</c:f>
              <c:numCache>
                <c:formatCode>General</c:formatCode>
                <c:ptCount val="6"/>
                <c:pt idx="0">
                  <c:v>52</c:v>
                </c:pt>
                <c:pt idx="1">
                  <c:v>19</c:v>
                </c:pt>
                <c:pt idx="2">
                  <c:v>20</c:v>
                </c:pt>
                <c:pt idx="3">
                  <c:v>11</c:v>
                </c:pt>
                <c:pt idx="4">
                  <c:v>12</c:v>
                </c:pt>
                <c:pt idx="5">
                  <c:v>10</c:v>
                </c:pt>
              </c:numCache>
            </c:numRef>
          </c:val>
          <c:smooth val="0"/>
          <c:extLst>
            <c:ext xmlns:c16="http://schemas.microsoft.com/office/drawing/2014/chart" uri="{C3380CC4-5D6E-409C-BE32-E72D297353CC}">
              <c16:uniqueId val="{00000006-94B5-478A-9416-0893075EC951}"/>
            </c:ext>
          </c:extLst>
        </c:ser>
        <c:ser>
          <c:idx val="6"/>
          <c:order val="6"/>
          <c:tx>
            <c:strRef>
              <c:f>Blad1!$H$1</c:f>
              <c:strCache>
                <c:ptCount val="1"/>
                <c:pt idx="0">
                  <c:v>65+ år</c:v>
                </c:pt>
              </c:strCache>
            </c:strRef>
          </c:tx>
          <c:spPr>
            <a:ln w="28575" cap="rnd">
              <a:solidFill>
                <a:srgbClr val="D510DA"/>
              </a:solidFill>
              <a:round/>
            </a:ln>
            <a:effectLst/>
          </c:spPr>
          <c:marker>
            <c:symbol val="none"/>
          </c:marker>
          <c:cat>
            <c:strRef>
              <c:f>Blad1!$A$2:$A$7</c:f>
              <c:strCache>
                <c:ptCount val="6"/>
                <c:pt idx="0">
                  <c:v>Ett eget ansvar</c:v>
                </c:pt>
                <c:pt idx="1">
                  <c:v>Oro</c:v>
                </c:pt>
                <c:pt idx="2">
                  <c:v>Inget av ovanstående</c:v>
                </c:pt>
                <c:pt idx="3">
                  <c:v>Nyfikenhet</c:v>
                </c:pt>
                <c:pt idx="4">
                  <c:v>Engagemang</c:v>
                </c:pt>
                <c:pt idx="5">
                  <c:v>Trygghet</c:v>
                </c:pt>
              </c:strCache>
            </c:strRef>
          </c:cat>
          <c:val>
            <c:numRef>
              <c:f>Blad1!$H$2:$H$7</c:f>
              <c:numCache>
                <c:formatCode>General</c:formatCode>
                <c:ptCount val="6"/>
                <c:pt idx="0">
                  <c:v>59</c:v>
                </c:pt>
                <c:pt idx="1">
                  <c:v>14</c:v>
                </c:pt>
                <c:pt idx="2">
                  <c:v>13</c:v>
                </c:pt>
                <c:pt idx="3">
                  <c:v>10</c:v>
                </c:pt>
                <c:pt idx="4">
                  <c:v>12</c:v>
                </c:pt>
                <c:pt idx="5">
                  <c:v>11</c:v>
                </c:pt>
              </c:numCache>
            </c:numRef>
          </c:val>
          <c:smooth val="0"/>
          <c:extLst>
            <c:ext xmlns:c16="http://schemas.microsoft.com/office/drawing/2014/chart" uri="{C3380CC4-5D6E-409C-BE32-E72D297353CC}">
              <c16:uniqueId val="{00000007-94B5-478A-9416-0893075EC951}"/>
            </c:ext>
          </c:extLst>
        </c:ser>
        <c:dLbls>
          <c:showLegendKey val="0"/>
          <c:showVal val="0"/>
          <c:showCatName val="0"/>
          <c:showSerName val="0"/>
          <c:showPercent val="0"/>
          <c:showBubbleSize val="0"/>
        </c:dLbls>
        <c:marker val="1"/>
        <c:smooth val="0"/>
        <c:axId val="1459617488"/>
        <c:axId val="1459618448"/>
      </c:lineChart>
      <c:catAx>
        <c:axId val="145961748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sv-SE"/>
          </a:p>
        </c:txPr>
        <c:crossAx val="1459618448"/>
        <c:crosses val="autoZero"/>
        <c:auto val="1"/>
        <c:lblAlgn val="ctr"/>
        <c:lblOffset val="100"/>
        <c:noMultiLvlLbl val="0"/>
      </c:catAx>
      <c:valAx>
        <c:axId val="1459618448"/>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sv-SE"/>
          </a:p>
        </c:txPr>
        <c:crossAx val="1459617488"/>
        <c:crosses val="autoZero"/>
        <c:crossBetween val="between"/>
      </c:valAx>
      <c:spPr>
        <a:noFill/>
        <a:ln>
          <a:noFill/>
        </a:ln>
        <a:effectLst/>
      </c:spPr>
    </c:plotArea>
    <c:legend>
      <c:legendPos val="tr"/>
      <c:layout>
        <c:manualLayout>
          <c:xMode val="edge"/>
          <c:yMode val="edge"/>
          <c:x val="0.84030773327247155"/>
          <c:y val="4.4964028776978415E-2"/>
          <c:w val="0.15244588991593441"/>
          <c:h val="0.52354510092713236"/>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1F9E8-6993-47E6-AD4C-1E6CBA13C3A6}" type="datetimeFigureOut">
              <a:rPr lang="en-GB" smtClean="0"/>
              <a:t>06/11/2024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E9804-C11E-4521-ADED-318A1EFBDFFD}" type="slidenum">
              <a:rPr lang="en-GB" smtClean="0"/>
              <a:t>‹#›</a:t>
            </a:fld>
            <a:endParaRPr lang="en-GB"/>
          </a:p>
        </p:txBody>
      </p:sp>
    </p:spTree>
    <p:extLst>
      <p:ext uri="{BB962C8B-B14F-4D97-AF65-F5344CB8AC3E}">
        <p14:creationId xmlns:p14="http://schemas.microsoft.com/office/powerpoint/2010/main" val="37197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 lite kort om den förra broschyren: MSB skickade ut en broschyr till alla hushåll 2018. Några av er kanske minns den, eller till och med har den hemma. Den har fyllt en viktig funktion, både för att lyfta vikten av att vi behöver stärka vår motståndskraft inför kriser och krig, men också som ett konkret stöd när något allvarligt händer. I samband med Rysslands storskaliga invasion av Ukraina 2022 ökade efterfrågan på broschyren markant, både för beställningar av pappersversionen och i antalet nedladdningar från msb.se. Den lever alltså i många människors medvetande ännu flera år efter utskicket.</a:t>
            </a:r>
          </a:p>
        </p:txBody>
      </p:sp>
      <p:sp>
        <p:nvSpPr>
          <p:cNvPr id="4" name="Platshållare för bildnummer 3"/>
          <p:cNvSpPr>
            <a:spLocks noGrp="1"/>
          </p:cNvSpPr>
          <p:nvPr>
            <p:ph type="sldNum" sz="quarter" idx="5"/>
          </p:nvPr>
        </p:nvSpPr>
        <p:spPr/>
        <p:txBody>
          <a:bodyPr/>
          <a:lstStyle/>
          <a:p>
            <a:fld id="{0D6E9804-C11E-4521-ADED-318A1EFBDFFD}" type="slidenum">
              <a:rPr lang="en-GB" smtClean="0"/>
              <a:t>3</a:t>
            </a:fld>
            <a:endParaRPr lang="en-GB"/>
          </a:p>
        </p:txBody>
      </p:sp>
    </p:spTree>
    <p:extLst>
      <p:ext uri="{BB962C8B-B14F-4D97-AF65-F5344CB8AC3E}">
        <p14:creationId xmlns:p14="http://schemas.microsoft.com/office/powerpoint/2010/main" val="2603090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Det </a:t>
            </a:r>
            <a:r>
              <a:rPr lang="en-GB" dirty="0" err="1"/>
              <a:t>säkerhetspolitiska</a:t>
            </a:r>
            <a:r>
              <a:rPr lang="en-GB" dirty="0"/>
              <a:t> </a:t>
            </a:r>
            <a:r>
              <a:rPr lang="en-GB" dirty="0" err="1"/>
              <a:t>läget</a:t>
            </a:r>
            <a:r>
              <a:rPr lang="en-GB" dirty="0"/>
              <a:t> </a:t>
            </a:r>
            <a:r>
              <a:rPr lang="en-GB" dirty="0" err="1"/>
              <a:t>har</a:t>
            </a:r>
            <a:r>
              <a:rPr lang="en-GB" dirty="0"/>
              <a:t> </a:t>
            </a:r>
            <a:r>
              <a:rPr lang="en-GB" dirty="0" err="1"/>
              <a:t>försämrats</a:t>
            </a:r>
            <a:r>
              <a:rPr lang="en-GB" dirty="0"/>
              <a:t> </a:t>
            </a:r>
            <a:r>
              <a:rPr lang="en-GB" dirty="0" err="1"/>
              <a:t>och</a:t>
            </a:r>
            <a:r>
              <a:rPr lang="en-GB" dirty="0"/>
              <a:t> </a:t>
            </a:r>
            <a:r>
              <a:rPr lang="en-GB" dirty="0" err="1"/>
              <a:t>hotbilden</a:t>
            </a:r>
            <a:r>
              <a:rPr lang="en-GB" dirty="0"/>
              <a:t> mot </a:t>
            </a:r>
            <a:r>
              <a:rPr lang="en-GB" dirty="0" err="1"/>
              <a:t>vårt</a:t>
            </a:r>
            <a:r>
              <a:rPr lang="en-GB" dirty="0"/>
              <a:t> land </a:t>
            </a:r>
            <a:r>
              <a:rPr lang="en-GB" dirty="0" err="1"/>
              <a:t>är</a:t>
            </a:r>
            <a:r>
              <a:rPr lang="en-GB" dirty="0"/>
              <a:t> </a:t>
            </a:r>
            <a:r>
              <a:rPr lang="en-GB" dirty="0" err="1"/>
              <a:t>komplex</a:t>
            </a:r>
            <a:r>
              <a:rPr lang="en-GB" dirty="0"/>
              <a:t>. Vi </a:t>
            </a:r>
            <a:r>
              <a:rPr lang="en-GB" dirty="0" err="1"/>
              <a:t>behöver</a:t>
            </a:r>
            <a:r>
              <a:rPr lang="en-GB" dirty="0"/>
              <a:t> ha </a:t>
            </a:r>
            <a:r>
              <a:rPr lang="en-GB" dirty="0" err="1"/>
              <a:t>en</a:t>
            </a:r>
            <a:r>
              <a:rPr lang="en-GB" dirty="0"/>
              <a:t> </a:t>
            </a:r>
            <a:r>
              <a:rPr lang="en-GB" dirty="0" err="1"/>
              <a:t>generell</a:t>
            </a:r>
            <a:r>
              <a:rPr lang="en-GB" dirty="0"/>
              <a:t> beredskap </a:t>
            </a:r>
            <a:r>
              <a:rPr lang="en-GB" dirty="0" err="1"/>
              <a:t>för</a:t>
            </a:r>
            <a:r>
              <a:rPr lang="en-GB" dirty="0"/>
              <a:t> </a:t>
            </a:r>
            <a:r>
              <a:rPr lang="en-GB" dirty="0" err="1"/>
              <a:t>att</a:t>
            </a:r>
            <a:r>
              <a:rPr lang="en-GB" dirty="0"/>
              <a:t> </a:t>
            </a:r>
            <a:r>
              <a:rPr lang="en-GB" dirty="0" err="1"/>
              <a:t>kunna</a:t>
            </a:r>
            <a:r>
              <a:rPr lang="en-GB" dirty="0"/>
              <a:t> </a:t>
            </a:r>
            <a:r>
              <a:rPr lang="en-GB" dirty="0" err="1"/>
              <a:t>möta</a:t>
            </a:r>
            <a:r>
              <a:rPr lang="en-GB" dirty="0"/>
              <a:t> </a:t>
            </a:r>
            <a:r>
              <a:rPr lang="en-GB" dirty="0" err="1"/>
              <a:t>olika</a:t>
            </a:r>
            <a:r>
              <a:rPr lang="en-GB" dirty="0"/>
              <a:t> sorters hot, </a:t>
            </a:r>
            <a:r>
              <a:rPr lang="en-GB" dirty="0" err="1"/>
              <a:t>inte</a:t>
            </a:r>
            <a:r>
              <a:rPr lang="en-GB" dirty="0"/>
              <a:t> </a:t>
            </a:r>
            <a:r>
              <a:rPr lang="en-GB" dirty="0" err="1"/>
              <a:t>minst</a:t>
            </a:r>
            <a:r>
              <a:rPr lang="en-GB" dirty="0"/>
              <a:t> </a:t>
            </a:r>
            <a:r>
              <a:rPr lang="en-GB" dirty="0" err="1"/>
              <a:t>konsekvenserna</a:t>
            </a:r>
            <a:r>
              <a:rPr lang="en-GB" dirty="0"/>
              <a:t> </a:t>
            </a:r>
            <a:r>
              <a:rPr lang="en-GB" dirty="0" err="1"/>
              <a:t>av</a:t>
            </a:r>
            <a:r>
              <a:rPr lang="en-GB" dirty="0"/>
              <a:t> de </a:t>
            </a:r>
            <a:r>
              <a:rPr lang="en-GB" dirty="0" err="1"/>
              <a:t>pågående</a:t>
            </a:r>
            <a:r>
              <a:rPr lang="en-GB" dirty="0"/>
              <a:t> </a:t>
            </a:r>
            <a:r>
              <a:rPr lang="en-GB" dirty="0" err="1"/>
              <a:t>klimatförändringarna</a:t>
            </a:r>
            <a:r>
              <a:rPr lang="en-GB" dirty="0"/>
              <a:t> med </a:t>
            </a:r>
            <a:r>
              <a:rPr lang="en-GB" dirty="0" err="1"/>
              <a:t>exempelvis</a:t>
            </a:r>
            <a:r>
              <a:rPr lang="en-GB" dirty="0"/>
              <a:t> </a:t>
            </a:r>
            <a:r>
              <a:rPr lang="en-GB" dirty="0" err="1"/>
              <a:t>extremväder</a:t>
            </a:r>
            <a:r>
              <a:rPr lang="en-GB" dirty="0"/>
              <a:t>. </a:t>
            </a:r>
            <a:r>
              <a:rPr lang="en-GB" dirty="0" err="1"/>
              <a:t>Pandemier</a:t>
            </a:r>
            <a:r>
              <a:rPr lang="en-GB" dirty="0"/>
              <a:t> </a:t>
            </a:r>
            <a:r>
              <a:rPr lang="en-GB" dirty="0" err="1"/>
              <a:t>kan</a:t>
            </a:r>
            <a:r>
              <a:rPr lang="en-GB" dirty="0"/>
              <a:t> </a:t>
            </a:r>
            <a:r>
              <a:rPr lang="en-GB" dirty="0" err="1"/>
              <a:t>bli</a:t>
            </a:r>
            <a:r>
              <a:rPr lang="en-GB" dirty="0"/>
              <a:t> </a:t>
            </a:r>
            <a:r>
              <a:rPr lang="en-GB" dirty="0" err="1"/>
              <a:t>vanligare</a:t>
            </a:r>
            <a:r>
              <a:rPr lang="en-GB" dirty="0"/>
              <a:t> i </a:t>
            </a:r>
            <a:r>
              <a:rPr lang="en-GB" dirty="0" err="1"/>
              <a:t>framtiden</a:t>
            </a:r>
            <a:r>
              <a:rPr lang="en-GB" dirty="0"/>
              <a:t>. </a:t>
            </a:r>
            <a:r>
              <a:rPr lang="en-GB" dirty="0" err="1"/>
              <a:t>Vårt</a:t>
            </a:r>
            <a:r>
              <a:rPr lang="en-GB" dirty="0"/>
              <a:t> </a:t>
            </a:r>
            <a:r>
              <a:rPr lang="en-GB" dirty="0" err="1"/>
              <a:t>uppkopplade</a:t>
            </a:r>
            <a:r>
              <a:rPr lang="en-GB" dirty="0"/>
              <a:t> </a:t>
            </a:r>
            <a:r>
              <a:rPr lang="en-GB" dirty="0" err="1"/>
              <a:t>samhälle</a:t>
            </a:r>
            <a:r>
              <a:rPr lang="en-GB" dirty="0"/>
              <a:t> </a:t>
            </a:r>
            <a:r>
              <a:rPr lang="en-GB" dirty="0" err="1"/>
              <a:t>gör</a:t>
            </a:r>
            <a:r>
              <a:rPr lang="en-GB" dirty="0"/>
              <a:t> </a:t>
            </a:r>
            <a:r>
              <a:rPr lang="en-GB" dirty="0" err="1"/>
              <a:t>också</a:t>
            </a:r>
            <a:r>
              <a:rPr lang="en-GB" dirty="0"/>
              <a:t> </a:t>
            </a:r>
            <a:r>
              <a:rPr lang="en-GB" dirty="0" err="1"/>
              <a:t>också</a:t>
            </a:r>
            <a:r>
              <a:rPr lang="en-GB" dirty="0"/>
              <a:t> </a:t>
            </a:r>
            <a:r>
              <a:rPr lang="en-GB" dirty="0" err="1"/>
              <a:t>sårbara</a:t>
            </a:r>
            <a:r>
              <a:rPr lang="en-GB" dirty="0"/>
              <a:t> </a:t>
            </a:r>
            <a:r>
              <a:rPr lang="en-GB" dirty="0" err="1"/>
              <a:t>för</a:t>
            </a:r>
            <a:r>
              <a:rPr lang="en-GB" dirty="0"/>
              <a:t> it-</a:t>
            </a:r>
            <a:r>
              <a:rPr lang="en-GB" dirty="0" err="1"/>
              <a:t>haverier</a:t>
            </a:r>
            <a:r>
              <a:rPr lang="en-GB" dirty="0"/>
              <a:t>. </a:t>
            </a:r>
            <a:r>
              <a:rPr lang="en-GB" dirty="0" err="1"/>
              <a:t>Även</a:t>
            </a:r>
            <a:r>
              <a:rPr lang="en-GB" dirty="0"/>
              <a:t> om </a:t>
            </a:r>
            <a:r>
              <a:rPr lang="en-GB" dirty="0" err="1"/>
              <a:t>hotet</a:t>
            </a:r>
            <a:r>
              <a:rPr lang="en-GB" dirty="0"/>
              <a:t> </a:t>
            </a:r>
            <a:r>
              <a:rPr lang="en-GB" dirty="0" err="1"/>
              <a:t>från</a:t>
            </a:r>
            <a:r>
              <a:rPr lang="en-GB" dirty="0"/>
              <a:t> den </a:t>
            </a:r>
            <a:r>
              <a:rPr lang="en-GB" dirty="0" err="1"/>
              <a:t>organiserade</a:t>
            </a:r>
            <a:r>
              <a:rPr lang="en-GB" dirty="0"/>
              <a:t> </a:t>
            </a:r>
            <a:r>
              <a:rPr lang="en-GB" dirty="0" err="1"/>
              <a:t>brottsligheten</a:t>
            </a:r>
            <a:r>
              <a:rPr lang="en-GB" dirty="0"/>
              <a:t> </a:t>
            </a:r>
            <a:r>
              <a:rPr lang="en-GB" dirty="0" err="1"/>
              <a:t>inte</a:t>
            </a:r>
            <a:r>
              <a:rPr lang="en-GB" dirty="0"/>
              <a:t> </a:t>
            </a:r>
            <a:r>
              <a:rPr lang="en-GB" dirty="0" err="1"/>
              <a:t>utvecklas</a:t>
            </a:r>
            <a:r>
              <a:rPr lang="en-GB" dirty="0"/>
              <a:t> i broschyren, </a:t>
            </a:r>
            <a:r>
              <a:rPr lang="en-GB" dirty="0" err="1"/>
              <a:t>så</a:t>
            </a:r>
            <a:r>
              <a:rPr lang="en-GB" dirty="0"/>
              <a:t> </a:t>
            </a:r>
            <a:r>
              <a:rPr lang="en-GB" dirty="0" err="1"/>
              <a:t>nämns</a:t>
            </a:r>
            <a:r>
              <a:rPr lang="en-GB" dirty="0"/>
              <a:t> den </a:t>
            </a:r>
            <a:r>
              <a:rPr lang="en-GB" dirty="0" err="1"/>
              <a:t>eftersom</a:t>
            </a:r>
            <a:r>
              <a:rPr lang="en-GB" dirty="0"/>
              <a:t> den </a:t>
            </a:r>
            <a:r>
              <a:rPr lang="en-GB" dirty="0" err="1"/>
              <a:t>kan</a:t>
            </a:r>
            <a:r>
              <a:rPr lang="en-GB" dirty="0"/>
              <a:t> </a:t>
            </a:r>
            <a:r>
              <a:rPr lang="en-GB" dirty="0" err="1"/>
              <a:t>få</a:t>
            </a:r>
            <a:r>
              <a:rPr lang="en-GB" dirty="0"/>
              <a:t> </a:t>
            </a:r>
            <a:r>
              <a:rPr lang="en-GB" dirty="0" err="1"/>
              <a:t>systemhotande</a:t>
            </a:r>
            <a:r>
              <a:rPr lang="en-GB" dirty="0"/>
              <a:t> </a:t>
            </a:r>
            <a:r>
              <a:rPr lang="en-GB" dirty="0" err="1"/>
              <a:t>konsekvenser</a:t>
            </a:r>
            <a:r>
              <a:rPr lang="en-GB" dirty="0"/>
              <a:t> </a:t>
            </a:r>
            <a:r>
              <a:rPr lang="en-GB" dirty="0" err="1"/>
              <a:t>och</a:t>
            </a:r>
            <a:r>
              <a:rPr lang="en-GB" dirty="0"/>
              <a:t> </a:t>
            </a:r>
            <a:r>
              <a:rPr lang="en-GB" dirty="0" err="1"/>
              <a:t>utgöra</a:t>
            </a:r>
            <a:r>
              <a:rPr lang="en-GB" dirty="0"/>
              <a:t> </a:t>
            </a:r>
            <a:r>
              <a:rPr lang="en-GB" dirty="0" err="1"/>
              <a:t>ett</a:t>
            </a:r>
            <a:r>
              <a:rPr lang="en-GB" dirty="0"/>
              <a:t> hot mot </a:t>
            </a:r>
            <a:r>
              <a:rPr lang="en-GB" dirty="0" err="1"/>
              <a:t>våra</a:t>
            </a:r>
            <a:r>
              <a:rPr lang="en-GB" dirty="0"/>
              <a:t> </a:t>
            </a:r>
            <a:r>
              <a:rPr lang="en-GB" dirty="0" err="1"/>
              <a:t>demokratiska</a:t>
            </a:r>
            <a:r>
              <a:rPr lang="en-GB" dirty="0"/>
              <a:t> </a:t>
            </a:r>
            <a:r>
              <a:rPr lang="en-GB" dirty="0" err="1"/>
              <a:t>institutioner</a:t>
            </a:r>
            <a:r>
              <a:rPr lang="en-GB" dirty="0"/>
              <a:t>. Den </a:t>
            </a:r>
            <a:r>
              <a:rPr lang="en-GB" dirty="0" err="1"/>
              <a:t>organiserade</a:t>
            </a:r>
            <a:r>
              <a:rPr lang="en-GB" dirty="0"/>
              <a:t> </a:t>
            </a:r>
            <a:r>
              <a:rPr lang="en-GB" dirty="0" err="1"/>
              <a:t>brottsligheten</a:t>
            </a:r>
            <a:r>
              <a:rPr lang="en-GB" dirty="0"/>
              <a:t> </a:t>
            </a:r>
            <a:r>
              <a:rPr lang="en-GB" dirty="0" err="1"/>
              <a:t>drabbar</a:t>
            </a:r>
            <a:r>
              <a:rPr lang="en-GB" dirty="0"/>
              <a:t> </a:t>
            </a:r>
            <a:r>
              <a:rPr lang="en-GB" dirty="0" err="1"/>
              <a:t>också</a:t>
            </a:r>
            <a:r>
              <a:rPr lang="en-GB" dirty="0"/>
              <a:t> </a:t>
            </a:r>
            <a:r>
              <a:rPr lang="en-GB" dirty="0" err="1"/>
              <a:t>människor</a:t>
            </a:r>
            <a:r>
              <a:rPr lang="en-GB" dirty="0"/>
              <a:t> </a:t>
            </a:r>
            <a:r>
              <a:rPr lang="en-GB" dirty="0" err="1"/>
              <a:t>här</a:t>
            </a:r>
            <a:r>
              <a:rPr lang="en-GB" dirty="0"/>
              <a:t> </a:t>
            </a:r>
            <a:r>
              <a:rPr lang="en-GB" dirty="0" err="1"/>
              <a:t>och</a:t>
            </a:r>
            <a:r>
              <a:rPr lang="en-GB" dirty="0"/>
              <a:t> nu.</a:t>
            </a:r>
          </a:p>
        </p:txBody>
      </p:sp>
      <p:sp>
        <p:nvSpPr>
          <p:cNvPr id="4" name="Platshållare för bildnummer 3"/>
          <p:cNvSpPr>
            <a:spLocks noGrp="1"/>
          </p:cNvSpPr>
          <p:nvPr>
            <p:ph type="sldNum" sz="quarter" idx="5"/>
          </p:nvPr>
        </p:nvSpPr>
        <p:spPr/>
        <p:txBody>
          <a:bodyPr/>
          <a:lstStyle/>
          <a:p>
            <a:fld id="{0D6E9804-C11E-4521-ADED-318A1EFBDFFD}" type="slidenum">
              <a:rPr lang="en-GB" smtClean="0"/>
              <a:t>13</a:t>
            </a:fld>
            <a:endParaRPr lang="en-GB"/>
          </a:p>
        </p:txBody>
      </p:sp>
    </p:spTree>
    <p:extLst>
      <p:ext uri="{BB962C8B-B14F-4D97-AF65-F5344CB8AC3E}">
        <p14:creationId xmlns:p14="http://schemas.microsoft.com/office/powerpoint/2010/main" val="390288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GB" dirty="0"/>
              <a:t>Tonen, </a:t>
            </a:r>
            <a:r>
              <a:rPr lang="en-GB" dirty="0" err="1"/>
              <a:t>som</a:t>
            </a:r>
            <a:r>
              <a:rPr lang="en-GB" dirty="0"/>
              <a:t> </a:t>
            </a:r>
            <a:r>
              <a:rPr lang="en-GB" dirty="0" err="1"/>
              <a:t>sätts</a:t>
            </a:r>
            <a:r>
              <a:rPr lang="en-GB" dirty="0"/>
              <a:t> i den </a:t>
            </a:r>
            <a:r>
              <a:rPr lang="en-GB" dirty="0" err="1"/>
              <a:t>inledande</a:t>
            </a:r>
            <a:r>
              <a:rPr lang="en-GB" dirty="0"/>
              <a:t> </a:t>
            </a:r>
            <a:r>
              <a:rPr lang="en-GB" dirty="0" err="1"/>
              <a:t>delen</a:t>
            </a:r>
            <a:r>
              <a:rPr lang="en-GB" dirty="0"/>
              <a:t> </a:t>
            </a:r>
            <a:r>
              <a:rPr lang="en-GB" dirty="0" err="1"/>
              <a:t>av</a:t>
            </a:r>
            <a:r>
              <a:rPr lang="en-GB" dirty="0"/>
              <a:t> den </a:t>
            </a:r>
            <a:r>
              <a:rPr lang="en-GB" dirty="0" err="1"/>
              <a:t>nya</a:t>
            </a:r>
            <a:r>
              <a:rPr lang="en-GB" dirty="0"/>
              <a:t> broschyren </a:t>
            </a:r>
            <a:r>
              <a:rPr lang="en-GB" dirty="0" err="1"/>
              <a:t>är</a:t>
            </a:r>
            <a:r>
              <a:rPr lang="en-GB" dirty="0"/>
              <a:t> </a:t>
            </a:r>
            <a:r>
              <a:rPr lang="en-GB" dirty="0" err="1"/>
              <a:t>allvarligare</a:t>
            </a:r>
            <a:r>
              <a:rPr lang="en-GB" dirty="0"/>
              <a:t> </a:t>
            </a:r>
            <a:r>
              <a:rPr lang="en-GB" dirty="0" err="1"/>
              <a:t>jämfört</a:t>
            </a:r>
            <a:r>
              <a:rPr lang="en-GB" dirty="0"/>
              <a:t> med den </a:t>
            </a:r>
            <a:r>
              <a:rPr lang="en-GB" dirty="0" err="1"/>
              <a:t>från</a:t>
            </a:r>
            <a:r>
              <a:rPr lang="en-GB" dirty="0"/>
              <a:t> 2018. </a:t>
            </a:r>
          </a:p>
          <a:p>
            <a:pPr marL="171450" indent="-171450">
              <a:buFont typeface="Arial" panose="020B0604020202020204" pitchFamily="34" charset="0"/>
              <a:buChar char="•"/>
            </a:pPr>
            <a:r>
              <a:rPr lang="en-GB" dirty="0"/>
              <a:t>Vi </a:t>
            </a:r>
            <a:r>
              <a:rPr lang="en-GB" dirty="0" err="1"/>
              <a:t>betonar</a:t>
            </a:r>
            <a:r>
              <a:rPr lang="en-GB" dirty="0"/>
              <a:t> </a:t>
            </a:r>
            <a:r>
              <a:rPr lang="en-GB" dirty="0" err="1"/>
              <a:t>också</a:t>
            </a:r>
            <a:r>
              <a:rPr lang="en-GB" dirty="0"/>
              <a:t> </a:t>
            </a:r>
            <a:r>
              <a:rPr lang="en-GB" dirty="0" err="1"/>
              <a:t>vad</a:t>
            </a:r>
            <a:r>
              <a:rPr lang="en-GB" dirty="0"/>
              <a:t> det </a:t>
            </a:r>
            <a:r>
              <a:rPr lang="en-GB" dirty="0" err="1"/>
              <a:t>är</a:t>
            </a:r>
            <a:r>
              <a:rPr lang="en-GB" dirty="0"/>
              <a:t> vi ska </a:t>
            </a:r>
            <a:r>
              <a:rPr lang="en-GB" dirty="0" err="1"/>
              <a:t>skydda</a:t>
            </a:r>
            <a:r>
              <a:rPr lang="en-GB" dirty="0"/>
              <a:t> </a:t>
            </a:r>
            <a:r>
              <a:rPr lang="en-GB" dirty="0" err="1"/>
              <a:t>tydligare</a:t>
            </a:r>
            <a:r>
              <a:rPr lang="en-GB" dirty="0"/>
              <a:t> (</a:t>
            </a:r>
            <a:r>
              <a:rPr lang="en-GB" dirty="0" err="1"/>
              <a:t>våra</a:t>
            </a:r>
            <a:r>
              <a:rPr lang="en-GB" dirty="0"/>
              <a:t> </a:t>
            </a:r>
            <a:r>
              <a:rPr lang="en-GB" dirty="0" err="1"/>
              <a:t>skyddsvärden</a:t>
            </a:r>
            <a:r>
              <a:rPr lang="en-GB" dirty="0"/>
              <a:t>) – </a:t>
            </a:r>
            <a:r>
              <a:rPr lang="en-GB" dirty="0" err="1"/>
              <a:t>vad</a:t>
            </a:r>
            <a:r>
              <a:rPr lang="en-GB" dirty="0"/>
              <a:t> det </a:t>
            </a:r>
            <a:r>
              <a:rPr lang="en-GB" dirty="0" err="1"/>
              <a:t>ytterst</a:t>
            </a:r>
            <a:r>
              <a:rPr lang="en-GB" dirty="0"/>
              <a:t> </a:t>
            </a:r>
            <a:r>
              <a:rPr lang="en-GB" dirty="0" err="1"/>
              <a:t>handlar</a:t>
            </a:r>
            <a:r>
              <a:rPr lang="en-GB" dirty="0"/>
              <a:t> om – </a:t>
            </a:r>
            <a:r>
              <a:rPr lang="en-GB" dirty="0" err="1"/>
              <a:t>försvaret</a:t>
            </a:r>
            <a:r>
              <a:rPr lang="en-GB" dirty="0"/>
              <a:t> </a:t>
            </a:r>
            <a:r>
              <a:rPr lang="en-GB" dirty="0" err="1"/>
              <a:t>av</a:t>
            </a:r>
            <a:r>
              <a:rPr lang="en-GB" dirty="0"/>
              <a:t> </a:t>
            </a:r>
            <a:r>
              <a:rPr lang="en-GB" dirty="0" err="1"/>
              <a:t>vår</a:t>
            </a:r>
            <a:r>
              <a:rPr lang="en-GB" dirty="0"/>
              <a:t> </a:t>
            </a:r>
            <a:r>
              <a:rPr lang="en-GB" dirty="0" err="1"/>
              <a:t>frihet</a:t>
            </a:r>
            <a:r>
              <a:rPr lang="en-GB" dirty="0"/>
              <a:t> </a:t>
            </a:r>
            <a:r>
              <a:rPr lang="en-GB" dirty="0" err="1"/>
              <a:t>och</a:t>
            </a:r>
            <a:r>
              <a:rPr lang="en-GB" dirty="0"/>
              <a:t> </a:t>
            </a:r>
            <a:r>
              <a:rPr lang="en-GB" dirty="0" err="1"/>
              <a:t>vårt</a:t>
            </a:r>
            <a:r>
              <a:rPr lang="en-GB" dirty="0"/>
              <a:t> </a:t>
            </a:r>
            <a:r>
              <a:rPr lang="en-GB" dirty="0" err="1"/>
              <a:t>demokratiska</a:t>
            </a:r>
            <a:r>
              <a:rPr lang="en-GB" dirty="0"/>
              <a:t> </a:t>
            </a:r>
            <a:r>
              <a:rPr lang="en-GB" dirty="0" err="1"/>
              <a:t>och</a:t>
            </a:r>
            <a:r>
              <a:rPr lang="en-GB" dirty="0"/>
              <a:t> </a:t>
            </a:r>
            <a:r>
              <a:rPr lang="en-GB" dirty="0" err="1"/>
              <a:t>öppna</a:t>
            </a:r>
            <a:r>
              <a:rPr lang="en-GB" dirty="0"/>
              <a:t> </a:t>
            </a:r>
            <a:r>
              <a:rPr lang="en-GB" dirty="0" err="1"/>
              <a:t>samhälle</a:t>
            </a:r>
            <a:r>
              <a:rPr lang="en-GB" dirty="0"/>
              <a:t>. </a:t>
            </a:r>
          </a:p>
          <a:p>
            <a:pPr marL="171450" indent="-171450">
              <a:buFont typeface="Arial" panose="020B0604020202020204" pitchFamily="34" charset="0"/>
              <a:buChar char="•"/>
            </a:pPr>
            <a:r>
              <a:rPr lang="en-GB" dirty="0"/>
              <a:t>Den </a:t>
            </a:r>
            <a:r>
              <a:rPr lang="en-GB" dirty="0" err="1"/>
              <a:t>nya</a:t>
            </a:r>
            <a:r>
              <a:rPr lang="en-GB" dirty="0"/>
              <a:t> </a:t>
            </a:r>
            <a:r>
              <a:rPr lang="en-GB" dirty="0" err="1"/>
              <a:t>broschyr</a:t>
            </a:r>
            <a:r>
              <a:rPr lang="en-GB" dirty="0"/>
              <a:t> tar </a:t>
            </a:r>
            <a:r>
              <a:rPr lang="en-GB" dirty="0" err="1"/>
              <a:t>också</a:t>
            </a:r>
            <a:r>
              <a:rPr lang="en-GB" dirty="0"/>
              <a:t> </a:t>
            </a:r>
            <a:r>
              <a:rPr lang="en-GB" dirty="0" err="1"/>
              <a:t>upp</a:t>
            </a:r>
            <a:r>
              <a:rPr lang="en-GB" dirty="0"/>
              <a:t> </a:t>
            </a:r>
            <a:r>
              <a:rPr lang="en-GB" dirty="0" err="1"/>
              <a:t>fler</a:t>
            </a:r>
            <a:r>
              <a:rPr lang="en-GB" dirty="0"/>
              <a:t> </a:t>
            </a:r>
            <a:r>
              <a:rPr lang="en-GB" dirty="0" err="1"/>
              <a:t>områden</a:t>
            </a:r>
            <a:r>
              <a:rPr lang="en-GB" dirty="0"/>
              <a:t> </a:t>
            </a:r>
            <a:r>
              <a:rPr lang="en-GB" dirty="0" err="1"/>
              <a:t>och</a:t>
            </a:r>
            <a:r>
              <a:rPr lang="en-GB" dirty="0"/>
              <a:t> </a:t>
            </a:r>
            <a:r>
              <a:rPr lang="en-GB" dirty="0" err="1"/>
              <a:t>utvecklar</a:t>
            </a:r>
            <a:r>
              <a:rPr lang="en-GB" dirty="0"/>
              <a:t> </a:t>
            </a:r>
            <a:r>
              <a:rPr lang="en-GB" dirty="0" err="1"/>
              <a:t>sådant</a:t>
            </a:r>
            <a:r>
              <a:rPr lang="en-GB" dirty="0"/>
              <a:t> </a:t>
            </a:r>
            <a:r>
              <a:rPr lang="en-GB" dirty="0" err="1"/>
              <a:t>som</a:t>
            </a:r>
            <a:r>
              <a:rPr lang="en-GB" dirty="0"/>
              <a:t> </a:t>
            </a:r>
            <a:r>
              <a:rPr lang="en-GB" dirty="0" err="1"/>
              <a:t>fanns</a:t>
            </a:r>
            <a:r>
              <a:rPr lang="en-GB" dirty="0"/>
              <a:t> med i den </a:t>
            </a:r>
            <a:r>
              <a:rPr lang="en-GB" dirty="0" err="1"/>
              <a:t>förra</a:t>
            </a:r>
            <a:r>
              <a:rPr lang="en-GB" dirty="0"/>
              <a:t>. Den </a:t>
            </a:r>
            <a:r>
              <a:rPr lang="en-GB" dirty="0" err="1"/>
              <a:t>har</a:t>
            </a:r>
            <a:r>
              <a:rPr lang="en-GB" dirty="0"/>
              <a:t> </a:t>
            </a:r>
            <a:r>
              <a:rPr lang="en-GB" dirty="0" err="1"/>
              <a:t>därmed</a:t>
            </a:r>
            <a:r>
              <a:rPr lang="en-GB" dirty="0"/>
              <a:t> </a:t>
            </a:r>
            <a:r>
              <a:rPr lang="en-GB" dirty="0" err="1"/>
              <a:t>också</a:t>
            </a:r>
            <a:r>
              <a:rPr lang="en-GB" dirty="0"/>
              <a:t> </a:t>
            </a:r>
            <a:r>
              <a:rPr lang="en-GB" dirty="0" err="1"/>
              <a:t>fått</a:t>
            </a:r>
            <a:r>
              <a:rPr lang="en-GB" dirty="0"/>
              <a:t> </a:t>
            </a:r>
            <a:r>
              <a:rPr lang="en-GB" dirty="0" err="1"/>
              <a:t>fler</a:t>
            </a:r>
            <a:r>
              <a:rPr lang="en-GB" dirty="0"/>
              <a:t> </a:t>
            </a:r>
            <a:r>
              <a:rPr lang="en-GB" dirty="0" err="1"/>
              <a:t>sidor</a:t>
            </a:r>
            <a:r>
              <a:rPr lang="en-GB" dirty="0"/>
              <a:t> (20 </a:t>
            </a:r>
            <a:r>
              <a:rPr lang="en-GB" dirty="0" err="1"/>
              <a:t>sidor</a:t>
            </a:r>
            <a:r>
              <a:rPr lang="en-GB" dirty="0"/>
              <a:t> i broschyren </a:t>
            </a:r>
            <a:r>
              <a:rPr lang="en-GB" dirty="0" err="1"/>
              <a:t>från</a:t>
            </a:r>
            <a:r>
              <a:rPr lang="en-GB" dirty="0"/>
              <a:t> 2018 </a:t>
            </a:r>
            <a:r>
              <a:rPr lang="en-GB" dirty="0" err="1"/>
              <a:t>och</a:t>
            </a:r>
            <a:r>
              <a:rPr lang="en-GB" dirty="0"/>
              <a:t> 32 </a:t>
            </a:r>
            <a:r>
              <a:rPr lang="en-GB" dirty="0" err="1"/>
              <a:t>sidor</a:t>
            </a:r>
            <a:r>
              <a:rPr lang="en-GB" dirty="0"/>
              <a:t> nu.)</a:t>
            </a:r>
          </a:p>
        </p:txBody>
      </p:sp>
      <p:sp>
        <p:nvSpPr>
          <p:cNvPr id="4" name="Platshållare för bildnummer 3"/>
          <p:cNvSpPr>
            <a:spLocks noGrp="1"/>
          </p:cNvSpPr>
          <p:nvPr>
            <p:ph type="sldNum" sz="quarter" idx="5"/>
          </p:nvPr>
        </p:nvSpPr>
        <p:spPr/>
        <p:txBody>
          <a:bodyPr/>
          <a:lstStyle/>
          <a:p>
            <a:fld id="{0D6E9804-C11E-4521-ADED-318A1EFBDFFD}" type="slidenum">
              <a:rPr lang="en-GB" smtClean="0"/>
              <a:t>14</a:t>
            </a:fld>
            <a:endParaRPr lang="en-GB"/>
          </a:p>
        </p:txBody>
      </p:sp>
    </p:spTree>
    <p:extLst>
      <p:ext uri="{BB962C8B-B14F-4D97-AF65-F5344CB8AC3E}">
        <p14:creationId xmlns:p14="http://schemas.microsoft.com/office/powerpoint/2010/main" val="153919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Broschyren ger </a:t>
            </a:r>
            <a:r>
              <a:rPr lang="en-GB" dirty="0" err="1"/>
              <a:t>konkreta</a:t>
            </a:r>
            <a:r>
              <a:rPr lang="en-GB" dirty="0"/>
              <a:t> </a:t>
            </a:r>
            <a:r>
              <a:rPr lang="en-GB" dirty="0" err="1"/>
              <a:t>råd</a:t>
            </a:r>
            <a:r>
              <a:rPr lang="en-GB" dirty="0"/>
              <a:t> </a:t>
            </a:r>
            <a:r>
              <a:rPr lang="en-GB" dirty="0" err="1"/>
              <a:t>inom</a:t>
            </a:r>
            <a:r>
              <a:rPr lang="en-GB" dirty="0"/>
              <a:t> </a:t>
            </a:r>
            <a:r>
              <a:rPr lang="en-GB" dirty="0" err="1"/>
              <a:t>nya</a:t>
            </a:r>
            <a:r>
              <a:rPr lang="en-GB" dirty="0"/>
              <a:t> </a:t>
            </a:r>
            <a:r>
              <a:rPr lang="en-GB" dirty="0" err="1"/>
              <a:t>områden</a:t>
            </a:r>
            <a:r>
              <a:rPr lang="en-GB" dirty="0"/>
              <a:t>. </a:t>
            </a:r>
            <a:r>
              <a:rPr lang="en-GB" dirty="0" err="1"/>
              <a:t>Här</a:t>
            </a:r>
            <a:r>
              <a:rPr lang="en-GB" dirty="0"/>
              <a:t> </a:t>
            </a:r>
            <a:r>
              <a:rPr lang="en-GB" dirty="0" err="1"/>
              <a:t>är</a:t>
            </a:r>
            <a:r>
              <a:rPr lang="en-GB" dirty="0"/>
              <a:t> </a:t>
            </a:r>
            <a:r>
              <a:rPr lang="en-GB" dirty="0" err="1"/>
              <a:t>några</a:t>
            </a:r>
            <a:r>
              <a:rPr lang="en-GB" dirty="0"/>
              <a:t> </a:t>
            </a:r>
            <a:r>
              <a:rPr lang="en-GB" dirty="0" err="1"/>
              <a:t>exempel</a:t>
            </a:r>
            <a:r>
              <a:rPr lang="en-GB" dirty="0"/>
              <a:t>. </a:t>
            </a:r>
          </a:p>
          <a:p>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15</a:t>
            </a:fld>
            <a:endParaRPr lang="en-GB"/>
          </a:p>
        </p:txBody>
      </p:sp>
    </p:spTree>
    <p:extLst>
      <p:ext uri="{BB962C8B-B14F-4D97-AF65-F5344CB8AC3E}">
        <p14:creationId xmlns:p14="http://schemas.microsoft.com/office/powerpoint/2010/main" val="2370354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GB" dirty="0" err="1"/>
              <a:t>Tillgänglighetsanpassad</a:t>
            </a:r>
            <a:r>
              <a:rPr lang="en-GB" dirty="0"/>
              <a:t> version </a:t>
            </a:r>
            <a:r>
              <a:rPr lang="en-GB" dirty="0" err="1"/>
              <a:t>på</a:t>
            </a:r>
            <a:r>
              <a:rPr lang="en-GB" dirty="0"/>
              <a:t> msb.se </a:t>
            </a:r>
            <a:r>
              <a:rPr lang="en-GB" dirty="0" err="1"/>
              <a:t>betyder</a:t>
            </a:r>
            <a:r>
              <a:rPr lang="en-GB" dirty="0"/>
              <a:t> </a:t>
            </a:r>
            <a:r>
              <a:rPr lang="en-GB" dirty="0" err="1"/>
              <a:t>att</a:t>
            </a:r>
            <a:r>
              <a:rPr lang="en-GB" dirty="0"/>
              <a:t> man </a:t>
            </a:r>
            <a:r>
              <a:rPr lang="en-GB" dirty="0" err="1"/>
              <a:t>exempelvis</a:t>
            </a:r>
            <a:r>
              <a:rPr lang="en-GB" dirty="0"/>
              <a:t> </a:t>
            </a:r>
            <a:r>
              <a:rPr lang="en-GB" dirty="0" err="1"/>
              <a:t>kan</a:t>
            </a:r>
            <a:r>
              <a:rPr lang="en-GB" dirty="0"/>
              <a:t> </a:t>
            </a:r>
            <a:r>
              <a:rPr lang="en-GB" dirty="0" err="1"/>
              <a:t>lyssna</a:t>
            </a:r>
            <a:r>
              <a:rPr lang="en-GB" dirty="0"/>
              <a:t> </a:t>
            </a:r>
            <a:r>
              <a:rPr lang="en-GB" dirty="0" err="1"/>
              <a:t>på</a:t>
            </a:r>
            <a:r>
              <a:rPr lang="en-GB" dirty="0"/>
              <a:t> </a:t>
            </a:r>
            <a:r>
              <a:rPr lang="en-GB" dirty="0" err="1"/>
              <a:t>innehållet</a:t>
            </a:r>
            <a:r>
              <a:rPr lang="en-GB" dirty="0"/>
              <a:t> med </a:t>
            </a:r>
            <a:r>
              <a:rPr lang="en-GB" dirty="0" err="1"/>
              <a:t>hjälp</a:t>
            </a:r>
            <a:r>
              <a:rPr lang="en-GB" dirty="0"/>
              <a:t> </a:t>
            </a:r>
            <a:r>
              <a:rPr lang="en-GB" dirty="0" err="1"/>
              <a:t>av</a:t>
            </a:r>
            <a:r>
              <a:rPr lang="en-GB" dirty="0"/>
              <a:t> </a:t>
            </a:r>
            <a:r>
              <a:rPr lang="en-GB" dirty="0" err="1"/>
              <a:t>ett</a:t>
            </a:r>
            <a:r>
              <a:rPr lang="en-GB" dirty="0"/>
              <a:t> </a:t>
            </a:r>
            <a:r>
              <a:rPr lang="en-GB" dirty="0" err="1"/>
              <a:t>uppläsningsverktyg</a:t>
            </a:r>
            <a:r>
              <a:rPr lang="en-GB" dirty="0"/>
              <a:t> </a:t>
            </a:r>
            <a:r>
              <a:rPr lang="en-GB" dirty="0" err="1"/>
              <a:t>samt</a:t>
            </a:r>
            <a:r>
              <a:rPr lang="en-GB" dirty="0"/>
              <a:t> </a:t>
            </a:r>
            <a:r>
              <a:rPr lang="en-GB" dirty="0" err="1"/>
              <a:t>att</a:t>
            </a:r>
            <a:r>
              <a:rPr lang="en-GB" dirty="0"/>
              <a:t> man </a:t>
            </a:r>
            <a:r>
              <a:rPr lang="en-GB" dirty="0" err="1"/>
              <a:t>kan</a:t>
            </a:r>
            <a:r>
              <a:rPr lang="en-GB" dirty="0"/>
              <a:t> </a:t>
            </a:r>
            <a:r>
              <a:rPr lang="en-GB" dirty="0" err="1"/>
              <a:t>få</a:t>
            </a:r>
            <a:r>
              <a:rPr lang="en-GB" dirty="0"/>
              <a:t> </a:t>
            </a:r>
            <a:r>
              <a:rPr lang="en-GB" dirty="0" err="1"/>
              <a:t>en</a:t>
            </a:r>
            <a:r>
              <a:rPr lang="en-GB" dirty="0"/>
              <a:t> </a:t>
            </a:r>
            <a:r>
              <a:rPr lang="en-GB" dirty="0" err="1"/>
              <a:t>beskrivande</a:t>
            </a:r>
            <a:r>
              <a:rPr lang="en-GB" dirty="0"/>
              <a:t> text till </a:t>
            </a:r>
            <a:r>
              <a:rPr lang="en-GB" dirty="0" err="1"/>
              <a:t>illustrationerna</a:t>
            </a:r>
            <a:r>
              <a:rPr lang="en-GB" dirty="0"/>
              <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Olika </a:t>
            </a:r>
            <a:r>
              <a:rPr lang="en-GB" dirty="0" err="1"/>
              <a:t>versioner</a:t>
            </a:r>
            <a:r>
              <a:rPr lang="en-GB" dirty="0"/>
              <a:t> </a:t>
            </a:r>
            <a:r>
              <a:rPr lang="en-GB" dirty="0" err="1"/>
              <a:t>av</a:t>
            </a:r>
            <a:r>
              <a:rPr lang="en-GB" dirty="0"/>
              <a:t> </a:t>
            </a:r>
            <a:r>
              <a:rPr lang="en-GB" dirty="0" err="1"/>
              <a:t>broschyren</a:t>
            </a:r>
            <a:r>
              <a:rPr lang="en-GB" dirty="0"/>
              <a:t> </a:t>
            </a:r>
            <a:r>
              <a:rPr lang="en-GB" dirty="0" err="1"/>
              <a:t>går</a:t>
            </a:r>
            <a:r>
              <a:rPr lang="en-GB" dirty="0"/>
              <a:t> </a:t>
            </a:r>
            <a:r>
              <a:rPr lang="en-GB" dirty="0" err="1"/>
              <a:t>att</a:t>
            </a:r>
            <a:r>
              <a:rPr lang="en-GB" dirty="0"/>
              <a:t> </a:t>
            </a:r>
            <a:r>
              <a:rPr lang="en-GB" dirty="0" err="1"/>
              <a:t>beställa</a:t>
            </a:r>
            <a:r>
              <a:rPr lang="en-GB" dirty="0"/>
              <a:t> </a:t>
            </a:r>
            <a:r>
              <a:rPr lang="en-GB" dirty="0" err="1"/>
              <a:t>utan</a:t>
            </a:r>
            <a:r>
              <a:rPr lang="en-GB" dirty="0"/>
              <a:t> </a:t>
            </a:r>
            <a:r>
              <a:rPr lang="en-GB" dirty="0" err="1"/>
              <a:t>kostnad</a:t>
            </a:r>
            <a:r>
              <a:rPr lang="en-GB" dirty="0"/>
              <a:t> </a:t>
            </a:r>
            <a:r>
              <a:rPr lang="en-GB" dirty="0" err="1"/>
              <a:t>på</a:t>
            </a:r>
            <a:r>
              <a:rPr lang="en-GB" dirty="0"/>
              <a:t> MSB:s </a:t>
            </a:r>
            <a:r>
              <a:rPr lang="en-GB" dirty="0" err="1"/>
              <a:t>webbplats</a:t>
            </a:r>
            <a:r>
              <a:rPr lang="en-GB" dirty="0"/>
              <a:t>. </a:t>
            </a:r>
            <a:r>
              <a:rPr lang="en-GB" dirty="0" err="1"/>
              <a:t>Maxantal</a:t>
            </a:r>
            <a:r>
              <a:rPr lang="en-GB" dirty="0"/>
              <a:t> för </a:t>
            </a:r>
            <a:r>
              <a:rPr lang="en-GB" dirty="0" err="1"/>
              <a:t>privatersoner</a:t>
            </a:r>
            <a:r>
              <a:rPr lang="en-GB" dirty="0"/>
              <a:t>: 5 </a:t>
            </a:r>
            <a:r>
              <a:rPr lang="en-GB" dirty="0" err="1"/>
              <a:t>st.</a:t>
            </a:r>
            <a:r>
              <a:rPr lang="en-GB" dirty="0"/>
              <a:t> </a:t>
            </a:r>
            <a:r>
              <a:rPr lang="en-GB" dirty="0" err="1"/>
              <a:t>Maxantal</a:t>
            </a:r>
            <a:r>
              <a:rPr lang="en-GB" dirty="0"/>
              <a:t> för </a:t>
            </a:r>
            <a:r>
              <a:rPr lang="en-GB" dirty="0" err="1"/>
              <a:t>aktörer</a:t>
            </a:r>
            <a:r>
              <a:rPr lang="en-GB" dirty="0"/>
              <a:t>, </a:t>
            </a:r>
            <a:r>
              <a:rPr lang="en-GB" dirty="0" err="1"/>
              <a:t>exempelvis</a:t>
            </a:r>
            <a:r>
              <a:rPr lang="en-GB" dirty="0"/>
              <a:t> </a:t>
            </a:r>
            <a:r>
              <a:rPr lang="en-GB" dirty="0" err="1"/>
              <a:t>kommuner</a:t>
            </a:r>
            <a:r>
              <a:rPr lang="en-GB" dirty="0"/>
              <a:t> </a:t>
            </a:r>
            <a:r>
              <a:rPr lang="en-GB" dirty="0" err="1"/>
              <a:t>och</a:t>
            </a:r>
            <a:r>
              <a:rPr lang="en-GB" dirty="0"/>
              <a:t> </a:t>
            </a:r>
            <a:r>
              <a:rPr lang="en-GB" dirty="0" err="1"/>
              <a:t>länssyrelser</a:t>
            </a:r>
            <a:r>
              <a:rPr lang="en-GB" dirty="0"/>
              <a:t>: 1 200 ex.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Lite </a:t>
            </a:r>
            <a:r>
              <a:rPr lang="en-GB" dirty="0" err="1"/>
              <a:t>längre</a:t>
            </a:r>
            <a:r>
              <a:rPr lang="en-GB" dirty="0"/>
              <a:t> </a:t>
            </a:r>
            <a:r>
              <a:rPr lang="en-GB" dirty="0" err="1"/>
              <a:t>fram</a:t>
            </a:r>
            <a:r>
              <a:rPr lang="en-GB" dirty="0"/>
              <a:t> </a:t>
            </a:r>
            <a:r>
              <a:rPr lang="en-GB" dirty="0" err="1"/>
              <a:t>kommer</a:t>
            </a:r>
            <a:r>
              <a:rPr lang="en-GB" dirty="0"/>
              <a:t> det </a:t>
            </a:r>
            <a:r>
              <a:rPr lang="en-GB" dirty="0" err="1"/>
              <a:t>även</a:t>
            </a:r>
            <a:r>
              <a:rPr lang="en-GB" dirty="0"/>
              <a:t> </a:t>
            </a:r>
            <a:r>
              <a:rPr lang="en-GB" dirty="0" err="1"/>
              <a:t>gå</a:t>
            </a:r>
            <a:r>
              <a:rPr lang="en-GB" dirty="0"/>
              <a:t> </a:t>
            </a:r>
            <a:r>
              <a:rPr lang="en-GB" dirty="0" err="1"/>
              <a:t>att</a:t>
            </a:r>
            <a:r>
              <a:rPr lang="en-GB" dirty="0"/>
              <a:t> </a:t>
            </a:r>
            <a:r>
              <a:rPr lang="en-GB" dirty="0" err="1"/>
              <a:t>beställa</a:t>
            </a:r>
            <a:r>
              <a:rPr lang="en-GB" dirty="0"/>
              <a:t> broschyren på </a:t>
            </a:r>
            <a:r>
              <a:rPr lang="en-GB" dirty="0" err="1"/>
              <a:t>lätt</a:t>
            </a:r>
            <a:r>
              <a:rPr lang="en-GB" dirty="0"/>
              <a:t> </a:t>
            </a:r>
            <a:r>
              <a:rPr lang="en-GB" dirty="0" err="1"/>
              <a:t>svenska</a:t>
            </a:r>
            <a:r>
              <a:rPr lang="en-GB" dirty="0"/>
              <a:t>.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sv-SE" dirty="0"/>
              <a:t>Har man inte fått någon broschyr i slutet av november kan man kontakta distributören (Citymail eller Postnord), vem det är beror på vilket postnummer du tillhör. </a:t>
            </a:r>
            <a:endParaRPr lang="en-GB" dirty="0"/>
          </a:p>
          <a:p>
            <a:endParaRPr lang="en-GB" dirty="0"/>
          </a:p>
        </p:txBody>
      </p:sp>
      <p:sp>
        <p:nvSpPr>
          <p:cNvPr id="4" name="Platshållare för bildnummer 3"/>
          <p:cNvSpPr>
            <a:spLocks noGrp="1"/>
          </p:cNvSpPr>
          <p:nvPr>
            <p:ph type="sldNum" sz="quarter" idx="5"/>
          </p:nvPr>
        </p:nvSpPr>
        <p:spPr/>
        <p:txBody>
          <a:bodyPr/>
          <a:lstStyle/>
          <a:p>
            <a:fld id="{4D8A95A9-F8DD-4276-A510-B578866C8FFA}" type="slidenum">
              <a:rPr lang="en-GB" smtClean="0"/>
              <a:t>16</a:t>
            </a:fld>
            <a:endParaRPr lang="en-GB"/>
          </a:p>
        </p:txBody>
      </p:sp>
    </p:spTree>
    <p:extLst>
      <p:ext uri="{BB962C8B-B14F-4D97-AF65-F5344CB8AC3E}">
        <p14:creationId xmlns:p14="http://schemas.microsoft.com/office/powerpoint/2010/main" val="372268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dirty="0"/>
              <a:t>Broschyren kommer att skickas till folkbokförda i Sverige som fyllt 16 år och har en digital brevlåda, cirka 6,2 miljoner varav 100 000 är i åldern 16-18 år.</a:t>
            </a:r>
            <a:br>
              <a:rPr lang="sv-SE" sz="1200" dirty="0"/>
            </a:br>
            <a:endParaRPr lang="sv-SE" sz="1200" dirty="0"/>
          </a:p>
          <a:p>
            <a:pPr marL="171450" indent="-171450">
              <a:buFont typeface="Arial" panose="020B0604020202020204" pitchFamily="34" charset="0"/>
              <a:buChar char="•"/>
            </a:pPr>
            <a:r>
              <a:rPr lang="sv-SE" sz="1200" dirty="0"/>
              <a:t>Utskicket når alla digitala brevlådor - </a:t>
            </a:r>
            <a:r>
              <a:rPr lang="sv-SE" sz="1200" dirty="0" err="1"/>
              <a:t>Kivra</a:t>
            </a:r>
            <a:r>
              <a:rPr lang="sv-SE" sz="1200" dirty="0"/>
              <a:t>, </a:t>
            </a:r>
            <a:r>
              <a:rPr lang="sv-SE" sz="1200" dirty="0" err="1"/>
              <a:t>Billo</a:t>
            </a:r>
            <a:r>
              <a:rPr lang="sv-SE" sz="1200" dirty="0"/>
              <a:t> och Min myndighetspost.</a:t>
            </a:r>
          </a:p>
          <a:p>
            <a:pPr marL="171450" indent="-171450">
              <a:buFont typeface="Arial" panose="020B0604020202020204" pitchFamily="34" charset="0"/>
              <a:buChar char="•"/>
            </a:pPr>
            <a:br>
              <a:rPr lang="sv-SE" sz="1200" dirty="0"/>
            </a:br>
            <a:r>
              <a:rPr lang="sv-SE" sz="1200" dirty="0"/>
              <a:t>Är ett komplement till det fysiska utskicket och skickas ut under vecka 48 och 49, efter det fysiska utskicket. På så sätt säkerställer vi att det inte uppstår frågor om varför man inte fått den fysiska broschyren.</a:t>
            </a:r>
          </a:p>
          <a:p>
            <a:pPr marL="171450" indent="-171450">
              <a:buFont typeface="Arial" panose="020B0604020202020204" pitchFamily="34" charset="0"/>
              <a:buChar char="•"/>
            </a:pPr>
            <a:endParaRPr lang="sv-SE" sz="1200" dirty="0"/>
          </a:p>
          <a:p>
            <a:pPr marL="171450" indent="-171450">
              <a:buFont typeface="Arial" panose="020B0604020202020204" pitchFamily="34" charset="0"/>
              <a:buChar char="•"/>
            </a:pPr>
            <a:r>
              <a:rPr lang="sv-SE" sz="1200" dirty="0"/>
              <a:t>Broschyren i utskicket är på svenska, men vi informerar om att den finns på andra språk och i andra format på msb.se.</a:t>
            </a:r>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17</a:t>
            </a:fld>
            <a:endParaRPr lang="en-GB"/>
          </a:p>
        </p:txBody>
      </p:sp>
    </p:spTree>
    <p:extLst>
      <p:ext uri="{BB962C8B-B14F-4D97-AF65-F5344CB8AC3E}">
        <p14:creationId xmlns:p14="http://schemas.microsoft.com/office/powerpoint/2010/main" val="2660025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err="1"/>
              <a:t>Så</a:t>
            </a:r>
            <a:r>
              <a:rPr lang="en-GB" dirty="0"/>
              <a:t> </a:t>
            </a:r>
            <a:r>
              <a:rPr lang="en-GB" dirty="0" err="1"/>
              <a:t>många</a:t>
            </a:r>
            <a:r>
              <a:rPr lang="en-GB" dirty="0"/>
              <a:t> </a:t>
            </a:r>
            <a:r>
              <a:rPr lang="en-GB" dirty="0" err="1"/>
              <a:t>som</a:t>
            </a:r>
            <a:r>
              <a:rPr lang="en-GB" dirty="0"/>
              <a:t> </a:t>
            </a:r>
            <a:r>
              <a:rPr lang="en-GB" dirty="0" err="1"/>
              <a:t>möjligt</a:t>
            </a:r>
            <a:r>
              <a:rPr lang="en-GB" dirty="0"/>
              <a:t> ska </a:t>
            </a:r>
            <a:r>
              <a:rPr lang="en-GB" dirty="0" err="1"/>
              <a:t>kunna</a:t>
            </a:r>
            <a:r>
              <a:rPr lang="en-GB" dirty="0"/>
              <a:t> ta del </a:t>
            </a:r>
            <a:r>
              <a:rPr lang="en-GB" dirty="0" err="1"/>
              <a:t>av</a:t>
            </a:r>
            <a:r>
              <a:rPr lang="en-GB" dirty="0"/>
              <a:t> </a:t>
            </a:r>
            <a:r>
              <a:rPr lang="en-GB" dirty="0" err="1"/>
              <a:t>innehållet</a:t>
            </a:r>
            <a:r>
              <a:rPr lang="en-GB" dirty="0"/>
              <a:t>. </a:t>
            </a:r>
            <a:r>
              <a:rPr lang="en-GB" dirty="0" err="1"/>
              <a:t>Därför</a:t>
            </a:r>
            <a:r>
              <a:rPr lang="en-GB" dirty="0"/>
              <a:t> </a:t>
            </a:r>
            <a:r>
              <a:rPr lang="en-GB" dirty="0" err="1"/>
              <a:t>finns</a:t>
            </a:r>
            <a:r>
              <a:rPr lang="en-GB" dirty="0"/>
              <a:t>  broschyren i </a:t>
            </a:r>
            <a:r>
              <a:rPr lang="en-GB" dirty="0" err="1"/>
              <a:t>olika</a:t>
            </a:r>
            <a:r>
              <a:rPr lang="en-GB" dirty="0"/>
              <a:t> format </a:t>
            </a:r>
            <a:r>
              <a:rPr lang="en-GB" dirty="0" err="1"/>
              <a:t>och</a:t>
            </a:r>
            <a:r>
              <a:rPr lang="en-GB" dirty="0"/>
              <a:t> på </a:t>
            </a:r>
            <a:r>
              <a:rPr lang="en-GB" dirty="0" err="1"/>
              <a:t>olika</a:t>
            </a:r>
            <a:r>
              <a:rPr lang="en-GB" dirty="0"/>
              <a:t> </a:t>
            </a:r>
            <a:r>
              <a:rPr lang="en-GB" dirty="0" err="1"/>
              <a:t>språk</a:t>
            </a:r>
            <a:r>
              <a:rPr lang="en-GB" dirty="0"/>
              <a:t>. </a:t>
            </a:r>
          </a:p>
          <a:p>
            <a:endParaRPr lang="en-GB" dirty="0"/>
          </a:p>
          <a:p>
            <a:r>
              <a:rPr lang="en-GB" dirty="0" err="1"/>
              <a:t>Myndigheten</a:t>
            </a:r>
            <a:r>
              <a:rPr lang="en-GB" dirty="0"/>
              <a:t> </a:t>
            </a:r>
            <a:r>
              <a:rPr lang="en-GB" dirty="0" err="1"/>
              <a:t>för</a:t>
            </a:r>
            <a:r>
              <a:rPr lang="en-GB" dirty="0"/>
              <a:t> </a:t>
            </a:r>
            <a:r>
              <a:rPr lang="en-GB" dirty="0" err="1"/>
              <a:t>tillgängliga</a:t>
            </a:r>
            <a:r>
              <a:rPr lang="en-GB" dirty="0"/>
              <a:t> </a:t>
            </a:r>
            <a:r>
              <a:rPr lang="en-GB" dirty="0" err="1"/>
              <a:t>medier</a:t>
            </a:r>
            <a:r>
              <a:rPr lang="en-GB" dirty="0"/>
              <a:t> (MTM) </a:t>
            </a:r>
            <a:r>
              <a:rPr lang="en-GB" dirty="0" err="1"/>
              <a:t>hjälper</a:t>
            </a:r>
            <a:r>
              <a:rPr lang="en-GB" dirty="0"/>
              <a:t> MSB med </a:t>
            </a:r>
            <a:r>
              <a:rPr lang="en-GB" dirty="0" err="1"/>
              <a:t>punktskriftsversionen</a:t>
            </a:r>
            <a:r>
              <a:rPr lang="en-GB" dirty="0"/>
              <a:t> </a:t>
            </a:r>
            <a:r>
              <a:rPr lang="en-GB" dirty="0" err="1"/>
              <a:t>och</a:t>
            </a:r>
            <a:r>
              <a:rPr lang="en-GB" dirty="0"/>
              <a:t> det </a:t>
            </a:r>
            <a:r>
              <a:rPr lang="en-GB" dirty="0" err="1"/>
              <a:t>är</a:t>
            </a:r>
            <a:r>
              <a:rPr lang="en-GB" dirty="0"/>
              <a:t> via </a:t>
            </a:r>
            <a:r>
              <a:rPr lang="en-GB" dirty="0" err="1"/>
              <a:t>dem</a:t>
            </a:r>
            <a:r>
              <a:rPr lang="en-GB" dirty="0"/>
              <a:t> man </a:t>
            </a:r>
            <a:r>
              <a:rPr lang="en-GB" dirty="0" err="1"/>
              <a:t>beställer</a:t>
            </a:r>
            <a:r>
              <a:rPr lang="en-GB" dirty="0"/>
              <a:t> </a:t>
            </a:r>
            <a:r>
              <a:rPr lang="en-GB" dirty="0" err="1"/>
              <a:t>detta</a:t>
            </a:r>
            <a:r>
              <a:rPr lang="en-GB" dirty="0"/>
              <a:t> format. </a:t>
            </a:r>
            <a:r>
              <a:rPr lang="en-GB" dirty="0" err="1"/>
              <a:t>Länk</a:t>
            </a:r>
            <a:r>
              <a:rPr lang="en-GB" dirty="0"/>
              <a:t> </a:t>
            </a:r>
            <a:r>
              <a:rPr lang="en-GB" dirty="0" err="1"/>
              <a:t>finns</a:t>
            </a:r>
            <a:r>
              <a:rPr lang="en-GB" dirty="0"/>
              <a:t> på msb.se.</a:t>
            </a:r>
          </a:p>
        </p:txBody>
      </p:sp>
      <p:sp>
        <p:nvSpPr>
          <p:cNvPr id="4" name="Platshållare för bildnummer 3"/>
          <p:cNvSpPr>
            <a:spLocks noGrp="1"/>
          </p:cNvSpPr>
          <p:nvPr>
            <p:ph type="sldNum" sz="quarter" idx="5"/>
          </p:nvPr>
        </p:nvSpPr>
        <p:spPr/>
        <p:txBody>
          <a:bodyPr/>
          <a:lstStyle/>
          <a:p>
            <a:fld id="{0D6E9804-C11E-4521-ADED-318A1EFBDFFD}" type="slidenum">
              <a:rPr lang="en-GB" smtClean="0"/>
              <a:t>18</a:t>
            </a:fld>
            <a:endParaRPr lang="en-GB"/>
          </a:p>
        </p:txBody>
      </p:sp>
    </p:spTree>
    <p:extLst>
      <p:ext uri="{BB962C8B-B14F-4D97-AF65-F5344CB8AC3E}">
        <p14:creationId xmlns:p14="http://schemas.microsoft.com/office/powerpoint/2010/main" val="356659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err="1"/>
              <a:t>För</a:t>
            </a:r>
            <a:r>
              <a:rPr lang="en-GB" dirty="0"/>
              <a:t> </a:t>
            </a:r>
            <a:r>
              <a:rPr lang="en-GB" dirty="0" err="1"/>
              <a:t>att</a:t>
            </a:r>
            <a:r>
              <a:rPr lang="en-GB" dirty="0"/>
              <a:t> </a:t>
            </a:r>
            <a:r>
              <a:rPr lang="en-GB" dirty="0" err="1"/>
              <a:t>landa</a:t>
            </a:r>
            <a:r>
              <a:rPr lang="en-GB" dirty="0"/>
              <a:t> i </a:t>
            </a:r>
            <a:r>
              <a:rPr lang="en-GB" dirty="0" err="1"/>
              <a:t>valda</a:t>
            </a:r>
            <a:r>
              <a:rPr lang="en-GB" dirty="0"/>
              <a:t> </a:t>
            </a:r>
            <a:r>
              <a:rPr lang="en-GB" dirty="0" err="1"/>
              <a:t>språk</a:t>
            </a:r>
            <a:r>
              <a:rPr lang="en-GB" dirty="0"/>
              <a:t> </a:t>
            </a:r>
            <a:r>
              <a:rPr lang="en-GB" dirty="0" err="1"/>
              <a:t>har</a:t>
            </a:r>
            <a:r>
              <a:rPr lang="en-GB" dirty="0"/>
              <a:t> MSB </a:t>
            </a:r>
            <a:r>
              <a:rPr lang="en-GB" dirty="0" err="1"/>
              <a:t>gjort</a:t>
            </a:r>
            <a:r>
              <a:rPr lang="en-GB" dirty="0"/>
              <a:t> </a:t>
            </a:r>
            <a:r>
              <a:rPr lang="en-GB" dirty="0" err="1"/>
              <a:t>en</a:t>
            </a:r>
            <a:r>
              <a:rPr lang="en-GB" dirty="0"/>
              <a:t> </a:t>
            </a:r>
            <a:r>
              <a:rPr lang="en-GB" dirty="0" err="1"/>
              <a:t>grundlig</a:t>
            </a:r>
            <a:r>
              <a:rPr lang="en-GB" dirty="0"/>
              <a:t> </a:t>
            </a:r>
            <a:r>
              <a:rPr lang="en-GB" dirty="0" err="1"/>
              <a:t>språkanalys</a:t>
            </a:r>
            <a:r>
              <a:rPr lang="en-GB" dirty="0"/>
              <a:t>. </a:t>
            </a:r>
            <a:r>
              <a:rPr lang="sv-SE" dirty="0"/>
              <a:t>Analysen bygger på bland annat statistik från SCB och Migrationsverket, intervjuer med tolkförmedlingar samt kontakter med organisationer som företräder de olika minoritetsspråken. </a:t>
            </a:r>
          </a:p>
          <a:p>
            <a:endParaRPr lang="sv-SE" dirty="0"/>
          </a:p>
          <a:p>
            <a:r>
              <a:rPr lang="sv-SE" dirty="0"/>
              <a:t>I stället för att satsa på väldigt många olika språk har vi denna gång valt att ta fram en lättläst digital version på svenska som också kommer att kunna beställas från msb.se.</a:t>
            </a:r>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19</a:t>
            </a:fld>
            <a:endParaRPr lang="en-GB"/>
          </a:p>
        </p:txBody>
      </p:sp>
    </p:spTree>
    <p:extLst>
      <p:ext uri="{BB962C8B-B14F-4D97-AF65-F5344CB8AC3E}">
        <p14:creationId xmlns:p14="http://schemas.microsoft.com/office/powerpoint/2010/main" val="81375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Lilla Krisinfo </a:t>
            </a:r>
            <a:r>
              <a:rPr lang="en-GB" dirty="0" err="1"/>
              <a:t>är</a:t>
            </a:r>
            <a:r>
              <a:rPr lang="en-GB" dirty="0"/>
              <a:t> </a:t>
            </a:r>
            <a:r>
              <a:rPr lang="en-GB" dirty="0" err="1"/>
              <a:t>en</a:t>
            </a:r>
            <a:r>
              <a:rPr lang="en-GB" dirty="0"/>
              <a:t> </a:t>
            </a:r>
            <a:r>
              <a:rPr lang="en-GB" dirty="0" err="1"/>
              <a:t>webbplats</a:t>
            </a:r>
            <a:r>
              <a:rPr lang="en-GB" dirty="0"/>
              <a:t> </a:t>
            </a:r>
            <a:r>
              <a:rPr lang="en-GB" dirty="0" err="1"/>
              <a:t>för</a:t>
            </a:r>
            <a:r>
              <a:rPr lang="en-GB" dirty="0"/>
              <a:t> barn </a:t>
            </a:r>
            <a:r>
              <a:rPr lang="en-GB" dirty="0" err="1"/>
              <a:t>som</a:t>
            </a:r>
            <a:r>
              <a:rPr lang="en-GB" dirty="0"/>
              <a:t> </a:t>
            </a:r>
            <a:r>
              <a:rPr lang="en-GB" dirty="0" err="1"/>
              <a:t>är</a:t>
            </a:r>
            <a:r>
              <a:rPr lang="en-GB" dirty="0"/>
              <a:t> </a:t>
            </a:r>
            <a:r>
              <a:rPr lang="en-GB" dirty="0" err="1"/>
              <a:t>ett</a:t>
            </a:r>
            <a:r>
              <a:rPr lang="en-GB" dirty="0"/>
              <a:t> </a:t>
            </a:r>
            <a:r>
              <a:rPr lang="en-GB" dirty="0" err="1"/>
              <a:t>viktigt</a:t>
            </a:r>
            <a:r>
              <a:rPr lang="en-GB" dirty="0"/>
              <a:t> </a:t>
            </a:r>
            <a:r>
              <a:rPr lang="en-GB" dirty="0" err="1"/>
              <a:t>stöd</a:t>
            </a:r>
            <a:r>
              <a:rPr lang="en-GB" dirty="0"/>
              <a:t> </a:t>
            </a:r>
            <a:r>
              <a:rPr lang="en-GB" dirty="0" err="1"/>
              <a:t>för</a:t>
            </a:r>
            <a:r>
              <a:rPr lang="en-GB" dirty="0"/>
              <a:t> </a:t>
            </a:r>
            <a:r>
              <a:rPr lang="en-GB" dirty="0" err="1"/>
              <a:t>att</a:t>
            </a:r>
            <a:r>
              <a:rPr lang="en-GB" dirty="0"/>
              <a:t> </a:t>
            </a:r>
            <a:r>
              <a:rPr lang="en-GB" dirty="0" err="1"/>
              <a:t>informera</a:t>
            </a:r>
            <a:r>
              <a:rPr lang="en-GB" dirty="0"/>
              <a:t> om den </a:t>
            </a:r>
            <a:r>
              <a:rPr lang="en-GB" dirty="0" err="1"/>
              <a:t>nya</a:t>
            </a:r>
            <a:r>
              <a:rPr lang="en-GB" dirty="0"/>
              <a:t> broschyren </a:t>
            </a:r>
            <a:r>
              <a:rPr lang="en-GB" dirty="0" err="1"/>
              <a:t>och</a:t>
            </a:r>
            <a:r>
              <a:rPr lang="en-GB" dirty="0"/>
              <a:t> </a:t>
            </a:r>
            <a:r>
              <a:rPr lang="en-GB" dirty="0" err="1"/>
              <a:t>frågor</a:t>
            </a:r>
            <a:r>
              <a:rPr lang="en-GB" dirty="0"/>
              <a:t> </a:t>
            </a:r>
            <a:r>
              <a:rPr lang="en-GB" dirty="0" err="1"/>
              <a:t>som</a:t>
            </a:r>
            <a:r>
              <a:rPr lang="en-GB" dirty="0"/>
              <a:t> </a:t>
            </a:r>
            <a:r>
              <a:rPr lang="en-GB" dirty="0" err="1"/>
              <a:t>kan</a:t>
            </a:r>
            <a:r>
              <a:rPr lang="en-GB" dirty="0"/>
              <a:t> </a:t>
            </a:r>
            <a:r>
              <a:rPr lang="en-GB" dirty="0" err="1"/>
              <a:t>komma</a:t>
            </a:r>
            <a:r>
              <a:rPr lang="en-GB" dirty="0"/>
              <a:t> med den. </a:t>
            </a:r>
            <a:r>
              <a:rPr lang="en-GB" dirty="0" err="1"/>
              <a:t>Även</a:t>
            </a:r>
            <a:r>
              <a:rPr lang="en-GB" dirty="0"/>
              <a:t> om broschyren </a:t>
            </a:r>
            <a:r>
              <a:rPr lang="en-GB" dirty="0" err="1"/>
              <a:t>vänder</a:t>
            </a:r>
            <a:r>
              <a:rPr lang="en-GB" dirty="0"/>
              <a:t> sig till </a:t>
            </a:r>
            <a:r>
              <a:rPr lang="en-GB" dirty="0" err="1"/>
              <a:t>personer</a:t>
            </a:r>
            <a:r>
              <a:rPr lang="en-GB" dirty="0"/>
              <a:t> </a:t>
            </a:r>
            <a:r>
              <a:rPr lang="en-GB" dirty="0" err="1"/>
              <a:t>från</a:t>
            </a:r>
            <a:r>
              <a:rPr lang="en-GB" dirty="0"/>
              <a:t> 16 </a:t>
            </a:r>
            <a:r>
              <a:rPr lang="en-GB" dirty="0" err="1"/>
              <a:t>år</a:t>
            </a:r>
            <a:r>
              <a:rPr lang="en-GB" dirty="0"/>
              <a:t> </a:t>
            </a:r>
            <a:r>
              <a:rPr lang="en-GB" dirty="0" err="1"/>
              <a:t>och</a:t>
            </a:r>
            <a:r>
              <a:rPr lang="en-GB" dirty="0"/>
              <a:t> </a:t>
            </a:r>
            <a:r>
              <a:rPr lang="en-GB" dirty="0" err="1"/>
              <a:t>uppåt</a:t>
            </a:r>
            <a:r>
              <a:rPr lang="en-GB" dirty="0"/>
              <a:t>, </a:t>
            </a:r>
            <a:r>
              <a:rPr lang="en-GB" dirty="0" err="1"/>
              <a:t>så</a:t>
            </a:r>
            <a:r>
              <a:rPr lang="en-GB" dirty="0"/>
              <a:t> </a:t>
            </a:r>
            <a:r>
              <a:rPr lang="en-GB" dirty="0" err="1"/>
              <a:t>kommer</a:t>
            </a:r>
            <a:r>
              <a:rPr lang="en-GB" dirty="0"/>
              <a:t> barn </a:t>
            </a:r>
            <a:r>
              <a:rPr lang="en-GB" dirty="0" err="1"/>
              <a:t>att</a:t>
            </a:r>
            <a:r>
              <a:rPr lang="en-GB" dirty="0"/>
              <a:t> på </a:t>
            </a:r>
            <a:r>
              <a:rPr lang="en-GB" dirty="0" err="1"/>
              <a:t>olika</a:t>
            </a:r>
            <a:r>
              <a:rPr lang="en-GB" dirty="0"/>
              <a:t> </a:t>
            </a:r>
            <a:r>
              <a:rPr lang="en-GB" dirty="0" err="1"/>
              <a:t>sätt</a:t>
            </a:r>
            <a:r>
              <a:rPr lang="en-GB" dirty="0"/>
              <a:t> </a:t>
            </a:r>
            <a:r>
              <a:rPr lang="en-GB" dirty="0" err="1"/>
              <a:t>bli</a:t>
            </a:r>
            <a:r>
              <a:rPr lang="en-GB" dirty="0"/>
              <a:t> </a:t>
            </a:r>
            <a:r>
              <a:rPr lang="en-GB" dirty="0" err="1"/>
              <a:t>uppmärksammade</a:t>
            </a:r>
            <a:r>
              <a:rPr lang="en-GB" dirty="0"/>
              <a:t> på den. Barn </a:t>
            </a:r>
            <a:r>
              <a:rPr lang="en-GB" dirty="0" err="1"/>
              <a:t>behöver</a:t>
            </a:r>
            <a:r>
              <a:rPr lang="en-GB" dirty="0"/>
              <a:t> </a:t>
            </a:r>
            <a:r>
              <a:rPr lang="en-GB" dirty="0" err="1"/>
              <a:t>anpassad</a:t>
            </a:r>
            <a:r>
              <a:rPr lang="en-GB" dirty="0"/>
              <a:t> </a:t>
            </a:r>
            <a:r>
              <a:rPr lang="en-GB" dirty="0" err="1"/>
              <a:t>riskinformation</a:t>
            </a:r>
            <a:r>
              <a:rPr lang="en-GB" dirty="0"/>
              <a:t>. På Lilla Krisinfo </a:t>
            </a:r>
            <a:r>
              <a:rPr lang="en-GB" dirty="0" err="1"/>
              <a:t>finns</a:t>
            </a:r>
            <a:r>
              <a:rPr lang="en-GB" dirty="0"/>
              <a:t> </a:t>
            </a:r>
            <a:r>
              <a:rPr lang="en-GB" dirty="0" err="1"/>
              <a:t>även</a:t>
            </a:r>
            <a:r>
              <a:rPr lang="en-GB" dirty="0"/>
              <a:t> information </a:t>
            </a:r>
            <a:r>
              <a:rPr lang="en-GB" dirty="0" err="1"/>
              <a:t>riktad</a:t>
            </a:r>
            <a:r>
              <a:rPr lang="en-GB" dirty="0"/>
              <a:t> till </a:t>
            </a:r>
            <a:r>
              <a:rPr lang="en-GB" dirty="0" err="1"/>
              <a:t>vårdnadshavare</a:t>
            </a:r>
            <a:r>
              <a:rPr lang="en-GB" dirty="0"/>
              <a:t>.</a:t>
            </a:r>
          </a:p>
          <a:p>
            <a:endParaRPr lang="en-GB" dirty="0"/>
          </a:p>
          <a:p>
            <a:r>
              <a:rPr lang="en-GB" dirty="0"/>
              <a:t>MSB </a:t>
            </a:r>
            <a:r>
              <a:rPr lang="en-GB" dirty="0" err="1"/>
              <a:t>har</a:t>
            </a:r>
            <a:r>
              <a:rPr lang="en-GB" dirty="0"/>
              <a:t> </a:t>
            </a:r>
            <a:r>
              <a:rPr lang="en-GB" dirty="0" err="1"/>
              <a:t>också</a:t>
            </a:r>
            <a:r>
              <a:rPr lang="en-GB" dirty="0"/>
              <a:t> </a:t>
            </a:r>
            <a:r>
              <a:rPr lang="en-GB" dirty="0" err="1"/>
              <a:t>informerat</a:t>
            </a:r>
            <a:r>
              <a:rPr lang="en-GB" dirty="0"/>
              <a:t> </a:t>
            </a:r>
            <a:r>
              <a:rPr lang="en-GB" dirty="0" err="1"/>
              <a:t>exempelvis</a:t>
            </a:r>
            <a:r>
              <a:rPr lang="en-GB" dirty="0"/>
              <a:t> </a:t>
            </a:r>
            <a:r>
              <a:rPr lang="en-GB" dirty="0" err="1"/>
              <a:t>Rädda</a:t>
            </a:r>
            <a:r>
              <a:rPr lang="en-GB" dirty="0"/>
              <a:t> </a:t>
            </a:r>
            <a:r>
              <a:rPr lang="en-GB" dirty="0" err="1"/>
              <a:t>Barnen</a:t>
            </a:r>
            <a:r>
              <a:rPr lang="en-GB" dirty="0"/>
              <a:t> </a:t>
            </a:r>
            <a:r>
              <a:rPr lang="en-GB" dirty="0" err="1"/>
              <a:t>och</a:t>
            </a:r>
            <a:r>
              <a:rPr lang="en-GB" dirty="0"/>
              <a:t> Bris om den </a:t>
            </a:r>
            <a:r>
              <a:rPr lang="en-GB" dirty="0" err="1"/>
              <a:t>nya</a:t>
            </a:r>
            <a:r>
              <a:rPr lang="en-GB" dirty="0"/>
              <a:t> broschyren, </a:t>
            </a:r>
            <a:r>
              <a:rPr lang="en-GB" dirty="0" err="1"/>
              <a:t>och</a:t>
            </a:r>
            <a:r>
              <a:rPr lang="en-GB" dirty="0"/>
              <a:t> </a:t>
            </a:r>
            <a:r>
              <a:rPr lang="en-GB" dirty="0" err="1"/>
              <a:t>redaktionen</a:t>
            </a:r>
            <a:r>
              <a:rPr lang="en-GB" dirty="0"/>
              <a:t> </a:t>
            </a:r>
            <a:r>
              <a:rPr lang="en-GB" dirty="0" err="1"/>
              <a:t>för</a:t>
            </a:r>
            <a:r>
              <a:rPr lang="en-GB" dirty="0"/>
              <a:t> Lilla Krisinfo </a:t>
            </a:r>
            <a:r>
              <a:rPr lang="en-GB" dirty="0" err="1"/>
              <a:t>samverkar</a:t>
            </a:r>
            <a:r>
              <a:rPr lang="en-GB" dirty="0"/>
              <a:t> med dessa </a:t>
            </a:r>
            <a:r>
              <a:rPr lang="en-GB" dirty="0" err="1"/>
              <a:t>organisationer</a:t>
            </a:r>
            <a:r>
              <a:rPr lang="en-GB" dirty="0"/>
              <a:t>.</a:t>
            </a:r>
          </a:p>
        </p:txBody>
      </p:sp>
      <p:sp>
        <p:nvSpPr>
          <p:cNvPr id="4" name="Platshållare för bildnummer 3"/>
          <p:cNvSpPr>
            <a:spLocks noGrp="1"/>
          </p:cNvSpPr>
          <p:nvPr>
            <p:ph type="sldNum" sz="quarter" idx="5"/>
          </p:nvPr>
        </p:nvSpPr>
        <p:spPr/>
        <p:txBody>
          <a:bodyPr/>
          <a:lstStyle/>
          <a:p>
            <a:fld id="{0D6E9804-C11E-4521-ADED-318A1EFBDFFD}" type="slidenum">
              <a:rPr lang="en-GB" smtClean="0"/>
              <a:t>20</a:t>
            </a:fld>
            <a:endParaRPr lang="en-GB"/>
          </a:p>
        </p:txBody>
      </p:sp>
    </p:spTree>
    <p:extLst>
      <p:ext uri="{BB962C8B-B14F-4D97-AF65-F5344CB8AC3E}">
        <p14:creationId xmlns:p14="http://schemas.microsoft.com/office/powerpoint/2010/main" val="3623134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MSB </a:t>
            </a:r>
            <a:r>
              <a:rPr lang="en-GB" dirty="0" err="1"/>
              <a:t>genomförde</a:t>
            </a:r>
            <a:r>
              <a:rPr lang="en-GB" dirty="0"/>
              <a:t> </a:t>
            </a:r>
            <a:r>
              <a:rPr lang="en-GB" dirty="0" err="1"/>
              <a:t>en</a:t>
            </a:r>
            <a:r>
              <a:rPr lang="en-GB" dirty="0"/>
              <a:t> </a:t>
            </a:r>
            <a:r>
              <a:rPr lang="en-GB" dirty="0" err="1"/>
              <a:t>nollmätning</a:t>
            </a:r>
            <a:r>
              <a:rPr lang="en-GB" dirty="0"/>
              <a:t> i </a:t>
            </a:r>
            <a:r>
              <a:rPr lang="en-GB" dirty="0" err="1"/>
              <a:t>september</a:t>
            </a:r>
            <a:r>
              <a:rPr lang="en-GB" dirty="0"/>
              <a:t> i </a:t>
            </a:r>
            <a:r>
              <a:rPr lang="en-GB" dirty="0" err="1"/>
              <a:t>år</a:t>
            </a:r>
            <a:r>
              <a:rPr lang="en-GB" dirty="0"/>
              <a:t> </a:t>
            </a:r>
            <a:r>
              <a:rPr lang="en-GB" dirty="0" err="1"/>
              <a:t>för</a:t>
            </a:r>
            <a:r>
              <a:rPr lang="en-GB" dirty="0"/>
              <a:t> </a:t>
            </a:r>
            <a:r>
              <a:rPr lang="en-GB" dirty="0" err="1"/>
              <a:t>att</a:t>
            </a:r>
            <a:r>
              <a:rPr lang="en-GB" dirty="0"/>
              <a:t> bland annat </a:t>
            </a:r>
            <a:r>
              <a:rPr lang="en-GB" dirty="0" err="1"/>
              <a:t>få</a:t>
            </a:r>
            <a:r>
              <a:rPr lang="en-GB" dirty="0"/>
              <a:t> </a:t>
            </a:r>
            <a:r>
              <a:rPr lang="en-GB" dirty="0" err="1"/>
              <a:t>en</a:t>
            </a:r>
            <a:r>
              <a:rPr lang="en-GB" dirty="0"/>
              <a:t> </a:t>
            </a:r>
            <a:r>
              <a:rPr lang="en-GB" dirty="0" err="1"/>
              <a:t>bild</a:t>
            </a:r>
            <a:r>
              <a:rPr lang="en-GB" dirty="0"/>
              <a:t> </a:t>
            </a:r>
            <a:r>
              <a:rPr lang="en-GB" dirty="0" err="1"/>
              <a:t>av</a:t>
            </a:r>
            <a:r>
              <a:rPr lang="en-GB" dirty="0"/>
              <a:t> </a:t>
            </a:r>
            <a:r>
              <a:rPr lang="en-GB" dirty="0" err="1"/>
              <a:t>allmänhetens</a:t>
            </a:r>
            <a:r>
              <a:rPr lang="en-GB" dirty="0"/>
              <a:t> </a:t>
            </a:r>
            <a:r>
              <a:rPr lang="en-GB" dirty="0" err="1"/>
              <a:t>attityder</a:t>
            </a:r>
            <a:r>
              <a:rPr lang="en-GB" dirty="0"/>
              <a:t> </a:t>
            </a:r>
            <a:r>
              <a:rPr lang="en-GB" dirty="0" err="1"/>
              <a:t>och</a:t>
            </a:r>
            <a:r>
              <a:rPr lang="en-GB" dirty="0"/>
              <a:t> </a:t>
            </a:r>
            <a:r>
              <a:rPr lang="en-GB" dirty="0" err="1"/>
              <a:t>förhållningssätt</a:t>
            </a:r>
            <a:r>
              <a:rPr lang="en-GB" dirty="0"/>
              <a:t> till </a:t>
            </a:r>
            <a:r>
              <a:rPr lang="en-GB" dirty="0" err="1"/>
              <a:t>säkerhet</a:t>
            </a:r>
            <a:r>
              <a:rPr lang="en-GB" dirty="0"/>
              <a:t> </a:t>
            </a:r>
            <a:r>
              <a:rPr lang="en-GB" dirty="0" err="1"/>
              <a:t>och</a:t>
            </a:r>
            <a:r>
              <a:rPr lang="en-GB" dirty="0"/>
              <a:t> beredskap. MSB </a:t>
            </a:r>
            <a:r>
              <a:rPr lang="en-GB" dirty="0" err="1"/>
              <a:t>ställde</a:t>
            </a:r>
            <a:r>
              <a:rPr lang="en-GB" dirty="0"/>
              <a:t> </a:t>
            </a:r>
            <a:r>
              <a:rPr lang="en-GB" dirty="0" err="1"/>
              <a:t>också</a:t>
            </a:r>
            <a:r>
              <a:rPr lang="en-GB" dirty="0"/>
              <a:t> </a:t>
            </a:r>
            <a:r>
              <a:rPr lang="en-GB" dirty="0" err="1"/>
              <a:t>frågor</a:t>
            </a:r>
            <a:r>
              <a:rPr lang="en-GB" dirty="0"/>
              <a:t> </a:t>
            </a:r>
            <a:r>
              <a:rPr lang="en-GB" dirty="0" err="1"/>
              <a:t>kring</a:t>
            </a:r>
            <a:r>
              <a:rPr lang="en-GB" dirty="0"/>
              <a:t> </a:t>
            </a:r>
            <a:r>
              <a:rPr lang="en-GB" dirty="0" err="1"/>
              <a:t>vad</a:t>
            </a:r>
            <a:r>
              <a:rPr lang="en-GB" dirty="0"/>
              <a:t> man </a:t>
            </a:r>
            <a:r>
              <a:rPr lang="en-GB" dirty="0" err="1"/>
              <a:t>tycker</a:t>
            </a:r>
            <a:r>
              <a:rPr lang="en-GB" dirty="0"/>
              <a:t> om </a:t>
            </a:r>
            <a:r>
              <a:rPr lang="en-GB" dirty="0" err="1"/>
              <a:t>att</a:t>
            </a:r>
            <a:r>
              <a:rPr lang="en-GB" dirty="0"/>
              <a:t> </a:t>
            </a:r>
            <a:r>
              <a:rPr lang="en-GB" dirty="0" err="1"/>
              <a:t>få</a:t>
            </a:r>
            <a:r>
              <a:rPr lang="en-GB" dirty="0"/>
              <a:t> </a:t>
            </a:r>
            <a:r>
              <a:rPr lang="en-GB" dirty="0" err="1"/>
              <a:t>en</a:t>
            </a:r>
            <a:r>
              <a:rPr lang="en-GB" dirty="0"/>
              <a:t> </a:t>
            </a:r>
            <a:r>
              <a:rPr lang="en-GB" dirty="0" err="1"/>
              <a:t>sådan</a:t>
            </a:r>
            <a:r>
              <a:rPr lang="en-GB" dirty="0"/>
              <a:t> </a:t>
            </a:r>
            <a:r>
              <a:rPr lang="en-GB" dirty="0" err="1"/>
              <a:t>här</a:t>
            </a:r>
            <a:r>
              <a:rPr lang="en-GB" dirty="0"/>
              <a:t> </a:t>
            </a:r>
            <a:r>
              <a:rPr lang="en-GB" dirty="0" err="1"/>
              <a:t>broschyr</a:t>
            </a:r>
            <a:r>
              <a:rPr lang="en-GB" dirty="0"/>
              <a:t> </a:t>
            </a:r>
            <a:r>
              <a:rPr lang="en-GB" dirty="0" err="1"/>
              <a:t>hemskickad</a:t>
            </a:r>
            <a:r>
              <a:rPr lang="en-GB" dirty="0"/>
              <a:t>. </a:t>
            </a:r>
          </a:p>
          <a:p>
            <a:endParaRPr lang="en-GB" dirty="0"/>
          </a:p>
          <a:p>
            <a:r>
              <a:rPr lang="en-GB" dirty="0"/>
              <a:t>MSB </a:t>
            </a:r>
            <a:r>
              <a:rPr lang="en-GB" dirty="0" err="1"/>
              <a:t>kommer</a:t>
            </a:r>
            <a:r>
              <a:rPr lang="en-GB" dirty="0"/>
              <a:t> </a:t>
            </a:r>
            <a:r>
              <a:rPr lang="en-GB" dirty="0" err="1"/>
              <a:t>att</a:t>
            </a:r>
            <a:r>
              <a:rPr lang="en-GB" dirty="0"/>
              <a:t> </a:t>
            </a:r>
            <a:r>
              <a:rPr lang="en-GB" dirty="0" err="1"/>
              <a:t>gå</a:t>
            </a:r>
            <a:r>
              <a:rPr lang="en-GB" dirty="0"/>
              <a:t> </a:t>
            </a:r>
            <a:r>
              <a:rPr lang="en-GB" dirty="0" err="1"/>
              <a:t>ut</a:t>
            </a:r>
            <a:r>
              <a:rPr lang="en-GB" dirty="0"/>
              <a:t> med </a:t>
            </a:r>
            <a:r>
              <a:rPr lang="en-GB" dirty="0" err="1"/>
              <a:t>resultatet</a:t>
            </a:r>
            <a:r>
              <a:rPr lang="en-GB" dirty="0"/>
              <a:t> </a:t>
            </a:r>
            <a:r>
              <a:rPr lang="en-GB" dirty="0" err="1"/>
              <a:t>av</a:t>
            </a:r>
            <a:r>
              <a:rPr lang="en-GB" dirty="0"/>
              <a:t> </a:t>
            </a:r>
            <a:r>
              <a:rPr lang="en-GB" dirty="0" err="1"/>
              <a:t>undersökningen</a:t>
            </a:r>
            <a:r>
              <a:rPr lang="en-GB" dirty="0"/>
              <a:t> under </a:t>
            </a:r>
            <a:r>
              <a:rPr lang="en-GB" dirty="0" err="1"/>
              <a:t>vecka</a:t>
            </a:r>
            <a:r>
              <a:rPr lang="en-GB" dirty="0"/>
              <a:t> 47. </a:t>
            </a:r>
          </a:p>
          <a:p>
            <a:endParaRPr lang="en-GB" dirty="0"/>
          </a:p>
          <a:p>
            <a:r>
              <a:rPr lang="en-GB" dirty="0" err="1"/>
              <a:t>En</a:t>
            </a:r>
            <a:r>
              <a:rPr lang="en-GB" dirty="0"/>
              <a:t> </a:t>
            </a:r>
            <a:r>
              <a:rPr lang="en-GB" dirty="0" err="1"/>
              <a:t>viktig</a:t>
            </a:r>
            <a:r>
              <a:rPr lang="en-GB" dirty="0"/>
              <a:t> </a:t>
            </a:r>
            <a:r>
              <a:rPr lang="en-GB" dirty="0" err="1"/>
              <a:t>mätning</a:t>
            </a:r>
            <a:r>
              <a:rPr lang="en-GB" dirty="0"/>
              <a:t> </a:t>
            </a:r>
            <a:r>
              <a:rPr lang="en-GB" dirty="0" err="1"/>
              <a:t>är</a:t>
            </a:r>
            <a:r>
              <a:rPr lang="en-GB" dirty="0"/>
              <a:t> </a:t>
            </a:r>
            <a:r>
              <a:rPr lang="en-GB" dirty="0" err="1"/>
              <a:t>också</a:t>
            </a:r>
            <a:r>
              <a:rPr lang="en-GB" dirty="0"/>
              <a:t> den </a:t>
            </a:r>
            <a:r>
              <a:rPr lang="en-GB" dirty="0" err="1"/>
              <a:t>som</a:t>
            </a:r>
            <a:r>
              <a:rPr lang="en-GB" dirty="0"/>
              <a:t> MSB </a:t>
            </a:r>
            <a:r>
              <a:rPr lang="en-GB" dirty="0" err="1"/>
              <a:t>kommer</a:t>
            </a:r>
            <a:r>
              <a:rPr lang="en-GB" dirty="0"/>
              <a:t> </a:t>
            </a:r>
            <a:r>
              <a:rPr lang="en-GB" dirty="0" err="1"/>
              <a:t>att</a:t>
            </a:r>
            <a:r>
              <a:rPr lang="en-GB" dirty="0"/>
              <a:t> </a:t>
            </a:r>
            <a:r>
              <a:rPr lang="en-GB" dirty="0" err="1"/>
              <a:t>göra</a:t>
            </a:r>
            <a:r>
              <a:rPr lang="en-GB" dirty="0"/>
              <a:t> </a:t>
            </a:r>
            <a:r>
              <a:rPr lang="en-GB" dirty="0" err="1"/>
              <a:t>efter</a:t>
            </a:r>
            <a:r>
              <a:rPr lang="en-GB" dirty="0"/>
              <a:t> det </a:t>
            </a:r>
            <a:r>
              <a:rPr lang="en-GB" dirty="0" err="1"/>
              <a:t>att</a:t>
            </a:r>
            <a:r>
              <a:rPr lang="en-GB" dirty="0"/>
              <a:t> broschyren </a:t>
            </a:r>
            <a:r>
              <a:rPr lang="en-GB" dirty="0" err="1"/>
              <a:t>delats</a:t>
            </a:r>
            <a:r>
              <a:rPr lang="en-GB" dirty="0"/>
              <a:t> </a:t>
            </a:r>
            <a:r>
              <a:rPr lang="en-GB" dirty="0" err="1"/>
              <a:t>ut</a:t>
            </a:r>
            <a:r>
              <a:rPr lang="en-GB" dirty="0"/>
              <a:t> </a:t>
            </a:r>
            <a:r>
              <a:rPr lang="en-GB" dirty="0" err="1"/>
              <a:t>och</a:t>
            </a:r>
            <a:r>
              <a:rPr lang="en-GB" dirty="0"/>
              <a:t> det </a:t>
            </a:r>
            <a:r>
              <a:rPr lang="en-GB" dirty="0" err="1"/>
              <a:t>har</a:t>
            </a:r>
            <a:r>
              <a:rPr lang="en-GB" dirty="0"/>
              <a:t> </a:t>
            </a:r>
            <a:r>
              <a:rPr lang="en-GB" dirty="0" err="1"/>
              <a:t>gått</a:t>
            </a:r>
            <a:r>
              <a:rPr lang="en-GB" dirty="0"/>
              <a:t> </a:t>
            </a:r>
            <a:r>
              <a:rPr lang="en-GB" dirty="0" err="1"/>
              <a:t>en</a:t>
            </a:r>
            <a:r>
              <a:rPr lang="en-GB" dirty="0"/>
              <a:t> </a:t>
            </a:r>
            <a:r>
              <a:rPr lang="en-GB" dirty="0" err="1"/>
              <a:t>tid</a:t>
            </a:r>
            <a:r>
              <a:rPr lang="en-GB" dirty="0"/>
              <a:t>. Syftet </a:t>
            </a:r>
            <a:r>
              <a:rPr lang="en-GB" dirty="0" err="1"/>
              <a:t>är</a:t>
            </a:r>
            <a:r>
              <a:rPr lang="en-GB" dirty="0"/>
              <a:t> </a:t>
            </a:r>
            <a:r>
              <a:rPr lang="en-GB" dirty="0" err="1"/>
              <a:t>att</a:t>
            </a:r>
            <a:r>
              <a:rPr lang="en-GB" dirty="0"/>
              <a:t> se </a:t>
            </a:r>
            <a:r>
              <a:rPr lang="en-GB" dirty="0" err="1"/>
              <a:t>hur</a:t>
            </a:r>
            <a:r>
              <a:rPr lang="en-GB" dirty="0"/>
              <a:t> </a:t>
            </a:r>
            <a:r>
              <a:rPr lang="en-GB" dirty="0" err="1"/>
              <a:t>människor</a:t>
            </a:r>
            <a:r>
              <a:rPr lang="en-GB" dirty="0"/>
              <a:t> </a:t>
            </a:r>
            <a:r>
              <a:rPr lang="en-GB" dirty="0" err="1"/>
              <a:t>har</a:t>
            </a:r>
            <a:r>
              <a:rPr lang="en-GB" dirty="0"/>
              <a:t> </a:t>
            </a:r>
            <a:r>
              <a:rPr lang="en-GB" dirty="0" err="1"/>
              <a:t>reagerat</a:t>
            </a:r>
            <a:r>
              <a:rPr lang="en-GB" dirty="0"/>
              <a:t> </a:t>
            </a:r>
            <a:r>
              <a:rPr lang="en-GB" dirty="0" err="1"/>
              <a:t>när</a:t>
            </a:r>
            <a:r>
              <a:rPr lang="en-GB" dirty="0"/>
              <a:t> de </a:t>
            </a:r>
            <a:r>
              <a:rPr lang="en-GB" dirty="0" err="1"/>
              <a:t>fick</a:t>
            </a:r>
            <a:r>
              <a:rPr lang="en-GB" dirty="0"/>
              <a:t> broschyren i sin hand. Om man </a:t>
            </a:r>
            <a:r>
              <a:rPr lang="en-GB" dirty="0" err="1"/>
              <a:t>har</a:t>
            </a:r>
            <a:r>
              <a:rPr lang="en-GB" dirty="0"/>
              <a:t> </a:t>
            </a:r>
            <a:r>
              <a:rPr lang="en-GB" dirty="0" err="1"/>
              <a:t>läst</a:t>
            </a:r>
            <a:r>
              <a:rPr lang="en-GB" dirty="0"/>
              <a:t> den </a:t>
            </a:r>
            <a:r>
              <a:rPr lang="en-GB" dirty="0" err="1"/>
              <a:t>och</a:t>
            </a:r>
            <a:r>
              <a:rPr lang="en-GB" dirty="0"/>
              <a:t> </a:t>
            </a:r>
            <a:r>
              <a:rPr lang="en-GB" dirty="0" err="1"/>
              <a:t>sparat</a:t>
            </a:r>
            <a:r>
              <a:rPr lang="en-GB" dirty="0"/>
              <a:t> den till </a:t>
            </a:r>
            <a:r>
              <a:rPr lang="en-GB" dirty="0" err="1"/>
              <a:t>exempel</a:t>
            </a:r>
            <a:r>
              <a:rPr lang="en-GB" dirty="0"/>
              <a:t>, men </a:t>
            </a:r>
            <a:r>
              <a:rPr lang="en-GB" dirty="0" err="1"/>
              <a:t>också</a:t>
            </a:r>
            <a:r>
              <a:rPr lang="en-GB" dirty="0"/>
              <a:t> </a:t>
            </a:r>
            <a:r>
              <a:rPr lang="en-GB" dirty="0" err="1"/>
              <a:t>vilka</a:t>
            </a:r>
            <a:r>
              <a:rPr lang="en-GB" dirty="0"/>
              <a:t> </a:t>
            </a:r>
            <a:r>
              <a:rPr lang="en-GB" dirty="0" err="1"/>
              <a:t>känslor</a:t>
            </a:r>
            <a:r>
              <a:rPr lang="en-GB" dirty="0"/>
              <a:t> den </a:t>
            </a:r>
            <a:r>
              <a:rPr lang="en-GB" dirty="0" err="1"/>
              <a:t>skapade</a:t>
            </a:r>
            <a:r>
              <a:rPr lang="en-GB" dirty="0"/>
              <a:t>.</a:t>
            </a:r>
          </a:p>
        </p:txBody>
      </p:sp>
      <p:sp>
        <p:nvSpPr>
          <p:cNvPr id="4" name="Platshållare för bildnummer 3"/>
          <p:cNvSpPr>
            <a:spLocks noGrp="1"/>
          </p:cNvSpPr>
          <p:nvPr>
            <p:ph type="sldNum" sz="quarter" idx="5"/>
          </p:nvPr>
        </p:nvSpPr>
        <p:spPr/>
        <p:txBody>
          <a:bodyPr/>
          <a:lstStyle/>
          <a:p>
            <a:fld id="{0D6E9804-C11E-4521-ADED-318A1EFBDFFD}" type="slidenum">
              <a:rPr lang="en-GB" smtClean="0"/>
              <a:t>21</a:t>
            </a:fld>
            <a:endParaRPr lang="en-GB"/>
          </a:p>
        </p:txBody>
      </p:sp>
    </p:spTree>
    <p:extLst>
      <p:ext uri="{BB962C8B-B14F-4D97-AF65-F5344CB8AC3E}">
        <p14:creationId xmlns:p14="http://schemas.microsoft.com/office/powerpoint/2010/main" val="1762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tar upp att försvaret av vårt land kan innebära uppoffringar. Det kan till exempel handla om att: </a:t>
            </a:r>
          </a:p>
          <a:p>
            <a:r>
              <a:rPr lang="sv-SE" dirty="0"/>
              <a:t>• Gå till jobbet trots att du är orolig över din familj. </a:t>
            </a:r>
          </a:p>
          <a:p>
            <a:r>
              <a:rPr lang="sv-SE" dirty="0"/>
              <a:t>• Hjälpa grannarna trots att dina egna resurser är knappa. </a:t>
            </a:r>
          </a:p>
          <a:p>
            <a:r>
              <a:rPr lang="sv-SE" dirty="0"/>
              <a:t>• Göra din plikt trots att du riskerar att skadas eller till och med att dö. I krig riskerar många människor att dö eller skadas – både civilpersoner och soldater.</a:t>
            </a:r>
            <a:endParaRPr lang="en-GB" dirty="0"/>
          </a:p>
          <a:p>
            <a:endParaRPr lang="en-GB" dirty="0"/>
          </a:p>
          <a:p>
            <a:r>
              <a:rPr lang="en-GB" b="1" dirty="0"/>
              <a:t>Gula </a:t>
            </a:r>
            <a:r>
              <a:rPr lang="en-GB" b="1" dirty="0" err="1"/>
              <a:t>rutan</a:t>
            </a:r>
            <a:endParaRPr lang="en-GB" b="1" dirty="0"/>
          </a:p>
          <a:p>
            <a:r>
              <a:rPr lang="en-GB" dirty="0" err="1"/>
              <a:t>Formuleringen</a:t>
            </a:r>
            <a:r>
              <a:rPr lang="en-GB" dirty="0"/>
              <a:t> i den gula </a:t>
            </a:r>
            <a:r>
              <a:rPr lang="en-GB" dirty="0" err="1"/>
              <a:t>rutan</a:t>
            </a:r>
            <a:r>
              <a:rPr lang="en-GB" dirty="0"/>
              <a:t> </a:t>
            </a:r>
            <a:r>
              <a:rPr lang="en-GB" dirty="0" err="1"/>
              <a:t>har</a:t>
            </a:r>
            <a:r>
              <a:rPr lang="en-GB" dirty="0"/>
              <a:t> </a:t>
            </a:r>
            <a:r>
              <a:rPr lang="en-GB" dirty="0" err="1"/>
              <a:t>stöd</a:t>
            </a:r>
            <a:r>
              <a:rPr lang="en-GB" dirty="0"/>
              <a:t> i bland annat </a:t>
            </a:r>
            <a:r>
              <a:rPr lang="en-GB" dirty="0" err="1"/>
              <a:t>regeringsformen</a:t>
            </a:r>
            <a:r>
              <a:rPr lang="en-GB" dirty="0"/>
              <a:t> (</a:t>
            </a:r>
            <a:r>
              <a:rPr lang="en-GB" dirty="0" err="1"/>
              <a:t>kap</a:t>
            </a:r>
            <a:r>
              <a:rPr lang="en-GB" dirty="0"/>
              <a:t> 15 </a:t>
            </a:r>
            <a:r>
              <a:rPr lang="en-GB" dirty="0" err="1"/>
              <a:t>som</a:t>
            </a:r>
            <a:r>
              <a:rPr lang="en-GB" dirty="0"/>
              <a:t> </a:t>
            </a:r>
            <a:r>
              <a:rPr lang="en-GB" dirty="0" err="1"/>
              <a:t>handlar</a:t>
            </a:r>
            <a:r>
              <a:rPr lang="en-GB" dirty="0"/>
              <a:t> om </a:t>
            </a:r>
            <a:r>
              <a:rPr lang="en-GB" dirty="0" err="1"/>
              <a:t>krigsfara</a:t>
            </a:r>
            <a:r>
              <a:rPr lang="en-GB" dirty="0"/>
              <a:t> </a:t>
            </a:r>
            <a:r>
              <a:rPr lang="en-GB" dirty="0" err="1"/>
              <a:t>och</a:t>
            </a:r>
            <a:r>
              <a:rPr lang="en-GB" dirty="0"/>
              <a:t> </a:t>
            </a:r>
            <a:r>
              <a:rPr lang="en-GB" dirty="0" err="1"/>
              <a:t>krig</a:t>
            </a:r>
            <a:r>
              <a:rPr lang="en-GB" dirty="0"/>
              <a:t>). Den </a:t>
            </a:r>
            <a:r>
              <a:rPr lang="en-GB" dirty="0" err="1"/>
              <a:t>återfinns</a:t>
            </a:r>
            <a:r>
              <a:rPr lang="en-GB" dirty="0"/>
              <a:t> </a:t>
            </a:r>
            <a:r>
              <a:rPr lang="en-GB" dirty="0" err="1"/>
              <a:t>även</a:t>
            </a:r>
            <a:r>
              <a:rPr lang="en-GB" dirty="0"/>
              <a:t> i de </a:t>
            </a:r>
            <a:r>
              <a:rPr lang="en-GB" dirty="0" err="1"/>
              <a:t>äldre</a:t>
            </a:r>
            <a:r>
              <a:rPr lang="en-GB" dirty="0"/>
              <a:t> </a:t>
            </a:r>
            <a:r>
              <a:rPr lang="en-GB" dirty="0" err="1"/>
              <a:t>broschyrerna</a:t>
            </a:r>
            <a:r>
              <a:rPr lang="en-GB" dirty="0"/>
              <a:t> </a:t>
            </a:r>
            <a:r>
              <a:rPr lang="en-GB" dirty="0" err="1"/>
              <a:t>som</a:t>
            </a:r>
            <a:r>
              <a:rPr lang="en-GB" dirty="0"/>
              <a:t> </a:t>
            </a:r>
            <a:r>
              <a:rPr lang="en-GB" dirty="0" err="1"/>
              <a:t>delades</a:t>
            </a:r>
            <a:r>
              <a:rPr lang="en-GB" dirty="0"/>
              <a:t> </a:t>
            </a:r>
            <a:r>
              <a:rPr lang="en-GB" dirty="0" err="1"/>
              <a:t>ut</a:t>
            </a:r>
            <a:r>
              <a:rPr lang="en-GB" dirty="0"/>
              <a:t> under </a:t>
            </a:r>
            <a:r>
              <a:rPr lang="en-GB" dirty="0" err="1"/>
              <a:t>andra</a:t>
            </a:r>
            <a:r>
              <a:rPr lang="en-GB" dirty="0"/>
              <a:t> </a:t>
            </a:r>
            <a:r>
              <a:rPr lang="en-GB" dirty="0" err="1"/>
              <a:t>världskriget</a:t>
            </a:r>
            <a:r>
              <a:rPr lang="en-GB" dirty="0"/>
              <a:t> </a:t>
            </a:r>
            <a:r>
              <a:rPr lang="en-GB" dirty="0" err="1"/>
              <a:t>och</a:t>
            </a:r>
            <a:r>
              <a:rPr lang="en-GB" dirty="0"/>
              <a:t> </a:t>
            </a:r>
            <a:r>
              <a:rPr lang="en-GB" dirty="0" err="1"/>
              <a:t>kalla</a:t>
            </a:r>
            <a:r>
              <a:rPr lang="en-GB" dirty="0"/>
              <a:t> </a:t>
            </a:r>
            <a:r>
              <a:rPr lang="en-GB" dirty="0" err="1"/>
              <a:t>kriget</a:t>
            </a:r>
            <a:r>
              <a:rPr lang="en-GB" dirty="0"/>
              <a:t> </a:t>
            </a:r>
            <a:r>
              <a:rPr lang="en-GB" dirty="0" err="1"/>
              <a:t>och</a:t>
            </a:r>
            <a:r>
              <a:rPr lang="en-GB" dirty="0"/>
              <a:t> </a:t>
            </a:r>
            <a:r>
              <a:rPr lang="en-GB" dirty="0" err="1"/>
              <a:t>senare</a:t>
            </a:r>
            <a:r>
              <a:rPr lang="en-GB" dirty="0"/>
              <a:t> </a:t>
            </a:r>
            <a:r>
              <a:rPr lang="en-GB" dirty="0" err="1"/>
              <a:t>även</a:t>
            </a:r>
            <a:r>
              <a:rPr lang="en-GB" dirty="0"/>
              <a:t> i </a:t>
            </a:r>
            <a:r>
              <a:rPr lang="en-GB" dirty="0" err="1"/>
              <a:t>telefonkatalogen</a:t>
            </a:r>
            <a:r>
              <a:rPr lang="en-GB" dirty="0"/>
              <a:t>. Den </a:t>
            </a:r>
            <a:r>
              <a:rPr lang="en-GB" dirty="0" err="1"/>
              <a:t>fanns</a:t>
            </a:r>
            <a:r>
              <a:rPr lang="en-GB" dirty="0"/>
              <a:t> </a:t>
            </a:r>
            <a:r>
              <a:rPr lang="en-GB" dirty="0" err="1"/>
              <a:t>även</a:t>
            </a:r>
            <a:r>
              <a:rPr lang="en-GB" dirty="0"/>
              <a:t> med i 2018 </a:t>
            </a:r>
            <a:r>
              <a:rPr lang="en-GB" dirty="0" err="1"/>
              <a:t>års</a:t>
            </a:r>
            <a:r>
              <a:rPr lang="en-GB" dirty="0"/>
              <a:t> </a:t>
            </a:r>
            <a:r>
              <a:rPr lang="en-GB" dirty="0" err="1"/>
              <a:t>broschyr</a:t>
            </a:r>
            <a:r>
              <a:rPr lang="en-GB" dirty="0"/>
              <a:t>. </a:t>
            </a:r>
          </a:p>
          <a:p>
            <a:endParaRPr lang="en-GB" sz="1800" i="1" dirty="0">
              <a:effectLst/>
              <a:latin typeface="Calibri" panose="020F0502020204030204" pitchFamily="34" charset="0"/>
              <a:ea typeface="Calibri" panose="020F0502020204030204" pitchFamily="34" charset="0"/>
            </a:endParaRPr>
          </a:p>
          <a:p>
            <a:r>
              <a:rPr lang="sv-SE" sz="1800" i="0" dirty="0">
                <a:effectLst/>
                <a:latin typeface="Calibri" panose="020F0502020204030204" pitchFamily="34" charset="0"/>
                <a:ea typeface="Calibri" panose="020F0502020204030204" pitchFamily="34" charset="0"/>
              </a:rPr>
              <a:t>Utgångspunkten är att motståndet fortsätter och att Sverige inte ska ge upp om vi blir angripna.</a:t>
            </a:r>
          </a:p>
          <a:p>
            <a:r>
              <a:rPr lang="sv-SE" sz="1800" i="0" dirty="0">
                <a:effectLst/>
                <a:latin typeface="Calibri" panose="020F0502020204030204" pitchFamily="34" charset="0"/>
                <a:ea typeface="Calibri" panose="020F0502020204030204" pitchFamily="34" charset="0"/>
              </a:rPr>
              <a:t>  </a:t>
            </a:r>
          </a:p>
          <a:p>
            <a:r>
              <a:rPr lang="sv-SE" sz="1800" i="0" dirty="0">
                <a:effectLst/>
                <a:latin typeface="Calibri" panose="020F0502020204030204" pitchFamily="34" charset="0"/>
                <a:ea typeface="Calibri" panose="020F0502020204030204" pitchFamily="34" charset="0"/>
              </a:rPr>
              <a:t>Det går inte att ge något svar på hur ett meddelande om svensk kapitulation skulle se ut, eftersom utgångspunkten är att det inte kommer att finnas något sant sådant meddelande. </a:t>
            </a:r>
          </a:p>
          <a:p>
            <a:r>
              <a:rPr lang="sv-SE" sz="1800" i="0" dirty="0">
                <a:effectLst/>
                <a:latin typeface="Calibri" panose="020F0502020204030204" pitchFamily="34" charset="0"/>
                <a:ea typeface="Calibri" panose="020F0502020204030204" pitchFamily="34" charset="0"/>
              </a:rPr>
              <a:t> </a:t>
            </a:r>
          </a:p>
          <a:p>
            <a:r>
              <a:rPr lang="sv-SE" sz="1800" i="0" dirty="0">
                <a:effectLst/>
                <a:latin typeface="Calibri" panose="020F0502020204030204" pitchFamily="34" charset="0"/>
                <a:ea typeface="Calibri" panose="020F0502020204030204" pitchFamily="34" charset="0"/>
              </a:rPr>
              <a:t>Däremot utesluter vi inte att en eventuell angripare kommer att vilja få det svenska folket att tro att vi ska ge upp. Vi ska därför utgå ifrån att sådana påståenden är falska</a:t>
            </a:r>
            <a:endParaRPr lang="en-GB" i="0" dirty="0"/>
          </a:p>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25</a:t>
            </a:fld>
            <a:endParaRPr lang="en-GB"/>
          </a:p>
        </p:txBody>
      </p:sp>
    </p:spTree>
    <p:extLst>
      <p:ext uri="{BB962C8B-B14F-4D97-AF65-F5344CB8AC3E}">
        <p14:creationId xmlns:p14="http://schemas.microsoft.com/office/powerpoint/2010/main" val="94416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I samband med utskicket 2018 gjorde MSB en effektmätning (uppföljande mätning) cirka två veckor efter utskicket av hur människor reagerade när de fick broschyren i sin hand. Överlag var mottagandet positivt.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indent="0">
              <a:buFont typeface="Arial" panose="020B0604020202020204" pitchFamily="34" charset="0"/>
              <a:buNone/>
            </a:pPr>
            <a:r>
              <a:rPr lang="sv-SE" dirty="0"/>
              <a:t>Ytterligare resultat från undersökningen:</a:t>
            </a:r>
          </a:p>
          <a:p>
            <a:pPr marL="171450" indent="-171450">
              <a:buFont typeface="Arial" panose="020B0604020202020204" pitchFamily="34" charset="0"/>
              <a:buChar char="•"/>
            </a:pPr>
            <a:r>
              <a:rPr lang="sv-SE" dirty="0"/>
              <a:t>76 procent hade i någon form tagit del av innehållet.</a:t>
            </a:r>
          </a:p>
          <a:p>
            <a:pPr marL="171450" indent="-171450">
              <a:buFont typeface="Arial" panose="020B0604020202020204" pitchFamily="34" charset="0"/>
              <a:buChar char="•"/>
            </a:pPr>
            <a:r>
              <a:rPr lang="sv-SE" dirty="0"/>
              <a:t>79 procent hade sparat broschyren</a:t>
            </a:r>
            <a:r>
              <a:rPr lang="en-GB"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Övrigt: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Broschyren </a:t>
            </a:r>
            <a:r>
              <a:rPr lang="en-GB" dirty="0" err="1"/>
              <a:t>väckte</a:t>
            </a:r>
            <a:r>
              <a:rPr lang="en-GB" dirty="0"/>
              <a:t> </a:t>
            </a:r>
            <a:r>
              <a:rPr lang="en-GB" dirty="0" err="1"/>
              <a:t>också</a:t>
            </a:r>
            <a:r>
              <a:rPr lang="en-GB" dirty="0"/>
              <a:t> </a:t>
            </a:r>
            <a:r>
              <a:rPr lang="en-GB" dirty="0" err="1"/>
              <a:t>ett</a:t>
            </a:r>
            <a:r>
              <a:rPr lang="en-GB" dirty="0"/>
              <a:t> </a:t>
            </a:r>
            <a:r>
              <a:rPr lang="en-GB" dirty="0" err="1"/>
              <a:t>stort</a:t>
            </a:r>
            <a:r>
              <a:rPr lang="en-GB" dirty="0"/>
              <a:t> </a:t>
            </a:r>
            <a:r>
              <a:rPr lang="en-GB" dirty="0" err="1"/>
              <a:t>intresse</a:t>
            </a:r>
            <a:r>
              <a:rPr lang="en-GB" dirty="0"/>
              <a:t> </a:t>
            </a:r>
            <a:r>
              <a:rPr lang="en-GB" dirty="0" err="1"/>
              <a:t>utomlands</a:t>
            </a:r>
            <a:r>
              <a:rPr lang="en-GB" dirty="0"/>
              <a:t>. </a:t>
            </a:r>
            <a:r>
              <a:rPr lang="en-GB" dirty="0" err="1"/>
              <a:t>Att</a:t>
            </a:r>
            <a:r>
              <a:rPr lang="en-GB" dirty="0"/>
              <a:t> </a:t>
            </a:r>
            <a:r>
              <a:rPr lang="en-GB" dirty="0" err="1"/>
              <a:t>skicka</a:t>
            </a:r>
            <a:r>
              <a:rPr lang="en-GB" dirty="0"/>
              <a:t> </a:t>
            </a:r>
            <a:r>
              <a:rPr lang="en-GB" dirty="0" err="1"/>
              <a:t>ut</a:t>
            </a:r>
            <a:r>
              <a:rPr lang="en-GB" dirty="0"/>
              <a:t> </a:t>
            </a:r>
            <a:r>
              <a:rPr lang="en-GB" dirty="0" err="1"/>
              <a:t>en</a:t>
            </a:r>
            <a:r>
              <a:rPr lang="en-GB" dirty="0"/>
              <a:t> </a:t>
            </a:r>
            <a:r>
              <a:rPr lang="en-GB" dirty="0" err="1"/>
              <a:t>broschyr</a:t>
            </a:r>
            <a:r>
              <a:rPr lang="en-GB" dirty="0"/>
              <a:t> till </a:t>
            </a:r>
            <a:r>
              <a:rPr lang="en-GB" dirty="0" err="1"/>
              <a:t>alla</a:t>
            </a:r>
            <a:r>
              <a:rPr lang="en-GB" dirty="0"/>
              <a:t> </a:t>
            </a:r>
            <a:r>
              <a:rPr lang="en-GB" dirty="0" err="1"/>
              <a:t>hushåll</a:t>
            </a:r>
            <a:r>
              <a:rPr lang="en-GB" dirty="0"/>
              <a:t> med information om </a:t>
            </a:r>
            <a:r>
              <a:rPr lang="en-GB" dirty="0" err="1"/>
              <a:t>vår</a:t>
            </a:r>
            <a:r>
              <a:rPr lang="en-GB" dirty="0"/>
              <a:t> beredskap </a:t>
            </a:r>
            <a:r>
              <a:rPr lang="en-GB" dirty="0" err="1"/>
              <a:t>för</a:t>
            </a:r>
            <a:r>
              <a:rPr lang="en-GB" dirty="0"/>
              <a:t> kris </a:t>
            </a:r>
            <a:r>
              <a:rPr lang="en-GB" dirty="0" err="1"/>
              <a:t>och</a:t>
            </a:r>
            <a:r>
              <a:rPr lang="en-GB" dirty="0"/>
              <a:t> </a:t>
            </a:r>
            <a:r>
              <a:rPr lang="en-GB" dirty="0" err="1"/>
              <a:t>krig</a:t>
            </a:r>
            <a:r>
              <a:rPr lang="en-GB" dirty="0"/>
              <a:t> var </a:t>
            </a:r>
            <a:r>
              <a:rPr lang="en-GB" dirty="0" err="1"/>
              <a:t>ett</a:t>
            </a:r>
            <a:r>
              <a:rPr lang="en-GB" dirty="0"/>
              <a:t> </a:t>
            </a:r>
            <a:r>
              <a:rPr lang="en-GB" dirty="0" err="1"/>
              <a:t>ovanligt</a:t>
            </a:r>
            <a:r>
              <a:rPr lang="en-GB" dirty="0"/>
              <a:t> </a:t>
            </a:r>
            <a:r>
              <a:rPr lang="en-GB" dirty="0" err="1"/>
              <a:t>grepp</a:t>
            </a:r>
            <a:r>
              <a:rPr lang="en-GB" dirty="0"/>
              <a:t> </a:t>
            </a:r>
            <a:r>
              <a:rPr lang="en-GB" dirty="0" err="1"/>
              <a:t>och</a:t>
            </a:r>
            <a:r>
              <a:rPr lang="en-GB" dirty="0"/>
              <a:t> det </a:t>
            </a:r>
            <a:r>
              <a:rPr lang="en-GB" dirty="0" err="1"/>
              <a:t>sågs</a:t>
            </a:r>
            <a:r>
              <a:rPr lang="en-GB" dirty="0"/>
              <a:t> </a:t>
            </a:r>
            <a:r>
              <a:rPr lang="en-GB" dirty="0" err="1"/>
              <a:t>som</a:t>
            </a:r>
            <a:r>
              <a:rPr lang="en-GB" dirty="0"/>
              <a:t> </a:t>
            </a:r>
            <a:r>
              <a:rPr lang="en-GB" dirty="0" err="1"/>
              <a:t>speciellt</a:t>
            </a:r>
            <a:r>
              <a:rPr lang="en-GB" dirty="0"/>
              <a:t> </a:t>
            </a:r>
            <a:r>
              <a:rPr lang="en-GB" dirty="0" err="1"/>
              <a:t>att</a:t>
            </a:r>
            <a:r>
              <a:rPr lang="en-GB" dirty="0"/>
              <a:t> vi var </a:t>
            </a:r>
            <a:r>
              <a:rPr lang="en-GB" dirty="0" err="1"/>
              <a:t>så</a:t>
            </a:r>
            <a:r>
              <a:rPr lang="en-GB" dirty="0"/>
              <a:t> </a:t>
            </a:r>
            <a:r>
              <a:rPr lang="en-GB" dirty="0" err="1"/>
              <a:t>öppna</a:t>
            </a:r>
            <a:r>
              <a:rPr lang="en-GB" dirty="0"/>
              <a:t> i </a:t>
            </a:r>
            <a:r>
              <a:rPr lang="en-GB" dirty="0" err="1"/>
              <a:t>vår</a:t>
            </a:r>
            <a:r>
              <a:rPr lang="en-GB" dirty="0"/>
              <a:t> </a:t>
            </a:r>
            <a:r>
              <a:rPr lang="en-GB" dirty="0" err="1"/>
              <a:t>kommunikation</a:t>
            </a:r>
            <a:r>
              <a:rPr lang="en-GB" dirty="0"/>
              <a:t> till </a:t>
            </a:r>
            <a:r>
              <a:rPr lang="en-GB" dirty="0" err="1"/>
              <a:t>invånarna</a:t>
            </a:r>
            <a:r>
              <a:rPr lang="en-GB" dirty="0"/>
              <a:t> om </a:t>
            </a:r>
            <a:r>
              <a:rPr lang="en-GB" dirty="0" err="1"/>
              <a:t>kriget</a:t>
            </a:r>
            <a:r>
              <a:rPr lang="en-GB" dirty="0"/>
              <a:t> </a:t>
            </a:r>
            <a:r>
              <a:rPr lang="en-GB" dirty="0" err="1"/>
              <a:t>som</a:t>
            </a:r>
            <a:r>
              <a:rPr lang="en-GB" dirty="0"/>
              <a:t> </a:t>
            </a:r>
            <a:r>
              <a:rPr lang="en-GB" dirty="0" err="1"/>
              <a:t>ett</a:t>
            </a:r>
            <a:r>
              <a:rPr lang="en-GB" dirty="0"/>
              <a:t> hot. </a:t>
            </a: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B66E40B8-35C6-4132-8CC8-950865AA2D07}" type="slidenum">
              <a:rPr lang="sv-SE" smtClean="0"/>
              <a:t>4</a:t>
            </a:fld>
            <a:endParaRPr lang="sv-SE"/>
          </a:p>
        </p:txBody>
      </p:sp>
    </p:spTree>
    <p:extLst>
      <p:ext uri="{BB962C8B-B14F-4D97-AF65-F5344CB8AC3E}">
        <p14:creationId xmlns:p14="http://schemas.microsoft.com/office/powerpoint/2010/main" val="2374536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broschyren finns råd om hur man kan engagera sig, men på msb.se finns fler råd.</a:t>
            </a:r>
          </a:p>
        </p:txBody>
      </p:sp>
      <p:sp>
        <p:nvSpPr>
          <p:cNvPr id="4" name="Platshållare för bildnummer 3"/>
          <p:cNvSpPr>
            <a:spLocks noGrp="1"/>
          </p:cNvSpPr>
          <p:nvPr>
            <p:ph type="sldNum" sz="quarter" idx="5"/>
          </p:nvPr>
        </p:nvSpPr>
        <p:spPr/>
        <p:txBody>
          <a:bodyPr/>
          <a:lstStyle/>
          <a:p>
            <a:fld id="{0D6E9804-C11E-4521-ADED-318A1EFBDFFD}" type="slidenum">
              <a:rPr lang="en-GB" smtClean="0"/>
              <a:t>26</a:t>
            </a:fld>
            <a:endParaRPr lang="en-GB"/>
          </a:p>
        </p:txBody>
      </p:sp>
    </p:spTree>
    <p:extLst>
      <p:ext uri="{BB962C8B-B14F-4D97-AF65-F5344CB8AC3E}">
        <p14:creationId xmlns:p14="http://schemas.microsoft.com/office/powerpoint/2010/main" val="155643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27</a:t>
            </a:fld>
            <a:endParaRPr lang="en-GB"/>
          </a:p>
        </p:txBody>
      </p:sp>
    </p:spTree>
    <p:extLst>
      <p:ext uri="{BB962C8B-B14F-4D97-AF65-F5344CB8AC3E}">
        <p14:creationId xmlns:p14="http://schemas.microsoft.com/office/powerpoint/2010/main" val="3610048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28</a:t>
            </a:fld>
            <a:endParaRPr lang="en-GB"/>
          </a:p>
        </p:txBody>
      </p:sp>
    </p:spTree>
    <p:extLst>
      <p:ext uri="{BB962C8B-B14F-4D97-AF65-F5344CB8AC3E}">
        <p14:creationId xmlns:p14="http://schemas.microsoft.com/office/powerpoint/2010/main" val="35630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29</a:t>
            </a:fld>
            <a:endParaRPr lang="en-GB"/>
          </a:p>
        </p:txBody>
      </p:sp>
    </p:spTree>
    <p:extLst>
      <p:ext uri="{BB962C8B-B14F-4D97-AF65-F5344CB8AC3E}">
        <p14:creationId xmlns:p14="http://schemas.microsoft.com/office/powerpoint/2010/main" val="4184010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30</a:t>
            </a:fld>
            <a:endParaRPr lang="en-GB"/>
          </a:p>
        </p:txBody>
      </p:sp>
    </p:spTree>
    <p:extLst>
      <p:ext uri="{BB962C8B-B14F-4D97-AF65-F5344CB8AC3E}">
        <p14:creationId xmlns:p14="http://schemas.microsoft.com/office/powerpoint/2010/main" val="841675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Samhällets beredskap börjar med din hemberedskap</a:t>
            </a:r>
            <a:endParaRPr lang="en-GB" dirty="0"/>
          </a:p>
          <a:p>
            <a:r>
              <a:rPr lang="en-GB" dirty="0" err="1"/>
              <a:t>Minst</a:t>
            </a:r>
            <a:r>
              <a:rPr lang="en-GB" dirty="0"/>
              <a:t> </a:t>
            </a:r>
            <a:r>
              <a:rPr lang="en-GB" dirty="0" err="1"/>
              <a:t>en</a:t>
            </a:r>
            <a:r>
              <a:rPr lang="en-GB" dirty="0"/>
              <a:t> </a:t>
            </a:r>
            <a:r>
              <a:rPr lang="en-GB" dirty="0" err="1"/>
              <a:t>veckas</a:t>
            </a:r>
            <a:r>
              <a:rPr lang="en-GB" dirty="0"/>
              <a:t> </a:t>
            </a:r>
            <a:r>
              <a:rPr lang="en-GB" dirty="0" err="1"/>
              <a:t>hemberedskap</a:t>
            </a:r>
            <a:endParaRPr lang="en-GB" dirty="0"/>
          </a:p>
          <a:p>
            <a:r>
              <a:rPr lang="en-GB" dirty="0" err="1"/>
              <a:t>Alla</a:t>
            </a:r>
            <a:r>
              <a:rPr lang="en-GB" dirty="0"/>
              <a:t> </a:t>
            </a:r>
            <a:r>
              <a:rPr lang="en-GB" dirty="0" err="1"/>
              <a:t>som</a:t>
            </a:r>
            <a:r>
              <a:rPr lang="en-GB" dirty="0"/>
              <a:t> </a:t>
            </a:r>
            <a:r>
              <a:rPr lang="en-GB" dirty="0" err="1"/>
              <a:t>har</a:t>
            </a:r>
            <a:r>
              <a:rPr lang="en-GB" dirty="0"/>
              <a:t> </a:t>
            </a:r>
            <a:r>
              <a:rPr lang="en-GB" dirty="0" err="1"/>
              <a:t>möjlighet</a:t>
            </a:r>
            <a:r>
              <a:rPr lang="en-GB" dirty="0"/>
              <a:t> </a:t>
            </a:r>
            <a:r>
              <a:rPr lang="en-GB" dirty="0" err="1"/>
              <a:t>behöver</a:t>
            </a:r>
            <a:r>
              <a:rPr lang="en-GB" dirty="0"/>
              <a:t> ha </a:t>
            </a:r>
            <a:r>
              <a:rPr lang="en-GB" dirty="0" err="1"/>
              <a:t>en</a:t>
            </a:r>
            <a:r>
              <a:rPr lang="en-GB" dirty="0"/>
              <a:t> beredskap. Men vi </a:t>
            </a:r>
            <a:r>
              <a:rPr lang="en-GB" dirty="0" err="1"/>
              <a:t>behöver</a:t>
            </a:r>
            <a:r>
              <a:rPr lang="en-GB" dirty="0"/>
              <a:t> </a:t>
            </a:r>
            <a:r>
              <a:rPr lang="en-GB" dirty="0" err="1"/>
              <a:t>också</a:t>
            </a:r>
            <a:r>
              <a:rPr lang="en-GB" dirty="0"/>
              <a:t> </a:t>
            </a:r>
            <a:r>
              <a:rPr lang="en-GB" dirty="0" err="1"/>
              <a:t>hjälpa</a:t>
            </a:r>
            <a:r>
              <a:rPr lang="en-GB" dirty="0"/>
              <a:t> </a:t>
            </a:r>
            <a:r>
              <a:rPr lang="en-GB" dirty="0" err="1"/>
              <a:t>dem</a:t>
            </a:r>
            <a:r>
              <a:rPr lang="en-GB" dirty="0"/>
              <a:t> </a:t>
            </a:r>
            <a:r>
              <a:rPr lang="en-GB" dirty="0" err="1"/>
              <a:t>som</a:t>
            </a:r>
            <a:r>
              <a:rPr lang="en-GB" dirty="0"/>
              <a:t> </a:t>
            </a:r>
            <a:r>
              <a:rPr lang="en-GB" dirty="0" err="1"/>
              <a:t>inte</a:t>
            </a:r>
            <a:r>
              <a:rPr lang="en-GB" dirty="0"/>
              <a:t> </a:t>
            </a:r>
            <a:r>
              <a:rPr lang="en-GB" dirty="0" err="1"/>
              <a:t>har</a:t>
            </a:r>
            <a:r>
              <a:rPr lang="en-GB" dirty="0"/>
              <a:t> </a:t>
            </a:r>
            <a:r>
              <a:rPr lang="en-GB" dirty="0" err="1"/>
              <a:t>möjlighet</a:t>
            </a:r>
            <a:r>
              <a:rPr lang="en-GB" dirty="0"/>
              <a:t>, </a:t>
            </a:r>
            <a:r>
              <a:rPr lang="en-GB" dirty="0" err="1"/>
              <a:t>gå</a:t>
            </a:r>
            <a:r>
              <a:rPr lang="en-GB" dirty="0"/>
              <a:t> </a:t>
            </a:r>
            <a:r>
              <a:rPr lang="en-GB" dirty="0" err="1"/>
              <a:t>ihop</a:t>
            </a:r>
            <a:r>
              <a:rPr lang="en-GB" dirty="0"/>
              <a:t> om saker </a:t>
            </a:r>
            <a:r>
              <a:rPr lang="en-GB" dirty="0" err="1"/>
              <a:t>och</a:t>
            </a:r>
            <a:r>
              <a:rPr lang="en-GB" dirty="0"/>
              <a:t> dela med </a:t>
            </a:r>
            <a:r>
              <a:rPr lang="en-GB" dirty="0" err="1"/>
              <a:t>oss</a:t>
            </a:r>
            <a:r>
              <a:rPr lang="en-GB" dirty="0"/>
              <a:t> till </a:t>
            </a:r>
            <a:r>
              <a:rPr lang="en-GB" dirty="0" err="1"/>
              <a:t>andra</a:t>
            </a:r>
            <a:endParaRPr lang="en-GB" dirty="0"/>
          </a:p>
          <a:p>
            <a:r>
              <a:rPr lang="en-GB" dirty="0" err="1"/>
              <a:t>Förbered</a:t>
            </a:r>
            <a:r>
              <a:rPr lang="en-GB" dirty="0"/>
              <a:t> </a:t>
            </a:r>
            <a:r>
              <a:rPr lang="en-GB" dirty="0" err="1"/>
              <a:t>innan</a:t>
            </a:r>
            <a:r>
              <a:rPr lang="en-GB" dirty="0"/>
              <a:t> </a:t>
            </a:r>
            <a:r>
              <a:rPr lang="en-GB" dirty="0" err="1"/>
              <a:t>något</a:t>
            </a:r>
            <a:r>
              <a:rPr lang="en-GB" dirty="0"/>
              <a:t> </a:t>
            </a:r>
            <a:r>
              <a:rPr lang="en-GB" dirty="0" err="1"/>
              <a:t>händer</a:t>
            </a:r>
            <a:r>
              <a:rPr lang="en-GB" dirty="0"/>
              <a:t>.</a:t>
            </a:r>
          </a:p>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32</a:t>
            </a:fld>
            <a:endParaRPr lang="en-GB"/>
          </a:p>
        </p:txBody>
      </p:sp>
    </p:spTree>
    <p:extLst>
      <p:ext uri="{BB962C8B-B14F-4D97-AF65-F5344CB8AC3E}">
        <p14:creationId xmlns:p14="http://schemas.microsoft.com/office/powerpoint/2010/main" val="65069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34</a:t>
            </a:fld>
            <a:endParaRPr lang="en-GB"/>
          </a:p>
        </p:txBody>
      </p:sp>
    </p:spTree>
    <p:extLst>
      <p:ext uri="{BB962C8B-B14F-4D97-AF65-F5344CB8AC3E}">
        <p14:creationId xmlns:p14="http://schemas.microsoft.com/office/powerpoint/2010/main" val="4042934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 </a:t>
            </a:r>
            <a:r>
              <a:rPr lang="en-GB" dirty="0" err="1"/>
              <a:t>informerar</a:t>
            </a:r>
            <a:r>
              <a:rPr lang="en-GB" dirty="0"/>
              <a:t> </a:t>
            </a:r>
            <a:r>
              <a:rPr lang="en-GB" dirty="0" err="1"/>
              <a:t>bredare</a:t>
            </a:r>
            <a:r>
              <a:rPr lang="en-GB" dirty="0"/>
              <a:t> om </a:t>
            </a:r>
            <a:r>
              <a:rPr lang="en-GB" dirty="0" err="1"/>
              <a:t>befolkningsskyddet</a:t>
            </a:r>
            <a:r>
              <a:rPr lang="en-GB" dirty="0"/>
              <a:t> i den </a:t>
            </a:r>
            <a:r>
              <a:rPr lang="en-GB" dirty="0" err="1"/>
              <a:t>nya</a:t>
            </a:r>
            <a:r>
              <a:rPr lang="en-GB" dirty="0"/>
              <a:t> </a:t>
            </a:r>
            <a:r>
              <a:rPr lang="en-GB" dirty="0" err="1"/>
              <a:t>versionen</a:t>
            </a:r>
            <a:r>
              <a:rPr lang="en-GB" dirty="0"/>
              <a:t>. </a:t>
            </a:r>
            <a:r>
              <a:rPr lang="en-GB" dirty="0" err="1"/>
              <a:t>Förutom</a:t>
            </a:r>
            <a:r>
              <a:rPr lang="en-GB" dirty="0"/>
              <a:t> information om </a:t>
            </a:r>
            <a:r>
              <a:rPr lang="en-GB" dirty="0" err="1"/>
              <a:t>skyddsrum</a:t>
            </a:r>
            <a:r>
              <a:rPr lang="en-GB" dirty="0"/>
              <a:t> </a:t>
            </a:r>
            <a:r>
              <a:rPr lang="en-GB" dirty="0" err="1"/>
              <a:t>finns</a:t>
            </a:r>
            <a:r>
              <a:rPr lang="en-GB" dirty="0"/>
              <a:t> det nu </a:t>
            </a:r>
            <a:r>
              <a:rPr lang="en-GB" dirty="0" err="1"/>
              <a:t>även</a:t>
            </a:r>
            <a:r>
              <a:rPr lang="en-GB" dirty="0"/>
              <a:t> information om </a:t>
            </a:r>
            <a:r>
              <a:rPr lang="en-GB" dirty="0" err="1"/>
              <a:t>andra</a:t>
            </a:r>
            <a:r>
              <a:rPr lang="en-GB" dirty="0"/>
              <a:t> </a:t>
            </a:r>
            <a:r>
              <a:rPr lang="en-GB" dirty="0" err="1"/>
              <a:t>skyddade</a:t>
            </a:r>
            <a:r>
              <a:rPr lang="en-GB" dirty="0"/>
              <a:t> </a:t>
            </a:r>
            <a:r>
              <a:rPr lang="en-GB" dirty="0" err="1"/>
              <a:t>platser</a:t>
            </a:r>
            <a:r>
              <a:rPr lang="en-GB" dirty="0"/>
              <a:t> (</a:t>
            </a:r>
            <a:r>
              <a:rPr lang="en-GB" dirty="0" err="1"/>
              <a:t>som</a:t>
            </a:r>
            <a:r>
              <a:rPr lang="en-GB" dirty="0"/>
              <a:t> </a:t>
            </a:r>
            <a:r>
              <a:rPr lang="en-GB" dirty="0" err="1"/>
              <a:t>källare</a:t>
            </a:r>
            <a:r>
              <a:rPr lang="en-GB" dirty="0"/>
              <a:t>, rum </a:t>
            </a:r>
            <a:r>
              <a:rPr lang="en-GB" dirty="0" err="1"/>
              <a:t>utan</a:t>
            </a:r>
            <a:r>
              <a:rPr lang="en-GB" dirty="0"/>
              <a:t> </a:t>
            </a:r>
            <a:r>
              <a:rPr lang="en-GB" dirty="0" err="1"/>
              <a:t>fönster</a:t>
            </a:r>
            <a:r>
              <a:rPr lang="en-GB" dirty="0"/>
              <a:t> </a:t>
            </a:r>
            <a:r>
              <a:rPr lang="en-GB" dirty="0" err="1"/>
              <a:t>och</a:t>
            </a:r>
            <a:r>
              <a:rPr lang="en-GB" dirty="0"/>
              <a:t> </a:t>
            </a:r>
            <a:r>
              <a:rPr lang="en-GB" dirty="0" err="1"/>
              <a:t>tunnelbana</a:t>
            </a:r>
            <a:r>
              <a:rPr lang="en-GB" dirty="0"/>
              <a:t> under </a:t>
            </a:r>
            <a:r>
              <a:rPr lang="en-GB" dirty="0" err="1"/>
              <a:t>jord</a:t>
            </a:r>
            <a:r>
              <a:rPr lang="en-GB" dirty="0"/>
              <a:t>). Vi </a:t>
            </a:r>
            <a:r>
              <a:rPr lang="en-GB" dirty="0" err="1"/>
              <a:t>har</a:t>
            </a:r>
            <a:r>
              <a:rPr lang="en-GB" dirty="0"/>
              <a:t> </a:t>
            </a:r>
            <a:r>
              <a:rPr lang="en-GB" dirty="0" err="1"/>
              <a:t>också</a:t>
            </a:r>
            <a:r>
              <a:rPr lang="en-GB" dirty="0"/>
              <a:t> information om </a:t>
            </a:r>
            <a:r>
              <a:rPr lang="en-GB" dirty="0" err="1"/>
              <a:t>utrymning</a:t>
            </a:r>
            <a:r>
              <a:rPr lang="en-GB" dirty="0"/>
              <a:t> </a:t>
            </a:r>
            <a:r>
              <a:rPr lang="en-GB" dirty="0" err="1"/>
              <a:t>som</a:t>
            </a:r>
            <a:r>
              <a:rPr lang="en-GB" dirty="0"/>
              <a:t> </a:t>
            </a:r>
            <a:r>
              <a:rPr lang="en-GB" dirty="0" err="1"/>
              <a:t>är</a:t>
            </a:r>
            <a:r>
              <a:rPr lang="en-GB" dirty="0"/>
              <a:t> </a:t>
            </a:r>
            <a:r>
              <a:rPr lang="en-GB" dirty="0" err="1"/>
              <a:t>en</a:t>
            </a:r>
            <a:r>
              <a:rPr lang="en-GB" dirty="0"/>
              <a:t> </a:t>
            </a:r>
            <a:r>
              <a:rPr lang="en-GB" dirty="0" err="1"/>
              <a:t>viktig</a:t>
            </a:r>
            <a:r>
              <a:rPr lang="en-GB" dirty="0"/>
              <a:t> del </a:t>
            </a:r>
            <a:r>
              <a:rPr lang="en-GB" dirty="0" err="1"/>
              <a:t>av</a:t>
            </a:r>
            <a:r>
              <a:rPr lang="en-GB" dirty="0"/>
              <a:t> </a:t>
            </a:r>
            <a:r>
              <a:rPr lang="en-GB" dirty="0" err="1"/>
              <a:t>befolkningsskyddet</a:t>
            </a:r>
            <a:r>
              <a:rPr lang="en-GB" dirty="0"/>
              <a:t> (</a:t>
            </a:r>
            <a:r>
              <a:rPr lang="en-GB" dirty="0" err="1"/>
              <a:t>sid</a:t>
            </a:r>
            <a:r>
              <a:rPr lang="en-GB" dirty="0"/>
              <a:t>. 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Skyddsrum </a:t>
            </a:r>
            <a:r>
              <a:rPr lang="en-GB" b="1" dirty="0" err="1"/>
              <a:t>och</a:t>
            </a:r>
            <a:r>
              <a:rPr lang="en-GB" b="1" dirty="0"/>
              <a:t> </a:t>
            </a:r>
            <a:r>
              <a:rPr lang="en-GB" b="1" dirty="0" err="1"/>
              <a:t>husdjur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Skyddsrum </a:t>
            </a:r>
            <a:r>
              <a:rPr lang="en-GB" dirty="0" err="1"/>
              <a:t>är</a:t>
            </a:r>
            <a:r>
              <a:rPr lang="en-GB" dirty="0"/>
              <a:t> </a:t>
            </a:r>
            <a:r>
              <a:rPr lang="en-GB" dirty="0" err="1"/>
              <a:t>byggda</a:t>
            </a:r>
            <a:r>
              <a:rPr lang="en-GB" dirty="0"/>
              <a:t> </a:t>
            </a:r>
            <a:r>
              <a:rPr lang="en-GB" dirty="0" err="1"/>
              <a:t>för</a:t>
            </a:r>
            <a:r>
              <a:rPr lang="en-GB" dirty="0"/>
              <a:t> </a:t>
            </a:r>
            <a:r>
              <a:rPr lang="en-GB" dirty="0" err="1"/>
              <a:t>att</a:t>
            </a:r>
            <a:r>
              <a:rPr lang="en-GB" dirty="0"/>
              <a:t> </a:t>
            </a:r>
            <a:r>
              <a:rPr lang="en-GB" dirty="0" err="1"/>
              <a:t>skydda</a:t>
            </a:r>
            <a:r>
              <a:rPr lang="en-GB" dirty="0"/>
              <a:t> </a:t>
            </a:r>
            <a:r>
              <a:rPr lang="en-GB" dirty="0" err="1"/>
              <a:t>befolkningen</a:t>
            </a:r>
            <a:r>
              <a:rPr lang="en-GB" dirty="0"/>
              <a:t>. I </a:t>
            </a:r>
            <a:r>
              <a:rPr lang="en-GB" dirty="0" err="1"/>
              <a:t>lagen</a:t>
            </a:r>
            <a:r>
              <a:rPr lang="en-GB" dirty="0"/>
              <a:t> </a:t>
            </a:r>
            <a:r>
              <a:rPr lang="en-GB" dirty="0" err="1"/>
              <a:t>som</a:t>
            </a:r>
            <a:r>
              <a:rPr lang="en-GB" dirty="0"/>
              <a:t> </a:t>
            </a:r>
            <a:r>
              <a:rPr lang="en-GB" dirty="0" err="1"/>
              <a:t>beskriver</a:t>
            </a:r>
            <a:r>
              <a:rPr lang="en-GB" dirty="0"/>
              <a:t> </a:t>
            </a:r>
            <a:r>
              <a:rPr lang="en-GB" dirty="0" err="1"/>
              <a:t>skyddsrum</a:t>
            </a:r>
            <a:r>
              <a:rPr lang="en-GB" dirty="0"/>
              <a:t>, </a:t>
            </a:r>
            <a:r>
              <a:rPr lang="en-GB" dirty="0" err="1"/>
              <a:t>nämns</a:t>
            </a:r>
            <a:r>
              <a:rPr lang="en-GB" dirty="0"/>
              <a:t> </a:t>
            </a:r>
            <a:r>
              <a:rPr lang="en-GB" dirty="0" err="1"/>
              <a:t>inte</a:t>
            </a:r>
            <a:r>
              <a:rPr lang="en-GB" dirty="0"/>
              <a:t> </a:t>
            </a:r>
            <a:r>
              <a:rPr lang="en-GB" dirty="0" err="1"/>
              <a:t>husdjur</a:t>
            </a:r>
            <a:r>
              <a:rPr lang="en-GB" dirty="0"/>
              <a:t>. </a:t>
            </a:r>
          </a:p>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36</a:t>
            </a:fld>
            <a:endParaRPr lang="en-GB"/>
          </a:p>
        </p:txBody>
      </p:sp>
    </p:spTree>
    <p:extLst>
      <p:ext uri="{BB962C8B-B14F-4D97-AF65-F5344CB8AC3E}">
        <p14:creationId xmlns:p14="http://schemas.microsoft.com/office/powerpoint/2010/main" val="3215750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37</a:t>
            </a:fld>
            <a:endParaRPr lang="en-GB"/>
          </a:p>
        </p:txBody>
      </p:sp>
    </p:spTree>
    <p:extLst>
      <p:ext uri="{BB962C8B-B14F-4D97-AF65-F5344CB8AC3E}">
        <p14:creationId xmlns:p14="http://schemas.microsoft.com/office/powerpoint/2010/main" val="3399988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38</a:t>
            </a:fld>
            <a:endParaRPr lang="en-GB"/>
          </a:p>
        </p:txBody>
      </p:sp>
    </p:spTree>
    <p:extLst>
      <p:ext uri="{BB962C8B-B14F-4D97-AF65-F5344CB8AC3E}">
        <p14:creationId xmlns:p14="http://schemas.microsoft.com/office/powerpoint/2010/main" val="325535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GB" dirty="0" err="1"/>
              <a:t>Här</a:t>
            </a:r>
            <a:r>
              <a:rPr lang="en-GB" dirty="0"/>
              <a:t> ser </a:t>
            </a:r>
            <a:r>
              <a:rPr lang="en-GB" dirty="0" err="1"/>
              <a:t>ni</a:t>
            </a:r>
            <a:r>
              <a:rPr lang="en-GB" dirty="0"/>
              <a:t> </a:t>
            </a:r>
            <a:r>
              <a:rPr lang="en-GB" dirty="0" err="1"/>
              <a:t>hur</a:t>
            </a:r>
            <a:r>
              <a:rPr lang="en-GB" dirty="0"/>
              <a:t> </a:t>
            </a:r>
            <a:r>
              <a:rPr lang="en-GB" dirty="0" err="1"/>
              <a:t>människor</a:t>
            </a:r>
            <a:r>
              <a:rPr lang="en-GB" dirty="0"/>
              <a:t> </a:t>
            </a:r>
            <a:r>
              <a:rPr lang="en-GB" dirty="0" err="1"/>
              <a:t>reagerade</a:t>
            </a:r>
            <a:r>
              <a:rPr lang="en-GB" dirty="0"/>
              <a:t> </a:t>
            </a:r>
            <a:r>
              <a:rPr lang="en-GB" dirty="0" err="1"/>
              <a:t>när</a:t>
            </a:r>
            <a:r>
              <a:rPr lang="en-GB" dirty="0"/>
              <a:t> det </a:t>
            </a:r>
            <a:r>
              <a:rPr lang="en-GB" dirty="0" err="1"/>
              <a:t>fick</a:t>
            </a:r>
            <a:r>
              <a:rPr lang="en-GB" dirty="0"/>
              <a:t> den </a:t>
            </a:r>
            <a:r>
              <a:rPr lang="en-GB" dirty="0" err="1"/>
              <a:t>förra</a:t>
            </a:r>
            <a:r>
              <a:rPr lang="en-GB" dirty="0"/>
              <a:t> broschyren i sin hand:</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Det </a:t>
            </a:r>
            <a:r>
              <a:rPr lang="en-GB" dirty="0" err="1"/>
              <a:t>vanligaste</a:t>
            </a:r>
            <a:r>
              <a:rPr lang="en-GB" dirty="0"/>
              <a:t> var </a:t>
            </a:r>
            <a:r>
              <a:rPr lang="en-GB" dirty="0" err="1"/>
              <a:t>en</a:t>
            </a:r>
            <a:r>
              <a:rPr lang="en-GB" dirty="0"/>
              <a:t> </a:t>
            </a:r>
            <a:r>
              <a:rPr lang="en-GB" dirty="0" err="1"/>
              <a:t>känsla</a:t>
            </a:r>
            <a:r>
              <a:rPr lang="en-GB" dirty="0"/>
              <a:t> </a:t>
            </a:r>
            <a:r>
              <a:rPr lang="en-GB" dirty="0" err="1"/>
              <a:t>av</a:t>
            </a:r>
            <a:r>
              <a:rPr lang="en-GB" dirty="0"/>
              <a:t> </a:t>
            </a:r>
            <a:r>
              <a:rPr lang="en-GB" dirty="0" err="1"/>
              <a:t>ansvar</a:t>
            </a:r>
            <a:r>
              <a:rPr lang="en-GB" dirty="0"/>
              <a:t>. 47 </a:t>
            </a:r>
            <a:r>
              <a:rPr lang="en-GB" dirty="0" err="1"/>
              <a:t>procent</a:t>
            </a:r>
            <a:r>
              <a:rPr lang="en-GB" dirty="0"/>
              <a:t> </a:t>
            </a:r>
            <a:r>
              <a:rPr lang="en-GB" dirty="0" err="1"/>
              <a:t>svarade</a:t>
            </a:r>
            <a:r>
              <a:rPr lang="en-GB" dirty="0"/>
              <a:t> det.</a:t>
            </a:r>
          </a:p>
          <a:p>
            <a:pPr marL="171450" indent="-171450">
              <a:buFont typeface="Arial" panose="020B0604020202020204" pitchFamily="34" charset="0"/>
              <a:buChar char="•"/>
            </a:pPr>
            <a:r>
              <a:rPr lang="en-GB" dirty="0"/>
              <a:t>Den </a:t>
            </a:r>
            <a:r>
              <a:rPr lang="en-GB" dirty="0" err="1"/>
              <a:t>näst</a:t>
            </a:r>
            <a:r>
              <a:rPr lang="en-GB" dirty="0"/>
              <a:t> </a:t>
            </a:r>
            <a:r>
              <a:rPr lang="en-GB" dirty="0" err="1"/>
              <a:t>vanligaste</a:t>
            </a:r>
            <a:r>
              <a:rPr lang="en-GB" dirty="0"/>
              <a:t> </a:t>
            </a:r>
            <a:r>
              <a:rPr lang="en-GB" dirty="0" err="1"/>
              <a:t>känslan</a:t>
            </a:r>
            <a:r>
              <a:rPr lang="en-GB" dirty="0"/>
              <a:t> var </a:t>
            </a:r>
            <a:r>
              <a:rPr lang="en-GB" dirty="0" err="1"/>
              <a:t>oro</a:t>
            </a:r>
            <a:r>
              <a:rPr lang="en-GB" dirty="0"/>
              <a:t> – 24 </a:t>
            </a:r>
            <a:r>
              <a:rPr lang="en-GB" dirty="0" err="1"/>
              <a:t>procent</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err="1"/>
              <a:t>Övrigt</a:t>
            </a:r>
            <a:endParaRPr lang="en-GB" dirty="0"/>
          </a:p>
          <a:p>
            <a:pPr marL="171450" indent="-171450">
              <a:buFont typeface="Arial" panose="020B0604020202020204" pitchFamily="34" charset="0"/>
              <a:buChar char="•"/>
            </a:pPr>
            <a:r>
              <a:rPr lang="sv-SE" dirty="0"/>
              <a:t>Den yngsta gruppen tog del av innehållet i lika stor utsträckning som allmänheten i stort. Samtidigt visade undersökningen att broschyren nådde ut bäst till den äldsta gruppen. </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De vanligaste frågorna som MSB fick till sin svarsfunktion, som myndigheten öppnade i samband med utskicket, var:</a:t>
            </a:r>
          </a:p>
          <a:p>
            <a:pPr marL="171450" indent="-171450">
              <a:buFont typeface="Wingdings" panose="05000000000000000000" pitchFamily="2" charset="2"/>
              <a:buChar char="Ø"/>
            </a:pPr>
            <a:r>
              <a:rPr lang="sv-SE" dirty="0"/>
              <a:t>Varför har inte jag fått någon broschyr?</a:t>
            </a:r>
          </a:p>
          <a:p>
            <a:pPr marL="171450" indent="-171450">
              <a:buFont typeface="Wingdings" panose="05000000000000000000" pitchFamily="2" charset="2"/>
              <a:buChar char="Ø"/>
            </a:pPr>
            <a:r>
              <a:rPr lang="sv-SE" dirty="0"/>
              <a:t>Vad vet ni som inte vi (allmänheten) vet? (I fråga om hotbilden mot Sverige.)</a:t>
            </a:r>
            <a:endParaRPr lang="en-GB" dirty="0"/>
          </a:p>
          <a:p>
            <a:pPr marL="171450" indent="-171450">
              <a:buFont typeface="Arial" panose="020B0604020202020204" pitchFamily="34" charset="0"/>
              <a:buChar char="•"/>
            </a:pPr>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5</a:t>
            </a:fld>
            <a:endParaRPr lang="en-GB"/>
          </a:p>
        </p:txBody>
      </p:sp>
    </p:spTree>
    <p:extLst>
      <p:ext uri="{BB962C8B-B14F-4D97-AF65-F5344CB8AC3E}">
        <p14:creationId xmlns:p14="http://schemas.microsoft.com/office/powerpoint/2010/main" val="1288305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39</a:t>
            </a:fld>
            <a:endParaRPr lang="en-GB"/>
          </a:p>
        </p:txBody>
      </p:sp>
    </p:spTree>
    <p:extLst>
      <p:ext uri="{BB962C8B-B14F-4D97-AF65-F5344CB8AC3E}">
        <p14:creationId xmlns:p14="http://schemas.microsoft.com/office/powerpoint/2010/main" val="1966882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40</a:t>
            </a:fld>
            <a:endParaRPr lang="en-GB"/>
          </a:p>
        </p:txBody>
      </p:sp>
    </p:spTree>
    <p:extLst>
      <p:ext uri="{BB962C8B-B14F-4D97-AF65-F5344CB8AC3E}">
        <p14:creationId xmlns:p14="http://schemas.microsoft.com/office/powerpoint/2010/main" val="1293554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Det </a:t>
            </a:r>
            <a:r>
              <a:rPr lang="en-GB" dirty="0" err="1"/>
              <a:t>går</a:t>
            </a:r>
            <a:r>
              <a:rPr lang="en-GB" dirty="0"/>
              <a:t> </a:t>
            </a:r>
            <a:r>
              <a:rPr lang="en-GB" dirty="0" err="1"/>
              <a:t>att</a:t>
            </a:r>
            <a:r>
              <a:rPr lang="en-GB" dirty="0"/>
              <a:t> </a:t>
            </a:r>
            <a:r>
              <a:rPr lang="en-GB" dirty="0" err="1"/>
              <a:t>påverka</a:t>
            </a:r>
            <a:r>
              <a:rPr lang="en-GB" dirty="0"/>
              <a:t> sin </a:t>
            </a:r>
            <a:r>
              <a:rPr lang="en-GB" dirty="0" err="1"/>
              <a:t>egen</a:t>
            </a:r>
            <a:r>
              <a:rPr lang="en-GB" dirty="0"/>
              <a:t> </a:t>
            </a:r>
            <a:r>
              <a:rPr lang="en-GB" dirty="0" err="1"/>
              <a:t>och</a:t>
            </a:r>
            <a:r>
              <a:rPr lang="en-GB" dirty="0"/>
              <a:t> </a:t>
            </a:r>
            <a:r>
              <a:rPr lang="en-GB" dirty="0" err="1"/>
              <a:t>sina</a:t>
            </a:r>
            <a:r>
              <a:rPr lang="en-GB" dirty="0"/>
              <a:t> </a:t>
            </a:r>
            <a:r>
              <a:rPr lang="en-GB" dirty="0" err="1"/>
              <a:t>näras</a:t>
            </a:r>
            <a:r>
              <a:rPr lang="en-GB" dirty="0"/>
              <a:t> </a:t>
            </a:r>
            <a:r>
              <a:rPr lang="en-GB" dirty="0" err="1"/>
              <a:t>säkerhet</a:t>
            </a:r>
            <a:r>
              <a:rPr lang="en-GB" dirty="0"/>
              <a:t> </a:t>
            </a:r>
            <a:r>
              <a:rPr lang="en-GB" dirty="0" err="1"/>
              <a:t>mer</a:t>
            </a:r>
            <a:r>
              <a:rPr lang="en-GB" dirty="0"/>
              <a:t> </a:t>
            </a:r>
            <a:r>
              <a:rPr lang="en-GB" dirty="0" err="1"/>
              <a:t>än</a:t>
            </a:r>
            <a:r>
              <a:rPr lang="en-GB" dirty="0"/>
              <a:t> du </a:t>
            </a:r>
            <a:r>
              <a:rPr lang="en-GB" dirty="0" err="1"/>
              <a:t>kanske</a:t>
            </a:r>
            <a:r>
              <a:rPr lang="en-GB" dirty="0"/>
              <a:t> </a:t>
            </a:r>
            <a:r>
              <a:rPr lang="en-GB" dirty="0" err="1"/>
              <a:t>tror</a:t>
            </a:r>
            <a:r>
              <a:rPr lang="en-GB" dirty="0"/>
              <a:t> </a:t>
            </a:r>
            <a:r>
              <a:rPr lang="en-GB" dirty="0" err="1"/>
              <a:t>och</a:t>
            </a:r>
            <a:r>
              <a:rPr lang="en-GB" dirty="0"/>
              <a:t> med </a:t>
            </a:r>
            <a:r>
              <a:rPr lang="en-GB" dirty="0" err="1"/>
              <a:t>ganska</a:t>
            </a:r>
            <a:r>
              <a:rPr lang="en-GB" dirty="0"/>
              <a:t> </a:t>
            </a:r>
            <a:r>
              <a:rPr lang="en-GB" dirty="0" err="1"/>
              <a:t>små</a:t>
            </a:r>
            <a:r>
              <a:rPr lang="en-GB" dirty="0"/>
              <a:t> </a:t>
            </a:r>
            <a:r>
              <a:rPr lang="en-GB" dirty="0" err="1"/>
              <a:t>insatser</a:t>
            </a:r>
            <a:r>
              <a:rPr lang="en-GB" dirty="0"/>
              <a:t>. </a:t>
            </a:r>
            <a:r>
              <a:rPr lang="en-GB" dirty="0" err="1"/>
              <a:t>Att</a:t>
            </a:r>
            <a:r>
              <a:rPr lang="en-GB" dirty="0"/>
              <a:t> </a:t>
            </a:r>
            <a:r>
              <a:rPr lang="en-GB" dirty="0" err="1"/>
              <a:t>göra</a:t>
            </a:r>
            <a:r>
              <a:rPr lang="en-GB" dirty="0"/>
              <a:t> </a:t>
            </a:r>
            <a:r>
              <a:rPr lang="en-GB" dirty="0" err="1"/>
              <a:t>konkreta</a:t>
            </a:r>
            <a:r>
              <a:rPr lang="en-GB" dirty="0"/>
              <a:t> saker </a:t>
            </a:r>
            <a:r>
              <a:rPr lang="en-GB" dirty="0" err="1"/>
              <a:t>tillsammans</a:t>
            </a:r>
            <a:r>
              <a:rPr lang="en-GB" dirty="0"/>
              <a:t> med </a:t>
            </a:r>
            <a:r>
              <a:rPr lang="en-GB" dirty="0" err="1"/>
              <a:t>andra</a:t>
            </a:r>
            <a:r>
              <a:rPr lang="en-GB" dirty="0"/>
              <a:t> </a:t>
            </a:r>
            <a:r>
              <a:rPr lang="en-GB" dirty="0" err="1"/>
              <a:t>för</a:t>
            </a:r>
            <a:r>
              <a:rPr lang="en-GB" dirty="0"/>
              <a:t> </a:t>
            </a:r>
            <a:r>
              <a:rPr lang="en-GB" dirty="0" err="1"/>
              <a:t>att</a:t>
            </a:r>
            <a:r>
              <a:rPr lang="en-GB" dirty="0"/>
              <a:t> </a:t>
            </a:r>
            <a:r>
              <a:rPr lang="en-GB" dirty="0" err="1"/>
              <a:t>stärka</a:t>
            </a:r>
            <a:r>
              <a:rPr lang="en-GB" dirty="0"/>
              <a:t> </a:t>
            </a:r>
            <a:r>
              <a:rPr lang="en-GB" dirty="0" err="1"/>
              <a:t>beredskapen</a:t>
            </a:r>
            <a:r>
              <a:rPr lang="en-GB" dirty="0"/>
              <a:t> </a:t>
            </a:r>
            <a:r>
              <a:rPr lang="en-GB" dirty="0" err="1"/>
              <a:t>kan</a:t>
            </a:r>
            <a:r>
              <a:rPr lang="en-GB" dirty="0"/>
              <a:t> ta </a:t>
            </a:r>
            <a:r>
              <a:rPr lang="en-GB" dirty="0" err="1"/>
              <a:t>fokus</a:t>
            </a:r>
            <a:r>
              <a:rPr lang="en-GB" dirty="0"/>
              <a:t> </a:t>
            </a:r>
            <a:r>
              <a:rPr lang="en-GB" dirty="0" err="1"/>
              <a:t>från</a:t>
            </a:r>
            <a:r>
              <a:rPr lang="en-GB" dirty="0"/>
              <a:t> </a:t>
            </a:r>
            <a:r>
              <a:rPr lang="en-GB" dirty="0" err="1"/>
              <a:t>oron</a:t>
            </a:r>
            <a:r>
              <a:rPr lang="en-GB" dirty="0"/>
              <a:t> </a:t>
            </a:r>
            <a:r>
              <a:rPr lang="en-GB" dirty="0" err="1"/>
              <a:t>och</a:t>
            </a:r>
            <a:r>
              <a:rPr lang="en-GB" dirty="0"/>
              <a:t> </a:t>
            </a:r>
            <a:r>
              <a:rPr lang="en-GB" dirty="0" err="1"/>
              <a:t>skapa</a:t>
            </a:r>
            <a:r>
              <a:rPr lang="en-GB" dirty="0"/>
              <a:t> </a:t>
            </a:r>
            <a:r>
              <a:rPr lang="en-GB" dirty="0" err="1"/>
              <a:t>meningsfullhet</a:t>
            </a:r>
            <a:r>
              <a:rPr lang="en-GB" dirty="0"/>
              <a:t>.</a:t>
            </a:r>
          </a:p>
          <a:p>
            <a:endParaRPr lang="en-GB" dirty="0"/>
          </a:p>
          <a:p>
            <a:r>
              <a:rPr lang="en-GB" dirty="0" err="1"/>
              <a:t>Forskning</a:t>
            </a:r>
            <a:r>
              <a:rPr lang="en-GB" dirty="0"/>
              <a:t> </a:t>
            </a:r>
            <a:r>
              <a:rPr lang="en-GB" dirty="0" err="1"/>
              <a:t>och</a:t>
            </a:r>
            <a:r>
              <a:rPr lang="en-GB" dirty="0"/>
              <a:t> </a:t>
            </a:r>
            <a:r>
              <a:rPr lang="en-GB" dirty="0" err="1"/>
              <a:t>erfarenheter</a:t>
            </a:r>
            <a:r>
              <a:rPr lang="en-GB" dirty="0"/>
              <a:t> </a:t>
            </a:r>
            <a:r>
              <a:rPr lang="en-GB" dirty="0" err="1"/>
              <a:t>av</a:t>
            </a:r>
            <a:r>
              <a:rPr lang="en-GB" dirty="0"/>
              <a:t> </a:t>
            </a:r>
            <a:r>
              <a:rPr lang="en-GB" dirty="0" err="1"/>
              <a:t>kriser</a:t>
            </a:r>
            <a:r>
              <a:rPr lang="en-GB" dirty="0"/>
              <a:t> </a:t>
            </a:r>
            <a:r>
              <a:rPr lang="en-GB" dirty="0" err="1"/>
              <a:t>visar</a:t>
            </a:r>
            <a:r>
              <a:rPr lang="en-GB" dirty="0"/>
              <a:t> </a:t>
            </a:r>
            <a:r>
              <a:rPr lang="en-GB" dirty="0" err="1"/>
              <a:t>att</a:t>
            </a:r>
            <a:r>
              <a:rPr lang="en-GB" dirty="0"/>
              <a:t> </a:t>
            </a:r>
            <a:r>
              <a:rPr lang="en-GB" dirty="0" err="1"/>
              <a:t>människor</a:t>
            </a:r>
            <a:r>
              <a:rPr lang="en-GB" dirty="0"/>
              <a:t> </a:t>
            </a:r>
            <a:r>
              <a:rPr lang="en-GB" dirty="0" err="1"/>
              <a:t>går</a:t>
            </a:r>
            <a:r>
              <a:rPr lang="en-GB" dirty="0"/>
              <a:t> </a:t>
            </a:r>
            <a:r>
              <a:rPr lang="en-GB" dirty="0" err="1"/>
              <a:t>samman</a:t>
            </a:r>
            <a:r>
              <a:rPr lang="en-GB" dirty="0"/>
              <a:t> </a:t>
            </a:r>
            <a:r>
              <a:rPr lang="en-GB" dirty="0" err="1"/>
              <a:t>och</a:t>
            </a:r>
            <a:r>
              <a:rPr lang="en-GB" dirty="0"/>
              <a:t> </a:t>
            </a:r>
            <a:r>
              <a:rPr lang="en-GB" dirty="0" err="1"/>
              <a:t>hjälper</a:t>
            </a:r>
            <a:r>
              <a:rPr lang="en-GB" dirty="0"/>
              <a:t> </a:t>
            </a:r>
            <a:r>
              <a:rPr lang="en-GB" dirty="0" err="1"/>
              <a:t>varandra</a:t>
            </a:r>
            <a:r>
              <a:rPr lang="en-GB" dirty="0"/>
              <a:t>. I </a:t>
            </a:r>
            <a:r>
              <a:rPr lang="en-GB" dirty="0" err="1"/>
              <a:t>motgångar</a:t>
            </a:r>
            <a:r>
              <a:rPr lang="en-GB" dirty="0"/>
              <a:t> </a:t>
            </a:r>
            <a:r>
              <a:rPr lang="en-GB" dirty="0" err="1"/>
              <a:t>och</a:t>
            </a:r>
            <a:r>
              <a:rPr lang="en-GB" dirty="0"/>
              <a:t> i </a:t>
            </a:r>
            <a:r>
              <a:rPr lang="en-GB" dirty="0" err="1"/>
              <a:t>svårigheter</a:t>
            </a:r>
            <a:r>
              <a:rPr lang="en-GB" dirty="0"/>
              <a:t> </a:t>
            </a:r>
            <a:r>
              <a:rPr lang="en-GB" dirty="0" err="1"/>
              <a:t>har</a:t>
            </a:r>
            <a:r>
              <a:rPr lang="en-GB" dirty="0"/>
              <a:t> vi </a:t>
            </a:r>
            <a:r>
              <a:rPr lang="en-GB" dirty="0" err="1"/>
              <a:t>också</a:t>
            </a:r>
            <a:r>
              <a:rPr lang="en-GB" dirty="0"/>
              <a:t> </a:t>
            </a:r>
            <a:r>
              <a:rPr lang="en-GB" dirty="0" err="1"/>
              <a:t>en</a:t>
            </a:r>
            <a:r>
              <a:rPr lang="en-GB" dirty="0"/>
              <a:t> </a:t>
            </a:r>
            <a:r>
              <a:rPr lang="en-GB" dirty="0" err="1"/>
              <a:t>förmåga</a:t>
            </a:r>
            <a:r>
              <a:rPr lang="en-GB" dirty="0"/>
              <a:t> </a:t>
            </a:r>
            <a:r>
              <a:rPr lang="en-GB" dirty="0" err="1"/>
              <a:t>att</a:t>
            </a:r>
            <a:r>
              <a:rPr lang="en-GB" dirty="0"/>
              <a:t> </a:t>
            </a:r>
            <a:r>
              <a:rPr lang="en-GB" dirty="0" err="1"/>
              <a:t>plocka</a:t>
            </a:r>
            <a:r>
              <a:rPr lang="en-GB" dirty="0"/>
              <a:t> </a:t>
            </a:r>
            <a:r>
              <a:rPr lang="en-GB" dirty="0" err="1"/>
              <a:t>fram</a:t>
            </a:r>
            <a:r>
              <a:rPr lang="en-GB" dirty="0"/>
              <a:t> </a:t>
            </a:r>
            <a:r>
              <a:rPr lang="en-GB" dirty="0" err="1"/>
              <a:t>fädigheter</a:t>
            </a:r>
            <a:r>
              <a:rPr lang="en-GB" dirty="0"/>
              <a:t> </a:t>
            </a:r>
            <a:r>
              <a:rPr lang="en-GB" dirty="0" err="1"/>
              <a:t>och</a:t>
            </a:r>
            <a:r>
              <a:rPr lang="en-GB" dirty="0"/>
              <a:t> </a:t>
            </a:r>
            <a:r>
              <a:rPr lang="en-GB" dirty="0" err="1"/>
              <a:t>styrkor</a:t>
            </a:r>
            <a:r>
              <a:rPr lang="en-GB" dirty="0"/>
              <a:t> </a:t>
            </a:r>
            <a:r>
              <a:rPr lang="en-GB" dirty="0" err="1"/>
              <a:t>som</a:t>
            </a:r>
            <a:r>
              <a:rPr lang="en-GB" dirty="0"/>
              <a:t> vi </a:t>
            </a:r>
            <a:r>
              <a:rPr lang="en-GB" dirty="0" err="1"/>
              <a:t>kanske</a:t>
            </a:r>
            <a:r>
              <a:rPr lang="en-GB" dirty="0"/>
              <a:t> </a:t>
            </a:r>
            <a:r>
              <a:rPr lang="en-GB" dirty="0" err="1"/>
              <a:t>inte</a:t>
            </a:r>
            <a:r>
              <a:rPr lang="en-GB" dirty="0"/>
              <a:t> </a:t>
            </a:r>
            <a:r>
              <a:rPr lang="en-GB" dirty="0" err="1"/>
              <a:t>är</a:t>
            </a:r>
            <a:r>
              <a:rPr lang="en-GB" dirty="0"/>
              <a:t> </a:t>
            </a:r>
            <a:r>
              <a:rPr lang="en-GB" dirty="0" err="1"/>
              <a:t>medvetna</a:t>
            </a:r>
            <a:r>
              <a:rPr lang="en-GB" dirty="0"/>
              <a:t> </a:t>
            </a:r>
            <a:r>
              <a:rPr lang="en-GB" dirty="0" err="1"/>
              <a:t>om.</a:t>
            </a:r>
            <a:r>
              <a:rPr lang="en-GB" dirty="0"/>
              <a:t> </a:t>
            </a:r>
          </a:p>
          <a:p>
            <a:endParaRPr lang="en-GB" dirty="0"/>
          </a:p>
          <a:p>
            <a:r>
              <a:rPr lang="en-GB" dirty="0"/>
              <a:t>Barn tar </a:t>
            </a:r>
            <a:r>
              <a:rPr lang="en-GB" dirty="0" err="1"/>
              <a:t>snabbt</a:t>
            </a:r>
            <a:r>
              <a:rPr lang="en-GB" dirty="0"/>
              <a:t> </a:t>
            </a:r>
            <a:r>
              <a:rPr lang="en-GB" dirty="0" err="1"/>
              <a:t>upp</a:t>
            </a:r>
            <a:r>
              <a:rPr lang="en-GB" dirty="0"/>
              <a:t> </a:t>
            </a:r>
            <a:r>
              <a:rPr lang="en-GB" dirty="0" err="1"/>
              <a:t>känslor</a:t>
            </a:r>
            <a:r>
              <a:rPr lang="en-GB" dirty="0"/>
              <a:t> </a:t>
            </a:r>
            <a:r>
              <a:rPr lang="en-GB" dirty="0" err="1"/>
              <a:t>och</a:t>
            </a:r>
            <a:r>
              <a:rPr lang="en-GB" dirty="0"/>
              <a:t> </a:t>
            </a:r>
            <a:r>
              <a:rPr lang="en-GB" dirty="0" err="1"/>
              <a:t>stämningar</a:t>
            </a:r>
            <a:r>
              <a:rPr lang="en-GB" dirty="0"/>
              <a:t> i </a:t>
            </a:r>
            <a:r>
              <a:rPr lang="en-GB" dirty="0" err="1"/>
              <a:t>omgivningen</a:t>
            </a:r>
            <a:r>
              <a:rPr lang="en-GB" dirty="0"/>
              <a:t> </a:t>
            </a:r>
            <a:r>
              <a:rPr lang="en-GB" dirty="0" err="1"/>
              <a:t>och</a:t>
            </a:r>
            <a:r>
              <a:rPr lang="en-GB" dirty="0"/>
              <a:t> </a:t>
            </a:r>
            <a:r>
              <a:rPr lang="en-GB" dirty="0" err="1"/>
              <a:t>försöker</a:t>
            </a:r>
            <a:r>
              <a:rPr lang="en-GB" dirty="0"/>
              <a:t> </a:t>
            </a:r>
            <a:r>
              <a:rPr lang="en-GB" dirty="0" err="1"/>
              <a:t>förstå</a:t>
            </a:r>
            <a:r>
              <a:rPr lang="en-GB" dirty="0"/>
              <a:t> sin </a:t>
            </a:r>
            <a:r>
              <a:rPr lang="en-GB" dirty="0" err="1"/>
              <a:t>omvärld</a:t>
            </a:r>
            <a:r>
              <a:rPr lang="en-GB" dirty="0"/>
              <a:t>. På Lilla Krisinfo </a:t>
            </a:r>
            <a:r>
              <a:rPr lang="en-GB" dirty="0" err="1"/>
              <a:t>finns</a:t>
            </a:r>
            <a:r>
              <a:rPr lang="en-GB" dirty="0"/>
              <a:t> </a:t>
            </a:r>
            <a:r>
              <a:rPr lang="en-GB" dirty="0" err="1"/>
              <a:t>anpassad</a:t>
            </a:r>
            <a:r>
              <a:rPr lang="en-GB" dirty="0"/>
              <a:t> information om det </a:t>
            </a:r>
            <a:r>
              <a:rPr lang="en-GB" dirty="0" err="1"/>
              <a:t>som</a:t>
            </a:r>
            <a:r>
              <a:rPr lang="en-GB" dirty="0"/>
              <a:t> broschyren tar </a:t>
            </a:r>
            <a:r>
              <a:rPr lang="en-GB" dirty="0" err="1"/>
              <a:t>upp</a:t>
            </a:r>
            <a:r>
              <a:rPr lang="en-GB" dirty="0"/>
              <a:t>. </a:t>
            </a:r>
            <a:r>
              <a:rPr lang="en-GB" dirty="0" err="1"/>
              <a:t>Där</a:t>
            </a:r>
            <a:r>
              <a:rPr lang="en-GB" dirty="0"/>
              <a:t> </a:t>
            </a:r>
            <a:r>
              <a:rPr lang="en-GB" dirty="0" err="1"/>
              <a:t>finns</a:t>
            </a:r>
            <a:r>
              <a:rPr lang="en-GB" dirty="0"/>
              <a:t> </a:t>
            </a:r>
            <a:r>
              <a:rPr lang="en-GB" dirty="0" err="1"/>
              <a:t>även</a:t>
            </a:r>
            <a:r>
              <a:rPr lang="en-GB" dirty="0"/>
              <a:t> information till </a:t>
            </a:r>
            <a:r>
              <a:rPr lang="en-GB" dirty="0" err="1"/>
              <a:t>vårdnadshavare</a:t>
            </a:r>
            <a:r>
              <a:rPr lang="en-GB" dirty="0"/>
              <a:t>.</a:t>
            </a:r>
          </a:p>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42</a:t>
            </a:fld>
            <a:endParaRPr lang="en-GB"/>
          </a:p>
        </p:txBody>
      </p:sp>
    </p:spTree>
    <p:extLst>
      <p:ext uri="{BB962C8B-B14F-4D97-AF65-F5344CB8AC3E}">
        <p14:creationId xmlns:p14="http://schemas.microsoft.com/office/powerpoint/2010/main" val="3286650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45</a:t>
            </a:fld>
            <a:endParaRPr lang="en-GB"/>
          </a:p>
        </p:txBody>
      </p:sp>
    </p:spTree>
    <p:extLst>
      <p:ext uri="{BB962C8B-B14F-4D97-AF65-F5344CB8AC3E}">
        <p14:creationId xmlns:p14="http://schemas.microsoft.com/office/powerpoint/2010/main" val="114410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err="1"/>
              <a:t>Tillbaka</a:t>
            </a:r>
            <a:r>
              <a:rPr lang="en-GB" dirty="0"/>
              <a:t> till </a:t>
            </a:r>
            <a:r>
              <a:rPr lang="en-GB" dirty="0" err="1"/>
              <a:t>uppdraget</a:t>
            </a:r>
            <a:r>
              <a:rPr lang="en-GB" dirty="0"/>
              <a:t> med den </a:t>
            </a:r>
            <a:r>
              <a:rPr lang="en-GB" dirty="0" err="1"/>
              <a:t>nya</a:t>
            </a:r>
            <a:r>
              <a:rPr lang="en-GB" dirty="0"/>
              <a:t> broschyren </a:t>
            </a:r>
            <a:r>
              <a:rPr lang="en-GB" dirty="0" err="1"/>
              <a:t>som</a:t>
            </a:r>
            <a:r>
              <a:rPr lang="en-GB" dirty="0"/>
              <a:t> MSB </a:t>
            </a:r>
            <a:r>
              <a:rPr lang="en-GB" dirty="0" err="1"/>
              <a:t>fick</a:t>
            </a:r>
            <a:r>
              <a:rPr lang="en-GB" dirty="0"/>
              <a:t> i mars i </a:t>
            </a:r>
            <a:r>
              <a:rPr lang="en-GB" dirty="0" err="1"/>
              <a:t>år</a:t>
            </a:r>
            <a:r>
              <a:rPr lang="en-GB" dirty="0"/>
              <a:t>. </a:t>
            </a:r>
            <a:r>
              <a:rPr lang="en-GB" dirty="0" err="1"/>
              <a:t>Regeringen</a:t>
            </a:r>
            <a:r>
              <a:rPr lang="en-GB" dirty="0"/>
              <a:t> </a:t>
            </a:r>
            <a:r>
              <a:rPr lang="en-GB" dirty="0" err="1"/>
              <a:t>beskrev</a:t>
            </a:r>
            <a:r>
              <a:rPr lang="en-GB" dirty="0"/>
              <a:t> det </a:t>
            </a:r>
            <a:r>
              <a:rPr lang="en-GB" dirty="0" err="1"/>
              <a:t>kraftig</a:t>
            </a:r>
            <a:r>
              <a:rPr lang="en-GB" dirty="0"/>
              <a:t> </a:t>
            </a:r>
            <a:r>
              <a:rPr lang="en-GB" dirty="0" err="1"/>
              <a:t>försämrade</a:t>
            </a:r>
            <a:r>
              <a:rPr lang="en-GB" dirty="0"/>
              <a:t> </a:t>
            </a:r>
            <a:r>
              <a:rPr lang="en-GB" dirty="0" err="1"/>
              <a:t>säkerhetspolitiska</a:t>
            </a:r>
            <a:r>
              <a:rPr lang="en-GB" dirty="0"/>
              <a:t> </a:t>
            </a:r>
            <a:r>
              <a:rPr lang="en-GB" dirty="0" err="1"/>
              <a:t>läget</a:t>
            </a:r>
            <a:r>
              <a:rPr lang="en-GB" dirty="0"/>
              <a:t> </a:t>
            </a:r>
            <a:r>
              <a:rPr lang="en-GB" dirty="0" err="1"/>
              <a:t>och</a:t>
            </a:r>
            <a:r>
              <a:rPr lang="en-GB" dirty="0"/>
              <a:t> </a:t>
            </a:r>
            <a:r>
              <a:rPr lang="en-GB" dirty="0" err="1"/>
              <a:t>Sveriges</a:t>
            </a:r>
            <a:r>
              <a:rPr lang="en-GB" dirty="0"/>
              <a:t> </a:t>
            </a:r>
            <a:r>
              <a:rPr lang="en-GB" dirty="0" err="1"/>
              <a:t>då</a:t>
            </a:r>
            <a:r>
              <a:rPr lang="en-GB" dirty="0"/>
              <a:t> </a:t>
            </a:r>
            <a:r>
              <a:rPr lang="en-GB" dirty="0" err="1"/>
              <a:t>kommande</a:t>
            </a:r>
            <a:r>
              <a:rPr lang="en-GB" dirty="0"/>
              <a:t> </a:t>
            </a:r>
            <a:r>
              <a:rPr lang="en-GB" dirty="0" err="1"/>
              <a:t>Natomedlemsskap</a:t>
            </a:r>
            <a:r>
              <a:rPr lang="en-GB" dirty="0"/>
              <a:t> </a:t>
            </a:r>
            <a:r>
              <a:rPr lang="en-GB" dirty="0" err="1"/>
              <a:t>som</a:t>
            </a:r>
            <a:r>
              <a:rPr lang="en-GB" dirty="0"/>
              <a:t> </a:t>
            </a:r>
            <a:r>
              <a:rPr lang="en-GB" dirty="0" err="1"/>
              <a:t>viktiga</a:t>
            </a:r>
            <a:r>
              <a:rPr lang="en-GB" dirty="0"/>
              <a:t> </a:t>
            </a:r>
            <a:r>
              <a:rPr lang="en-GB" dirty="0" err="1"/>
              <a:t>orsaker</a:t>
            </a:r>
            <a:r>
              <a:rPr lang="en-GB" dirty="0"/>
              <a:t> till </a:t>
            </a:r>
            <a:r>
              <a:rPr lang="en-GB" dirty="0" err="1"/>
              <a:t>att</a:t>
            </a:r>
            <a:r>
              <a:rPr lang="en-GB" dirty="0"/>
              <a:t> det </a:t>
            </a:r>
            <a:r>
              <a:rPr lang="en-GB" dirty="0" err="1"/>
              <a:t>behövdes</a:t>
            </a:r>
            <a:r>
              <a:rPr lang="en-GB" dirty="0"/>
              <a:t> </a:t>
            </a:r>
            <a:r>
              <a:rPr lang="en-GB" dirty="0" err="1"/>
              <a:t>en</a:t>
            </a:r>
            <a:r>
              <a:rPr lang="en-GB" dirty="0"/>
              <a:t> </a:t>
            </a:r>
            <a:r>
              <a:rPr lang="en-GB" dirty="0" err="1"/>
              <a:t>ny</a:t>
            </a:r>
            <a:r>
              <a:rPr lang="en-GB" dirty="0"/>
              <a:t> </a:t>
            </a:r>
            <a:r>
              <a:rPr lang="en-GB" dirty="0" err="1"/>
              <a:t>broschyr</a:t>
            </a:r>
            <a:r>
              <a:rPr lang="en-GB" dirty="0"/>
              <a:t>. </a:t>
            </a:r>
          </a:p>
          <a:p>
            <a:endParaRPr lang="en-GB" dirty="0"/>
          </a:p>
          <a:p>
            <a:r>
              <a:rPr lang="en-GB" dirty="0" err="1"/>
              <a:t>Regeringen</a:t>
            </a:r>
            <a:r>
              <a:rPr lang="en-GB" dirty="0"/>
              <a:t> </a:t>
            </a:r>
            <a:r>
              <a:rPr lang="en-GB" dirty="0" err="1"/>
              <a:t>pekade</a:t>
            </a:r>
            <a:r>
              <a:rPr lang="en-GB" dirty="0"/>
              <a:t> </a:t>
            </a:r>
            <a:r>
              <a:rPr lang="en-GB" dirty="0" err="1"/>
              <a:t>också</a:t>
            </a:r>
            <a:r>
              <a:rPr lang="en-GB" dirty="0"/>
              <a:t> </a:t>
            </a:r>
            <a:r>
              <a:rPr lang="en-GB" dirty="0" err="1"/>
              <a:t>ut</a:t>
            </a:r>
            <a:r>
              <a:rPr lang="en-GB" dirty="0"/>
              <a:t> </a:t>
            </a:r>
            <a:r>
              <a:rPr lang="en-GB" dirty="0" err="1"/>
              <a:t>ett</a:t>
            </a:r>
            <a:r>
              <a:rPr lang="en-GB" dirty="0"/>
              <a:t> </a:t>
            </a:r>
            <a:r>
              <a:rPr lang="en-GB" dirty="0" err="1"/>
              <a:t>antal</a:t>
            </a:r>
            <a:r>
              <a:rPr lang="en-GB" dirty="0"/>
              <a:t> </a:t>
            </a:r>
            <a:r>
              <a:rPr lang="en-GB" dirty="0" err="1"/>
              <a:t>aktörer</a:t>
            </a:r>
            <a:r>
              <a:rPr lang="en-GB" dirty="0"/>
              <a:t> </a:t>
            </a:r>
            <a:r>
              <a:rPr lang="en-GB" dirty="0" err="1"/>
              <a:t>som</a:t>
            </a:r>
            <a:r>
              <a:rPr lang="en-GB" dirty="0"/>
              <a:t> </a:t>
            </a:r>
            <a:r>
              <a:rPr lang="en-GB" dirty="0" err="1"/>
              <a:t>särskilt</a:t>
            </a:r>
            <a:r>
              <a:rPr lang="en-GB" dirty="0"/>
              <a:t> </a:t>
            </a:r>
            <a:r>
              <a:rPr lang="en-GB" dirty="0" err="1"/>
              <a:t>viktiga</a:t>
            </a:r>
            <a:r>
              <a:rPr lang="en-GB" dirty="0"/>
              <a:t> </a:t>
            </a:r>
            <a:r>
              <a:rPr lang="en-GB" dirty="0" err="1"/>
              <a:t>för</a:t>
            </a:r>
            <a:r>
              <a:rPr lang="en-GB" dirty="0"/>
              <a:t> MSB </a:t>
            </a:r>
            <a:r>
              <a:rPr lang="en-GB" dirty="0" err="1"/>
              <a:t>att</a:t>
            </a:r>
            <a:r>
              <a:rPr lang="en-GB" dirty="0"/>
              <a:t> </a:t>
            </a:r>
            <a:r>
              <a:rPr lang="en-GB" dirty="0" err="1"/>
              <a:t>samverka</a:t>
            </a:r>
            <a:r>
              <a:rPr lang="en-GB" dirty="0"/>
              <a:t> med i </a:t>
            </a:r>
            <a:r>
              <a:rPr lang="en-GB" dirty="0" err="1"/>
              <a:t>uppdraget</a:t>
            </a:r>
            <a:r>
              <a:rPr lang="en-GB" dirty="0"/>
              <a:t>. </a:t>
            </a:r>
          </a:p>
        </p:txBody>
      </p:sp>
      <p:sp>
        <p:nvSpPr>
          <p:cNvPr id="4" name="Platshållare för bildnummer 3"/>
          <p:cNvSpPr>
            <a:spLocks noGrp="1"/>
          </p:cNvSpPr>
          <p:nvPr>
            <p:ph type="sldNum" sz="quarter" idx="5"/>
          </p:nvPr>
        </p:nvSpPr>
        <p:spPr/>
        <p:txBody>
          <a:bodyPr/>
          <a:lstStyle/>
          <a:p>
            <a:fld id="{0D6E9804-C11E-4521-ADED-318A1EFBDFFD}" type="slidenum">
              <a:rPr lang="en-GB" smtClean="0"/>
              <a:t>6</a:t>
            </a:fld>
            <a:endParaRPr lang="en-GB"/>
          </a:p>
        </p:txBody>
      </p:sp>
    </p:spTree>
    <p:extLst>
      <p:ext uri="{BB962C8B-B14F-4D97-AF65-F5344CB8AC3E}">
        <p14:creationId xmlns:p14="http://schemas.microsoft.com/office/powerpoint/2010/main" val="41614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I </a:t>
            </a:r>
            <a:r>
              <a:rPr lang="en-GB" dirty="0" err="1"/>
              <a:t>ett</a:t>
            </a:r>
            <a:r>
              <a:rPr lang="en-GB" dirty="0"/>
              <a:t> </a:t>
            </a:r>
            <a:r>
              <a:rPr lang="en-GB" dirty="0" err="1"/>
              <a:t>första</a:t>
            </a:r>
            <a:r>
              <a:rPr lang="en-GB" dirty="0"/>
              <a:t> steg </a:t>
            </a:r>
            <a:r>
              <a:rPr lang="en-GB" dirty="0" err="1"/>
              <a:t>formulerade</a:t>
            </a:r>
            <a:r>
              <a:rPr lang="en-GB" dirty="0"/>
              <a:t> MSB </a:t>
            </a:r>
            <a:r>
              <a:rPr lang="en-GB" dirty="0" err="1"/>
              <a:t>vad</a:t>
            </a:r>
            <a:r>
              <a:rPr lang="en-GB" dirty="0"/>
              <a:t> man </a:t>
            </a:r>
            <a:r>
              <a:rPr lang="en-GB" dirty="0" err="1"/>
              <a:t>vill</a:t>
            </a:r>
            <a:r>
              <a:rPr lang="en-GB" dirty="0"/>
              <a:t> med broschyren - </a:t>
            </a:r>
            <a:r>
              <a:rPr lang="en-GB" dirty="0" err="1"/>
              <a:t>vad</a:t>
            </a:r>
            <a:r>
              <a:rPr lang="en-GB" dirty="0"/>
              <a:t> den ska </a:t>
            </a:r>
            <a:r>
              <a:rPr lang="en-GB" dirty="0" err="1"/>
              <a:t>fylla</a:t>
            </a:r>
            <a:r>
              <a:rPr lang="en-GB" dirty="0"/>
              <a:t> </a:t>
            </a:r>
            <a:r>
              <a:rPr lang="en-GB" dirty="0" err="1"/>
              <a:t>för</a:t>
            </a:r>
            <a:r>
              <a:rPr lang="en-GB" dirty="0"/>
              <a:t> </a:t>
            </a:r>
            <a:r>
              <a:rPr lang="en-GB" dirty="0" err="1"/>
              <a:t>funktion</a:t>
            </a:r>
            <a:r>
              <a:rPr lang="en-GB" dirty="0"/>
              <a:t> </a:t>
            </a:r>
            <a:r>
              <a:rPr lang="en-GB" dirty="0" err="1"/>
              <a:t>och</a:t>
            </a:r>
            <a:r>
              <a:rPr lang="en-GB" dirty="0"/>
              <a:t> </a:t>
            </a:r>
            <a:r>
              <a:rPr lang="en-GB" dirty="0" err="1"/>
              <a:t>vad</a:t>
            </a:r>
            <a:r>
              <a:rPr lang="en-GB" dirty="0"/>
              <a:t> den ska </a:t>
            </a:r>
            <a:r>
              <a:rPr lang="en-GB" dirty="0" err="1"/>
              <a:t>bidra</a:t>
            </a:r>
            <a:r>
              <a:rPr lang="en-GB" dirty="0"/>
              <a:t> till. MSB tog </a:t>
            </a:r>
            <a:r>
              <a:rPr lang="en-GB" dirty="0" err="1"/>
              <a:t>utgångspunkt</a:t>
            </a:r>
            <a:r>
              <a:rPr lang="en-GB" dirty="0"/>
              <a:t> </a:t>
            </a:r>
            <a:r>
              <a:rPr lang="en-GB" dirty="0" err="1"/>
              <a:t>dels</a:t>
            </a:r>
            <a:r>
              <a:rPr lang="en-GB" dirty="0"/>
              <a:t> i </a:t>
            </a:r>
            <a:r>
              <a:rPr lang="en-GB" dirty="0" err="1"/>
              <a:t>formuleringarna</a:t>
            </a:r>
            <a:r>
              <a:rPr lang="en-GB" dirty="0"/>
              <a:t> i </a:t>
            </a:r>
            <a:r>
              <a:rPr lang="en-GB" dirty="0" err="1"/>
              <a:t>själva</a:t>
            </a:r>
            <a:r>
              <a:rPr lang="en-GB" dirty="0"/>
              <a:t> </a:t>
            </a:r>
            <a:r>
              <a:rPr lang="en-GB" dirty="0" err="1"/>
              <a:t>regeringsuppdraget</a:t>
            </a:r>
            <a:r>
              <a:rPr lang="en-GB" dirty="0"/>
              <a:t>, </a:t>
            </a:r>
            <a:r>
              <a:rPr lang="en-GB" dirty="0" err="1"/>
              <a:t>dels</a:t>
            </a:r>
            <a:r>
              <a:rPr lang="en-GB" dirty="0"/>
              <a:t> </a:t>
            </a:r>
            <a:r>
              <a:rPr lang="en-GB" dirty="0" err="1"/>
              <a:t>utifrån</a:t>
            </a:r>
            <a:r>
              <a:rPr lang="en-GB" dirty="0"/>
              <a:t> det </a:t>
            </a:r>
            <a:r>
              <a:rPr lang="en-GB" dirty="0" err="1"/>
              <a:t>arbete</a:t>
            </a:r>
            <a:r>
              <a:rPr lang="en-GB" dirty="0"/>
              <a:t> </a:t>
            </a:r>
            <a:r>
              <a:rPr lang="en-GB" dirty="0" err="1"/>
              <a:t>som</a:t>
            </a:r>
            <a:r>
              <a:rPr lang="en-GB" dirty="0"/>
              <a:t> MSB </a:t>
            </a:r>
            <a:r>
              <a:rPr lang="en-GB" dirty="0" err="1"/>
              <a:t>bedriver</a:t>
            </a:r>
            <a:r>
              <a:rPr lang="en-GB" dirty="0"/>
              <a:t> </a:t>
            </a:r>
            <a:r>
              <a:rPr lang="en-GB" dirty="0" err="1"/>
              <a:t>för</a:t>
            </a:r>
            <a:r>
              <a:rPr lang="en-GB" dirty="0"/>
              <a:t> </a:t>
            </a:r>
            <a:r>
              <a:rPr lang="en-GB" dirty="0" err="1"/>
              <a:t>att</a:t>
            </a:r>
            <a:r>
              <a:rPr lang="en-GB" dirty="0"/>
              <a:t> </a:t>
            </a:r>
            <a:r>
              <a:rPr lang="en-GB" dirty="0" err="1"/>
              <a:t>öka</a:t>
            </a:r>
            <a:r>
              <a:rPr lang="en-GB" dirty="0"/>
              <a:t> </a:t>
            </a:r>
            <a:r>
              <a:rPr lang="en-GB" dirty="0" err="1"/>
              <a:t>människors</a:t>
            </a:r>
            <a:r>
              <a:rPr lang="en-GB" dirty="0"/>
              <a:t> </a:t>
            </a:r>
            <a:r>
              <a:rPr lang="en-GB" dirty="0" err="1"/>
              <a:t>motståndskraft</a:t>
            </a:r>
            <a:r>
              <a:rPr lang="en-GB" dirty="0"/>
              <a:t> </a:t>
            </a:r>
            <a:r>
              <a:rPr lang="en-GB" dirty="0" err="1"/>
              <a:t>inför</a:t>
            </a:r>
            <a:r>
              <a:rPr lang="en-GB" dirty="0"/>
              <a:t> kris </a:t>
            </a:r>
            <a:r>
              <a:rPr lang="en-GB" dirty="0" err="1"/>
              <a:t>och</a:t>
            </a:r>
            <a:r>
              <a:rPr lang="en-GB" dirty="0"/>
              <a:t> </a:t>
            </a:r>
            <a:r>
              <a:rPr lang="en-GB" dirty="0" err="1"/>
              <a:t>krig</a:t>
            </a:r>
            <a:r>
              <a:rPr lang="en-GB" dirty="0"/>
              <a:t>.</a:t>
            </a:r>
          </a:p>
          <a:p>
            <a:endParaRPr lang="en-GB" dirty="0"/>
          </a:p>
          <a:p>
            <a:r>
              <a:rPr lang="en-GB" b="1" dirty="0" err="1"/>
              <a:t>Övrigt</a:t>
            </a:r>
            <a:endParaRPr lang="en-GB" b="1" dirty="0"/>
          </a:p>
          <a:p>
            <a:r>
              <a:rPr lang="en-GB" i="1" dirty="0" err="1"/>
              <a:t>En</a:t>
            </a:r>
            <a:r>
              <a:rPr lang="en-GB" i="1" dirty="0"/>
              <a:t> </a:t>
            </a:r>
            <a:r>
              <a:rPr lang="en-GB" i="1" dirty="0" err="1"/>
              <a:t>utvecklad</a:t>
            </a:r>
            <a:r>
              <a:rPr lang="en-GB" i="1" dirty="0"/>
              <a:t> </a:t>
            </a:r>
            <a:r>
              <a:rPr lang="en-GB" i="1" dirty="0" err="1"/>
              <a:t>beredskapskultur</a:t>
            </a:r>
            <a:r>
              <a:rPr lang="en-GB" i="1" dirty="0"/>
              <a:t> </a:t>
            </a:r>
            <a:r>
              <a:rPr lang="en-GB" i="1" dirty="0" err="1"/>
              <a:t>betyder</a:t>
            </a:r>
            <a:r>
              <a:rPr lang="en-GB" i="1" dirty="0"/>
              <a:t> </a:t>
            </a:r>
            <a:r>
              <a:rPr lang="en-GB" i="1" dirty="0" err="1"/>
              <a:t>att</a:t>
            </a:r>
            <a:r>
              <a:rPr lang="en-GB" i="1" dirty="0"/>
              <a:t> </a:t>
            </a:r>
            <a:r>
              <a:rPr lang="en-GB" i="1" dirty="0" err="1"/>
              <a:t>frågor</a:t>
            </a:r>
            <a:r>
              <a:rPr lang="en-GB" i="1" dirty="0"/>
              <a:t> om </a:t>
            </a:r>
            <a:r>
              <a:rPr lang="en-GB" i="1" dirty="0" err="1"/>
              <a:t>vår</a:t>
            </a:r>
            <a:r>
              <a:rPr lang="en-GB" i="1" dirty="0"/>
              <a:t> beredskap </a:t>
            </a:r>
            <a:r>
              <a:rPr lang="en-GB" i="1" dirty="0" err="1"/>
              <a:t>blir</a:t>
            </a:r>
            <a:r>
              <a:rPr lang="en-GB" i="1" dirty="0"/>
              <a:t> </a:t>
            </a:r>
            <a:r>
              <a:rPr lang="en-GB" i="1" dirty="0" err="1"/>
              <a:t>en</a:t>
            </a:r>
            <a:r>
              <a:rPr lang="en-GB" i="1" dirty="0"/>
              <a:t> </a:t>
            </a:r>
            <a:r>
              <a:rPr lang="en-GB" i="1" dirty="0" err="1"/>
              <a:t>naturligt</a:t>
            </a:r>
            <a:r>
              <a:rPr lang="en-GB" i="1" dirty="0"/>
              <a:t> del </a:t>
            </a:r>
            <a:r>
              <a:rPr lang="en-GB" i="1" dirty="0" err="1"/>
              <a:t>av</a:t>
            </a:r>
            <a:r>
              <a:rPr lang="en-GB" i="1" dirty="0"/>
              <a:t> </a:t>
            </a:r>
            <a:r>
              <a:rPr lang="en-GB" i="1" dirty="0" err="1"/>
              <a:t>vardagen</a:t>
            </a:r>
            <a:r>
              <a:rPr lang="en-GB" i="1" dirty="0"/>
              <a:t>, </a:t>
            </a:r>
            <a:r>
              <a:rPr lang="en-GB" i="1" dirty="0" err="1"/>
              <a:t>ett</a:t>
            </a:r>
            <a:r>
              <a:rPr lang="en-GB" i="1" dirty="0"/>
              <a:t> </a:t>
            </a:r>
            <a:r>
              <a:rPr lang="en-GB" i="1" dirty="0" err="1"/>
              <a:t>sätt</a:t>
            </a:r>
            <a:r>
              <a:rPr lang="en-GB" i="1" dirty="0"/>
              <a:t> </a:t>
            </a:r>
            <a:r>
              <a:rPr lang="en-GB" i="1" dirty="0" err="1"/>
              <a:t>att</a:t>
            </a:r>
            <a:r>
              <a:rPr lang="en-GB" i="1" dirty="0"/>
              <a:t> </a:t>
            </a:r>
            <a:r>
              <a:rPr lang="en-GB" i="1" dirty="0" err="1"/>
              <a:t>tänka</a:t>
            </a:r>
            <a:r>
              <a:rPr lang="en-GB" i="1" dirty="0"/>
              <a:t> </a:t>
            </a:r>
            <a:r>
              <a:rPr lang="en-GB" i="1" dirty="0" err="1"/>
              <a:t>som</a:t>
            </a:r>
            <a:r>
              <a:rPr lang="en-GB" i="1" dirty="0"/>
              <a:t> </a:t>
            </a:r>
            <a:r>
              <a:rPr lang="en-GB" i="1" dirty="0" err="1"/>
              <a:t>alltid</a:t>
            </a:r>
            <a:r>
              <a:rPr lang="en-GB" i="1" dirty="0"/>
              <a:t> </a:t>
            </a:r>
            <a:r>
              <a:rPr lang="en-GB" i="1" dirty="0" err="1"/>
              <a:t>finns</a:t>
            </a:r>
            <a:r>
              <a:rPr lang="en-GB" i="1" dirty="0"/>
              <a:t> med </a:t>
            </a:r>
            <a:r>
              <a:rPr lang="en-GB" i="1" dirty="0" err="1"/>
              <a:t>oss</a:t>
            </a:r>
            <a:r>
              <a:rPr lang="en-GB" i="1" dirty="0"/>
              <a:t>.  </a:t>
            </a:r>
          </a:p>
          <a:p>
            <a:endParaRPr lang="en-GB"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7</a:t>
            </a:fld>
            <a:endParaRPr lang="en-GB"/>
          </a:p>
        </p:txBody>
      </p:sp>
    </p:spTree>
    <p:extLst>
      <p:ext uri="{BB962C8B-B14F-4D97-AF65-F5344CB8AC3E}">
        <p14:creationId xmlns:p14="http://schemas.microsoft.com/office/powerpoint/2010/main" val="9563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MSB inledde uppdraget med en bred samverkansprocess under våren där myndigheten deltog i en rad olika forum och möten för att berätta om uppdraget, visa ett tänkt innehåll i den nya broschyren samt fånga upp synpunkter och medskick. Den breda förankringen i samhället är en av framgångsfaktorerna för att broschyren ska få ett bra mottagande.</a:t>
            </a:r>
          </a:p>
          <a:p>
            <a:endParaRPr lang="sv-SE" dirty="0"/>
          </a:p>
        </p:txBody>
      </p:sp>
      <p:sp>
        <p:nvSpPr>
          <p:cNvPr id="4" name="Platshållare för bildnummer 3"/>
          <p:cNvSpPr>
            <a:spLocks noGrp="1"/>
          </p:cNvSpPr>
          <p:nvPr>
            <p:ph type="sldNum" sz="quarter" idx="5"/>
          </p:nvPr>
        </p:nvSpPr>
        <p:spPr/>
        <p:txBody>
          <a:bodyPr/>
          <a:lstStyle/>
          <a:p>
            <a:fld id="{B66E40B8-35C6-4132-8CC8-950865AA2D07}" type="slidenum">
              <a:rPr lang="sv-SE" smtClean="0"/>
              <a:t>8</a:t>
            </a:fld>
            <a:endParaRPr lang="sv-SE"/>
          </a:p>
        </p:txBody>
      </p:sp>
    </p:spTree>
    <p:extLst>
      <p:ext uri="{BB962C8B-B14F-4D97-AF65-F5344CB8AC3E}">
        <p14:creationId xmlns:p14="http://schemas.microsoft.com/office/powerpoint/2010/main" val="211024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Ambitionen</a:t>
            </a:r>
            <a:r>
              <a:rPr lang="en-GB" dirty="0"/>
              <a:t> </a:t>
            </a:r>
            <a:r>
              <a:rPr lang="en-GB" dirty="0" err="1"/>
              <a:t>har</a:t>
            </a:r>
            <a:r>
              <a:rPr lang="en-GB" dirty="0"/>
              <a:t> </a:t>
            </a:r>
            <a:r>
              <a:rPr lang="en-GB" dirty="0" err="1"/>
              <a:t>varit</a:t>
            </a:r>
            <a:r>
              <a:rPr lang="en-GB" dirty="0"/>
              <a:t> </a:t>
            </a:r>
            <a:r>
              <a:rPr lang="en-GB" dirty="0" err="1"/>
              <a:t>att</a:t>
            </a:r>
            <a:r>
              <a:rPr lang="en-GB" dirty="0"/>
              <a:t> ta </a:t>
            </a:r>
            <a:r>
              <a:rPr lang="en-GB" dirty="0" err="1"/>
              <a:t>fram</a:t>
            </a:r>
            <a:r>
              <a:rPr lang="en-GB" dirty="0"/>
              <a:t> </a:t>
            </a:r>
            <a:r>
              <a:rPr lang="en-GB" dirty="0" err="1"/>
              <a:t>en</a:t>
            </a:r>
            <a:r>
              <a:rPr lang="en-GB" dirty="0"/>
              <a:t> </a:t>
            </a:r>
            <a:r>
              <a:rPr lang="en-GB" dirty="0" err="1"/>
              <a:t>broschyr</a:t>
            </a:r>
            <a:r>
              <a:rPr lang="en-GB" dirty="0"/>
              <a:t> </a:t>
            </a:r>
            <a:r>
              <a:rPr lang="en-GB" dirty="0" err="1"/>
              <a:t>som</a:t>
            </a:r>
            <a:r>
              <a:rPr lang="en-GB" dirty="0"/>
              <a:t> ska </a:t>
            </a:r>
            <a:r>
              <a:rPr lang="en-GB" dirty="0" err="1"/>
              <a:t>kunna</a:t>
            </a:r>
            <a:r>
              <a:rPr lang="en-GB" dirty="0"/>
              <a:t> </a:t>
            </a:r>
            <a:r>
              <a:rPr lang="en-GB" dirty="0" err="1"/>
              <a:t>vara</a:t>
            </a:r>
            <a:r>
              <a:rPr lang="en-GB" dirty="0"/>
              <a:t> </a:t>
            </a:r>
            <a:r>
              <a:rPr lang="en-GB" dirty="0" err="1"/>
              <a:t>ett</a:t>
            </a:r>
            <a:r>
              <a:rPr lang="en-GB" dirty="0"/>
              <a:t> </a:t>
            </a:r>
            <a:r>
              <a:rPr lang="en-GB" dirty="0" err="1"/>
              <a:t>konkret</a:t>
            </a:r>
            <a:r>
              <a:rPr lang="en-GB" dirty="0"/>
              <a:t> </a:t>
            </a:r>
            <a:r>
              <a:rPr lang="en-GB" dirty="0" err="1"/>
              <a:t>stöd</a:t>
            </a:r>
            <a:r>
              <a:rPr lang="en-GB" dirty="0"/>
              <a:t> för </a:t>
            </a:r>
            <a:r>
              <a:rPr lang="en-GB" dirty="0" err="1"/>
              <a:t>människor</a:t>
            </a:r>
            <a:r>
              <a:rPr lang="en-GB" dirty="0"/>
              <a:t>, </a:t>
            </a:r>
            <a:r>
              <a:rPr lang="en-GB" dirty="0" err="1"/>
              <a:t>såväl</a:t>
            </a:r>
            <a:r>
              <a:rPr lang="en-GB" dirty="0"/>
              <a:t> för </a:t>
            </a:r>
            <a:r>
              <a:rPr lang="en-GB" dirty="0" err="1"/>
              <a:t>att</a:t>
            </a:r>
            <a:r>
              <a:rPr lang="en-GB" dirty="0"/>
              <a:t> </a:t>
            </a:r>
            <a:r>
              <a:rPr lang="en-GB" dirty="0" err="1"/>
              <a:t>stärka</a:t>
            </a:r>
            <a:r>
              <a:rPr lang="en-GB" dirty="0"/>
              <a:t> den </a:t>
            </a:r>
            <a:r>
              <a:rPr lang="en-GB" dirty="0" err="1"/>
              <a:t>egna</a:t>
            </a:r>
            <a:r>
              <a:rPr lang="en-GB" dirty="0"/>
              <a:t> </a:t>
            </a:r>
            <a:r>
              <a:rPr lang="en-GB" dirty="0" err="1"/>
              <a:t>beredskapen</a:t>
            </a:r>
            <a:r>
              <a:rPr lang="en-GB" dirty="0"/>
              <a:t> </a:t>
            </a:r>
            <a:r>
              <a:rPr lang="en-GB" dirty="0" err="1"/>
              <a:t>innan</a:t>
            </a:r>
            <a:r>
              <a:rPr lang="en-GB" dirty="0"/>
              <a:t> </a:t>
            </a:r>
            <a:r>
              <a:rPr lang="en-GB" dirty="0" err="1"/>
              <a:t>något</a:t>
            </a:r>
            <a:r>
              <a:rPr lang="en-GB" dirty="0"/>
              <a:t> </a:t>
            </a:r>
            <a:r>
              <a:rPr lang="en-GB" dirty="0" err="1"/>
              <a:t>händer</a:t>
            </a:r>
            <a:r>
              <a:rPr lang="en-GB" dirty="0"/>
              <a:t>, men </a:t>
            </a:r>
            <a:r>
              <a:rPr lang="en-GB" dirty="0" err="1"/>
              <a:t>också</a:t>
            </a:r>
            <a:r>
              <a:rPr lang="en-GB" dirty="0"/>
              <a:t> för </a:t>
            </a:r>
            <a:r>
              <a:rPr lang="en-GB" dirty="0" err="1"/>
              <a:t>att</a:t>
            </a:r>
            <a:r>
              <a:rPr lang="en-GB" dirty="0"/>
              <a:t> </a:t>
            </a:r>
            <a:r>
              <a:rPr lang="en-GB" dirty="0" err="1"/>
              <a:t>veta</a:t>
            </a:r>
            <a:r>
              <a:rPr lang="en-GB" dirty="0"/>
              <a:t> </a:t>
            </a:r>
            <a:r>
              <a:rPr lang="en-GB" dirty="0" err="1"/>
              <a:t>hur</a:t>
            </a:r>
            <a:r>
              <a:rPr lang="en-GB" dirty="0"/>
              <a:t> man ska </a:t>
            </a:r>
            <a:r>
              <a:rPr lang="en-GB" dirty="0" err="1"/>
              <a:t>agera</a:t>
            </a:r>
            <a:r>
              <a:rPr lang="en-GB" dirty="0"/>
              <a:t> om </a:t>
            </a:r>
            <a:r>
              <a:rPr lang="en-GB" dirty="0" err="1"/>
              <a:t>något</a:t>
            </a:r>
            <a:r>
              <a:rPr lang="en-GB" dirty="0"/>
              <a:t> </a:t>
            </a:r>
            <a:r>
              <a:rPr lang="en-GB" dirty="0" err="1"/>
              <a:t>allvarligt</a:t>
            </a:r>
            <a:r>
              <a:rPr lang="en-GB" dirty="0"/>
              <a:t> </a:t>
            </a:r>
            <a:r>
              <a:rPr lang="en-GB" dirty="0" err="1"/>
              <a:t>händer</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Broschyren ger </a:t>
            </a:r>
            <a:r>
              <a:rPr lang="en-GB" dirty="0" err="1"/>
              <a:t>kortfattad</a:t>
            </a:r>
            <a:r>
              <a:rPr lang="en-GB" dirty="0"/>
              <a:t> </a:t>
            </a:r>
            <a:r>
              <a:rPr lang="en-GB" dirty="0" err="1"/>
              <a:t>och</a:t>
            </a:r>
            <a:r>
              <a:rPr lang="en-GB" dirty="0"/>
              <a:t> </a:t>
            </a:r>
            <a:r>
              <a:rPr lang="en-GB" dirty="0" err="1"/>
              <a:t>övergripande</a:t>
            </a:r>
            <a:r>
              <a:rPr lang="en-GB" dirty="0"/>
              <a:t> information. </a:t>
            </a:r>
            <a:r>
              <a:rPr lang="en-GB" dirty="0" err="1"/>
              <a:t>Fördjupning</a:t>
            </a:r>
            <a:r>
              <a:rPr lang="en-GB" dirty="0"/>
              <a:t> </a:t>
            </a:r>
            <a:r>
              <a:rPr lang="en-GB" dirty="0" err="1"/>
              <a:t>finns</a:t>
            </a:r>
            <a:r>
              <a:rPr lang="en-GB" dirty="0"/>
              <a:t> på bland annat msb.se.</a:t>
            </a:r>
          </a:p>
          <a:p>
            <a:endParaRPr lang="sv-SE"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10</a:t>
            </a:fld>
            <a:endParaRPr lang="en-GB"/>
          </a:p>
        </p:txBody>
      </p:sp>
    </p:spTree>
    <p:extLst>
      <p:ext uri="{BB962C8B-B14F-4D97-AF65-F5344CB8AC3E}">
        <p14:creationId xmlns:p14="http://schemas.microsoft.com/office/powerpoint/2010/main" val="160797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lnSpc>
                <a:spcPct val="114000"/>
              </a:lnSpc>
              <a:spcBef>
                <a:spcPts val="1200"/>
              </a:spcBef>
              <a:spcAft>
                <a:spcPts val="600"/>
              </a:spcAft>
              <a:buFont typeface="Arial" panose="020B0604020202020204" pitchFamily="34" charset="0"/>
              <a:buChar char="•"/>
            </a:pPr>
            <a:r>
              <a:rPr lang="sv-SE" sz="1200" dirty="0"/>
              <a:t>Det militära hotet mot Sverige har ökat och ett väpnat angrepp kan inte uteslutas.</a:t>
            </a:r>
          </a:p>
          <a:p>
            <a:pPr marL="285750" indent="-285750">
              <a:lnSpc>
                <a:spcPct val="114000"/>
              </a:lnSpc>
              <a:spcBef>
                <a:spcPts val="1200"/>
              </a:spcBef>
              <a:spcAft>
                <a:spcPts val="600"/>
              </a:spcAft>
              <a:buFont typeface="Arial" panose="020B0604020202020204" pitchFamily="34" charset="0"/>
              <a:buChar char="•"/>
            </a:pPr>
            <a:r>
              <a:rPr lang="sv-SE" sz="1200" dirty="0"/>
              <a:t>Hotbilden mot Sverige är komplex och omfattar bland annat cyberattacker, påverkansoperationer och sabotage. Olika försök att skada och påverka oss pågår redan nu. </a:t>
            </a:r>
          </a:p>
          <a:p>
            <a:pPr marL="285750" indent="-285750">
              <a:lnSpc>
                <a:spcPct val="114000"/>
              </a:lnSpc>
              <a:spcBef>
                <a:spcPts val="1200"/>
              </a:spcBef>
              <a:spcAft>
                <a:spcPts val="600"/>
              </a:spcAft>
              <a:buFont typeface="Arial" panose="020B0604020202020204" pitchFamily="34" charset="0"/>
              <a:buChar char="•"/>
            </a:pPr>
            <a:r>
              <a:rPr lang="sv-SE" sz="1200" dirty="0"/>
              <a:t>Krig är det yttersta hotet mot vår frihet och säkerhet. </a:t>
            </a:r>
          </a:p>
          <a:p>
            <a:pPr marL="285750" indent="-285750">
              <a:lnSpc>
                <a:spcPct val="114000"/>
              </a:lnSpc>
              <a:spcBef>
                <a:spcPts val="1200"/>
              </a:spcBef>
              <a:spcAft>
                <a:spcPts val="600"/>
              </a:spcAft>
              <a:buFont typeface="Arial" panose="020B0604020202020204" pitchFamily="34" charset="0"/>
              <a:buChar char="•"/>
            </a:pPr>
            <a:r>
              <a:rPr lang="sv-SE" sz="1200" dirty="0"/>
              <a:t>Beredskapen behöver också stärkas inför extremväder och andra hot.</a:t>
            </a:r>
          </a:p>
          <a:p>
            <a:pPr marL="285750" indent="-285750">
              <a:lnSpc>
                <a:spcPct val="114000"/>
              </a:lnSpc>
              <a:spcBef>
                <a:spcPts val="1200"/>
              </a:spcBef>
              <a:spcAft>
                <a:spcPts val="600"/>
              </a:spcAft>
              <a:buFont typeface="Arial" panose="020B0604020202020204" pitchFamily="34" charset="0"/>
              <a:buChar char="•"/>
            </a:pPr>
            <a:r>
              <a:rPr lang="sv-SE" sz="1200" dirty="0"/>
              <a:t>Sveriges motståndskraft behöver stärkas och befolkningens beredskap är en  grundläggande del av den samlade beredskapen.</a:t>
            </a:r>
            <a:endParaRPr lang="en-GB" dirty="0"/>
          </a:p>
          <a:p>
            <a:endParaRPr lang="sv-SE" dirty="0"/>
          </a:p>
        </p:txBody>
      </p:sp>
      <p:sp>
        <p:nvSpPr>
          <p:cNvPr id="4" name="Platshållare för bildnummer 3"/>
          <p:cNvSpPr>
            <a:spLocks noGrp="1"/>
          </p:cNvSpPr>
          <p:nvPr>
            <p:ph type="sldNum" sz="quarter" idx="5"/>
          </p:nvPr>
        </p:nvSpPr>
        <p:spPr/>
        <p:txBody>
          <a:bodyPr/>
          <a:lstStyle/>
          <a:p>
            <a:fld id="{0D6E9804-C11E-4521-ADED-318A1EFBDFFD}" type="slidenum">
              <a:rPr lang="en-GB" smtClean="0"/>
              <a:t>11</a:t>
            </a:fld>
            <a:endParaRPr lang="en-GB"/>
          </a:p>
        </p:txBody>
      </p:sp>
    </p:spTree>
    <p:extLst>
      <p:ext uri="{BB962C8B-B14F-4D97-AF65-F5344CB8AC3E}">
        <p14:creationId xmlns:p14="http://schemas.microsoft.com/office/powerpoint/2010/main" val="3671996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kan undra över om det har hänt något särskilt som gör att det skickas ut en ny broschyr. Exempelvis kan många undra om det blir krig i Sverige nu. Men det finns inget omedelbart militärt hot mot vårt land just nu. Samtidigt behöver vi vara medvetna om att säkerhetsläget är allvarligt och att vi därför behöver agera för att stärka vår motståndskraft. </a:t>
            </a:r>
          </a:p>
        </p:txBody>
      </p:sp>
      <p:sp>
        <p:nvSpPr>
          <p:cNvPr id="4" name="Platshållare för bildnummer 3"/>
          <p:cNvSpPr>
            <a:spLocks noGrp="1"/>
          </p:cNvSpPr>
          <p:nvPr>
            <p:ph type="sldNum" sz="quarter" idx="5"/>
          </p:nvPr>
        </p:nvSpPr>
        <p:spPr/>
        <p:txBody>
          <a:bodyPr/>
          <a:lstStyle/>
          <a:p>
            <a:fld id="{0D6E9804-C11E-4521-ADED-318A1EFBDFFD}" type="slidenum">
              <a:rPr lang="en-GB" smtClean="0"/>
              <a:t>12</a:t>
            </a:fld>
            <a:endParaRPr lang="en-GB"/>
          </a:p>
        </p:txBody>
      </p:sp>
    </p:spTree>
    <p:extLst>
      <p:ext uri="{BB962C8B-B14F-4D97-AF65-F5344CB8AC3E}">
        <p14:creationId xmlns:p14="http://schemas.microsoft.com/office/powerpoint/2010/main" val="2015274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1.xml"/><Relationship Id="rId4"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Master" Target="../slideMasters/slideMaster1.xml"/><Relationship Id="rId4" Type="http://schemas.openxmlformats.org/officeDocument/2006/relationships/tags" Target="../tags/tag2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FFDA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043727" y="1683582"/>
            <a:ext cx="4615393" cy="3490837"/>
          </a:xfrm>
        </p:spPr>
        <p:txBody>
          <a:bodyPr anchor="ctr">
            <a:noAutofit/>
          </a:bodyPr>
          <a:lstStyle>
            <a:lvl1pPr algn="l">
              <a:defRPr sz="6600">
                <a:solidFill>
                  <a:srgbClr val="000000"/>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14723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CAB9259-5F7F-8ABB-4DA7-F2F938E65A6C}"/>
              </a:ext>
            </a:extLst>
          </p:cNvPr>
          <p:cNvSpPr>
            <a:spLocks noGrp="1"/>
          </p:cNvSpPr>
          <p:nvPr>
            <p:ph type="pic" sz="quarter" idx="10"/>
          </p:nvPr>
        </p:nvSpPr>
        <p:spPr>
          <a:xfrm>
            <a:off x="0" y="0"/>
            <a:ext cx="12191999" cy="6858000"/>
          </a:xfrm>
        </p:spPr>
        <p:txBody>
          <a:bodyPr anchor="ctr"/>
          <a:lstStyle>
            <a:lvl1pPr marL="0" indent="0" algn="ctr">
              <a:buNone/>
              <a:defRPr/>
            </a:lvl1pPr>
          </a:lstStyle>
          <a:p>
            <a:endParaRPr lang="sv-SE" dirty="0"/>
          </a:p>
        </p:txBody>
      </p:sp>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6471920" y="1443703"/>
            <a:ext cx="4744720" cy="557817"/>
          </a:xfrm>
        </p:spPr>
        <p:txBody>
          <a:bodyPr/>
          <a:lstStyle>
            <a:lvl1pPr>
              <a:defRPr>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6471920" y="2113281"/>
            <a:ext cx="4744720" cy="408864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86869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Rubrik och innehåll">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762000" y="1443703"/>
            <a:ext cx="5143500" cy="557817"/>
          </a:xfrm>
        </p:spPr>
        <p:txBody>
          <a:bodyPr/>
          <a:lstStyle>
            <a:lvl1pPr>
              <a:defRPr>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762000" y="2113281"/>
            <a:ext cx="5143500" cy="408864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Platshållare för bild 5">
            <a:extLst>
              <a:ext uri="{FF2B5EF4-FFF2-40B4-BE49-F238E27FC236}">
                <a16:creationId xmlns:a16="http://schemas.microsoft.com/office/drawing/2014/main" id="{EC41DFB1-4D91-4A57-CF27-1CCF10DA9256}"/>
              </a:ext>
            </a:extLst>
          </p:cNvPr>
          <p:cNvSpPr>
            <a:spLocks noGrp="1"/>
          </p:cNvSpPr>
          <p:nvPr>
            <p:ph type="pic" sz="quarter" idx="10"/>
          </p:nvPr>
        </p:nvSpPr>
        <p:spPr>
          <a:xfrm>
            <a:off x="6705600" y="0"/>
            <a:ext cx="5486400" cy="6858000"/>
          </a:xfrm>
        </p:spPr>
        <p:txBody>
          <a:bodyPr anchor="ctr"/>
          <a:lstStyle>
            <a:lvl1pPr marL="0" indent="0" algn="ctr">
              <a:buNone/>
              <a:defRPr/>
            </a:lvl1pPr>
          </a:lstStyle>
          <a:p>
            <a:endParaRPr lang="sv-SE"/>
          </a:p>
        </p:txBody>
      </p:sp>
    </p:spTree>
    <p:extLst>
      <p:ext uri="{BB962C8B-B14F-4D97-AF65-F5344CB8AC3E}">
        <p14:creationId xmlns:p14="http://schemas.microsoft.com/office/powerpoint/2010/main" val="30193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4618188" y="1361440"/>
            <a:ext cx="6872772" cy="508280"/>
          </a:xfrm>
        </p:spPr>
        <p:txBody>
          <a:bodyPr/>
          <a:lstStyle>
            <a:lvl1pPr>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4618188" y="2001239"/>
            <a:ext cx="6872772"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8222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996148" y="1108423"/>
            <a:ext cx="530305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996148" y="1868879"/>
            <a:ext cx="530305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90621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6096000" y="1108423"/>
            <a:ext cx="530305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6096000" y="1868879"/>
            <a:ext cx="530305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5099852"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18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967804" y="803623"/>
            <a:ext cx="10256392" cy="520352"/>
          </a:xfrm>
        </p:spPr>
        <p:txBody>
          <a:bodyPr/>
          <a:lstStyle>
            <a:lvl1pPr algn="l">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6648450" y="2556584"/>
            <a:ext cx="4575746"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Platshållare för text 5">
            <a:extLst>
              <a:ext uri="{FF2B5EF4-FFF2-40B4-BE49-F238E27FC236}">
                <a16:creationId xmlns:a16="http://schemas.microsoft.com/office/drawing/2014/main" id="{AC37D767-BB74-F494-26F7-DBCE649CC80C}"/>
              </a:ext>
            </a:extLst>
          </p:cNvPr>
          <p:cNvSpPr>
            <a:spLocks noGrp="1"/>
          </p:cNvSpPr>
          <p:nvPr>
            <p:ph type="body" sz="quarter" idx="10" hasCustomPrompt="1"/>
          </p:nvPr>
        </p:nvSpPr>
        <p:spPr>
          <a:xfrm>
            <a:off x="967804" y="1384935"/>
            <a:ext cx="10256392" cy="651510"/>
          </a:xfrm>
        </p:spPr>
        <p:txBody>
          <a:bodyPr/>
          <a:lstStyle>
            <a:lvl1pPr marL="0" indent="0">
              <a:buNone/>
              <a:defRPr sz="2200" b="0" i="1">
                <a:latin typeface="+mj-lt"/>
              </a:defRPr>
            </a:lvl1pPr>
          </a:lstStyle>
          <a:p>
            <a:pPr lvl="0"/>
            <a:r>
              <a:rPr lang="sv-SE" dirty="0"/>
              <a:t>Rubrik</a:t>
            </a:r>
          </a:p>
        </p:txBody>
      </p:sp>
    </p:spTree>
    <p:extLst>
      <p:ext uri="{BB962C8B-B14F-4D97-AF65-F5344CB8AC3E}">
        <p14:creationId xmlns:p14="http://schemas.microsoft.com/office/powerpoint/2010/main" val="6286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a bild">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Platshållare för bild 5">
            <a:extLst>
              <a:ext uri="{FF2B5EF4-FFF2-40B4-BE49-F238E27FC236}">
                <a16:creationId xmlns:a16="http://schemas.microsoft.com/office/drawing/2014/main" id="{968A589A-58D4-D228-D5CF-1239218D537D}"/>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sv-SE"/>
          </a:p>
        </p:txBody>
      </p:sp>
    </p:spTree>
    <p:extLst>
      <p:ext uri="{BB962C8B-B14F-4D97-AF65-F5344CB8AC3E}">
        <p14:creationId xmlns:p14="http://schemas.microsoft.com/office/powerpoint/2010/main" val="8411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837397" y="584667"/>
            <a:ext cx="10517206" cy="516224"/>
          </a:xfrm>
        </p:spPr>
        <p:txBody>
          <a:bodyPr/>
          <a:lstStyle>
            <a:lvl1pPr algn="ctr">
              <a:defRPr>
                <a:solidFill>
                  <a:srgbClr val="000000"/>
                </a:solidFill>
              </a:defRPr>
            </a:lvl1pPr>
          </a:lstStyle>
          <a:p>
            <a:r>
              <a:rPr lang="sv-SE" dirty="0"/>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rgbClr val="FFDA00"/>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2D5A335-CB4C-DA26-A9CF-26D2C5B4378E}"/>
              </a:ext>
            </a:extLst>
          </p:cNvPr>
          <p:cNvSpPr/>
          <p:nvPr userDrawn="1"/>
        </p:nvSpPr>
        <p:spPr>
          <a:xfrm>
            <a:off x="772633" y="773657"/>
            <a:ext cx="10646735" cy="531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043727" y="1768644"/>
            <a:ext cx="10056664" cy="1009998"/>
          </a:xfrm>
        </p:spPr>
        <p:txBody>
          <a:bodyPr anchor="ctr">
            <a:noAutofit/>
          </a:bodyPr>
          <a:lstStyle>
            <a:lvl1pPr algn="ctr">
              <a:defRPr sz="6600">
                <a:solidFill>
                  <a:srgbClr val="000000"/>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innehåll 3">
            <a:extLst>
              <a:ext uri="{FF2B5EF4-FFF2-40B4-BE49-F238E27FC236}">
                <a16:creationId xmlns:a16="http://schemas.microsoft.com/office/drawing/2014/main" id="{75570808-C0E6-43E4-3813-D1AFF6239AD0}"/>
              </a:ext>
            </a:extLst>
          </p:cNvPr>
          <p:cNvSpPr>
            <a:spLocks noGrp="1"/>
          </p:cNvSpPr>
          <p:nvPr>
            <p:ph sz="quarter" idx="10"/>
          </p:nvPr>
        </p:nvSpPr>
        <p:spPr>
          <a:xfrm>
            <a:off x="1020763" y="3147238"/>
            <a:ext cx="10079628" cy="2366963"/>
          </a:xfrm>
        </p:spPr>
        <p:txBody>
          <a:bodyPr/>
          <a:lstStyle>
            <a:lvl1pPr marL="0" indent="0" algn="ctr">
              <a:buNone/>
              <a:defRPr sz="4000"/>
            </a:lvl1pPr>
            <a:lvl2pPr marL="457200" indent="0" algn="ctr">
              <a:buNone/>
              <a:defRPr sz="3600"/>
            </a:lvl2pPr>
            <a:lvl3pPr marL="914400" indent="0" algn="ctr">
              <a:buNone/>
              <a:defRPr sz="3200"/>
            </a:lvl3pPr>
            <a:lvl4pPr marL="1371600" indent="0" algn="ctr">
              <a:buNone/>
              <a:defRPr sz="2800"/>
            </a:lvl4pPr>
            <a:lvl5pPr marL="1828800" indent="0" algn="ctr">
              <a:buNone/>
              <a:defRPr sz="2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31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00FC12D-F433-5C5C-EB5F-D731C73BFD72}"/>
              </a:ext>
            </a:extLst>
          </p:cNvPr>
          <p:cNvSpPr/>
          <p:nvPr userDrawn="1"/>
        </p:nvSpPr>
        <p:spPr>
          <a:xfrm>
            <a:off x="946298" y="695547"/>
            <a:ext cx="10299405" cy="5466907"/>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651591" y="928577"/>
            <a:ext cx="8888818" cy="5000846"/>
          </a:xfrm>
        </p:spPr>
        <p:txBody>
          <a:bodyPr anchor="ctr"/>
          <a:lstStyle>
            <a:lvl1pPr algn="ctr">
              <a:defRPr sz="4800">
                <a:solidFill>
                  <a:srgbClr val="000000"/>
                </a:solidFill>
              </a:defRPr>
            </a:lvl1pPr>
          </a:lstStyle>
          <a:p>
            <a:r>
              <a:rPr lang="sv-SE" dirty="0"/>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64091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Rubrik, text, gul ka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98192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38926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ektangel 6">
            <a:extLst>
              <a:ext uri="{FF2B5EF4-FFF2-40B4-BE49-F238E27FC236}">
                <a16:creationId xmlns:a16="http://schemas.microsoft.com/office/drawing/2014/main" id="{000FC12D-F433-5C5C-EB5F-D731C73BFD72}"/>
              </a:ext>
            </a:extLst>
          </p:cNvPr>
          <p:cNvSpPr/>
          <p:nvPr userDrawn="1"/>
        </p:nvSpPr>
        <p:spPr>
          <a:xfrm>
            <a:off x="0" y="0"/>
            <a:ext cx="304800" cy="6858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49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773388" y="1413223"/>
            <a:ext cx="8580582" cy="659417"/>
          </a:xfrm>
        </p:spPr>
        <p:txBody>
          <a:bodyPr/>
          <a:lstStyle>
            <a:lvl1pPr>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04159"/>
            <a:ext cx="8580582"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ubrik och innehåll - gul ka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773388" y="1413223"/>
            <a:ext cx="8580582" cy="659417"/>
          </a:xfrm>
        </p:spPr>
        <p:txBody>
          <a:bodyPr/>
          <a:lstStyle>
            <a:lvl1pPr>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04159"/>
            <a:ext cx="8580582"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a:extLst>
              <a:ext uri="{FF2B5EF4-FFF2-40B4-BE49-F238E27FC236}">
                <a16:creationId xmlns:a16="http://schemas.microsoft.com/office/drawing/2014/main" id="{2C6660B9-7C26-DC80-F515-969C60D23242}"/>
              </a:ext>
            </a:extLst>
          </p:cNvPr>
          <p:cNvSpPr/>
          <p:nvPr userDrawn="1"/>
        </p:nvSpPr>
        <p:spPr>
          <a:xfrm>
            <a:off x="0" y="0"/>
            <a:ext cx="304800" cy="6858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086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6856281" y="978176"/>
            <a:ext cx="4583705" cy="992864"/>
          </a:xfrm>
        </p:spPr>
        <p:txBody>
          <a:bodyPr anchor="b"/>
          <a:lstStyle>
            <a:lvl1pPr>
              <a:defRPr sz="3200">
                <a:solidFill>
                  <a:srgbClr val="000000"/>
                </a:solidFill>
              </a:defRPr>
            </a:lvl1pPr>
          </a:lstStyle>
          <a:p>
            <a:r>
              <a:rPr lang="sv-SE" dirty="0"/>
              <a:t>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6856282" y="2133600"/>
            <a:ext cx="4583878" cy="382653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097280" y="732503"/>
            <a:ext cx="9810878" cy="446057"/>
          </a:xfrm>
        </p:spPr>
        <p:txBody>
          <a:bodyPr/>
          <a:lstStyle>
            <a:lvl1pPr>
              <a:defRPr sz="2800">
                <a:solidFill>
                  <a:srgbClr val="000000"/>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097280" y="1371600"/>
            <a:ext cx="5065444" cy="4886960"/>
          </a:xfrm>
        </p:spPr>
        <p:txBody>
          <a:bodyPr/>
          <a:lstStyle>
            <a:lvl1pPr>
              <a:lnSpc>
                <a:spcPts val="2200"/>
              </a:lnSpc>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344236" y="1371600"/>
            <a:ext cx="5065444" cy="4886960"/>
          </a:xfrm>
        </p:spPr>
        <p:txBody>
          <a:bodyPr/>
          <a:lstStyle>
            <a:lvl1pPr>
              <a:lnSpc>
                <a:spcPts val="2200"/>
              </a:lnSpc>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ektangel 5">
            <a:extLst>
              <a:ext uri="{FF2B5EF4-FFF2-40B4-BE49-F238E27FC236}">
                <a16:creationId xmlns:a16="http://schemas.microsoft.com/office/drawing/2014/main" id="{C1B53C70-E3D6-8C80-114E-2D42D70D40A8}"/>
              </a:ext>
            </a:extLst>
          </p:cNvPr>
          <p:cNvSpPr/>
          <p:nvPr userDrawn="1"/>
        </p:nvSpPr>
        <p:spPr>
          <a:xfrm>
            <a:off x="0" y="0"/>
            <a:ext cx="304800" cy="6858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847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996148" y="1108423"/>
            <a:ext cx="701247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996148" y="1868879"/>
            <a:ext cx="701247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28682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ubrik och innehåll">
    <p:bg>
      <p:bgPr>
        <a:solidFill>
          <a:srgbClr val="FFFFFF"/>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1A84967E-03BD-FDDB-8C1F-EC6CA2D7A99E}"/>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sv-SE"/>
          </a:p>
        </p:txBody>
      </p:sp>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8808721" y="1062703"/>
            <a:ext cx="2828924" cy="1051847"/>
          </a:xfrm>
        </p:spPr>
        <p:txBody>
          <a:bodyPr/>
          <a:lstStyle>
            <a:lvl1pPr>
              <a:defRPr>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8808720" y="2181225"/>
            <a:ext cx="2828923" cy="363970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21999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21"/>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22"/>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23"/>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2024-11-06</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24"/>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25"/>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26"/>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63" r:id="rId3"/>
    <p:sldLayoutId id="2147483662" r:id="rId4"/>
    <p:sldLayoutId id="2147483692" r:id="rId5"/>
    <p:sldLayoutId id="2147483667" r:id="rId6"/>
    <p:sldLayoutId id="2147483664" r:id="rId7"/>
    <p:sldLayoutId id="2147483680" r:id="rId8"/>
    <p:sldLayoutId id="2147483681" r:id="rId9"/>
    <p:sldLayoutId id="2147483682" r:id="rId10"/>
    <p:sldLayoutId id="2147483694" r:id="rId11"/>
    <p:sldLayoutId id="2147483683" r:id="rId12"/>
    <p:sldLayoutId id="2147483684" r:id="rId13"/>
    <p:sldLayoutId id="2147483693" r:id="rId14"/>
    <p:sldLayoutId id="2147483695" r:id="rId15"/>
    <p:sldLayoutId id="2147483696" r:id="rId16"/>
    <p:sldLayoutId id="2147483665" r:id="rId17"/>
    <p:sldLayoutId id="2147483666" r:id="rId18"/>
    <p:sldLayoutId id="214748369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hyperlink" Target="mailto:broschyren@msb.se"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8CE763-DB27-4F55-93FD-B49ECB6C32DD}"/>
              </a:ext>
            </a:extLst>
          </p:cNvPr>
          <p:cNvSpPr>
            <a:spLocks noGrp="1"/>
          </p:cNvSpPr>
          <p:nvPr>
            <p:ph type="ctrTitle"/>
          </p:nvPr>
        </p:nvSpPr>
        <p:spPr>
          <a:xfrm>
            <a:off x="1043727" y="1683582"/>
            <a:ext cx="4615393" cy="3490837"/>
          </a:xfrm>
        </p:spPr>
        <p:txBody>
          <a:bodyPr/>
          <a:lstStyle/>
          <a:p>
            <a:r>
              <a:rPr lang="sv-SE" dirty="0"/>
              <a:t>Om krisen eller kriget kommer 2024</a:t>
            </a:r>
          </a:p>
        </p:txBody>
      </p:sp>
    </p:spTree>
    <p:extLst>
      <p:ext uri="{BB962C8B-B14F-4D97-AF65-F5344CB8AC3E}">
        <p14:creationId xmlns:p14="http://schemas.microsoft.com/office/powerpoint/2010/main" val="41247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9A29C-1B53-43B0-827C-8FA3AB95195A}"/>
              </a:ext>
            </a:extLst>
          </p:cNvPr>
          <p:cNvSpPr>
            <a:spLocks noGrp="1"/>
          </p:cNvSpPr>
          <p:nvPr>
            <p:ph type="title"/>
          </p:nvPr>
        </p:nvSpPr>
        <p:spPr>
          <a:xfrm>
            <a:off x="4618188" y="1881702"/>
            <a:ext cx="6872772" cy="508280"/>
          </a:xfrm>
        </p:spPr>
        <p:txBody>
          <a:bodyPr/>
          <a:lstStyle/>
          <a:p>
            <a:r>
              <a:rPr lang="sv-SE" dirty="0"/>
              <a:t>Vad handlar broschyren om?</a:t>
            </a:r>
          </a:p>
        </p:txBody>
      </p:sp>
      <p:sp>
        <p:nvSpPr>
          <p:cNvPr id="3" name="Platshållare för text 2">
            <a:extLst>
              <a:ext uri="{FF2B5EF4-FFF2-40B4-BE49-F238E27FC236}">
                <a16:creationId xmlns:a16="http://schemas.microsoft.com/office/drawing/2014/main" id="{8EE55856-F354-4FD3-BC78-5254E5F34A25}"/>
              </a:ext>
            </a:extLst>
          </p:cNvPr>
          <p:cNvSpPr>
            <a:spLocks noGrp="1"/>
          </p:cNvSpPr>
          <p:nvPr>
            <p:ph idx="1"/>
          </p:nvPr>
        </p:nvSpPr>
        <p:spPr>
          <a:xfrm>
            <a:off x="4618188" y="2521502"/>
            <a:ext cx="6872772" cy="2231802"/>
          </a:xfrm>
        </p:spPr>
        <p:txBody>
          <a:bodyPr/>
          <a:lstStyle/>
          <a:p>
            <a:r>
              <a:rPr lang="sv-SE" sz="2800" dirty="0"/>
              <a:t>Det här kan hota oss</a:t>
            </a:r>
          </a:p>
          <a:p>
            <a:r>
              <a:rPr lang="sv-SE" sz="2800" dirty="0"/>
              <a:t>Så här kan du och samhället påverkas</a:t>
            </a:r>
          </a:p>
          <a:p>
            <a:r>
              <a:rPr lang="sv-SE" sz="2800" dirty="0"/>
              <a:t>Så här kan du förbereda dig</a:t>
            </a:r>
          </a:p>
          <a:p>
            <a:r>
              <a:rPr lang="sv-SE" sz="2800" dirty="0"/>
              <a:t>Om det händer – gör så här.</a:t>
            </a:r>
          </a:p>
        </p:txBody>
      </p:sp>
    </p:spTree>
    <p:extLst>
      <p:ext uri="{BB962C8B-B14F-4D97-AF65-F5344CB8AC3E}">
        <p14:creationId xmlns:p14="http://schemas.microsoft.com/office/powerpoint/2010/main" val="10655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0272AF-DE03-4D0D-A594-C5C4C144C855}"/>
              </a:ext>
            </a:extLst>
          </p:cNvPr>
          <p:cNvSpPr>
            <a:spLocks noGrp="1"/>
          </p:cNvSpPr>
          <p:nvPr>
            <p:ph type="title"/>
          </p:nvPr>
        </p:nvSpPr>
        <p:spPr/>
        <p:txBody>
          <a:bodyPr/>
          <a:lstStyle/>
          <a:p>
            <a:r>
              <a:rPr lang="sv-SE" dirty="0"/>
              <a:t>Varför en ny broschyr nu?</a:t>
            </a:r>
          </a:p>
        </p:txBody>
      </p:sp>
      <p:sp>
        <p:nvSpPr>
          <p:cNvPr id="3" name="Platshållare för innehåll 2">
            <a:extLst>
              <a:ext uri="{FF2B5EF4-FFF2-40B4-BE49-F238E27FC236}">
                <a16:creationId xmlns:a16="http://schemas.microsoft.com/office/drawing/2014/main" id="{A188927A-F1B7-41F2-9E06-567414378DA3}"/>
              </a:ext>
            </a:extLst>
          </p:cNvPr>
          <p:cNvSpPr>
            <a:spLocks noGrp="1"/>
          </p:cNvSpPr>
          <p:nvPr>
            <p:ph idx="1"/>
          </p:nvPr>
        </p:nvSpPr>
        <p:spPr>
          <a:xfrm>
            <a:off x="996148" y="1868879"/>
            <a:ext cx="8950492" cy="3601527"/>
          </a:xfrm>
        </p:spPr>
        <p:txBody>
          <a:bodyPr/>
          <a:lstStyle/>
          <a:p>
            <a:r>
              <a:rPr lang="sv-SE" dirty="0"/>
              <a:t>Ett kraftigt försämrat säkerhetspolitiskt läge sedan den förra broschyren delades ut 2018. Satsningar på totalförsvaret.</a:t>
            </a:r>
          </a:p>
          <a:p>
            <a:r>
              <a:rPr lang="sv-SE" dirty="0"/>
              <a:t>Sverige allierad i Nato – historisk förändring för svensk säkerhetspolitik och totalförsvar</a:t>
            </a:r>
          </a:p>
          <a:p>
            <a:r>
              <a:rPr lang="sv-SE" dirty="0"/>
              <a:t>Extremväder allt vanligare, men även andra hot </a:t>
            </a:r>
            <a:br>
              <a:rPr lang="sv-SE" dirty="0"/>
            </a:br>
            <a:r>
              <a:rPr lang="sv-SE" dirty="0"/>
              <a:t>som pandemier och störningar i viktiga </a:t>
            </a:r>
            <a:r>
              <a:rPr lang="sv-SE" dirty="0" err="1"/>
              <a:t>it-system</a:t>
            </a:r>
            <a:r>
              <a:rPr lang="sv-SE" dirty="0"/>
              <a:t>.</a:t>
            </a:r>
          </a:p>
        </p:txBody>
      </p:sp>
    </p:spTree>
    <p:extLst>
      <p:ext uri="{BB962C8B-B14F-4D97-AF65-F5344CB8AC3E}">
        <p14:creationId xmlns:p14="http://schemas.microsoft.com/office/powerpoint/2010/main" val="122370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B78C4-5C56-4E4F-B064-362A48244C58}"/>
              </a:ext>
            </a:extLst>
          </p:cNvPr>
          <p:cNvSpPr>
            <a:spLocks noGrp="1"/>
          </p:cNvSpPr>
          <p:nvPr>
            <p:ph type="title"/>
          </p:nvPr>
        </p:nvSpPr>
        <p:spPr>
          <a:xfrm>
            <a:off x="996148" y="1243889"/>
            <a:ext cx="5303052" cy="966397"/>
          </a:xfrm>
        </p:spPr>
        <p:txBody>
          <a:bodyPr/>
          <a:lstStyle/>
          <a:p>
            <a:r>
              <a:rPr lang="sv-SE" dirty="0"/>
              <a:t>Hotbilden mot Sverige </a:t>
            </a:r>
            <a:endParaRPr lang="sv-SE" b="0" i="1" dirty="0"/>
          </a:p>
        </p:txBody>
      </p:sp>
      <p:sp>
        <p:nvSpPr>
          <p:cNvPr id="3" name="Platshållare för text 2">
            <a:extLst>
              <a:ext uri="{FF2B5EF4-FFF2-40B4-BE49-F238E27FC236}">
                <a16:creationId xmlns:a16="http://schemas.microsoft.com/office/drawing/2014/main" id="{645C5EB8-3BA5-4C7F-AF90-EE35D360870E}"/>
              </a:ext>
            </a:extLst>
          </p:cNvPr>
          <p:cNvSpPr>
            <a:spLocks noGrp="1"/>
          </p:cNvSpPr>
          <p:nvPr>
            <p:ph idx="1"/>
          </p:nvPr>
        </p:nvSpPr>
        <p:spPr>
          <a:xfrm>
            <a:off x="996147" y="2026532"/>
            <a:ext cx="5971919" cy="3431255"/>
          </a:xfrm>
        </p:spPr>
        <p:txBody>
          <a:bodyPr/>
          <a:lstStyle/>
          <a:p>
            <a:r>
              <a:rPr lang="sv-SE" sz="2100" dirty="0"/>
              <a:t>Det finns inget omedelbart militärt hot mot Sverige just nu, men ett väpnat angrepp kan heller inte uteslutas.</a:t>
            </a:r>
          </a:p>
          <a:p>
            <a:r>
              <a:rPr lang="sv-SE" sz="2100" dirty="0"/>
              <a:t>Det säkerhetspolitiska läget har försämrats över tid, och särskilt efter Rysslands storskaliga invasion av Ukraina. </a:t>
            </a:r>
          </a:p>
          <a:p>
            <a:r>
              <a:rPr lang="sv-SE" sz="2100" dirty="0"/>
              <a:t>Hotbilden mot Sverige är komplex och vi utsätts redan nu för bland annat cyberattacker, påverkanskampanjer och sabotage.</a:t>
            </a:r>
          </a:p>
        </p:txBody>
      </p:sp>
    </p:spTree>
    <p:extLst>
      <p:ext uri="{BB962C8B-B14F-4D97-AF65-F5344CB8AC3E}">
        <p14:creationId xmlns:p14="http://schemas.microsoft.com/office/powerpoint/2010/main" val="373523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1D0B76-E364-49E1-87E2-8AA86A034458}"/>
              </a:ext>
            </a:extLst>
          </p:cNvPr>
          <p:cNvSpPr>
            <a:spLocks noGrp="1"/>
          </p:cNvSpPr>
          <p:nvPr>
            <p:ph type="title"/>
          </p:nvPr>
        </p:nvSpPr>
        <p:spPr>
          <a:xfrm>
            <a:off x="7933267" y="1591023"/>
            <a:ext cx="3225800" cy="966397"/>
          </a:xfrm>
        </p:spPr>
        <p:txBody>
          <a:bodyPr/>
          <a:lstStyle/>
          <a:p>
            <a:r>
              <a:rPr lang="sv-SE" dirty="0"/>
              <a:t>Andra hot mot vår säkerhet</a:t>
            </a:r>
          </a:p>
        </p:txBody>
      </p:sp>
      <p:sp>
        <p:nvSpPr>
          <p:cNvPr id="3" name="Platshållare för innehåll 2">
            <a:extLst>
              <a:ext uri="{FF2B5EF4-FFF2-40B4-BE49-F238E27FC236}">
                <a16:creationId xmlns:a16="http://schemas.microsoft.com/office/drawing/2014/main" id="{A0DA63A7-CF29-413A-B9BF-5CC0B35501C6}"/>
              </a:ext>
            </a:extLst>
          </p:cNvPr>
          <p:cNvSpPr>
            <a:spLocks noGrp="1"/>
          </p:cNvSpPr>
          <p:nvPr>
            <p:ph idx="1"/>
          </p:nvPr>
        </p:nvSpPr>
        <p:spPr>
          <a:xfrm>
            <a:off x="7905486" y="2757880"/>
            <a:ext cx="2923381" cy="2813188"/>
          </a:xfrm>
        </p:spPr>
        <p:txBody>
          <a:bodyPr/>
          <a:lstStyle/>
          <a:p>
            <a:r>
              <a:rPr lang="sv-SE" dirty="0"/>
              <a:t>Extremväder</a:t>
            </a:r>
          </a:p>
          <a:p>
            <a:r>
              <a:rPr lang="sv-SE" dirty="0"/>
              <a:t>Pandemier</a:t>
            </a:r>
          </a:p>
          <a:p>
            <a:r>
              <a:rPr lang="sv-SE" dirty="0"/>
              <a:t>Störningar i viktiga </a:t>
            </a:r>
            <a:r>
              <a:rPr lang="sv-SE" dirty="0" err="1"/>
              <a:t>it-system</a:t>
            </a:r>
            <a:endParaRPr lang="sv-SE" dirty="0"/>
          </a:p>
          <a:p>
            <a:r>
              <a:rPr lang="sv-SE" dirty="0"/>
              <a:t>Organiserad brottslighet</a:t>
            </a:r>
          </a:p>
        </p:txBody>
      </p:sp>
    </p:spTree>
    <p:extLst>
      <p:ext uri="{BB962C8B-B14F-4D97-AF65-F5344CB8AC3E}">
        <p14:creationId xmlns:p14="http://schemas.microsoft.com/office/powerpoint/2010/main" val="148382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9A29C-1B53-43B0-827C-8FA3AB95195A}"/>
              </a:ext>
            </a:extLst>
          </p:cNvPr>
          <p:cNvSpPr>
            <a:spLocks noGrp="1"/>
          </p:cNvSpPr>
          <p:nvPr>
            <p:ph type="title"/>
          </p:nvPr>
        </p:nvSpPr>
        <p:spPr>
          <a:xfrm>
            <a:off x="996148" y="1108423"/>
            <a:ext cx="4053282" cy="966397"/>
          </a:xfrm>
        </p:spPr>
        <p:txBody>
          <a:bodyPr/>
          <a:lstStyle/>
          <a:p>
            <a:r>
              <a:rPr lang="sv-SE" dirty="0"/>
              <a:t>Vad är skillnaden mot den förra?</a:t>
            </a:r>
          </a:p>
        </p:txBody>
      </p:sp>
      <p:sp>
        <p:nvSpPr>
          <p:cNvPr id="3" name="Platshållare för text 2">
            <a:extLst>
              <a:ext uri="{FF2B5EF4-FFF2-40B4-BE49-F238E27FC236}">
                <a16:creationId xmlns:a16="http://schemas.microsoft.com/office/drawing/2014/main" id="{8EE55856-F354-4FD3-BC78-5254E5F34A25}"/>
              </a:ext>
            </a:extLst>
          </p:cNvPr>
          <p:cNvSpPr>
            <a:spLocks noGrp="1"/>
          </p:cNvSpPr>
          <p:nvPr>
            <p:ph idx="1"/>
          </p:nvPr>
        </p:nvSpPr>
        <p:spPr>
          <a:xfrm>
            <a:off x="996147" y="2301504"/>
            <a:ext cx="4757289" cy="3601527"/>
          </a:xfrm>
        </p:spPr>
        <p:txBody>
          <a:bodyPr/>
          <a:lstStyle/>
          <a:p>
            <a:r>
              <a:rPr lang="sv-SE" dirty="0"/>
              <a:t>Större fokus på vår beredskap för krig</a:t>
            </a:r>
          </a:p>
          <a:p>
            <a:r>
              <a:rPr lang="sv-SE" dirty="0"/>
              <a:t>Mer konkreta råd om hur man skaffar sig en god beredskap och hur man ska agera om något allvarligt händer.</a:t>
            </a:r>
          </a:p>
          <a:p>
            <a:r>
              <a:rPr lang="sv-SE" dirty="0"/>
              <a:t>Tydlighet kring minst en veckas hemberedskap</a:t>
            </a:r>
          </a:p>
          <a:p>
            <a:endParaRPr lang="sv-SE" dirty="0"/>
          </a:p>
        </p:txBody>
      </p:sp>
    </p:spTree>
    <p:extLst>
      <p:ext uri="{BB962C8B-B14F-4D97-AF65-F5344CB8AC3E}">
        <p14:creationId xmlns:p14="http://schemas.microsoft.com/office/powerpoint/2010/main" val="353934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49B4F5-318A-4D49-95EE-A9572599241F}"/>
              </a:ext>
            </a:extLst>
          </p:cNvPr>
          <p:cNvSpPr>
            <a:spLocks noGrp="1"/>
          </p:cNvSpPr>
          <p:nvPr>
            <p:ph type="title"/>
          </p:nvPr>
        </p:nvSpPr>
        <p:spPr>
          <a:xfrm>
            <a:off x="4816308" y="817320"/>
            <a:ext cx="6872772" cy="508280"/>
          </a:xfrm>
        </p:spPr>
        <p:txBody>
          <a:bodyPr/>
          <a:lstStyle/>
          <a:p>
            <a:r>
              <a:rPr lang="sv-SE" dirty="0"/>
              <a:t>Nya områden och råd</a:t>
            </a:r>
          </a:p>
        </p:txBody>
      </p:sp>
      <p:sp>
        <p:nvSpPr>
          <p:cNvPr id="29" name="Platshållare för innehåll 28">
            <a:extLst>
              <a:ext uri="{FF2B5EF4-FFF2-40B4-BE49-F238E27FC236}">
                <a16:creationId xmlns:a16="http://schemas.microsoft.com/office/drawing/2014/main" id="{C24A2F14-82FF-480E-86B9-5F7597A9F5EC}"/>
              </a:ext>
            </a:extLst>
          </p:cNvPr>
          <p:cNvSpPr>
            <a:spLocks noGrp="1"/>
          </p:cNvSpPr>
          <p:nvPr>
            <p:ph idx="1"/>
          </p:nvPr>
        </p:nvSpPr>
        <p:spPr>
          <a:xfrm>
            <a:off x="4842248" y="1563171"/>
            <a:ext cx="6400332" cy="3864863"/>
          </a:xfrm>
        </p:spPr>
        <p:txBody>
          <a:bodyPr/>
          <a:lstStyle/>
          <a:p>
            <a:r>
              <a:rPr lang="sv-SE" dirty="0"/>
              <a:t>Råd till personer med behov av extra stöd</a:t>
            </a:r>
          </a:p>
          <a:p>
            <a:r>
              <a:rPr lang="sv-SE" dirty="0"/>
              <a:t>Råd för att hantera oro</a:t>
            </a:r>
          </a:p>
          <a:p>
            <a:r>
              <a:rPr lang="sv-SE" dirty="0"/>
              <a:t>Råd kring beredskap för husdjur</a:t>
            </a:r>
          </a:p>
          <a:p>
            <a:r>
              <a:rPr lang="sv-SE" dirty="0"/>
              <a:t>Råd för hur man pratar med </a:t>
            </a:r>
            <a:br>
              <a:rPr lang="sv-SE" dirty="0"/>
            </a:br>
            <a:r>
              <a:rPr lang="sv-SE" dirty="0"/>
              <a:t>barn om kris och krig</a:t>
            </a:r>
          </a:p>
          <a:p>
            <a:r>
              <a:rPr lang="sv-SE" dirty="0"/>
              <a:t>Råd för hur man stoppar </a:t>
            </a:r>
            <a:br>
              <a:rPr lang="sv-SE" dirty="0"/>
            </a:br>
            <a:r>
              <a:rPr lang="sv-SE" dirty="0"/>
              <a:t>en blödning</a:t>
            </a:r>
          </a:p>
          <a:p>
            <a:r>
              <a:rPr lang="sv-SE" dirty="0"/>
              <a:t>Råd vid utrymning.</a:t>
            </a:r>
          </a:p>
        </p:txBody>
      </p:sp>
    </p:spTree>
    <p:extLst>
      <p:ext uri="{BB962C8B-B14F-4D97-AF65-F5344CB8AC3E}">
        <p14:creationId xmlns:p14="http://schemas.microsoft.com/office/powerpoint/2010/main" val="255541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5B27BF-83BB-48BB-989F-DC7010DB512E}"/>
              </a:ext>
            </a:extLst>
          </p:cNvPr>
          <p:cNvSpPr>
            <a:spLocks noGrp="1"/>
          </p:cNvSpPr>
          <p:nvPr>
            <p:ph type="title"/>
          </p:nvPr>
        </p:nvSpPr>
        <p:spPr>
          <a:xfrm>
            <a:off x="6674977" y="1229708"/>
            <a:ext cx="4583705" cy="607323"/>
          </a:xfrm>
        </p:spPr>
        <p:txBody>
          <a:bodyPr/>
          <a:lstStyle/>
          <a:p>
            <a:r>
              <a:rPr lang="sv-SE" dirty="0"/>
              <a:t>Utskick till alla hushåll </a:t>
            </a:r>
          </a:p>
        </p:txBody>
      </p:sp>
      <p:sp>
        <p:nvSpPr>
          <p:cNvPr id="3" name="Platshållare för innehåll 2">
            <a:extLst>
              <a:ext uri="{FF2B5EF4-FFF2-40B4-BE49-F238E27FC236}">
                <a16:creationId xmlns:a16="http://schemas.microsoft.com/office/drawing/2014/main" id="{462A4FCA-C731-4F86-9965-BD8E2AA17604}"/>
              </a:ext>
            </a:extLst>
          </p:cNvPr>
          <p:cNvSpPr>
            <a:spLocks noGrp="1"/>
          </p:cNvSpPr>
          <p:nvPr>
            <p:ph type="body" sz="quarter" idx="10"/>
          </p:nvPr>
        </p:nvSpPr>
        <p:spPr>
          <a:xfrm>
            <a:off x="6674978" y="1999591"/>
            <a:ext cx="4889028" cy="4273617"/>
          </a:xfrm>
        </p:spPr>
        <p:txBody>
          <a:bodyPr/>
          <a:lstStyle/>
          <a:p>
            <a:r>
              <a:rPr lang="sv-SE" sz="2300" b="1" dirty="0"/>
              <a:t>18 – 29 november </a:t>
            </a:r>
            <a:br>
              <a:rPr lang="sv-SE" sz="2300" b="1" dirty="0"/>
            </a:br>
            <a:r>
              <a:rPr lang="sv-SE" sz="2300" dirty="0"/>
              <a:t>– utskick till samtliga </a:t>
            </a:r>
            <a:br>
              <a:rPr lang="sv-SE" sz="2300" dirty="0"/>
            </a:br>
            <a:r>
              <a:rPr lang="sv-SE" sz="2300" dirty="0"/>
              <a:t>cirka 5,2 miljoner hushåll</a:t>
            </a:r>
          </a:p>
          <a:p>
            <a:r>
              <a:rPr lang="sv-SE" sz="2300" dirty="0"/>
              <a:t>En digital, tillgänglighetsanpassad </a:t>
            </a:r>
            <a:br>
              <a:rPr lang="sv-SE" sz="2300" dirty="0"/>
            </a:br>
            <a:r>
              <a:rPr lang="sv-SE" sz="2300" dirty="0"/>
              <a:t>version på klarspråk finns </a:t>
            </a:r>
            <a:br>
              <a:rPr lang="sv-SE" sz="2300" dirty="0"/>
            </a:br>
            <a:r>
              <a:rPr lang="sv-SE" sz="2300" dirty="0"/>
              <a:t>på </a:t>
            </a:r>
            <a:r>
              <a:rPr lang="sv-SE" sz="2300" b="1" i="1" dirty="0"/>
              <a:t>msb.se </a:t>
            </a:r>
            <a:r>
              <a:rPr lang="sv-SE" sz="2300" dirty="0"/>
              <a:t>redan nu</a:t>
            </a:r>
          </a:p>
          <a:p>
            <a:r>
              <a:rPr lang="sv-SE" sz="2300" dirty="0"/>
              <a:t>Från 18 november (v. 47) går </a:t>
            </a:r>
            <a:br>
              <a:rPr lang="sv-SE" sz="2300" dirty="0"/>
            </a:br>
            <a:r>
              <a:rPr lang="sv-SE" sz="2300" dirty="0"/>
              <a:t>den att beställa från MSB på svenska och engelska. </a:t>
            </a:r>
          </a:p>
        </p:txBody>
      </p:sp>
      <p:pic>
        <p:nvPicPr>
          <p:cNvPr id="8" name="Platshållare för bild 7" descr="En bild som visar text, bok, person, klädsel&#10;&#10;Automatiskt genererad beskrivning">
            <a:extLst>
              <a:ext uri="{FF2B5EF4-FFF2-40B4-BE49-F238E27FC236}">
                <a16:creationId xmlns:a16="http://schemas.microsoft.com/office/drawing/2014/main" id="{06C3DFDD-11DC-4AD3-2ECD-63F3FC6859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0" y="0"/>
            <a:ext cx="6096000" cy="6857999"/>
          </a:xfrm>
        </p:spPr>
      </p:pic>
    </p:spTree>
    <p:extLst>
      <p:ext uri="{BB962C8B-B14F-4D97-AF65-F5344CB8AC3E}">
        <p14:creationId xmlns:p14="http://schemas.microsoft.com/office/powerpoint/2010/main" val="21845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32296A-46D7-4834-B6E0-A4950DCFA775}"/>
              </a:ext>
            </a:extLst>
          </p:cNvPr>
          <p:cNvSpPr>
            <a:spLocks noGrp="1"/>
          </p:cNvSpPr>
          <p:nvPr>
            <p:ph type="title"/>
          </p:nvPr>
        </p:nvSpPr>
        <p:spPr/>
        <p:txBody>
          <a:bodyPr/>
          <a:lstStyle/>
          <a:p>
            <a:r>
              <a:rPr lang="sv-SE" dirty="0"/>
              <a:t>Digitalt utskick</a:t>
            </a:r>
          </a:p>
        </p:txBody>
      </p:sp>
      <p:sp>
        <p:nvSpPr>
          <p:cNvPr id="3" name="Platshållare för innehåll 2">
            <a:extLst>
              <a:ext uri="{FF2B5EF4-FFF2-40B4-BE49-F238E27FC236}">
                <a16:creationId xmlns:a16="http://schemas.microsoft.com/office/drawing/2014/main" id="{C897CD84-34DD-417B-B611-30B54CFB1BF6}"/>
              </a:ext>
            </a:extLst>
          </p:cNvPr>
          <p:cNvSpPr>
            <a:spLocks noGrp="1"/>
          </p:cNvSpPr>
          <p:nvPr>
            <p:ph idx="1"/>
          </p:nvPr>
        </p:nvSpPr>
        <p:spPr>
          <a:xfrm>
            <a:off x="1773388" y="2204159"/>
            <a:ext cx="7789712" cy="3424481"/>
          </a:xfrm>
        </p:spPr>
        <p:txBody>
          <a:bodyPr/>
          <a:lstStyle/>
          <a:p>
            <a:r>
              <a:rPr lang="sv-SE" dirty="0"/>
              <a:t>Det digitala utskicket startar vecka 48 till alla </a:t>
            </a:r>
            <a:br>
              <a:rPr lang="sv-SE" dirty="0"/>
            </a:br>
            <a:r>
              <a:rPr lang="sv-SE" dirty="0"/>
              <a:t>cirka 6,2 miljoner personer, från 16 år och uppåt </a:t>
            </a:r>
            <a:br>
              <a:rPr lang="sv-SE" dirty="0"/>
            </a:br>
            <a:r>
              <a:rPr lang="sv-SE" dirty="0"/>
              <a:t>som har digital brevlåda.</a:t>
            </a:r>
          </a:p>
          <a:p>
            <a:r>
              <a:rPr lang="sv-SE" dirty="0"/>
              <a:t>Utskicket når alla digitala brevlådor: </a:t>
            </a:r>
            <a:br>
              <a:rPr lang="sv-SE" dirty="0"/>
            </a:br>
            <a:r>
              <a:rPr lang="sv-SE" b="1" dirty="0" err="1"/>
              <a:t>Kivra</a:t>
            </a:r>
            <a:r>
              <a:rPr lang="sv-SE" dirty="0"/>
              <a:t>, </a:t>
            </a:r>
            <a:r>
              <a:rPr lang="sv-SE" b="1" dirty="0" err="1"/>
              <a:t>Billo</a:t>
            </a:r>
            <a:r>
              <a:rPr lang="sv-SE" dirty="0"/>
              <a:t> och </a:t>
            </a:r>
            <a:r>
              <a:rPr lang="sv-SE" b="1" dirty="0"/>
              <a:t>Min myndighetspost</a:t>
            </a:r>
            <a:r>
              <a:rPr lang="sv-SE" dirty="0"/>
              <a:t>.</a:t>
            </a:r>
          </a:p>
          <a:p>
            <a:r>
              <a:rPr lang="sv-SE" dirty="0"/>
              <a:t>Broschyren i utskicket är på svenska, men vi informerar om att den även finns på andra språk. </a:t>
            </a:r>
          </a:p>
        </p:txBody>
      </p:sp>
    </p:spTree>
    <p:extLst>
      <p:ext uri="{BB962C8B-B14F-4D97-AF65-F5344CB8AC3E}">
        <p14:creationId xmlns:p14="http://schemas.microsoft.com/office/powerpoint/2010/main" val="28261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B3D3FE-871A-470B-9393-A58AFAD9D23C}"/>
              </a:ext>
            </a:extLst>
          </p:cNvPr>
          <p:cNvSpPr>
            <a:spLocks noGrp="1"/>
          </p:cNvSpPr>
          <p:nvPr>
            <p:ph type="title"/>
          </p:nvPr>
        </p:nvSpPr>
        <p:spPr>
          <a:xfrm>
            <a:off x="6576460" y="1648827"/>
            <a:ext cx="4817125" cy="508280"/>
          </a:xfrm>
        </p:spPr>
        <p:txBody>
          <a:bodyPr/>
          <a:lstStyle/>
          <a:p>
            <a:r>
              <a:rPr lang="en-GB" dirty="0"/>
              <a:t>Olika format på msb.se</a:t>
            </a:r>
          </a:p>
        </p:txBody>
      </p:sp>
      <p:sp>
        <p:nvSpPr>
          <p:cNvPr id="3" name="Platshållare för text 2">
            <a:extLst>
              <a:ext uri="{FF2B5EF4-FFF2-40B4-BE49-F238E27FC236}">
                <a16:creationId xmlns:a16="http://schemas.microsoft.com/office/drawing/2014/main" id="{62EAF613-183E-4878-9304-90D2262C4CF8}"/>
              </a:ext>
            </a:extLst>
          </p:cNvPr>
          <p:cNvSpPr>
            <a:spLocks noGrp="1"/>
          </p:cNvSpPr>
          <p:nvPr>
            <p:ph idx="1"/>
          </p:nvPr>
        </p:nvSpPr>
        <p:spPr>
          <a:xfrm>
            <a:off x="6576460" y="2288627"/>
            <a:ext cx="4817125" cy="2987042"/>
          </a:xfrm>
        </p:spPr>
        <p:txBody>
          <a:bodyPr/>
          <a:lstStyle/>
          <a:p>
            <a:r>
              <a:rPr lang="sv-SE" dirty="0"/>
              <a:t>Svenska (tryckt och digitalt)</a:t>
            </a:r>
          </a:p>
          <a:p>
            <a:r>
              <a:rPr lang="sv-SE" dirty="0"/>
              <a:t>Lätt svenska (tryckt och digitalt)</a:t>
            </a:r>
          </a:p>
          <a:p>
            <a:r>
              <a:rPr lang="sv-SE" dirty="0"/>
              <a:t>Svenskt teckenspråk</a:t>
            </a:r>
          </a:p>
          <a:p>
            <a:r>
              <a:rPr lang="sv-SE" dirty="0"/>
              <a:t>Inläst på svenska och engelska</a:t>
            </a:r>
          </a:p>
          <a:p>
            <a:r>
              <a:rPr lang="sv-SE" dirty="0"/>
              <a:t>Punktskrift</a:t>
            </a:r>
          </a:p>
          <a:p>
            <a:r>
              <a:rPr lang="sv-SE" dirty="0"/>
              <a:t>Kort film textad på olika språk.</a:t>
            </a:r>
          </a:p>
        </p:txBody>
      </p:sp>
      <p:pic>
        <p:nvPicPr>
          <p:cNvPr id="5" name="Bildobjekt 4">
            <a:extLst>
              <a:ext uri="{FF2B5EF4-FFF2-40B4-BE49-F238E27FC236}">
                <a16:creationId xmlns:a16="http://schemas.microsoft.com/office/drawing/2014/main" id="{C5C89617-B102-5563-1CC7-1D15496669C5}"/>
              </a:ext>
            </a:extLst>
          </p:cNvPr>
          <p:cNvPicPr>
            <a:picLocks noChangeAspect="1"/>
          </p:cNvPicPr>
          <p:nvPr/>
        </p:nvPicPr>
        <p:blipFill>
          <a:blip r:embed="rId3"/>
          <a:stretch>
            <a:fillRect/>
          </a:stretch>
        </p:blipFill>
        <p:spPr>
          <a:xfrm>
            <a:off x="723900" y="1268693"/>
            <a:ext cx="5463540" cy="4611028"/>
          </a:xfrm>
          <a:prstGeom prst="rect">
            <a:avLst/>
          </a:prstGeom>
        </p:spPr>
      </p:pic>
    </p:spTree>
    <p:extLst>
      <p:ext uri="{BB962C8B-B14F-4D97-AF65-F5344CB8AC3E}">
        <p14:creationId xmlns:p14="http://schemas.microsoft.com/office/powerpoint/2010/main" val="262429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E3BD62-BE73-4FB0-ABA0-4C0A7560C90F}"/>
              </a:ext>
            </a:extLst>
          </p:cNvPr>
          <p:cNvSpPr>
            <a:spLocks noGrp="1"/>
          </p:cNvSpPr>
          <p:nvPr>
            <p:ph type="title"/>
          </p:nvPr>
        </p:nvSpPr>
        <p:spPr>
          <a:xfrm>
            <a:off x="1752735" y="829608"/>
            <a:ext cx="9810878" cy="639097"/>
          </a:xfrm>
        </p:spPr>
        <p:txBody>
          <a:bodyPr/>
          <a:lstStyle/>
          <a:p>
            <a:r>
              <a:rPr lang="sv-SE" sz="3600" dirty="0"/>
              <a:t>Språkversioner</a:t>
            </a:r>
          </a:p>
        </p:txBody>
      </p:sp>
      <p:sp>
        <p:nvSpPr>
          <p:cNvPr id="3" name="Platshållare för innehåll 2">
            <a:extLst>
              <a:ext uri="{FF2B5EF4-FFF2-40B4-BE49-F238E27FC236}">
                <a16:creationId xmlns:a16="http://schemas.microsoft.com/office/drawing/2014/main" id="{8B20A632-4590-4E24-8855-D05C0C1DD87F}"/>
              </a:ext>
            </a:extLst>
          </p:cNvPr>
          <p:cNvSpPr>
            <a:spLocks noGrp="1"/>
          </p:cNvSpPr>
          <p:nvPr>
            <p:ph sz="half" idx="1"/>
          </p:nvPr>
        </p:nvSpPr>
        <p:spPr>
          <a:xfrm>
            <a:off x="1752735" y="1659808"/>
            <a:ext cx="5065444" cy="3208492"/>
          </a:xfrm>
        </p:spPr>
        <p:txBody>
          <a:bodyPr/>
          <a:lstStyle/>
          <a:p>
            <a:pPr>
              <a:lnSpc>
                <a:spcPct val="100000"/>
              </a:lnSpc>
            </a:pPr>
            <a:r>
              <a:rPr lang="sv-SE" sz="2400" dirty="0"/>
              <a:t>Engelska (tryckt och digitalt)</a:t>
            </a:r>
          </a:p>
          <a:p>
            <a:pPr>
              <a:lnSpc>
                <a:spcPct val="100000"/>
              </a:lnSpc>
            </a:pPr>
            <a:r>
              <a:rPr lang="sv-SE" sz="2400" dirty="0"/>
              <a:t>Arabiska (digitalt)</a:t>
            </a:r>
          </a:p>
          <a:p>
            <a:pPr>
              <a:lnSpc>
                <a:spcPct val="100000"/>
              </a:lnSpc>
            </a:pPr>
            <a:r>
              <a:rPr lang="sv-SE" sz="2400" dirty="0"/>
              <a:t>Persiska/Farsi (digitalt)</a:t>
            </a:r>
          </a:p>
          <a:p>
            <a:pPr>
              <a:lnSpc>
                <a:spcPct val="100000"/>
              </a:lnSpc>
            </a:pPr>
            <a:r>
              <a:rPr lang="sv-SE" sz="2400" dirty="0"/>
              <a:t>Polska (digitalt)</a:t>
            </a:r>
          </a:p>
          <a:p>
            <a:pPr>
              <a:lnSpc>
                <a:spcPct val="100000"/>
              </a:lnSpc>
            </a:pPr>
            <a:r>
              <a:rPr lang="sv-SE" sz="2400" dirty="0"/>
              <a:t>Ukrainska (digitalt)</a:t>
            </a:r>
          </a:p>
          <a:p>
            <a:pPr>
              <a:lnSpc>
                <a:spcPct val="100000"/>
              </a:lnSpc>
            </a:pPr>
            <a:r>
              <a:rPr lang="sv-SE" sz="2400" dirty="0"/>
              <a:t>Somaliska (digitalt)</a:t>
            </a:r>
          </a:p>
        </p:txBody>
      </p:sp>
      <p:sp>
        <p:nvSpPr>
          <p:cNvPr id="4" name="Platshållare för innehåll 3">
            <a:extLst>
              <a:ext uri="{FF2B5EF4-FFF2-40B4-BE49-F238E27FC236}">
                <a16:creationId xmlns:a16="http://schemas.microsoft.com/office/drawing/2014/main" id="{DBDF662E-D170-46A1-A864-AFDE34BB433C}"/>
              </a:ext>
            </a:extLst>
          </p:cNvPr>
          <p:cNvSpPr>
            <a:spLocks noGrp="1"/>
          </p:cNvSpPr>
          <p:nvPr>
            <p:ph sz="half" idx="2"/>
          </p:nvPr>
        </p:nvSpPr>
        <p:spPr>
          <a:xfrm>
            <a:off x="6498169" y="1659808"/>
            <a:ext cx="5065444" cy="3208492"/>
          </a:xfrm>
        </p:spPr>
        <p:txBody>
          <a:bodyPr/>
          <a:lstStyle/>
          <a:p>
            <a:pPr>
              <a:lnSpc>
                <a:spcPct val="100000"/>
              </a:lnSpc>
            </a:pPr>
            <a:r>
              <a:rPr lang="sv-SE" sz="2400" dirty="0"/>
              <a:t>Finska (digitalt)</a:t>
            </a:r>
          </a:p>
          <a:p>
            <a:pPr>
              <a:lnSpc>
                <a:spcPct val="100000"/>
              </a:lnSpc>
            </a:pPr>
            <a:r>
              <a:rPr lang="sv-SE" sz="2400" dirty="0"/>
              <a:t>Meänkieli (digitalt)</a:t>
            </a:r>
          </a:p>
          <a:p>
            <a:pPr>
              <a:lnSpc>
                <a:spcPct val="100000"/>
              </a:lnSpc>
            </a:pPr>
            <a:r>
              <a:rPr lang="sv-SE" sz="2400" dirty="0"/>
              <a:t>Romska </a:t>
            </a:r>
            <a:r>
              <a:rPr lang="sv-SE" sz="2400" dirty="0" err="1"/>
              <a:t>arli</a:t>
            </a:r>
            <a:r>
              <a:rPr lang="sv-SE" sz="2400" dirty="0"/>
              <a:t> (digitalt)</a:t>
            </a:r>
          </a:p>
          <a:p>
            <a:pPr>
              <a:lnSpc>
                <a:spcPct val="100000"/>
              </a:lnSpc>
            </a:pPr>
            <a:r>
              <a:rPr lang="sv-SE" sz="2400" dirty="0"/>
              <a:t>Nordsamiska (digitalt)</a:t>
            </a:r>
          </a:p>
          <a:p>
            <a:pPr>
              <a:lnSpc>
                <a:spcPct val="100000"/>
              </a:lnSpc>
            </a:pPr>
            <a:r>
              <a:rPr lang="sv-SE" sz="2400" dirty="0"/>
              <a:t>Sydsamiska (digitalt)</a:t>
            </a:r>
          </a:p>
        </p:txBody>
      </p:sp>
    </p:spTree>
    <p:extLst>
      <p:ext uri="{BB962C8B-B14F-4D97-AF65-F5344CB8AC3E}">
        <p14:creationId xmlns:p14="http://schemas.microsoft.com/office/powerpoint/2010/main" val="195247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6165C1D-7716-4733-8BEB-22DDC9072F05}"/>
              </a:ext>
            </a:extLst>
          </p:cNvPr>
          <p:cNvSpPr>
            <a:spLocks noGrp="1"/>
          </p:cNvSpPr>
          <p:nvPr>
            <p:ph type="title"/>
          </p:nvPr>
        </p:nvSpPr>
        <p:spPr/>
        <p:txBody>
          <a:bodyPr/>
          <a:lstStyle/>
          <a:p>
            <a:r>
              <a:rPr lang="sv-SE" dirty="0"/>
              <a:t>Bakgrund</a:t>
            </a:r>
          </a:p>
        </p:txBody>
      </p:sp>
    </p:spTree>
    <p:extLst>
      <p:ext uri="{BB962C8B-B14F-4D97-AF65-F5344CB8AC3E}">
        <p14:creationId xmlns:p14="http://schemas.microsoft.com/office/powerpoint/2010/main" val="7641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5C94563-8BF6-9561-2F59-9A62F924B0A7}"/>
              </a:ext>
            </a:extLst>
          </p:cNvPr>
          <p:cNvPicPr>
            <a:picLocks noChangeAspect="1"/>
          </p:cNvPicPr>
          <p:nvPr/>
        </p:nvPicPr>
        <p:blipFill>
          <a:blip r:embed="rId3"/>
          <a:stretch>
            <a:fillRect/>
          </a:stretch>
        </p:blipFill>
        <p:spPr>
          <a:xfrm>
            <a:off x="1415876" y="1363039"/>
            <a:ext cx="9360248" cy="4910294"/>
          </a:xfrm>
          <a:prstGeom prst="rect">
            <a:avLst/>
          </a:prstGeom>
        </p:spPr>
      </p:pic>
      <p:sp>
        <p:nvSpPr>
          <p:cNvPr id="2" name="Rubrik 1">
            <a:extLst>
              <a:ext uri="{FF2B5EF4-FFF2-40B4-BE49-F238E27FC236}">
                <a16:creationId xmlns:a16="http://schemas.microsoft.com/office/drawing/2014/main" id="{4BD15EAA-5374-4779-92F1-8D8095C8F583}"/>
              </a:ext>
            </a:extLst>
          </p:cNvPr>
          <p:cNvSpPr>
            <a:spLocks noGrp="1"/>
          </p:cNvSpPr>
          <p:nvPr>
            <p:ph type="title"/>
          </p:nvPr>
        </p:nvSpPr>
        <p:spPr/>
        <p:txBody>
          <a:bodyPr/>
          <a:lstStyle/>
          <a:p>
            <a:r>
              <a:rPr lang="sv-SE" dirty="0"/>
              <a:t>Att prata med barn om kris och krig</a:t>
            </a:r>
          </a:p>
        </p:txBody>
      </p:sp>
    </p:spTree>
    <p:extLst>
      <p:ext uri="{BB962C8B-B14F-4D97-AF65-F5344CB8AC3E}">
        <p14:creationId xmlns:p14="http://schemas.microsoft.com/office/powerpoint/2010/main" val="205744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09E00B-3536-4E94-88D7-814108BDDA50}"/>
              </a:ext>
            </a:extLst>
          </p:cNvPr>
          <p:cNvSpPr>
            <a:spLocks noGrp="1"/>
          </p:cNvSpPr>
          <p:nvPr>
            <p:ph type="title"/>
          </p:nvPr>
        </p:nvSpPr>
        <p:spPr/>
        <p:txBody>
          <a:bodyPr/>
          <a:lstStyle/>
          <a:p>
            <a:r>
              <a:rPr lang="sv-SE"/>
              <a:t>Mätning och uppföljning</a:t>
            </a:r>
            <a:endParaRPr lang="sv-SE" dirty="0"/>
          </a:p>
        </p:txBody>
      </p:sp>
      <p:sp>
        <p:nvSpPr>
          <p:cNvPr id="3" name="Platshållare för text 2">
            <a:extLst>
              <a:ext uri="{FF2B5EF4-FFF2-40B4-BE49-F238E27FC236}">
                <a16:creationId xmlns:a16="http://schemas.microsoft.com/office/drawing/2014/main" id="{4038C3DD-1F6C-4B20-85D0-114DAEC10B58}"/>
              </a:ext>
            </a:extLst>
          </p:cNvPr>
          <p:cNvSpPr>
            <a:spLocks noGrp="1"/>
          </p:cNvSpPr>
          <p:nvPr>
            <p:ph type="body" idx="1"/>
          </p:nvPr>
        </p:nvSpPr>
        <p:spPr>
          <a:xfrm>
            <a:off x="1774800" y="2389266"/>
            <a:ext cx="8582400" cy="2687232"/>
          </a:xfrm>
        </p:spPr>
        <p:txBody>
          <a:bodyPr/>
          <a:lstStyle/>
          <a:p>
            <a:r>
              <a:rPr lang="sv-SE" sz="2600" b="1" dirty="0"/>
              <a:t>Nollmätning</a:t>
            </a:r>
            <a:r>
              <a:rPr lang="sv-SE" sz="2600" dirty="0"/>
              <a:t> september 2024 om människors attityder, förhållningssätt, kunskap och beredskapsnivå.</a:t>
            </a:r>
          </a:p>
          <a:p>
            <a:r>
              <a:rPr lang="sv-SE" sz="2600" b="1" dirty="0"/>
              <a:t>Effektmätning</a:t>
            </a:r>
            <a:r>
              <a:rPr lang="sv-SE" sz="2600" dirty="0"/>
              <a:t> några veckor efter utskicket för att se hur människor har reagerat på och tagit till sig innehållet. </a:t>
            </a:r>
          </a:p>
        </p:txBody>
      </p:sp>
    </p:spTree>
    <p:extLst>
      <p:ext uri="{BB962C8B-B14F-4D97-AF65-F5344CB8AC3E}">
        <p14:creationId xmlns:p14="http://schemas.microsoft.com/office/powerpoint/2010/main" val="144570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EF98379-4125-47D1-B358-5E37346862AB}"/>
              </a:ext>
            </a:extLst>
          </p:cNvPr>
          <p:cNvSpPr>
            <a:spLocks noGrp="1"/>
          </p:cNvSpPr>
          <p:nvPr>
            <p:ph type="title"/>
          </p:nvPr>
        </p:nvSpPr>
        <p:spPr/>
        <p:txBody>
          <a:bodyPr/>
          <a:lstStyle/>
          <a:p>
            <a:r>
              <a:rPr lang="sv-SE" dirty="0"/>
              <a:t>Innehållet</a:t>
            </a:r>
          </a:p>
        </p:txBody>
      </p:sp>
    </p:spTree>
    <p:extLst>
      <p:ext uri="{BB962C8B-B14F-4D97-AF65-F5344CB8AC3E}">
        <p14:creationId xmlns:p14="http://schemas.microsoft.com/office/powerpoint/2010/main" val="28840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BACC82BF-8E26-4F6D-3414-1A62FDF4BC7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8"/>
          <a:stretch/>
        </p:blipFill>
        <p:spPr>
          <a:xfrm>
            <a:off x="0" y="0"/>
            <a:ext cx="12192000" cy="6858000"/>
          </a:xfrm>
        </p:spPr>
      </p:pic>
      <p:sp>
        <p:nvSpPr>
          <p:cNvPr id="7" name="Rubrik 6">
            <a:extLst>
              <a:ext uri="{FF2B5EF4-FFF2-40B4-BE49-F238E27FC236}">
                <a16:creationId xmlns:a16="http://schemas.microsoft.com/office/drawing/2014/main" id="{B133E3B2-6D06-1509-BCBB-ED64C4392C67}"/>
              </a:ext>
            </a:extLst>
          </p:cNvPr>
          <p:cNvSpPr>
            <a:spLocks noGrp="1"/>
          </p:cNvSpPr>
          <p:nvPr>
            <p:ph type="title"/>
          </p:nvPr>
        </p:nvSpPr>
        <p:spPr>
          <a:xfrm>
            <a:off x="6471920" y="1443703"/>
            <a:ext cx="4744720" cy="557817"/>
          </a:xfrm>
        </p:spPr>
        <p:txBody>
          <a:bodyPr/>
          <a:lstStyle/>
          <a:p>
            <a:r>
              <a:rPr lang="sv-SE" dirty="0"/>
              <a:t>En ny broschyr 2024</a:t>
            </a:r>
          </a:p>
        </p:txBody>
      </p:sp>
      <p:sp>
        <p:nvSpPr>
          <p:cNvPr id="8" name="Platshållare för innehåll 7">
            <a:extLst>
              <a:ext uri="{FF2B5EF4-FFF2-40B4-BE49-F238E27FC236}">
                <a16:creationId xmlns:a16="http://schemas.microsoft.com/office/drawing/2014/main" id="{7A233FAA-5062-4219-609A-2B2433908362}"/>
              </a:ext>
            </a:extLst>
          </p:cNvPr>
          <p:cNvSpPr>
            <a:spLocks noGrp="1"/>
          </p:cNvSpPr>
          <p:nvPr>
            <p:ph idx="1"/>
          </p:nvPr>
        </p:nvSpPr>
        <p:spPr>
          <a:xfrm>
            <a:off x="6471920" y="2113281"/>
            <a:ext cx="4744720" cy="4088646"/>
          </a:xfrm>
        </p:spPr>
        <p:txBody>
          <a:bodyPr/>
          <a:lstStyle/>
          <a:p>
            <a:r>
              <a:rPr lang="sv-SE" dirty="0"/>
              <a:t>Den här skickas snart ut till landets alla hushåll.</a:t>
            </a:r>
          </a:p>
          <a:p>
            <a:r>
              <a:rPr lang="sv-SE" dirty="0"/>
              <a:t>Den innehåller samhällsviktig information om vår säkerhet och beredskap.</a:t>
            </a:r>
          </a:p>
          <a:p>
            <a:r>
              <a:rPr lang="sv-SE" dirty="0"/>
              <a:t>Läs den, följ råden och spara den.</a:t>
            </a:r>
          </a:p>
        </p:txBody>
      </p:sp>
    </p:spTree>
    <p:extLst>
      <p:ext uri="{BB962C8B-B14F-4D97-AF65-F5344CB8AC3E}">
        <p14:creationId xmlns:p14="http://schemas.microsoft.com/office/powerpoint/2010/main" val="185785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C01779CF-AC06-F344-B262-6ADB8382B98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8"/>
          <a:stretch/>
        </p:blipFill>
        <p:spPr>
          <a:xfrm>
            <a:off x="0" y="0"/>
            <a:ext cx="12192000" cy="6858000"/>
          </a:xfrm>
        </p:spPr>
      </p:pic>
      <p:sp>
        <p:nvSpPr>
          <p:cNvPr id="5" name="Rubrik 4">
            <a:extLst>
              <a:ext uri="{FF2B5EF4-FFF2-40B4-BE49-F238E27FC236}">
                <a16:creationId xmlns:a16="http://schemas.microsoft.com/office/drawing/2014/main" id="{ED53891B-E199-71E3-E525-2DE7A1F15B89}"/>
              </a:ext>
            </a:extLst>
          </p:cNvPr>
          <p:cNvSpPr>
            <a:spLocks noGrp="1"/>
          </p:cNvSpPr>
          <p:nvPr>
            <p:ph type="title"/>
          </p:nvPr>
        </p:nvSpPr>
        <p:spPr>
          <a:xfrm>
            <a:off x="6471920" y="875813"/>
            <a:ext cx="4744720" cy="557817"/>
          </a:xfrm>
        </p:spPr>
        <p:txBody>
          <a:bodyPr/>
          <a:lstStyle/>
          <a:p>
            <a:r>
              <a:rPr lang="sv-SE" dirty="0"/>
              <a:t>Vi lever i en orolig tid</a:t>
            </a:r>
          </a:p>
        </p:txBody>
      </p:sp>
      <p:sp>
        <p:nvSpPr>
          <p:cNvPr id="6" name="Platshållare för innehåll 5">
            <a:extLst>
              <a:ext uri="{FF2B5EF4-FFF2-40B4-BE49-F238E27FC236}">
                <a16:creationId xmlns:a16="http://schemas.microsoft.com/office/drawing/2014/main" id="{0BB3B731-36C4-4943-16F6-4D33AAF79DC4}"/>
              </a:ext>
            </a:extLst>
          </p:cNvPr>
          <p:cNvSpPr>
            <a:spLocks noGrp="1"/>
          </p:cNvSpPr>
          <p:nvPr>
            <p:ph idx="1"/>
          </p:nvPr>
        </p:nvSpPr>
        <p:spPr>
          <a:xfrm>
            <a:off x="6558548" y="1433630"/>
            <a:ext cx="4744720" cy="4149023"/>
          </a:xfrm>
        </p:spPr>
        <p:txBody>
          <a:bodyPr/>
          <a:lstStyle/>
          <a:p>
            <a:r>
              <a:rPr lang="sv-SE" dirty="0"/>
              <a:t>Det finns flera reella hot mot vår säkerhet och mot vårt öppna samhälle. </a:t>
            </a:r>
          </a:p>
          <a:p>
            <a:r>
              <a:rPr lang="sv-SE" dirty="0"/>
              <a:t>En ökad riskmedvetenhet måste följas av att vi tillsammans stärker vår motståndskraft. </a:t>
            </a:r>
          </a:p>
          <a:p>
            <a:r>
              <a:rPr lang="sv-SE" dirty="0"/>
              <a:t>Vi är alla en del av Sveriges beredskap och arbetet för vår säkerhet börjar här och nu.</a:t>
            </a:r>
          </a:p>
        </p:txBody>
      </p:sp>
    </p:spTree>
    <p:extLst>
      <p:ext uri="{BB962C8B-B14F-4D97-AF65-F5344CB8AC3E}">
        <p14:creationId xmlns:p14="http://schemas.microsoft.com/office/powerpoint/2010/main" val="2726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a:extLst>
              <a:ext uri="{FF2B5EF4-FFF2-40B4-BE49-F238E27FC236}">
                <a16:creationId xmlns:a16="http://schemas.microsoft.com/office/drawing/2014/main" id="{EF777500-7DBF-11F0-9A8B-90807496148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2000" cy="6858000"/>
          </a:xfrm>
        </p:spPr>
      </p:pic>
      <p:sp>
        <p:nvSpPr>
          <p:cNvPr id="3" name="Rubrik 2">
            <a:extLst>
              <a:ext uri="{FF2B5EF4-FFF2-40B4-BE49-F238E27FC236}">
                <a16:creationId xmlns:a16="http://schemas.microsoft.com/office/drawing/2014/main" id="{418F3F57-92C4-4071-75F4-229386B772E7}"/>
              </a:ext>
            </a:extLst>
          </p:cNvPr>
          <p:cNvSpPr>
            <a:spLocks noGrp="1"/>
          </p:cNvSpPr>
          <p:nvPr>
            <p:ph type="title"/>
          </p:nvPr>
        </p:nvSpPr>
        <p:spPr>
          <a:xfrm>
            <a:off x="6471920" y="899391"/>
            <a:ext cx="4905141" cy="557817"/>
          </a:xfrm>
        </p:spPr>
        <p:txBody>
          <a:bodyPr/>
          <a:lstStyle/>
          <a:p>
            <a:r>
              <a:rPr lang="sv-SE" dirty="0"/>
              <a:t>Allt det vi måste skydda</a:t>
            </a:r>
          </a:p>
        </p:txBody>
      </p:sp>
      <p:sp>
        <p:nvSpPr>
          <p:cNvPr id="4" name="Platshållare för innehåll 3">
            <a:extLst>
              <a:ext uri="{FF2B5EF4-FFF2-40B4-BE49-F238E27FC236}">
                <a16:creationId xmlns:a16="http://schemas.microsoft.com/office/drawing/2014/main" id="{7CC63F26-FD79-0DF8-F9D2-E3BBD13DBB19}"/>
              </a:ext>
            </a:extLst>
          </p:cNvPr>
          <p:cNvSpPr>
            <a:spLocks noGrp="1"/>
          </p:cNvSpPr>
          <p:nvPr>
            <p:ph idx="1"/>
          </p:nvPr>
        </p:nvSpPr>
        <p:spPr>
          <a:xfrm>
            <a:off x="6552130" y="1457208"/>
            <a:ext cx="4744720" cy="4088646"/>
          </a:xfrm>
        </p:spPr>
        <p:txBody>
          <a:bodyPr/>
          <a:lstStyle/>
          <a:p>
            <a:r>
              <a:rPr lang="sv-SE" dirty="0"/>
              <a:t>Det finns de som vill påverka vårt sätt att tycka och tänka.</a:t>
            </a:r>
          </a:p>
          <a:p>
            <a:r>
              <a:rPr lang="sv-SE" dirty="0"/>
              <a:t>Ytterst kan det ske genom att en auktoritär makt använder militärt våld. </a:t>
            </a:r>
          </a:p>
          <a:p>
            <a:r>
              <a:rPr lang="sv-SE" dirty="0"/>
              <a:t>Skulle det ske behöver vi stå starka tillsammans för att försvara ett fortsatt fritt Sverige. Den kampen ger vi aldrig upp. </a:t>
            </a:r>
          </a:p>
          <a:p>
            <a:endParaRPr lang="sv-SE" dirty="0"/>
          </a:p>
        </p:txBody>
      </p:sp>
    </p:spTree>
    <p:extLst>
      <p:ext uri="{BB962C8B-B14F-4D97-AF65-F5344CB8AC3E}">
        <p14:creationId xmlns:p14="http://schemas.microsoft.com/office/powerpoint/2010/main" val="105937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a:extLst>
              <a:ext uri="{FF2B5EF4-FFF2-40B4-BE49-F238E27FC236}">
                <a16:creationId xmlns:a16="http://schemas.microsoft.com/office/drawing/2014/main" id="{8D44C0B5-8AA2-E22A-1E87-FF5F2E94D11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2000" cy="6858000"/>
          </a:xfrm>
        </p:spPr>
      </p:pic>
      <p:sp>
        <p:nvSpPr>
          <p:cNvPr id="3" name="Rubrik 2">
            <a:extLst>
              <a:ext uri="{FF2B5EF4-FFF2-40B4-BE49-F238E27FC236}">
                <a16:creationId xmlns:a16="http://schemas.microsoft.com/office/drawing/2014/main" id="{50107654-72DA-9C70-4AD9-1576A5E572C8}"/>
              </a:ext>
            </a:extLst>
          </p:cNvPr>
          <p:cNvSpPr>
            <a:spLocks noGrp="1"/>
          </p:cNvSpPr>
          <p:nvPr>
            <p:ph type="title"/>
          </p:nvPr>
        </p:nvSpPr>
        <p:spPr>
          <a:xfrm>
            <a:off x="6471919" y="951311"/>
            <a:ext cx="5242025" cy="973742"/>
          </a:xfrm>
        </p:spPr>
        <p:txBody>
          <a:bodyPr/>
          <a:lstStyle/>
          <a:p>
            <a:r>
              <a:rPr lang="sv-SE" dirty="0"/>
              <a:t>Tillsammans står vi starka</a:t>
            </a:r>
          </a:p>
        </p:txBody>
      </p:sp>
      <p:sp>
        <p:nvSpPr>
          <p:cNvPr id="6" name="Platshållare för innehåll 5">
            <a:extLst>
              <a:ext uri="{FF2B5EF4-FFF2-40B4-BE49-F238E27FC236}">
                <a16:creationId xmlns:a16="http://schemas.microsoft.com/office/drawing/2014/main" id="{26F6106B-7E12-67EB-AC4B-378FD7A0138F}"/>
              </a:ext>
            </a:extLst>
          </p:cNvPr>
          <p:cNvSpPr>
            <a:spLocks noGrp="1"/>
          </p:cNvSpPr>
          <p:nvPr>
            <p:ph idx="1"/>
          </p:nvPr>
        </p:nvSpPr>
        <p:spPr>
          <a:xfrm>
            <a:off x="6471919" y="1680144"/>
            <a:ext cx="4744720" cy="4088646"/>
          </a:xfrm>
        </p:spPr>
        <p:txBody>
          <a:bodyPr/>
          <a:lstStyle/>
          <a:p>
            <a:r>
              <a:rPr lang="sv-SE" dirty="0"/>
              <a:t>Samhället har ett stort ansvar för att vi ska ha en beredskap inför olika hot.</a:t>
            </a:r>
          </a:p>
          <a:p>
            <a:r>
              <a:rPr lang="sv-SE" dirty="0"/>
              <a:t>Alla som bor i Sverige har också ett ansvar och behöver exempelvis ha hemberedskap för minst en vecka. </a:t>
            </a:r>
          </a:p>
          <a:p>
            <a:r>
              <a:rPr lang="sv-SE" dirty="0"/>
              <a:t>Vår beredskap bygger vi tillsammans och det finns många sätt att bli en del av den.</a:t>
            </a:r>
          </a:p>
          <a:p>
            <a:endParaRPr lang="sv-SE" dirty="0"/>
          </a:p>
        </p:txBody>
      </p:sp>
    </p:spTree>
    <p:extLst>
      <p:ext uri="{BB962C8B-B14F-4D97-AF65-F5344CB8AC3E}">
        <p14:creationId xmlns:p14="http://schemas.microsoft.com/office/powerpoint/2010/main" val="549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text, Tryck, design, batteri&#10;&#10;Automatiskt genererad beskrivning">
            <a:extLst>
              <a:ext uri="{FF2B5EF4-FFF2-40B4-BE49-F238E27FC236}">
                <a16:creationId xmlns:a16="http://schemas.microsoft.com/office/drawing/2014/main" id="{68004F90-E32C-381C-CF09-EA70BE247A1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C0AD804B-D0B0-1BBE-D279-5542BBE0F6D1}"/>
              </a:ext>
            </a:extLst>
          </p:cNvPr>
          <p:cNvSpPr>
            <a:spLocks noGrp="1"/>
          </p:cNvSpPr>
          <p:nvPr>
            <p:ph type="title"/>
          </p:nvPr>
        </p:nvSpPr>
        <p:spPr>
          <a:xfrm>
            <a:off x="6471920" y="765208"/>
            <a:ext cx="5444156" cy="895236"/>
          </a:xfrm>
        </p:spPr>
        <p:txBody>
          <a:bodyPr/>
          <a:lstStyle/>
          <a:p>
            <a:r>
              <a:rPr lang="sv-SE" dirty="0"/>
              <a:t>Totalförsvaret är alla vi tillsammans</a:t>
            </a:r>
          </a:p>
        </p:txBody>
      </p:sp>
      <p:sp>
        <p:nvSpPr>
          <p:cNvPr id="4" name="Platshållare för innehåll 3">
            <a:extLst>
              <a:ext uri="{FF2B5EF4-FFF2-40B4-BE49-F238E27FC236}">
                <a16:creationId xmlns:a16="http://schemas.microsoft.com/office/drawing/2014/main" id="{693FD7EE-0056-A6E9-53C7-011F202EE93F}"/>
              </a:ext>
            </a:extLst>
          </p:cNvPr>
          <p:cNvSpPr>
            <a:spLocks noGrp="1"/>
          </p:cNvSpPr>
          <p:nvPr>
            <p:ph idx="1"/>
          </p:nvPr>
        </p:nvSpPr>
        <p:spPr>
          <a:xfrm>
            <a:off x="6471920" y="1799923"/>
            <a:ext cx="4744720" cy="4437247"/>
          </a:xfrm>
        </p:spPr>
        <p:txBody>
          <a:bodyPr/>
          <a:lstStyle/>
          <a:p>
            <a:r>
              <a:rPr lang="sv-SE" dirty="0"/>
              <a:t>Det militära försvaret försvarar vårt land och våra allierade vid ett väpnat angrepp.</a:t>
            </a:r>
          </a:p>
          <a:p>
            <a:r>
              <a:rPr lang="sv-SE" dirty="0"/>
              <a:t>Det civila försvaret ska stödja det militära försvaret, skydda befolkningen och se till att samhället fungerar i så hög utsträckning som möjligt.</a:t>
            </a:r>
          </a:p>
          <a:p>
            <a:endParaRPr lang="sv-SE" dirty="0"/>
          </a:p>
        </p:txBody>
      </p:sp>
    </p:spTree>
    <p:extLst>
      <p:ext uri="{BB962C8B-B14F-4D97-AF65-F5344CB8AC3E}">
        <p14:creationId xmlns:p14="http://schemas.microsoft.com/office/powerpoint/2010/main" val="305640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descr="En bild som visar text, Mobiltelefon, design, handskrivet&#10;&#10;Automatiskt genererad beskrivning">
            <a:extLst>
              <a:ext uri="{FF2B5EF4-FFF2-40B4-BE49-F238E27FC236}">
                <a16:creationId xmlns:a16="http://schemas.microsoft.com/office/drawing/2014/main" id="{F14F207E-41E6-CAE3-133D-5576F16C8FF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E75BDBA0-A846-4793-1E86-CE4A1CAE11CD}"/>
              </a:ext>
            </a:extLst>
          </p:cNvPr>
          <p:cNvSpPr>
            <a:spLocks noGrp="1"/>
          </p:cNvSpPr>
          <p:nvPr>
            <p:ph type="title"/>
          </p:nvPr>
        </p:nvSpPr>
        <p:spPr>
          <a:xfrm>
            <a:off x="6481545" y="683308"/>
            <a:ext cx="4744720" cy="1424625"/>
          </a:xfrm>
        </p:spPr>
        <p:txBody>
          <a:bodyPr/>
          <a:lstStyle/>
          <a:p>
            <a:r>
              <a:rPr lang="sv-SE" dirty="0"/>
              <a:t>Vid höjd beredskap kraftsamlar hela samhället</a:t>
            </a:r>
          </a:p>
        </p:txBody>
      </p:sp>
      <p:sp>
        <p:nvSpPr>
          <p:cNvPr id="5" name="Platshållare för innehåll 4">
            <a:extLst>
              <a:ext uri="{FF2B5EF4-FFF2-40B4-BE49-F238E27FC236}">
                <a16:creationId xmlns:a16="http://schemas.microsoft.com/office/drawing/2014/main" id="{3CDEC3FB-3046-16A0-E4C8-583032040D71}"/>
              </a:ext>
            </a:extLst>
          </p:cNvPr>
          <p:cNvSpPr>
            <a:spLocks noGrp="1"/>
          </p:cNvSpPr>
          <p:nvPr>
            <p:ph idx="1"/>
          </p:nvPr>
        </p:nvSpPr>
        <p:spPr>
          <a:xfrm>
            <a:off x="6481544" y="2213810"/>
            <a:ext cx="4991769" cy="4452803"/>
          </a:xfrm>
        </p:spPr>
        <p:txBody>
          <a:bodyPr/>
          <a:lstStyle/>
          <a:p>
            <a:r>
              <a:rPr lang="sv-SE" dirty="0"/>
              <a:t>Vid krigsfara eller krig kan regeringen besluta om höjd beredskap. </a:t>
            </a:r>
          </a:p>
          <a:p>
            <a:r>
              <a:rPr lang="sv-SE" dirty="0"/>
              <a:t>Du får veta att det råder höjd beredskap genom radio, teve och text-tv. </a:t>
            </a:r>
          </a:p>
          <a:p>
            <a:endParaRPr lang="sv-SE" dirty="0"/>
          </a:p>
        </p:txBody>
      </p:sp>
    </p:spTree>
    <p:extLst>
      <p:ext uri="{BB962C8B-B14F-4D97-AF65-F5344CB8AC3E}">
        <p14:creationId xmlns:p14="http://schemas.microsoft.com/office/powerpoint/2010/main" val="391121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descr="En bild som visar text, bok, Publikation, bläck&#10;&#10;Automatiskt genererad beskrivning">
            <a:extLst>
              <a:ext uri="{FF2B5EF4-FFF2-40B4-BE49-F238E27FC236}">
                <a16:creationId xmlns:a16="http://schemas.microsoft.com/office/drawing/2014/main" id="{E96E2BF2-6EAA-FA36-8784-A5D927C9BE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1" y="0"/>
            <a:ext cx="12191999" cy="6858000"/>
          </a:xfrm>
        </p:spPr>
      </p:pic>
      <p:sp>
        <p:nvSpPr>
          <p:cNvPr id="3" name="Rubrik 2">
            <a:extLst>
              <a:ext uri="{FF2B5EF4-FFF2-40B4-BE49-F238E27FC236}">
                <a16:creationId xmlns:a16="http://schemas.microsoft.com/office/drawing/2014/main" id="{935C438D-4B8F-B3F9-4FA3-EE247EA429D6}"/>
              </a:ext>
            </a:extLst>
          </p:cNvPr>
          <p:cNvSpPr>
            <a:spLocks noGrp="1"/>
          </p:cNvSpPr>
          <p:nvPr>
            <p:ph type="title"/>
          </p:nvPr>
        </p:nvSpPr>
        <p:spPr>
          <a:xfrm>
            <a:off x="6514450" y="755887"/>
            <a:ext cx="4744720" cy="939034"/>
          </a:xfrm>
        </p:spPr>
        <p:txBody>
          <a:bodyPr/>
          <a:lstStyle/>
          <a:p>
            <a:r>
              <a:rPr lang="sv-SE" dirty="0"/>
              <a:t>Skyldighet att bidra till försvaret av Sverige</a:t>
            </a:r>
          </a:p>
        </p:txBody>
      </p:sp>
      <p:sp>
        <p:nvSpPr>
          <p:cNvPr id="4" name="Platshållare för innehåll 3">
            <a:extLst>
              <a:ext uri="{FF2B5EF4-FFF2-40B4-BE49-F238E27FC236}">
                <a16:creationId xmlns:a16="http://schemas.microsoft.com/office/drawing/2014/main" id="{39296162-34DD-3205-6DE9-DD38340C1EFE}"/>
              </a:ext>
            </a:extLst>
          </p:cNvPr>
          <p:cNvSpPr>
            <a:spLocks noGrp="1"/>
          </p:cNvSpPr>
          <p:nvPr>
            <p:ph idx="1"/>
          </p:nvPr>
        </p:nvSpPr>
        <p:spPr>
          <a:xfrm>
            <a:off x="6592460" y="1833145"/>
            <a:ext cx="4744720" cy="4397533"/>
          </a:xfrm>
        </p:spPr>
        <p:txBody>
          <a:bodyPr/>
          <a:lstStyle/>
          <a:p>
            <a:r>
              <a:rPr lang="sv-SE" dirty="0"/>
              <a:t>Totalförsvarsplikt gäller vid krigsfara och krig. De flesta i vårt land omfattas av den.</a:t>
            </a:r>
          </a:p>
          <a:p>
            <a:r>
              <a:rPr lang="sv-SE" dirty="0"/>
              <a:t>Totalförsvarsplikt innebär en skyldighet enlig lag att på olika sätt bidra till försvaret av vårt land.</a:t>
            </a:r>
          </a:p>
          <a:p>
            <a:r>
              <a:rPr lang="sv-SE" dirty="0"/>
              <a:t>För många innebär plikten en skyldighet att gå till sitt vanliga arbete, eftersom samhället måste fortsätta att fungera.</a:t>
            </a:r>
          </a:p>
          <a:p>
            <a:endParaRPr lang="sv-SE" dirty="0"/>
          </a:p>
          <a:p>
            <a:endParaRPr lang="sv-SE" dirty="0"/>
          </a:p>
        </p:txBody>
      </p:sp>
    </p:spTree>
    <p:extLst>
      <p:ext uri="{BB962C8B-B14F-4D97-AF65-F5344CB8AC3E}">
        <p14:creationId xmlns:p14="http://schemas.microsoft.com/office/powerpoint/2010/main" val="112257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2FD6C36-721E-47AC-A1B8-D89ED5D8FDEA}"/>
              </a:ext>
            </a:extLst>
          </p:cNvPr>
          <p:cNvSpPr/>
          <p:nvPr/>
        </p:nvSpPr>
        <p:spPr>
          <a:xfrm>
            <a:off x="395585" y="748643"/>
            <a:ext cx="1728310" cy="6463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GB" sz="3600" b="1" dirty="0">
                <a:solidFill>
                  <a:schemeClr val="tx1"/>
                </a:solidFill>
                <a:latin typeface="+mj-lt"/>
              </a:rPr>
              <a:t>2018</a:t>
            </a:r>
          </a:p>
        </p:txBody>
      </p:sp>
      <p:sp>
        <p:nvSpPr>
          <p:cNvPr id="6" name="Rektangel 5">
            <a:extLst>
              <a:ext uri="{FF2B5EF4-FFF2-40B4-BE49-F238E27FC236}">
                <a16:creationId xmlns:a16="http://schemas.microsoft.com/office/drawing/2014/main" id="{60E450C5-3F09-4C69-818D-4E2814D9675E}"/>
              </a:ext>
            </a:extLst>
          </p:cNvPr>
          <p:cNvSpPr/>
          <p:nvPr/>
        </p:nvSpPr>
        <p:spPr>
          <a:xfrm>
            <a:off x="6096000" y="748643"/>
            <a:ext cx="1629905" cy="6463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GB" sz="3600" b="1" dirty="0">
                <a:solidFill>
                  <a:schemeClr val="tx1"/>
                </a:solidFill>
                <a:latin typeface="+mj-lt"/>
              </a:rPr>
              <a:t>2024</a:t>
            </a:r>
          </a:p>
        </p:txBody>
      </p:sp>
    </p:spTree>
    <p:extLst>
      <p:ext uri="{BB962C8B-B14F-4D97-AF65-F5344CB8AC3E}">
        <p14:creationId xmlns:p14="http://schemas.microsoft.com/office/powerpoint/2010/main" val="10736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text, bok, meny, Tryck&#10;&#10;Automatiskt genererad beskrivning">
            <a:extLst>
              <a:ext uri="{FF2B5EF4-FFF2-40B4-BE49-F238E27FC236}">
                <a16:creationId xmlns:a16="http://schemas.microsoft.com/office/drawing/2014/main" id="{A28C40B0-5D4C-B2A5-A926-DFE7D2BE6E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C8D328DE-5D97-EF58-4093-38FB6EB754A6}"/>
              </a:ext>
            </a:extLst>
          </p:cNvPr>
          <p:cNvSpPr>
            <a:spLocks noGrp="1"/>
          </p:cNvSpPr>
          <p:nvPr>
            <p:ph type="title"/>
          </p:nvPr>
        </p:nvSpPr>
        <p:spPr>
          <a:xfrm>
            <a:off x="8470233" y="745070"/>
            <a:ext cx="3721767" cy="1051847"/>
          </a:xfrm>
        </p:spPr>
        <p:txBody>
          <a:bodyPr/>
          <a:lstStyle/>
          <a:p>
            <a:r>
              <a:rPr lang="sv-SE" dirty="0"/>
              <a:t>Lär dig varnings- signalerna</a:t>
            </a:r>
          </a:p>
        </p:txBody>
      </p:sp>
      <p:sp>
        <p:nvSpPr>
          <p:cNvPr id="4" name="Platshållare för innehåll 3">
            <a:extLst>
              <a:ext uri="{FF2B5EF4-FFF2-40B4-BE49-F238E27FC236}">
                <a16:creationId xmlns:a16="http://schemas.microsoft.com/office/drawing/2014/main" id="{34E136B8-7B23-706D-38E6-2AA20CC4ECE3}"/>
              </a:ext>
            </a:extLst>
          </p:cNvPr>
          <p:cNvSpPr>
            <a:spLocks noGrp="1"/>
          </p:cNvSpPr>
          <p:nvPr>
            <p:ph idx="1"/>
          </p:nvPr>
        </p:nvSpPr>
        <p:spPr>
          <a:xfrm>
            <a:off x="8568089" y="1729540"/>
            <a:ext cx="2828923" cy="4729012"/>
          </a:xfrm>
        </p:spPr>
        <p:txBody>
          <a:bodyPr/>
          <a:lstStyle/>
          <a:p>
            <a:r>
              <a:rPr lang="sv-SE" dirty="0"/>
              <a:t>VMA är den vanligaste signalen som används vid allvarliga olyckor och kriser.</a:t>
            </a:r>
          </a:p>
          <a:p>
            <a:r>
              <a:rPr lang="sv-SE" dirty="0"/>
              <a:t>Övriga signaler används vid krigsfara och krig.</a:t>
            </a:r>
          </a:p>
          <a:p>
            <a:r>
              <a:rPr lang="sv-SE" dirty="0"/>
              <a:t>Lär dig hur du ska agera vid de olika signalerna.</a:t>
            </a:r>
          </a:p>
        </p:txBody>
      </p:sp>
    </p:spTree>
    <p:extLst>
      <p:ext uri="{BB962C8B-B14F-4D97-AF65-F5344CB8AC3E}">
        <p14:creationId xmlns:p14="http://schemas.microsoft.com/office/powerpoint/2010/main" val="12424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latshållare för bild 25" descr="En bild som visar text, Publikation, papper, Tryck&#10;&#10;Automatiskt genererad beskrivning">
            <a:extLst>
              <a:ext uri="{FF2B5EF4-FFF2-40B4-BE49-F238E27FC236}">
                <a16:creationId xmlns:a16="http://schemas.microsoft.com/office/drawing/2014/main" id="{BBD805BF-69E2-345C-D51B-3FBE0CD84C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94B33A7B-0701-1EFB-F2EE-461015B1E70C}"/>
              </a:ext>
            </a:extLst>
          </p:cNvPr>
          <p:cNvSpPr>
            <a:spLocks noGrp="1"/>
          </p:cNvSpPr>
          <p:nvPr>
            <p:ph type="title"/>
          </p:nvPr>
        </p:nvSpPr>
        <p:spPr>
          <a:xfrm>
            <a:off x="8808720" y="869890"/>
            <a:ext cx="3213233" cy="1051847"/>
          </a:xfrm>
        </p:spPr>
        <p:txBody>
          <a:bodyPr/>
          <a:lstStyle/>
          <a:p>
            <a:r>
              <a:rPr lang="sv-SE" dirty="0"/>
              <a:t>Olika skydd vid luftangrepp</a:t>
            </a:r>
          </a:p>
        </p:txBody>
      </p:sp>
      <p:sp>
        <p:nvSpPr>
          <p:cNvPr id="4" name="Platshållare för innehåll 3">
            <a:extLst>
              <a:ext uri="{FF2B5EF4-FFF2-40B4-BE49-F238E27FC236}">
                <a16:creationId xmlns:a16="http://schemas.microsoft.com/office/drawing/2014/main" id="{4B107C9A-DCB3-827D-74A1-68EB0396F8BC}"/>
              </a:ext>
            </a:extLst>
          </p:cNvPr>
          <p:cNvSpPr>
            <a:spLocks noGrp="1"/>
          </p:cNvSpPr>
          <p:nvPr>
            <p:ph idx="1"/>
          </p:nvPr>
        </p:nvSpPr>
        <p:spPr>
          <a:xfrm>
            <a:off x="8808720" y="1921737"/>
            <a:ext cx="2828923" cy="3639702"/>
          </a:xfrm>
        </p:spPr>
        <p:txBody>
          <a:bodyPr/>
          <a:lstStyle/>
          <a:p>
            <a:r>
              <a:rPr lang="sv-SE" dirty="0"/>
              <a:t>Ta dig till det skydd som ligger närmast.</a:t>
            </a:r>
          </a:p>
          <a:p>
            <a:r>
              <a:rPr lang="sv-SE" dirty="0"/>
              <a:t>Det finns andra sätt att söka skydd om du inte har tillgång till ett skyddsrum.</a:t>
            </a:r>
          </a:p>
          <a:p>
            <a:endParaRPr lang="sv-SE" dirty="0"/>
          </a:p>
          <a:p>
            <a:endParaRPr lang="sv-SE" dirty="0"/>
          </a:p>
        </p:txBody>
      </p:sp>
    </p:spTree>
    <p:extLst>
      <p:ext uri="{BB962C8B-B14F-4D97-AF65-F5344CB8AC3E}">
        <p14:creationId xmlns:p14="http://schemas.microsoft.com/office/powerpoint/2010/main" val="21344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descr="En bild som visar text, Tryck, papper, grafisk design&#10;&#10;Automatiskt genererad beskrivning">
            <a:extLst>
              <a:ext uri="{FF2B5EF4-FFF2-40B4-BE49-F238E27FC236}">
                <a16:creationId xmlns:a16="http://schemas.microsoft.com/office/drawing/2014/main" id="{351F547F-2968-2EF3-9359-6B5C464C4E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CFE8E31A-0FCC-EE67-56E9-B26094AD6EDB}"/>
              </a:ext>
            </a:extLst>
          </p:cNvPr>
          <p:cNvSpPr>
            <a:spLocks noGrp="1"/>
          </p:cNvSpPr>
          <p:nvPr>
            <p:ph type="title"/>
          </p:nvPr>
        </p:nvSpPr>
        <p:spPr>
          <a:xfrm>
            <a:off x="8664341" y="668067"/>
            <a:ext cx="3376864" cy="968227"/>
          </a:xfrm>
        </p:spPr>
        <p:txBody>
          <a:bodyPr/>
          <a:lstStyle/>
          <a:p>
            <a:r>
              <a:rPr lang="sv-SE" dirty="0"/>
              <a:t>Minst en veckas hemberedskap</a:t>
            </a:r>
          </a:p>
        </p:txBody>
      </p:sp>
      <p:sp>
        <p:nvSpPr>
          <p:cNvPr id="7" name="Platshållare för innehåll 6">
            <a:extLst>
              <a:ext uri="{FF2B5EF4-FFF2-40B4-BE49-F238E27FC236}">
                <a16:creationId xmlns:a16="http://schemas.microsoft.com/office/drawing/2014/main" id="{FC700B16-9930-E8E4-5D55-ADB890AAAA47}"/>
              </a:ext>
            </a:extLst>
          </p:cNvPr>
          <p:cNvSpPr>
            <a:spLocks noGrp="1"/>
          </p:cNvSpPr>
          <p:nvPr>
            <p:ph idx="1"/>
          </p:nvPr>
        </p:nvSpPr>
        <p:spPr>
          <a:xfrm>
            <a:off x="8664341" y="1636294"/>
            <a:ext cx="3020728" cy="4417997"/>
          </a:xfrm>
        </p:spPr>
        <p:txBody>
          <a:bodyPr/>
          <a:lstStyle/>
          <a:p>
            <a:r>
              <a:rPr lang="sv-SE" dirty="0"/>
              <a:t>Ju fler som har en hemberedskap, desto starkare blir vår motståndskraft.</a:t>
            </a:r>
          </a:p>
          <a:p>
            <a:r>
              <a:rPr lang="sv-SE" dirty="0"/>
              <a:t>Förbered dig innan något händer så minskar du risken för hamstring. </a:t>
            </a:r>
          </a:p>
          <a:p>
            <a:r>
              <a:rPr lang="sv-SE" dirty="0"/>
              <a:t>Tänk på att en kris kan uppstå utan förvarning.</a:t>
            </a:r>
          </a:p>
          <a:p>
            <a:endParaRPr lang="sv-SE" dirty="0"/>
          </a:p>
        </p:txBody>
      </p:sp>
    </p:spTree>
    <p:extLst>
      <p:ext uri="{BB962C8B-B14F-4D97-AF65-F5344CB8AC3E}">
        <p14:creationId xmlns:p14="http://schemas.microsoft.com/office/powerpoint/2010/main" val="295967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descr="En bild som visar text, bok, Publikation, papper&#10;&#10;Automatiskt genererad beskrivning">
            <a:extLst>
              <a:ext uri="{FF2B5EF4-FFF2-40B4-BE49-F238E27FC236}">
                <a16:creationId xmlns:a16="http://schemas.microsoft.com/office/drawing/2014/main" id="{C0E7DD66-5770-2EDB-0CF1-DA852D3DF2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79"/>
          <a:stretch/>
        </p:blipFill>
        <p:spPr>
          <a:xfrm>
            <a:off x="80211" y="0"/>
            <a:ext cx="12192000" cy="6858000"/>
          </a:xfrm>
        </p:spPr>
      </p:pic>
      <p:sp>
        <p:nvSpPr>
          <p:cNvPr id="3" name="Rubrik 2">
            <a:extLst>
              <a:ext uri="{FF2B5EF4-FFF2-40B4-BE49-F238E27FC236}">
                <a16:creationId xmlns:a16="http://schemas.microsoft.com/office/drawing/2014/main" id="{54748385-C3FC-84F0-1EA1-1FA8B3BFE80C}"/>
              </a:ext>
            </a:extLst>
          </p:cNvPr>
          <p:cNvSpPr>
            <a:spLocks noGrp="1"/>
          </p:cNvSpPr>
          <p:nvPr>
            <p:ph type="title"/>
          </p:nvPr>
        </p:nvSpPr>
        <p:spPr>
          <a:xfrm>
            <a:off x="8577714" y="927949"/>
            <a:ext cx="3782728" cy="592842"/>
          </a:xfrm>
        </p:spPr>
        <p:txBody>
          <a:bodyPr/>
          <a:lstStyle/>
          <a:p>
            <a:r>
              <a:rPr lang="sv-SE" dirty="0"/>
              <a:t>Steg för steg</a:t>
            </a:r>
          </a:p>
        </p:txBody>
      </p:sp>
      <p:sp>
        <p:nvSpPr>
          <p:cNvPr id="4" name="Platshållare för innehåll 3">
            <a:extLst>
              <a:ext uri="{FF2B5EF4-FFF2-40B4-BE49-F238E27FC236}">
                <a16:creationId xmlns:a16="http://schemas.microsoft.com/office/drawing/2014/main" id="{882C8650-4607-7D93-2F24-DE2370025629}"/>
              </a:ext>
            </a:extLst>
          </p:cNvPr>
          <p:cNvSpPr>
            <a:spLocks noGrp="1"/>
          </p:cNvSpPr>
          <p:nvPr>
            <p:ph idx="1"/>
          </p:nvPr>
        </p:nvSpPr>
        <p:spPr>
          <a:xfrm>
            <a:off x="8673966" y="1520791"/>
            <a:ext cx="2828923" cy="4277328"/>
          </a:xfrm>
        </p:spPr>
        <p:txBody>
          <a:bodyPr/>
          <a:lstStyle/>
          <a:p>
            <a:r>
              <a:rPr lang="sv-SE" dirty="0"/>
              <a:t>Börja med att se över vad du redan har. Fyll på efterhand och gå ihop om vissa saker. </a:t>
            </a:r>
          </a:p>
          <a:p>
            <a:r>
              <a:rPr lang="sv-SE" dirty="0"/>
              <a:t>Ju bättre hemberedskap du har, desto mer kan du hjälpa andra.</a:t>
            </a:r>
          </a:p>
          <a:p>
            <a:endParaRPr lang="sv-SE" dirty="0"/>
          </a:p>
          <a:p>
            <a:endParaRPr lang="sv-SE" dirty="0"/>
          </a:p>
        </p:txBody>
      </p:sp>
    </p:spTree>
    <p:extLst>
      <p:ext uri="{BB962C8B-B14F-4D97-AF65-F5344CB8AC3E}">
        <p14:creationId xmlns:p14="http://schemas.microsoft.com/office/powerpoint/2010/main" val="9438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10;&#10;Automatiskt genererad beskrivning">
            <a:extLst>
              <a:ext uri="{FF2B5EF4-FFF2-40B4-BE49-F238E27FC236}">
                <a16:creationId xmlns:a16="http://schemas.microsoft.com/office/drawing/2014/main" id="{C3F1BA6A-15B9-A039-B085-612CD35C673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2000" cy="6858000"/>
          </a:xfrm>
        </p:spPr>
      </p:pic>
      <p:sp>
        <p:nvSpPr>
          <p:cNvPr id="3" name="Rubrik 2">
            <a:extLst>
              <a:ext uri="{FF2B5EF4-FFF2-40B4-BE49-F238E27FC236}">
                <a16:creationId xmlns:a16="http://schemas.microsoft.com/office/drawing/2014/main" id="{935C438D-4B8F-B3F9-4FA3-EE247EA429D6}"/>
              </a:ext>
            </a:extLst>
          </p:cNvPr>
          <p:cNvSpPr>
            <a:spLocks noGrp="1"/>
          </p:cNvSpPr>
          <p:nvPr>
            <p:ph type="title"/>
          </p:nvPr>
        </p:nvSpPr>
        <p:spPr>
          <a:xfrm>
            <a:off x="6548922" y="1126070"/>
            <a:ext cx="4744720" cy="866360"/>
          </a:xfrm>
        </p:spPr>
        <p:txBody>
          <a:bodyPr/>
          <a:lstStyle/>
          <a:p>
            <a:r>
              <a:rPr lang="sv-SE" dirty="0"/>
              <a:t>Vänta inte tills krisen kommer</a:t>
            </a:r>
          </a:p>
        </p:txBody>
      </p:sp>
      <p:sp>
        <p:nvSpPr>
          <p:cNvPr id="4" name="Platshållare för innehåll 3">
            <a:extLst>
              <a:ext uri="{FF2B5EF4-FFF2-40B4-BE49-F238E27FC236}">
                <a16:creationId xmlns:a16="http://schemas.microsoft.com/office/drawing/2014/main" id="{39296162-34DD-3205-6DE9-DD38340C1EFE}"/>
              </a:ext>
            </a:extLst>
          </p:cNvPr>
          <p:cNvSpPr>
            <a:spLocks noGrp="1"/>
          </p:cNvSpPr>
          <p:nvPr>
            <p:ph idx="1"/>
          </p:nvPr>
        </p:nvSpPr>
        <p:spPr>
          <a:xfrm>
            <a:off x="6548922" y="2127097"/>
            <a:ext cx="4744720" cy="4349572"/>
          </a:xfrm>
        </p:spPr>
        <p:txBody>
          <a:bodyPr/>
          <a:lstStyle/>
          <a:p>
            <a:r>
              <a:rPr lang="sv-SE" dirty="0"/>
              <a:t>Allt du gör för att stärka din hemberedskap innan något händer, blir betydelsefullt om krisen kommer. </a:t>
            </a:r>
          </a:p>
          <a:p>
            <a:r>
              <a:rPr lang="sv-SE" dirty="0"/>
              <a:t>Öva din hemberedskap med MSB:s webbutbildning ”Sju dagar”.</a:t>
            </a:r>
          </a:p>
          <a:p>
            <a:endParaRPr lang="sv-SE" dirty="0"/>
          </a:p>
        </p:txBody>
      </p:sp>
    </p:spTree>
    <p:extLst>
      <p:ext uri="{BB962C8B-B14F-4D97-AF65-F5344CB8AC3E}">
        <p14:creationId xmlns:p14="http://schemas.microsoft.com/office/powerpoint/2010/main" val="105695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descr="En bild som visar text, bok, Publikation, Tryck&#10;&#10;Automatiskt genererad beskrivning">
            <a:extLst>
              <a:ext uri="{FF2B5EF4-FFF2-40B4-BE49-F238E27FC236}">
                <a16:creationId xmlns:a16="http://schemas.microsoft.com/office/drawing/2014/main" id="{B5AC6E19-FC27-33A8-D2CD-E93A7A9AF8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1DDED35D-77CB-032C-FA9E-7F8DDC0D71AA}"/>
              </a:ext>
            </a:extLst>
          </p:cNvPr>
          <p:cNvSpPr>
            <a:spLocks noGrp="1"/>
          </p:cNvSpPr>
          <p:nvPr>
            <p:ph type="title"/>
          </p:nvPr>
        </p:nvSpPr>
        <p:spPr>
          <a:xfrm>
            <a:off x="6471920" y="777732"/>
            <a:ext cx="4744720" cy="1012567"/>
          </a:xfrm>
        </p:spPr>
        <p:txBody>
          <a:bodyPr/>
          <a:lstStyle/>
          <a:p>
            <a:r>
              <a:rPr lang="sv-SE" dirty="0"/>
              <a:t>Vid kris eller krig kan du behöva utrymma </a:t>
            </a:r>
          </a:p>
        </p:txBody>
      </p:sp>
      <p:sp>
        <p:nvSpPr>
          <p:cNvPr id="4" name="Platshållare för innehåll 3">
            <a:extLst>
              <a:ext uri="{FF2B5EF4-FFF2-40B4-BE49-F238E27FC236}">
                <a16:creationId xmlns:a16="http://schemas.microsoft.com/office/drawing/2014/main" id="{2AD4D76C-B953-6298-CE8A-33139EBEC5BD}"/>
              </a:ext>
            </a:extLst>
          </p:cNvPr>
          <p:cNvSpPr>
            <a:spLocks noGrp="1"/>
          </p:cNvSpPr>
          <p:nvPr>
            <p:ph idx="1"/>
          </p:nvPr>
        </p:nvSpPr>
        <p:spPr>
          <a:xfrm>
            <a:off x="6471920" y="1863024"/>
            <a:ext cx="4744720" cy="4088646"/>
          </a:xfrm>
        </p:spPr>
        <p:txBody>
          <a:bodyPr/>
          <a:lstStyle/>
          <a:p>
            <a:r>
              <a:rPr lang="sv-SE" dirty="0"/>
              <a:t>Det kan inträffa allvarliga händelser som innebär att du måste lämna ett område.</a:t>
            </a:r>
          </a:p>
          <a:p>
            <a:r>
              <a:rPr lang="sv-SE" dirty="0"/>
              <a:t>Du får besked om utrymning genom VMA. Lyssna på Sveriges Radio P4.</a:t>
            </a:r>
          </a:p>
          <a:p>
            <a:r>
              <a:rPr lang="sv-SE" dirty="0"/>
              <a:t>Planera i förväg vad som kan vara bra att ta med om du snabbt måste lämna din bostad. </a:t>
            </a:r>
          </a:p>
          <a:p>
            <a:endParaRPr lang="sv-SE" dirty="0"/>
          </a:p>
        </p:txBody>
      </p:sp>
    </p:spTree>
    <p:extLst>
      <p:ext uri="{BB962C8B-B14F-4D97-AF65-F5344CB8AC3E}">
        <p14:creationId xmlns:p14="http://schemas.microsoft.com/office/powerpoint/2010/main" val="133283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text, bok, Tryck, skiss&#10;&#10;Automatiskt genererad beskrivning">
            <a:extLst>
              <a:ext uri="{FF2B5EF4-FFF2-40B4-BE49-F238E27FC236}">
                <a16:creationId xmlns:a16="http://schemas.microsoft.com/office/drawing/2014/main" id="{3D7C3E94-8AA9-99EE-2D89-F39112B634B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1AB3629E-8203-7B09-8198-2AF6AEC951FC}"/>
              </a:ext>
            </a:extLst>
          </p:cNvPr>
          <p:cNvSpPr>
            <a:spLocks noGrp="1"/>
          </p:cNvSpPr>
          <p:nvPr>
            <p:ph type="title"/>
          </p:nvPr>
        </p:nvSpPr>
        <p:spPr>
          <a:xfrm>
            <a:off x="8808721" y="706569"/>
            <a:ext cx="2828924" cy="1420615"/>
          </a:xfrm>
        </p:spPr>
        <p:txBody>
          <a:bodyPr/>
          <a:lstStyle/>
          <a:p>
            <a:r>
              <a:rPr lang="sv-SE" dirty="0"/>
              <a:t>Du tillhör inget särskilt skyddsrum</a:t>
            </a:r>
          </a:p>
        </p:txBody>
      </p:sp>
      <p:sp>
        <p:nvSpPr>
          <p:cNvPr id="4" name="Platshållare för innehåll 3">
            <a:extLst>
              <a:ext uri="{FF2B5EF4-FFF2-40B4-BE49-F238E27FC236}">
                <a16:creationId xmlns:a16="http://schemas.microsoft.com/office/drawing/2014/main" id="{2CC0602D-6B76-77CE-80A0-38B3C10FBE8D}"/>
              </a:ext>
            </a:extLst>
          </p:cNvPr>
          <p:cNvSpPr>
            <a:spLocks noGrp="1"/>
          </p:cNvSpPr>
          <p:nvPr>
            <p:ph idx="1"/>
          </p:nvPr>
        </p:nvSpPr>
        <p:spPr>
          <a:xfrm>
            <a:off x="8808721" y="2213811"/>
            <a:ext cx="2828923" cy="3639702"/>
          </a:xfrm>
        </p:spPr>
        <p:txBody>
          <a:bodyPr/>
          <a:lstStyle/>
          <a:p>
            <a:r>
              <a:rPr lang="sv-SE" dirty="0"/>
              <a:t>Ta dig till det skyddsrum som är närmast.</a:t>
            </a:r>
          </a:p>
          <a:p>
            <a:r>
              <a:rPr lang="sv-SE" dirty="0"/>
              <a:t>Tänk på att det kan finnas andra sätt att söka skydd som ligger närmare där du befinner dig.</a:t>
            </a:r>
          </a:p>
          <a:p>
            <a:endParaRPr lang="sv-SE" dirty="0"/>
          </a:p>
        </p:txBody>
      </p:sp>
    </p:spTree>
    <p:extLst>
      <p:ext uri="{BB962C8B-B14F-4D97-AF65-F5344CB8AC3E}">
        <p14:creationId xmlns:p14="http://schemas.microsoft.com/office/powerpoint/2010/main" val="152682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text, papper, Publikation, bläck&#10;&#10;Automatiskt genererad beskrivning">
            <a:extLst>
              <a:ext uri="{FF2B5EF4-FFF2-40B4-BE49-F238E27FC236}">
                <a16:creationId xmlns:a16="http://schemas.microsoft.com/office/drawing/2014/main" id="{51589578-D3E6-8752-3C90-D986DC91DC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A9646778-8B9B-9BC7-4252-34129C8A127E}"/>
              </a:ext>
            </a:extLst>
          </p:cNvPr>
          <p:cNvSpPr>
            <a:spLocks noGrp="1"/>
          </p:cNvSpPr>
          <p:nvPr>
            <p:ph type="title"/>
          </p:nvPr>
        </p:nvSpPr>
        <p:spPr>
          <a:xfrm>
            <a:off x="8673965" y="668756"/>
            <a:ext cx="3628725" cy="1051847"/>
          </a:xfrm>
        </p:spPr>
        <p:txBody>
          <a:bodyPr/>
          <a:lstStyle/>
          <a:p>
            <a:r>
              <a:rPr lang="sv-SE" dirty="0"/>
              <a:t>Digital motståndskraft</a:t>
            </a:r>
          </a:p>
        </p:txBody>
      </p:sp>
      <p:sp>
        <p:nvSpPr>
          <p:cNvPr id="4" name="Platshållare för innehåll 3">
            <a:extLst>
              <a:ext uri="{FF2B5EF4-FFF2-40B4-BE49-F238E27FC236}">
                <a16:creationId xmlns:a16="http://schemas.microsoft.com/office/drawing/2014/main" id="{14F47C0D-7B5B-2AAF-50C6-C9333F775F0B}"/>
              </a:ext>
            </a:extLst>
          </p:cNvPr>
          <p:cNvSpPr>
            <a:spLocks noGrp="1"/>
          </p:cNvSpPr>
          <p:nvPr>
            <p:ph idx="1"/>
          </p:nvPr>
        </p:nvSpPr>
        <p:spPr>
          <a:xfrm>
            <a:off x="8673965" y="1720603"/>
            <a:ext cx="3518036" cy="4523443"/>
          </a:xfrm>
        </p:spPr>
        <p:txBody>
          <a:bodyPr/>
          <a:lstStyle/>
          <a:p>
            <a:r>
              <a:rPr lang="sv-SE" dirty="0"/>
              <a:t>Försök att påverka vårt sätt att tycka och tänka sker här och nu. </a:t>
            </a:r>
          </a:p>
          <a:p>
            <a:r>
              <a:rPr lang="sv-SE" dirty="0"/>
              <a:t>Cyberattacker riktar in sig mot viktig samhällsservice som kan ge allvarliga störningar.</a:t>
            </a:r>
          </a:p>
          <a:p>
            <a:r>
              <a:rPr lang="sv-SE" dirty="0"/>
              <a:t>Genom rätt agerande bidrar du till vår motståndskraft.</a:t>
            </a:r>
          </a:p>
        </p:txBody>
      </p:sp>
    </p:spTree>
    <p:extLst>
      <p:ext uri="{BB962C8B-B14F-4D97-AF65-F5344CB8AC3E}">
        <p14:creationId xmlns:p14="http://schemas.microsoft.com/office/powerpoint/2010/main" val="218985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descr="En bild som visar text, bok, bläck, papper&#10;&#10;Automatiskt genererad beskrivning">
            <a:extLst>
              <a:ext uri="{FF2B5EF4-FFF2-40B4-BE49-F238E27FC236}">
                <a16:creationId xmlns:a16="http://schemas.microsoft.com/office/drawing/2014/main" id="{04A44CBD-358F-B8FA-0455-53D79C6BB56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A946ED83-667D-14C6-CB31-8E901B9EC369}"/>
              </a:ext>
            </a:extLst>
          </p:cNvPr>
          <p:cNvSpPr>
            <a:spLocks noGrp="1"/>
          </p:cNvSpPr>
          <p:nvPr>
            <p:ph type="title"/>
          </p:nvPr>
        </p:nvSpPr>
        <p:spPr>
          <a:xfrm>
            <a:off x="8789467" y="793196"/>
            <a:ext cx="3232485" cy="1459116"/>
          </a:xfrm>
        </p:spPr>
        <p:txBody>
          <a:bodyPr/>
          <a:lstStyle/>
          <a:p>
            <a:r>
              <a:rPr lang="sv-SE" dirty="0"/>
              <a:t>Agera rätt vid terrorangrepp </a:t>
            </a:r>
          </a:p>
        </p:txBody>
      </p:sp>
      <p:sp>
        <p:nvSpPr>
          <p:cNvPr id="4" name="Platshållare för innehåll 3">
            <a:extLst>
              <a:ext uri="{FF2B5EF4-FFF2-40B4-BE49-F238E27FC236}">
                <a16:creationId xmlns:a16="http://schemas.microsoft.com/office/drawing/2014/main" id="{08133C36-706D-D505-DCEF-C74EE6EE9906}"/>
              </a:ext>
            </a:extLst>
          </p:cNvPr>
          <p:cNvSpPr>
            <a:spLocks noGrp="1"/>
          </p:cNvSpPr>
          <p:nvPr>
            <p:ph idx="1"/>
          </p:nvPr>
        </p:nvSpPr>
        <p:spPr>
          <a:xfrm>
            <a:off x="8895347" y="1938137"/>
            <a:ext cx="2828923" cy="3981399"/>
          </a:xfrm>
        </p:spPr>
        <p:txBody>
          <a:bodyPr/>
          <a:lstStyle/>
          <a:p>
            <a:r>
              <a:rPr lang="sv-SE" dirty="0"/>
              <a:t>Terrorangrepp syftar till att skapa rädsla och påverka exempelvis våra beslutsfattare.</a:t>
            </a:r>
          </a:p>
          <a:p>
            <a:r>
              <a:rPr lang="sv-SE" dirty="0"/>
              <a:t>Du kan rädda liv genom att lära dig stoppa en allvarlig blödning. </a:t>
            </a:r>
          </a:p>
          <a:p>
            <a:endParaRPr lang="sv-SE" dirty="0"/>
          </a:p>
        </p:txBody>
      </p:sp>
    </p:spTree>
    <p:extLst>
      <p:ext uri="{BB962C8B-B14F-4D97-AF65-F5344CB8AC3E}">
        <p14:creationId xmlns:p14="http://schemas.microsoft.com/office/powerpoint/2010/main" val="37855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descr="En bild som visar text, bok, stationär, design&#10;&#10;Automatiskt genererad beskrivning">
            <a:extLst>
              <a:ext uri="{FF2B5EF4-FFF2-40B4-BE49-F238E27FC236}">
                <a16:creationId xmlns:a16="http://schemas.microsoft.com/office/drawing/2014/main" id="{199F1513-A8C2-FE5C-A9B0-E0FA0242697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979"/>
          <a:stretch/>
        </p:blipFill>
        <p:spPr>
          <a:xfrm>
            <a:off x="0" y="0"/>
            <a:ext cx="12192000" cy="6858000"/>
          </a:xfrm>
        </p:spPr>
      </p:pic>
      <p:sp>
        <p:nvSpPr>
          <p:cNvPr id="3" name="Rubrik 2">
            <a:extLst>
              <a:ext uri="{FF2B5EF4-FFF2-40B4-BE49-F238E27FC236}">
                <a16:creationId xmlns:a16="http://schemas.microsoft.com/office/drawing/2014/main" id="{80966A1A-657A-5488-6A1D-2C6614088543}"/>
              </a:ext>
            </a:extLst>
          </p:cNvPr>
          <p:cNvSpPr>
            <a:spLocks noGrp="1"/>
          </p:cNvSpPr>
          <p:nvPr>
            <p:ph type="title"/>
          </p:nvPr>
        </p:nvSpPr>
        <p:spPr>
          <a:xfrm>
            <a:off x="8728511" y="822071"/>
            <a:ext cx="3463489" cy="541895"/>
          </a:xfrm>
        </p:spPr>
        <p:txBody>
          <a:bodyPr/>
          <a:lstStyle/>
          <a:p>
            <a:r>
              <a:rPr lang="sv-SE" dirty="0" err="1"/>
              <a:t>Klimathotet</a:t>
            </a:r>
            <a:endParaRPr lang="sv-SE" dirty="0"/>
          </a:p>
        </p:txBody>
      </p:sp>
      <p:sp>
        <p:nvSpPr>
          <p:cNvPr id="4" name="Platshållare för innehåll 3">
            <a:extLst>
              <a:ext uri="{FF2B5EF4-FFF2-40B4-BE49-F238E27FC236}">
                <a16:creationId xmlns:a16="http://schemas.microsoft.com/office/drawing/2014/main" id="{7E37D36F-599E-6291-4F44-90EC643890E9}"/>
              </a:ext>
            </a:extLst>
          </p:cNvPr>
          <p:cNvSpPr>
            <a:spLocks noGrp="1"/>
          </p:cNvSpPr>
          <p:nvPr>
            <p:ph idx="1"/>
          </p:nvPr>
        </p:nvSpPr>
        <p:spPr>
          <a:xfrm>
            <a:off x="8728510" y="1558878"/>
            <a:ext cx="3463490" cy="5104210"/>
          </a:xfrm>
        </p:spPr>
        <p:txBody>
          <a:bodyPr/>
          <a:lstStyle/>
          <a:p>
            <a:r>
              <a:rPr lang="sv-SE" dirty="0"/>
              <a:t>Konsekvenserna av de pågående klimatförändringarna utgör ett allvarligt hot mot vår säkerhet.</a:t>
            </a:r>
          </a:p>
          <a:p>
            <a:r>
              <a:rPr lang="sv-SE" dirty="0"/>
              <a:t>Risken för pandemier kan öka med klimatförändringarna.</a:t>
            </a:r>
          </a:p>
        </p:txBody>
      </p:sp>
    </p:spTree>
    <p:extLst>
      <p:ext uri="{BB962C8B-B14F-4D97-AF65-F5344CB8AC3E}">
        <p14:creationId xmlns:p14="http://schemas.microsoft.com/office/powerpoint/2010/main" val="2502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A6FCF3-2F14-4713-B04D-8A417D6F66E3}"/>
              </a:ext>
            </a:extLst>
          </p:cNvPr>
          <p:cNvSpPr>
            <a:spLocks noGrp="1"/>
          </p:cNvSpPr>
          <p:nvPr>
            <p:ph type="title"/>
          </p:nvPr>
        </p:nvSpPr>
        <p:spPr>
          <a:xfrm>
            <a:off x="996148" y="1108423"/>
            <a:ext cx="5303052" cy="966397"/>
          </a:xfrm>
        </p:spPr>
        <p:txBody>
          <a:bodyPr/>
          <a:lstStyle/>
          <a:p>
            <a:r>
              <a:rPr lang="sv-SE" dirty="0"/>
              <a:t>Uppföljning av broschyren 2018* </a:t>
            </a:r>
          </a:p>
        </p:txBody>
      </p:sp>
      <p:sp>
        <p:nvSpPr>
          <p:cNvPr id="3" name="Platshållare för innehåll 2">
            <a:extLst>
              <a:ext uri="{FF2B5EF4-FFF2-40B4-BE49-F238E27FC236}">
                <a16:creationId xmlns:a16="http://schemas.microsoft.com/office/drawing/2014/main" id="{70DEBFC9-93E1-4C02-BFE2-AC915A3DF4E2}"/>
              </a:ext>
            </a:extLst>
          </p:cNvPr>
          <p:cNvSpPr>
            <a:spLocks noGrp="1"/>
          </p:cNvSpPr>
          <p:nvPr>
            <p:ph idx="1"/>
          </p:nvPr>
        </p:nvSpPr>
        <p:spPr>
          <a:xfrm>
            <a:off x="995363" y="2220881"/>
            <a:ext cx="4399597" cy="2889600"/>
          </a:xfrm>
        </p:spPr>
        <p:txBody>
          <a:bodyPr/>
          <a:lstStyle/>
          <a:p>
            <a:r>
              <a:rPr lang="sv-SE" dirty="0"/>
              <a:t>Positivt mottagande i alla demografiska grupper</a:t>
            </a:r>
          </a:p>
          <a:p>
            <a:r>
              <a:rPr lang="sv-SE" dirty="0"/>
              <a:t>3 av 4 har tagit del av innehållet</a:t>
            </a:r>
          </a:p>
          <a:p>
            <a:r>
              <a:rPr lang="sv-SE" dirty="0"/>
              <a:t>2 av 3 ger positivt betyg, ytterst få kritiska</a:t>
            </a:r>
          </a:p>
        </p:txBody>
      </p:sp>
      <p:sp>
        <p:nvSpPr>
          <p:cNvPr id="11" name="textruta 10">
            <a:extLst>
              <a:ext uri="{FF2B5EF4-FFF2-40B4-BE49-F238E27FC236}">
                <a16:creationId xmlns:a16="http://schemas.microsoft.com/office/drawing/2014/main" id="{21395945-ACD3-93F1-99E1-66C443CFC894}"/>
              </a:ext>
            </a:extLst>
          </p:cNvPr>
          <p:cNvSpPr txBox="1"/>
          <p:nvPr/>
        </p:nvSpPr>
        <p:spPr>
          <a:xfrm>
            <a:off x="995363" y="5367420"/>
            <a:ext cx="5303835" cy="601514"/>
          </a:xfrm>
          <a:prstGeom prst="rect">
            <a:avLst/>
          </a:prstGeom>
          <a:noFill/>
        </p:spPr>
        <p:txBody>
          <a:bodyPr wrap="square" lIns="36000" tIns="0" rIns="36000" bIns="0">
            <a:spAutoFit/>
          </a:bodyPr>
          <a:lstStyle/>
          <a:p>
            <a:pPr marL="0" indent="0">
              <a:lnSpc>
                <a:spcPts val="2400"/>
              </a:lnSpc>
              <a:buNone/>
            </a:pPr>
            <a:r>
              <a:rPr lang="sv-SE" sz="1800" i="1" dirty="0"/>
              <a:t>* Undersökningen gjordes ett par veckor efter utskicket 2018 och bygger på drygt 5000 intervjuer.</a:t>
            </a:r>
          </a:p>
        </p:txBody>
      </p:sp>
    </p:spTree>
    <p:extLst>
      <p:ext uri="{BB962C8B-B14F-4D97-AF65-F5344CB8AC3E}">
        <p14:creationId xmlns:p14="http://schemas.microsoft.com/office/powerpoint/2010/main" val="38757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descr="En bild som visar text, design, skärmbild&#10;&#10;Automatiskt genererad beskrivning">
            <a:extLst>
              <a:ext uri="{FF2B5EF4-FFF2-40B4-BE49-F238E27FC236}">
                <a16:creationId xmlns:a16="http://schemas.microsoft.com/office/drawing/2014/main" id="{F1638A21-D1BE-A9F5-6536-A2375B6BE7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3716D56B-7CEC-D322-09B4-49918A380834}"/>
              </a:ext>
            </a:extLst>
          </p:cNvPr>
          <p:cNvSpPr>
            <a:spLocks noGrp="1"/>
          </p:cNvSpPr>
          <p:nvPr>
            <p:ph type="title"/>
          </p:nvPr>
        </p:nvSpPr>
        <p:spPr>
          <a:xfrm>
            <a:off x="6471920" y="723451"/>
            <a:ext cx="4744720" cy="881283"/>
          </a:xfrm>
        </p:spPr>
        <p:txBody>
          <a:bodyPr/>
          <a:lstStyle/>
          <a:p>
            <a:r>
              <a:rPr lang="sv-SE" dirty="0"/>
              <a:t>Råd till dig som har behov av extra stöd</a:t>
            </a:r>
          </a:p>
        </p:txBody>
      </p:sp>
      <p:sp>
        <p:nvSpPr>
          <p:cNvPr id="4" name="Platshållare för innehåll 3">
            <a:extLst>
              <a:ext uri="{FF2B5EF4-FFF2-40B4-BE49-F238E27FC236}">
                <a16:creationId xmlns:a16="http://schemas.microsoft.com/office/drawing/2014/main" id="{9D94CCC5-6311-3098-E85B-BD4A82056561}"/>
              </a:ext>
            </a:extLst>
          </p:cNvPr>
          <p:cNvSpPr>
            <a:spLocks noGrp="1"/>
          </p:cNvSpPr>
          <p:nvPr>
            <p:ph idx="1"/>
          </p:nvPr>
        </p:nvSpPr>
        <p:spPr>
          <a:xfrm>
            <a:off x="6471920" y="1805270"/>
            <a:ext cx="4744720" cy="3883261"/>
          </a:xfrm>
        </p:spPr>
        <p:txBody>
          <a:bodyPr/>
          <a:lstStyle/>
          <a:p>
            <a:r>
              <a:rPr lang="sv-SE" dirty="0"/>
              <a:t>Prata med andra i din närhet om dina behov och förutsättningar. </a:t>
            </a:r>
          </a:p>
          <a:p>
            <a:r>
              <a:rPr lang="sv-SE" dirty="0"/>
              <a:t>Öva gärna på ett scenario – det gör att du blir medveten om utmaningar och möjligheter. </a:t>
            </a:r>
          </a:p>
          <a:p>
            <a:r>
              <a:rPr lang="sv-SE" dirty="0"/>
              <a:t>Gå med i en förening och lyft gemensamma frågor om säkerhet och beredskap.</a:t>
            </a:r>
          </a:p>
          <a:p>
            <a:endParaRPr lang="sv-SE" dirty="0"/>
          </a:p>
        </p:txBody>
      </p:sp>
    </p:spTree>
    <p:extLst>
      <p:ext uri="{BB962C8B-B14F-4D97-AF65-F5344CB8AC3E}">
        <p14:creationId xmlns:p14="http://schemas.microsoft.com/office/powerpoint/2010/main" val="104959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descr="En bild som visar text, bok, Tryck, bläck&#10;&#10;Automatiskt genererad beskrivning">
            <a:extLst>
              <a:ext uri="{FF2B5EF4-FFF2-40B4-BE49-F238E27FC236}">
                <a16:creationId xmlns:a16="http://schemas.microsoft.com/office/drawing/2014/main" id="{AE012403-FC05-871A-262D-3CAD2CF93C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8"/>
          <a:stretch/>
        </p:blipFill>
        <p:spPr>
          <a:xfrm>
            <a:off x="0" y="0"/>
            <a:ext cx="12191999" cy="6858000"/>
          </a:xfrm>
        </p:spPr>
      </p:pic>
      <p:sp>
        <p:nvSpPr>
          <p:cNvPr id="4" name="Rubrik 3">
            <a:extLst>
              <a:ext uri="{FF2B5EF4-FFF2-40B4-BE49-F238E27FC236}">
                <a16:creationId xmlns:a16="http://schemas.microsoft.com/office/drawing/2014/main" id="{1CEBAC73-2624-2349-DE5F-641B1AAD52CA}"/>
              </a:ext>
            </a:extLst>
          </p:cNvPr>
          <p:cNvSpPr>
            <a:spLocks noGrp="1"/>
          </p:cNvSpPr>
          <p:nvPr>
            <p:ph type="title"/>
          </p:nvPr>
        </p:nvSpPr>
        <p:spPr>
          <a:xfrm>
            <a:off x="6471920" y="899391"/>
            <a:ext cx="5075038" cy="939034"/>
          </a:xfrm>
        </p:spPr>
        <p:txBody>
          <a:bodyPr/>
          <a:lstStyle/>
          <a:p>
            <a:r>
              <a:rPr lang="sv-SE" dirty="0"/>
              <a:t>Beredskap för husdjur</a:t>
            </a:r>
          </a:p>
        </p:txBody>
      </p:sp>
      <p:sp>
        <p:nvSpPr>
          <p:cNvPr id="5" name="Platshållare för innehåll 4">
            <a:extLst>
              <a:ext uri="{FF2B5EF4-FFF2-40B4-BE49-F238E27FC236}">
                <a16:creationId xmlns:a16="http://schemas.microsoft.com/office/drawing/2014/main" id="{28D1F463-80A8-4BCB-DE75-9FAD863B89E8}"/>
              </a:ext>
            </a:extLst>
          </p:cNvPr>
          <p:cNvSpPr>
            <a:spLocks noGrp="1"/>
          </p:cNvSpPr>
          <p:nvPr>
            <p:ph idx="1"/>
          </p:nvPr>
        </p:nvSpPr>
        <p:spPr>
          <a:xfrm>
            <a:off x="6471920" y="1620042"/>
            <a:ext cx="4744720" cy="4088646"/>
          </a:xfrm>
        </p:spPr>
        <p:txBody>
          <a:bodyPr/>
          <a:lstStyle/>
          <a:p>
            <a:r>
              <a:rPr lang="sv-SE" dirty="0"/>
              <a:t>Minst en veckas hemberedskap behöver även omfatta dina husdjur.</a:t>
            </a:r>
          </a:p>
          <a:p>
            <a:r>
              <a:rPr lang="sv-SE" dirty="0"/>
              <a:t>Går det att hitta alternativa lösningar för omvårdnad och tillsyn om du själv inte har möjlighet?</a:t>
            </a:r>
          </a:p>
          <a:p>
            <a:r>
              <a:rPr lang="sv-SE" dirty="0"/>
              <a:t>Tänk på att extremväder, som värmeböljor, kan innebär stora påfrestningar för ditt husdjur.</a:t>
            </a:r>
          </a:p>
        </p:txBody>
      </p:sp>
    </p:spTree>
    <p:extLst>
      <p:ext uri="{BB962C8B-B14F-4D97-AF65-F5344CB8AC3E}">
        <p14:creationId xmlns:p14="http://schemas.microsoft.com/office/powerpoint/2010/main" val="83601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text, mätsticka&#10;&#10;Automatiskt genererad beskrivning">
            <a:extLst>
              <a:ext uri="{FF2B5EF4-FFF2-40B4-BE49-F238E27FC236}">
                <a16:creationId xmlns:a16="http://schemas.microsoft.com/office/drawing/2014/main" id="{FD27468C-34FA-CA52-A5EB-3B20B9A4E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F1CED640-AF1A-7708-E262-4B50F462E9DE}"/>
              </a:ext>
            </a:extLst>
          </p:cNvPr>
          <p:cNvSpPr>
            <a:spLocks noGrp="1"/>
          </p:cNvSpPr>
          <p:nvPr>
            <p:ph type="title"/>
          </p:nvPr>
        </p:nvSpPr>
        <p:spPr>
          <a:xfrm>
            <a:off x="6356416" y="1043278"/>
            <a:ext cx="5588535" cy="827859"/>
          </a:xfrm>
        </p:spPr>
        <p:txBody>
          <a:bodyPr/>
          <a:lstStyle/>
          <a:p>
            <a:r>
              <a:rPr lang="sv-SE" dirty="0"/>
              <a:t>Att känna oro är mänskligt</a:t>
            </a:r>
          </a:p>
        </p:txBody>
      </p:sp>
      <p:sp>
        <p:nvSpPr>
          <p:cNvPr id="4" name="Platshållare för innehåll 3">
            <a:extLst>
              <a:ext uri="{FF2B5EF4-FFF2-40B4-BE49-F238E27FC236}">
                <a16:creationId xmlns:a16="http://schemas.microsoft.com/office/drawing/2014/main" id="{5D21BC1F-EC44-540C-EDB1-6198D253F28B}"/>
              </a:ext>
            </a:extLst>
          </p:cNvPr>
          <p:cNvSpPr>
            <a:spLocks noGrp="1"/>
          </p:cNvSpPr>
          <p:nvPr>
            <p:ph idx="1"/>
          </p:nvPr>
        </p:nvSpPr>
        <p:spPr>
          <a:xfrm>
            <a:off x="6462295" y="1726076"/>
            <a:ext cx="4744720" cy="4088646"/>
          </a:xfrm>
        </p:spPr>
        <p:txBody>
          <a:bodyPr/>
          <a:lstStyle/>
          <a:p>
            <a:r>
              <a:rPr lang="sv-SE" dirty="0"/>
              <a:t>Det går att påverka sin egen och sina näras säkerhet.</a:t>
            </a:r>
          </a:p>
          <a:p>
            <a:r>
              <a:rPr lang="sv-SE" dirty="0"/>
              <a:t>Du kan mer än du tror.</a:t>
            </a:r>
          </a:p>
          <a:p>
            <a:r>
              <a:rPr lang="sv-SE" dirty="0"/>
              <a:t>Lilla.krisinformation.se har anpassad information för barn om det som broschyren tar upp.</a:t>
            </a:r>
          </a:p>
          <a:p>
            <a:endParaRPr lang="sv-SE" dirty="0"/>
          </a:p>
        </p:txBody>
      </p:sp>
    </p:spTree>
    <p:extLst>
      <p:ext uri="{BB962C8B-B14F-4D97-AF65-F5344CB8AC3E}">
        <p14:creationId xmlns:p14="http://schemas.microsoft.com/office/powerpoint/2010/main" val="36416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descr="En bild som visar text, mätsticka&#10;&#10;Automatiskt genererad beskrivning">
            <a:extLst>
              <a:ext uri="{FF2B5EF4-FFF2-40B4-BE49-F238E27FC236}">
                <a16:creationId xmlns:a16="http://schemas.microsoft.com/office/drawing/2014/main" id="{951E16E9-8B05-1600-3E58-1F795D01FE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FAB8D321-D1DE-F3AA-8961-2DEBD9B89E97}"/>
              </a:ext>
            </a:extLst>
          </p:cNvPr>
          <p:cNvSpPr>
            <a:spLocks noGrp="1"/>
          </p:cNvSpPr>
          <p:nvPr>
            <p:ph type="title"/>
          </p:nvPr>
        </p:nvSpPr>
        <p:spPr>
          <a:xfrm>
            <a:off x="6471920" y="777732"/>
            <a:ext cx="4744720" cy="557817"/>
          </a:xfrm>
        </p:spPr>
        <p:txBody>
          <a:bodyPr/>
          <a:lstStyle/>
          <a:p>
            <a:r>
              <a:rPr lang="sv-SE" dirty="0"/>
              <a:t>Viktiga telefonnummer och fördjupad information</a:t>
            </a:r>
          </a:p>
        </p:txBody>
      </p:sp>
      <p:sp>
        <p:nvSpPr>
          <p:cNvPr id="4" name="Platshållare för innehåll 3">
            <a:extLst>
              <a:ext uri="{FF2B5EF4-FFF2-40B4-BE49-F238E27FC236}">
                <a16:creationId xmlns:a16="http://schemas.microsoft.com/office/drawing/2014/main" id="{9F66E2F1-410C-6EEC-E7F7-1ADA2BDE2E3D}"/>
              </a:ext>
            </a:extLst>
          </p:cNvPr>
          <p:cNvSpPr>
            <a:spLocks noGrp="1"/>
          </p:cNvSpPr>
          <p:nvPr>
            <p:ph idx="1"/>
          </p:nvPr>
        </p:nvSpPr>
        <p:spPr>
          <a:xfrm>
            <a:off x="6471919" y="2310063"/>
            <a:ext cx="5213149" cy="2579571"/>
          </a:xfrm>
        </p:spPr>
        <p:txBody>
          <a:bodyPr/>
          <a:lstStyle/>
          <a:p>
            <a:r>
              <a:rPr lang="sv-SE" dirty="0"/>
              <a:t>Skriv ner viktiga telefonnummer på papper. </a:t>
            </a:r>
          </a:p>
          <a:p>
            <a:r>
              <a:rPr lang="sv-SE" dirty="0"/>
              <a:t>Broschyren ger kortfattad och övergripande information. Fördjupad information hittar du på webben.</a:t>
            </a:r>
          </a:p>
          <a:p>
            <a:endParaRPr lang="sv-SE" dirty="0"/>
          </a:p>
        </p:txBody>
      </p:sp>
    </p:spTree>
    <p:extLst>
      <p:ext uri="{BB962C8B-B14F-4D97-AF65-F5344CB8AC3E}">
        <p14:creationId xmlns:p14="http://schemas.microsoft.com/office/powerpoint/2010/main" val="84651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A46B0372-62DE-212D-1ADB-B62AB706CF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8"/>
          <a:stretch/>
        </p:blipFill>
        <p:spPr>
          <a:xfrm>
            <a:off x="0" y="0"/>
            <a:ext cx="12191999" cy="6858000"/>
          </a:xfrm>
        </p:spPr>
      </p:pic>
      <p:sp>
        <p:nvSpPr>
          <p:cNvPr id="3" name="Rubrik 2">
            <a:extLst>
              <a:ext uri="{FF2B5EF4-FFF2-40B4-BE49-F238E27FC236}">
                <a16:creationId xmlns:a16="http://schemas.microsoft.com/office/drawing/2014/main" id="{A38B1BD2-5AB4-00A3-48EA-3112BBC572A0}"/>
              </a:ext>
            </a:extLst>
          </p:cNvPr>
          <p:cNvSpPr>
            <a:spLocks noGrp="1"/>
          </p:cNvSpPr>
          <p:nvPr>
            <p:ph type="title"/>
          </p:nvPr>
        </p:nvSpPr>
        <p:spPr/>
        <p:txBody>
          <a:bodyPr/>
          <a:lstStyle/>
          <a:p>
            <a:r>
              <a:rPr lang="sv-SE" dirty="0"/>
              <a:t>När det är bråttom</a:t>
            </a:r>
          </a:p>
        </p:txBody>
      </p:sp>
      <p:sp>
        <p:nvSpPr>
          <p:cNvPr id="4" name="Platshållare för innehåll 3">
            <a:extLst>
              <a:ext uri="{FF2B5EF4-FFF2-40B4-BE49-F238E27FC236}">
                <a16:creationId xmlns:a16="http://schemas.microsoft.com/office/drawing/2014/main" id="{381E6B76-F10C-3B59-2269-BDAAC975408B}"/>
              </a:ext>
            </a:extLst>
          </p:cNvPr>
          <p:cNvSpPr>
            <a:spLocks noGrp="1"/>
          </p:cNvSpPr>
          <p:nvPr>
            <p:ph idx="1"/>
          </p:nvPr>
        </p:nvSpPr>
        <p:spPr>
          <a:xfrm>
            <a:off x="6471920" y="2113281"/>
            <a:ext cx="4744720" cy="1919704"/>
          </a:xfrm>
        </p:spPr>
        <p:txBody>
          <a:bodyPr/>
          <a:lstStyle/>
          <a:p>
            <a:r>
              <a:rPr lang="sv-SE" dirty="0"/>
              <a:t>På baksidan finns de olika varningssignalerna beskrivna, liksom kortfattad information om hur du ska agera när du hör dem. </a:t>
            </a:r>
          </a:p>
          <a:p>
            <a:endParaRPr lang="sv-SE" dirty="0"/>
          </a:p>
        </p:txBody>
      </p:sp>
    </p:spTree>
    <p:extLst>
      <p:ext uri="{BB962C8B-B14F-4D97-AF65-F5344CB8AC3E}">
        <p14:creationId xmlns:p14="http://schemas.microsoft.com/office/powerpoint/2010/main" val="72289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AF1FA-FA94-4EA9-885B-26D36A063E4F}"/>
              </a:ext>
            </a:extLst>
          </p:cNvPr>
          <p:cNvSpPr>
            <a:spLocks noGrp="1"/>
          </p:cNvSpPr>
          <p:nvPr>
            <p:ph type="title"/>
          </p:nvPr>
        </p:nvSpPr>
        <p:spPr>
          <a:xfrm>
            <a:off x="6888948" y="1574090"/>
            <a:ext cx="5303052" cy="966397"/>
          </a:xfrm>
        </p:spPr>
        <p:txBody>
          <a:bodyPr/>
          <a:lstStyle/>
          <a:p>
            <a:r>
              <a:rPr lang="sv-SE" dirty="0"/>
              <a:t>Kom ihåg!</a:t>
            </a:r>
          </a:p>
        </p:txBody>
      </p:sp>
      <p:sp>
        <p:nvSpPr>
          <p:cNvPr id="4" name="Platshållare för text 3">
            <a:extLst>
              <a:ext uri="{FF2B5EF4-FFF2-40B4-BE49-F238E27FC236}">
                <a16:creationId xmlns:a16="http://schemas.microsoft.com/office/drawing/2014/main" id="{D38AF947-B5DF-4531-9ECD-6DBAFE0B220A}"/>
              </a:ext>
            </a:extLst>
          </p:cNvPr>
          <p:cNvSpPr>
            <a:spLocks noGrp="1"/>
          </p:cNvSpPr>
          <p:nvPr>
            <p:ph idx="1"/>
          </p:nvPr>
        </p:nvSpPr>
        <p:spPr>
          <a:xfrm>
            <a:off x="6888948" y="2334546"/>
            <a:ext cx="4385733" cy="3713557"/>
          </a:xfrm>
        </p:spPr>
        <p:txBody>
          <a:bodyPr/>
          <a:lstStyle/>
          <a:p>
            <a:r>
              <a:rPr lang="sv-SE" dirty="0"/>
              <a:t>Ingen är ensam. Vi möter olika hot mot vår säkerhet och frihet tillsammans. </a:t>
            </a:r>
          </a:p>
          <a:p>
            <a:r>
              <a:rPr lang="sv-SE" dirty="0"/>
              <a:t>Genom att hålla ihop som befolkning och samhälle visar vi vår samlade styrka.</a:t>
            </a:r>
          </a:p>
          <a:p>
            <a:r>
              <a:rPr lang="sv-SE" dirty="0"/>
              <a:t>I kris och krig är en av våra viktigaste tillgångar vår vilja att hjälpa varandra. </a:t>
            </a:r>
          </a:p>
        </p:txBody>
      </p:sp>
    </p:spTree>
    <p:extLst>
      <p:ext uri="{BB962C8B-B14F-4D97-AF65-F5344CB8AC3E}">
        <p14:creationId xmlns:p14="http://schemas.microsoft.com/office/powerpoint/2010/main" val="320818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72F461-4386-4E22-951D-0DF6E03D5546}"/>
              </a:ext>
            </a:extLst>
          </p:cNvPr>
          <p:cNvSpPr>
            <a:spLocks noGrp="1"/>
          </p:cNvSpPr>
          <p:nvPr>
            <p:ph type="ctrTitle"/>
          </p:nvPr>
        </p:nvSpPr>
        <p:spPr/>
        <p:txBody>
          <a:bodyPr/>
          <a:lstStyle/>
          <a:p>
            <a:r>
              <a:rPr lang="en-GB" dirty="0"/>
              <a:t>Kontakta MSB</a:t>
            </a:r>
          </a:p>
        </p:txBody>
      </p:sp>
      <p:sp>
        <p:nvSpPr>
          <p:cNvPr id="3" name="Platshållare för innehåll 2">
            <a:extLst>
              <a:ext uri="{FF2B5EF4-FFF2-40B4-BE49-F238E27FC236}">
                <a16:creationId xmlns:a16="http://schemas.microsoft.com/office/drawing/2014/main" id="{5084B467-B81D-479C-B703-6579206480E2}"/>
              </a:ext>
            </a:extLst>
          </p:cNvPr>
          <p:cNvSpPr>
            <a:spLocks noGrp="1"/>
          </p:cNvSpPr>
          <p:nvPr>
            <p:ph sz="quarter" idx="10"/>
          </p:nvPr>
        </p:nvSpPr>
        <p:spPr/>
        <p:txBody>
          <a:bodyPr/>
          <a:lstStyle/>
          <a:p>
            <a:r>
              <a:rPr lang="sv-SE" dirty="0"/>
              <a:t>Telefon: 0771-240 240</a:t>
            </a:r>
          </a:p>
          <a:p>
            <a:r>
              <a:rPr lang="en-GB" dirty="0"/>
              <a:t>E-post: </a:t>
            </a:r>
            <a:r>
              <a:rPr lang="en-GB" i="1" dirty="0">
                <a:solidFill>
                  <a:schemeClr val="tx1"/>
                </a:solidFill>
                <a:hlinkClick r:id="rId2">
                  <a:extLst>
                    <a:ext uri="{A12FA001-AC4F-418D-AE19-62706E023703}">
                      <ahyp:hlinkClr xmlns:ahyp="http://schemas.microsoft.com/office/drawing/2018/hyperlinkcolor" val="tx"/>
                    </a:ext>
                  </a:extLst>
                </a:hlinkClick>
              </a:rPr>
              <a:t>broschyren@msb.se</a:t>
            </a:r>
            <a:endParaRPr lang="en-GB" i="1" dirty="0">
              <a:solidFill>
                <a:schemeClr val="tx1"/>
              </a:solidFill>
            </a:endParaRPr>
          </a:p>
          <a:p>
            <a:endParaRPr lang="en-GB" dirty="0"/>
          </a:p>
          <a:p>
            <a:endParaRPr lang="en-GB" dirty="0"/>
          </a:p>
          <a:p>
            <a:endParaRPr lang="en-GB" dirty="0"/>
          </a:p>
        </p:txBody>
      </p:sp>
    </p:spTree>
    <p:extLst>
      <p:ext uri="{BB962C8B-B14F-4D97-AF65-F5344CB8AC3E}">
        <p14:creationId xmlns:p14="http://schemas.microsoft.com/office/powerpoint/2010/main" val="16968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latshållare för innehåll 10">
            <a:extLst>
              <a:ext uri="{FF2B5EF4-FFF2-40B4-BE49-F238E27FC236}">
                <a16:creationId xmlns:a16="http://schemas.microsoft.com/office/drawing/2014/main" id="{216C7AAD-16BA-98E6-870C-731006807390}"/>
              </a:ext>
            </a:extLst>
          </p:cNvPr>
          <p:cNvGraphicFramePr>
            <a:graphicFrameLocks noGrp="1"/>
          </p:cNvGraphicFramePr>
          <p:nvPr>
            <p:ph idx="1"/>
            <p:extLst>
              <p:ext uri="{D42A27DB-BD31-4B8C-83A1-F6EECF244321}">
                <p14:modId xmlns:p14="http://schemas.microsoft.com/office/powerpoint/2010/main" val="212243185"/>
              </p:ext>
            </p:extLst>
          </p:nvPr>
        </p:nvGraphicFramePr>
        <p:xfrm>
          <a:off x="838200" y="1592260"/>
          <a:ext cx="10515600" cy="423672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C6557309-7628-4988-9E46-A061E050F9EC}"/>
              </a:ext>
            </a:extLst>
          </p:cNvPr>
          <p:cNvSpPr>
            <a:spLocks noGrp="1"/>
          </p:cNvSpPr>
          <p:nvPr>
            <p:ph type="title"/>
          </p:nvPr>
        </p:nvSpPr>
        <p:spPr>
          <a:xfrm>
            <a:off x="1420094" y="762983"/>
            <a:ext cx="9351812" cy="659417"/>
          </a:xfrm>
        </p:spPr>
        <p:txBody>
          <a:bodyPr/>
          <a:lstStyle/>
          <a:p>
            <a:pPr algn="ctr"/>
            <a:r>
              <a:rPr lang="sv-SE" dirty="0"/>
              <a:t>Vad känner du när du sett broschyren? </a:t>
            </a:r>
            <a:r>
              <a:rPr lang="sv-SE" sz="2400" b="0" i="1" dirty="0"/>
              <a:t>(2018)</a:t>
            </a:r>
            <a:endParaRPr lang="sv-SE" b="0" i="1" dirty="0"/>
          </a:p>
        </p:txBody>
      </p:sp>
      <p:sp>
        <p:nvSpPr>
          <p:cNvPr id="12" name="textruta 11">
            <a:extLst>
              <a:ext uri="{FF2B5EF4-FFF2-40B4-BE49-F238E27FC236}">
                <a16:creationId xmlns:a16="http://schemas.microsoft.com/office/drawing/2014/main" id="{3A7D0314-3463-CC35-0902-5B9922BCBA1B}"/>
              </a:ext>
            </a:extLst>
          </p:cNvPr>
          <p:cNvSpPr txBox="1"/>
          <p:nvPr/>
        </p:nvSpPr>
        <p:spPr>
          <a:xfrm>
            <a:off x="371612" y="6245962"/>
            <a:ext cx="4815068" cy="307777"/>
          </a:xfrm>
          <a:prstGeom prst="rect">
            <a:avLst/>
          </a:prstGeom>
          <a:noFill/>
        </p:spPr>
        <p:txBody>
          <a:bodyPr wrap="square" rtlCol="0">
            <a:spAutoFit/>
          </a:bodyPr>
          <a:lstStyle/>
          <a:p>
            <a:r>
              <a:rPr lang="sv-SE" sz="1400" i="1" dirty="0"/>
              <a:t>Bas: Samtliga 5760 intervjuer</a:t>
            </a:r>
          </a:p>
        </p:txBody>
      </p:sp>
      <p:sp>
        <p:nvSpPr>
          <p:cNvPr id="3" name="textruta 2">
            <a:extLst>
              <a:ext uri="{FF2B5EF4-FFF2-40B4-BE49-F238E27FC236}">
                <a16:creationId xmlns:a16="http://schemas.microsoft.com/office/drawing/2014/main" id="{D328DAD7-4603-DCBA-9BF4-F838CA7DDD5B}"/>
              </a:ext>
            </a:extLst>
          </p:cNvPr>
          <p:cNvSpPr txBox="1"/>
          <p:nvPr/>
        </p:nvSpPr>
        <p:spPr>
          <a:xfrm>
            <a:off x="9940789" y="6245962"/>
            <a:ext cx="1879599" cy="307777"/>
          </a:xfrm>
          <a:prstGeom prst="rect">
            <a:avLst/>
          </a:prstGeom>
          <a:noFill/>
        </p:spPr>
        <p:txBody>
          <a:bodyPr wrap="square" rtlCol="0">
            <a:spAutoFit/>
          </a:bodyPr>
          <a:lstStyle/>
          <a:p>
            <a:pPr algn="r"/>
            <a:r>
              <a:rPr lang="sv-SE" sz="1400" i="1" dirty="0"/>
              <a:t>Vet ej/ej svar: 9%</a:t>
            </a:r>
          </a:p>
        </p:txBody>
      </p:sp>
      <p:grpSp>
        <p:nvGrpSpPr>
          <p:cNvPr id="14" name="Grupp 13">
            <a:extLst>
              <a:ext uri="{FF2B5EF4-FFF2-40B4-BE49-F238E27FC236}">
                <a16:creationId xmlns:a16="http://schemas.microsoft.com/office/drawing/2014/main" id="{374D033F-85D7-E2C6-2180-6D853888A9E5}"/>
              </a:ext>
            </a:extLst>
          </p:cNvPr>
          <p:cNvGrpSpPr/>
          <p:nvPr/>
        </p:nvGrpSpPr>
        <p:grpSpPr>
          <a:xfrm>
            <a:off x="1778000" y="3809755"/>
            <a:ext cx="8923020" cy="1283137"/>
            <a:chOff x="1778000" y="3809755"/>
            <a:chExt cx="8923020" cy="1283137"/>
          </a:xfrm>
        </p:grpSpPr>
        <p:sp>
          <p:nvSpPr>
            <p:cNvPr id="4" name="textruta 3">
              <a:extLst>
                <a:ext uri="{FF2B5EF4-FFF2-40B4-BE49-F238E27FC236}">
                  <a16:creationId xmlns:a16="http://schemas.microsoft.com/office/drawing/2014/main" id="{954758AC-787C-C2BF-0480-773C86E31804}"/>
                </a:ext>
              </a:extLst>
            </p:cNvPr>
            <p:cNvSpPr txBox="1"/>
            <p:nvPr/>
          </p:nvSpPr>
          <p:spPr>
            <a:xfrm>
              <a:off x="1778000" y="3809755"/>
              <a:ext cx="640080" cy="307777"/>
            </a:xfrm>
            <a:prstGeom prst="rect">
              <a:avLst/>
            </a:prstGeom>
            <a:noFill/>
          </p:spPr>
          <p:txBody>
            <a:bodyPr wrap="square" rtlCol="0">
              <a:spAutoFit/>
            </a:bodyPr>
            <a:lstStyle/>
            <a:p>
              <a:pPr algn="ctr"/>
              <a:r>
                <a:rPr lang="sv-SE" sz="1400" b="1" dirty="0"/>
                <a:t>47%</a:t>
              </a:r>
            </a:p>
          </p:txBody>
        </p:sp>
        <p:sp>
          <p:nvSpPr>
            <p:cNvPr id="6" name="textruta 5">
              <a:extLst>
                <a:ext uri="{FF2B5EF4-FFF2-40B4-BE49-F238E27FC236}">
                  <a16:creationId xmlns:a16="http://schemas.microsoft.com/office/drawing/2014/main" id="{63E92E1F-A28C-CE79-B6F6-E4BB71F039CD}"/>
                </a:ext>
              </a:extLst>
            </p:cNvPr>
            <p:cNvSpPr txBox="1"/>
            <p:nvPr/>
          </p:nvSpPr>
          <p:spPr>
            <a:xfrm>
              <a:off x="3446780" y="4513595"/>
              <a:ext cx="640080" cy="307777"/>
            </a:xfrm>
            <a:prstGeom prst="rect">
              <a:avLst/>
            </a:prstGeom>
            <a:noFill/>
          </p:spPr>
          <p:txBody>
            <a:bodyPr wrap="square" rtlCol="0">
              <a:spAutoFit/>
            </a:bodyPr>
            <a:lstStyle/>
            <a:p>
              <a:pPr algn="ctr"/>
              <a:r>
                <a:rPr lang="sv-SE" sz="1400" b="1" dirty="0"/>
                <a:t>24%</a:t>
              </a:r>
            </a:p>
          </p:txBody>
        </p:sp>
        <p:sp>
          <p:nvSpPr>
            <p:cNvPr id="7" name="textruta 6">
              <a:extLst>
                <a:ext uri="{FF2B5EF4-FFF2-40B4-BE49-F238E27FC236}">
                  <a16:creationId xmlns:a16="http://schemas.microsoft.com/office/drawing/2014/main" id="{95F57387-062A-8627-8A5A-A2B8DEEBA110}"/>
                </a:ext>
              </a:extLst>
            </p:cNvPr>
            <p:cNvSpPr txBox="1"/>
            <p:nvPr/>
          </p:nvSpPr>
          <p:spPr>
            <a:xfrm>
              <a:off x="5100320" y="4657079"/>
              <a:ext cx="640080" cy="307777"/>
            </a:xfrm>
            <a:prstGeom prst="rect">
              <a:avLst/>
            </a:prstGeom>
            <a:noFill/>
          </p:spPr>
          <p:txBody>
            <a:bodyPr wrap="square" rtlCol="0">
              <a:spAutoFit/>
            </a:bodyPr>
            <a:lstStyle/>
            <a:p>
              <a:pPr algn="ctr"/>
              <a:r>
                <a:rPr lang="sv-SE" sz="1400" b="1" dirty="0"/>
                <a:t>18%</a:t>
              </a:r>
            </a:p>
          </p:txBody>
        </p:sp>
        <p:sp>
          <p:nvSpPr>
            <p:cNvPr id="8" name="textruta 7">
              <a:extLst>
                <a:ext uri="{FF2B5EF4-FFF2-40B4-BE49-F238E27FC236}">
                  <a16:creationId xmlns:a16="http://schemas.microsoft.com/office/drawing/2014/main" id="{4824A111-6309-B052-F618-73345C6EBFA5}"/>
                </a:ext>
              </a:extLst>
            </p:cNvPr>
            <p:cNvSpPr txBox="1"/>
            <p:nvPr/>
          </p:nvSpPr>
          <p:spPr>
            <a:xfrm>
              <a:off x="6753860" y="4734315"/>
              <a:ext cx="640080" cy="307777"/>
            </a:xfrm>
            <a:prstGeom prst="rect">
              <a:avLst/>
            </a:prstGeom>
            <a:noFill/>
          </p:spPr>
          <p:txBody>
            <a:bodyPr wrap="square" rtlCol="0">
              <a:spAutoFit/>
            </a:bodyPr>
            <a:lstStyle/>
            <a:p>
              <a:pPr algn="ctr"/>
              <a:r>
                <a:rPr lang="sv-SE" sz="1400" b="1" dirty="0"/>
                <a:t>15%</a:t>
              </a:r>
            </a:p>
          </p:txBody>
        </p:sp>
        <p:sp>
          <p:nvSpPr>
            <p:cNvPr id="9" name="textruta 8">
              <a:extLst>
                <a:ext uri="{FF2B5EF4-FFF2-40B4-BE49-F238E27FC236}">
                  <a16:creationId xmlns:a16="http://schemas.microsoft.com/office/drawing/2014/main" id="{020816FD-EAF7-60BD-ABB2-D669C57A225A}"/>
                </a:ext>
              </a:extLst>
            </p:cNvPr>
            <p:cNvSpPr txBox="1"/>
            <p:nvPr/>
          </p:nvSpPr>
          <p:spPr>
            <a:xfrm>
              <a:off x="8407400" y="4708124"/>
              <a:ext cx="640080" cy="307777"/>
            </a:xfrm>
            <a:prstGeom prst="rect">
              <a:avLst/>
            </a:prstGeom>
            <a:noFill/>
          </p:spPr>
          <p:txBody>
            <a:bodyPr wrap="square" rtlCol="0">
              <a:spAutoFit/>
            </a:bodyPr>
            <a:lstStyle/>
            <a:p>
              <a:pPr algn="ctr"/>
              <a:r>
                <a:rPr lang="sv-SE" sz="1400" b="1" dirty="0"/>
                <a:t>14%</a:t>
              </a:r>
            </a:p>
          </p:txBody>
        </p:sp>
        <p:sp>
          <p:nvSpPr>
            <p:cNvPr id="10" name="textruta 9">
              <a:extLst>
                <a:ext uri="{FF2B5EF4-FFF2-40B4-BE49-F238E27FC236}">
                  <a16:creationId xmlns:a16="http://schemas.microsoft.com/office/drawing/2014/main" id="{B1EFA301-2CCB-DA19-8868-763CE655730C}"/>
                </a:ext>
              </a:extLst>
            </p:cNvPr>
            <p:cNvSpPr txBox="1"/>
            <p:nvPr/>
          </p:nvSpPr>
          <p:spPr>
            <a:xfrm>
              <a:off x="10060940" y="4785115"/>
              <a:ext cx="640080" cy="307777"/>
            </a:xfrm>
            <a:prstGeom prst="rect">
              <a:avLst/>
            </a:prstGeom>
            <a:noFill/>
          </p:spPr>
          <p:txBody>
            <a:bodyPr wrap="square" rtlCol="0">
              <a:spAutoFit/>
            </a:bodyPr>
            <a:lstStyle/>
            <a:p>
              <a:pPr algn="ctr"/>
              <a:r>
                <a:rPr lang="sv-SE" sz="1400" b="1" dirty="0"/>
                <a:t>12%</a:t>
              </a:r>
            </a:p>
          </p:txBody>
        </p:sp>
      </p:grpSp>
    </p:spTree>
    <p:extLst>
      <p:ext uri="{BB962C8B-B14F-4D97-AF65-F5344CB8AC3E}">
        <p14:creationId xmlns:p14="http://schemas.microsoft.com/office/powerpoint/2010/main" val="42833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2EE467-F3C3-40D5-8B58-81B4F1496F6D}"/>
              </a:ext>
            </a:extLst>
          </p:cNvPr>
          <p:cNvSpPr>
            <a:spLocks noGrp="1"/>
          </p:cNvSpPr>
          <p:nvPr>
            <p:ph type="title"/>
          </p:nvPr>
        </p:nvSpPr>
        <p:spPr>
          <a:xfrm>
            <a:off x="996148" y="1108423"/>
            <a:ext cx="5303052" cy="966397"/>
          </a:xfrm>
        </p:spPr>
        <p:txBody>
          <a:bodyPr/>
          <a:lstStyle/>
          <a:p>
            <a:r>
              <a:rPr lang="sv-SE" dirty="0"/>
              <a:t>Uppdraget</a:t>
            </a:r>
          </a:p>
        </p:txBody>
      </p:sp>
      <p:sp>
        <p:nvSpPr>
          <p:cNvPr id="3" name="Platshållare för innehåll 2">
            <a:extLst>
              <a:ext uri="{FF2B5EF4-FFF2-40B4-BE49-F238E27FC236}">
                <a16:creationId xmlns:a16="http://schemas.microsoft.com/office/drawing/2014/main" id="{7A8ABE98-67D8-486A-80C0-B53115250483}"/>
              </a:ext>
            </a:extLst>
          </p:cNvPr>
          <p:cNvSpPr>
            <a:spLocks noGrp="1"/>
          </p:cNvSpPr>
          <p:nvPr>
            <p:ph idx="1"/>
          </p:nvPr>
        </p:nvSpPr>
        <p:spPr>
          <a:xfrm>
            <a:off x="996146" y="1868879"/>
            <a:ext cx="6349533" cy="4374266"/>
          </a:xfrm>
        </p:spPr>
        <p:txBody>
          <a:bodyPr/>
          <a:lstStyle/>
          <a:p>
            <a:r>
              <a:rPr lang="sv-SE" dirty="0"/>
              <a:t>Regeringsuppdrag till MSB mars 2024</a:t>
            </a:r>
          </a:p>
          <a:p>
            <a:r>
              <a:rPr lang="sv-SE" dirty="0"/>
              <a:t>Ett kraftig försämrat säkerhetsläge, Sverige i Nato, satsningar på totalförsvaret. </a:t>
            </a:r>
          </a:p>
          <a:p>
            <a:r>
              <a:rPr lang="sv-SE" dirty="0"/>
              <a:t>Särskild samverkan med Försvarsmakten, Myndigheten för psykologiskt försvar och Sveriges kommuner och regioner, samt beredskapsmyndigheter, civilsamhälle, frivilliga försvarsorganisationer och näringsliv.</a:t>
            </a:r>
          </a:p>
          <a:p>
            <a:endParaRPr lang="sv-SE" dirty="0"/>
          </a:p>
        </p:txBody>
      </p:sp>
    </p:spTree>
    <p:extLst>
      <p:ext uri="{BB962C8B-B14F-4D97-AF65-F5344CB8AC3E}">
        <p14:creationId xmlns:p14="http://schemas.microsoft.com/office/powerpoint/2010/main" val="37752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0272AF-DE03-4D0D-A594-C5C4C144C855}"/>
              </a:ext>
            </a:extLst>
          </p:cNvPr>
          <p:cNvSpPr>
            <a:spLocks noGrp="1"/>
          </p:cNvSpPr>
          <p:nvPr>
            <p:ph type="title"/>
          </p:nvPr>
        </p:nvSpPr>
        <p:spPr>
          <a:xfrm>
            <a:off x="6856281" y="306537"/>
            <a:ext cx="4583705" cy="992864"/>
          </a:xfrm>
        </p:spPr>
        <p:txBody>
          <a:bodyPr/>
          <a:lstStyle/>
          <a:p>
            <a:r>
              <a:rPr lang="sv-SE" dirty="0"/>
              <a:t>Syfte med broschyren</a:t>
            </a:r>
            <a:endParaRPr lang="en-GB" dirty="0"/>
          </a:p>
        </p:txBody>
      </p:sp>
      <p:sp>
        <p:nvSpPr>
          <p:cNvPr id="3" name="Platshållare för innehåll 2">
            <a:extLst>
              <a:ext uri="{FF2B5EF4-FFF2-40B4-BE49-F238E27FC236}">
                <a16:creationId xmlns:a16="http://schemas.microsoft.com/office/drawing/2014/main" id="{A188927A-F1B7-41F2-9E06-567414378DA3}"/>
              </a:ext>
            </a:extLst>
          </p:cNvPr>
          <p:cNvSpPr>
            <a:spLocks noGrp="1"/>
          </p:cNvSpPr>
          <p:nvPr>
            <p:ph type="body" sz="quarter" idx="10"/>
          </p:nvPr>
        </p:nvSpPr>
        <p:spPr>
          <a:xfrm>
            <a:off x="6856282" y="1461961"/>
            <a:ext cx="4583878" cy="4898379"/>
          </a:xfrm>
        </p:spPr>
        <p:txBody>
          <a:bodyPr/>
          <a:lstStyle/>
          <a:p>
            <a:pPr marL="0" indent="0">
              <a:buNone/>
            </a:pPr>
            <a:r>
              <a:rPr lang="sv-SE" b="1" dirty="0">
                <a:latin typeface="+mj-lt"/>
              </a:rPr>
              <a:t>Bidra till:</a:t>
            </a:r>
          </a:p>
          <a:p>
            <a:r>
              <a:rPr lang="sv-SE" sz="2200" dirty="0"/>
              <a:t>att öka befolkningens </a:t>
            </a:r>
            <a:r>
              <a:rPr lang="sv-SE" sz="2200" b="1" dirty="0"/>
              <a:t>försvarsvilja</a:t>
            </a:r>
            <a:r>
              <a:rPr lang="sv-SE" sz="2200" dirty="0"/>
              <a:t>, </a:t>
            </a:r>
            <a:r>
              <a:rPr lang="sv-SE" sz="2200" b="1" dirty="0"/>
              <a:t>motståndskraft</a:t>
            </a:r>
            <a:r>
              <a:rPr lang="sv-SE" sz="2200" dirty="0"/>
              <a:t> och </a:t>
            </a:r>
            <a:r>
              <a:rPr lang="sv-SE" sz="2200" b="1" dirty="0"/>
              <a:t>förmåga</a:t>
            </a:r>
            <a:r>
              <a:rPr lang="sv-SE" sz="2200" dirty="0"/>
              <a:t> att hantera kriser och krig.</a:t>
            </a:r>
          </a:p>
          <a:p>
            <a:r>
              <a:rPr lang="sv-SE" sz="2200" dirty="0"/>
              <a:t>en utvecklad </a:t>
            </a:r>
            <a:r>
              <a:rPr lang="sv-SE" sz="2200" b="1" dirty="0"/>
              <a:t>beredskapskultur</a:t>
            </a:r>
            <a:r>
              <a:rPr lang="sv-SE" sz="2200" dirty="0"/>
              <a:t> (en naturlig del av vardagen)</a:t>
            </a:r>
          </a:p>
          <a:p>
            <a:r>
              <a:rPr lang="sv-SE" sz="2200" dirty="0"/>
              <a:t>ökad </a:t>
            </a:r>
            <a:r>
              <a:rPr lang="sv-SE" sz="2200" b="1" dirty="0"/>
              <a:t>kunskap</a:t>
            </a:r>
            <a:r>
              <a:rPr lang="sv-SE" sz="2200" dirty="0"/>
              <a:t> om beredskapen för kris och krig</a:t>
            </a:r>
          </a:p>
          <a:p>
            <a:r>
              <a:rPr lang="sv-SE" sz="2200" dirty="0"/>
              <a:t>att fler skaffar </a:t>
            </a:r>
            <a:r>
              <a:rPr lang="sv-SE" sz="2200" b="1" dirty="0"/>
              <a:t>hemberedskap</a:t>
            </a:r>
            <a:r>
              <a:rPr lang="sv-SE" sz="2200" dirty="0"/>
              <a:t> för minst en vecka.</a:t>
            </a:r>
          </a:p>
          <a:p>
            <a:r>
              <a:rPr lang="sv-SE" sz="2200" dirty="0"/>
              <a:t>att fler </a:t>
            </a:r>
            <a:r>
              <a:rPr lang="sv-SE" sz="2200" b="1" dirty="0"/>
              <a:t>övar</a:t>
            </a:r>
            <a:r>
              <a:rPr lang="sv-SE" sz="2200" dirty="0"/>
              <a:t> sin beredskap.</a:t>
            </a:r>
          </a:p>
        </p:txBody>
      </p:sp>
      <p:pic>
        <p:nvPicPr>
          <p:cNvPr id="8" name="Platshållare för bild 7" descr="En bild som visar text, gul, inomhus, design&#10;&#10;Automatiskt genererad beskrivning">
            <a:extLst>
              <a:ext uri="{FF2B5EF4-FFF2-40B4-BE49-F238E27FC236}">
                <a16:creationId xmlns:a16="http://schemas.microsoft.com/office/drawing/2014/main" id="{E5C9E3B8-9380-8FAD-9D87-00D33665694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0" y="0"/>
            <a:ext cx="6096000" cy="6857999"/>
          </a:xfrm>
        </p:spPr>
      </p:pic>
    </p:spTree>
    <p:extLst>
      <p:ext uri="{BB962C8B-B14F-4D97-AF65-F5344CB8AC3E}">
        <p14:creationId xmlns:p14="http://schemas.microsoft.com/office/powerpoint/2010/main" val="286000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963E8E-D85C-4558-9C7F-4E0E30AD879F}"/>
              </a:ext>
            </a:extLst>
          </p:cNvPr>
          <p:cNvSpPr>
            <a:spLocks noGrp="1"/>
          </p:cNvSpPr>
          <p:nvPr>
            <p:ph type="title"/>
          </p:nvPr>
        </p:nvSpPr>
        <p:spPr>
          <a:xfrm>
            <a:off x="1097280" y="732503"/>
            <a:ext cx="9810878" cy="446057"/>
          </a:xfrm>
        </p:spPr>
        <p:txBody>
          <a:bodyPr/>
          <a:lstStyle/>
          <a:p>
            <a:r>
              <a:rPr lang="sv-SE" dirty="0"/>
              <a:t>Bred samverkan och förankring</a:t>
            </a:r>
          </a:p>
        </p:txBody>
      </p:sp>
      <p:sp>
        <p:nvSpPr>
          <p:cNvPr id="4" name="Platshållare för innehåll 3">
            <a:extLst>
              <a:ext uri="{FF2B5EF4-FFF2-40B4-BE49-F238E27FC236}">
                <a16:creationId xmlns:a16="http://schemas.microsoft.com/office/drawing/2014/main" id="{B01AFD78-3A07-4A25-A44F-5936902EB4BF}"/>
              </a:ext>
            </a:extLst>
          </p:cNvPr>
          <p:cNvSpPr>
            <a:spLocks noGrp="1"/>
          </p:cNvSpPr>
          <p:nvPr>
            <p:ph sz="half" idx="1"/>
          </p:nvPr>
        </p:nvSpPr>
        <p:spPr>
          <a:xfrm>
            <a:off x="1097280" y="1371600"/>
            <a:ext cx="5065444" cy="4886960"/>
          </a:xfrm>
        </p:spPr>
        <p:txBody>
          <a:bodyPr/>
          <a:lstStyle/>
          <a:p>
            <a:pPr lvl="0"/>
            <a:r>
              <a:rPr lang="sv-SE" dirty="0"/>
              <a:t>Försvarsmakten</a:t>
            </a:r>
          </a:p>
          <a:p>
            <a:pPr lvl="0"/>
            <a:r>
              <a:rPr lang="sv-SE" dirty="0"/>
              <a:t>Myndigheten för psykologiskt försvar</a:t>
            </a:r>
          </a:p>
          <a:p>
            <a:pPr lvl="0"/>
            <a:r>
              <a:rPr lang="sv-SE" dirty="0"/>
              <a:t>Sveriges kommuner och regioner</a:t>
            </a:r>
          </a:p>
          <a:p>
            <a:pPr lvl="0"/>
            <a:r>
              <a:rPr lang="sv-SE" dirty="0"/>
              <a:t>Myndigheten för delaktighet</a:t>
            </a:r>
          </a:p>
          <a:p>
            <a:pPr lvl="0"/>
            <a:r>
              <a:rPr lang="sv-SE" dirty="0"/>
              <a:t>Myndigheten för tillgängliga medier</a:t>
            </a:r>
          </a:p>
          <a:p>
            <a:pPr lvl="0"/>
            <a:r>
              <a:rPr lang="sv-SE" dirty="0"/>
              <a:t>Myndigheten för trossamfund</a:t>
            </a:r>
          </a:p>
          <a:p>
            <a:pPr lvl="0"/>
            <a:r>
              <a:rPr lang="sv-SE" dirty="0"/>
              <a:t>Näringsliv och fackförbund</a:t>
            </a:r>
          </a:p>
          <a:p>
            <a:pPr lvl="0"/>
            <a:r>
              <a:rPr lang="sv-SE" dirty="0"/>
              <a:t>Beredskapsmyndigheter och civilområdesansvariga länsstyrelser</a:t>
            </a:r>
          </a:p>
          <a:p>
            <a:pPr lvl="0"/>
            <a:r>
              <a:rPr lang="sv-SE" dirty="0"/>
              <a:t>Folkhälsomyndigheten</a:t>
            </a:r>
          </a:p>
          <a:p>
            <a:pPr lvl="0"/>
            <a:r>
              <a:rPr lang="sv-SE" dirty="0"/>
              <a:t>Livsmedelsverket</a:t>
            </a:r>
          </a:p>
          <a:p>
            <a:pPr lvl="0"/>
            <a:r>
              <a:rPr lang="sv-SE" dirty="0"/>
              <a:t>Socialstyrelsen</a:t>
            </a:r>
          </a:p>
          <a:p>
            <a:pPr marL="0" lvl="0" indent="0">
              <a:buNone/>
            </a:pPr>
            <a:endParaRPr lang="sv-SE" dirty="0"/>
          </a:p>
        </p:txBody>
      </p:sp>
      <p:sp>
        <p:nvSpPr>
          <p:cNvPr id="8" name="Platshållare för innehåll 7">
            <a:extLst>
              <a:ext uri="{FF2B5EF4-FFF2-40B4-BE49-F238E27FC236}">
                <a16:creationId xmlns:a16="http://schemas.microsoft.com/office/drawing/2014/main" id="{6AABA0BA-9B4C-D1BA-CE6C-9A7CE27D183F}"/>
              </a:ext>
            </a:extLst>
          </p:cNvPr>
          <p:cNvSpPr>
            <a:spLocks noGrp="1"/>
          </p:cNvSpPr>
          <p:nvPr>
            <p:ph sz="half" idx="2"/>
          </p:nvPr>
        </p:nvSpPr>
        <p:spPr>
          <a:xfrm>
            <a:off x="6344236" y="1371600"/>
            <a:ext cx="5065444" cy="4886960"/>
          </a:xfrm>
        </p:spPr>
        <p:txBody>
          <a:bodyPr/>
          <a:lstStyle/>
          <a:p>
            <a:pPr lvl="0"/>
            <a:r>
              <a:rPr lang="sv-SE" noProof="0" dirty="0"/>
              <a:t>Riksbanken</a:t>
            </a:r>
          </a:p>
          <a:p>
            <a:pPr lvl="0"/>
            <a:r>
              <a:rPr lang="sv-SE" noProof="0" dirty="0"/>
              <a:t>Befolkningsskyddsrådet</a:t>
            </a:r>
          </a:p>
          <a:p>
            <a:pPr lvl="0"/>
            <a:r>
              <a:rPr lang="sv-SE" noProof="0" dirty="0"/>
              <a:t>Civilsamhällesrådet</a:t>
            </a:r>
          </a:p>
          <a:p>
            <a:pPr lvl="0"/>
            <a:r>
              <a:rPr lang="sv-SE" noProof="0" dirty="0"/>
              <a:t>Frivilliga försvarsorganisationer</a:t>
            </a:r>
          </a:p>
          <a:p>
            <a:pPr lvl="0"/>
            <a:r>
              <a:rPr lang="sv-SE" noProof="0" dirty="0"/>
              <a:t>Chalmers</a:t>
            </a:r>
          </a:p>
          <a:p>
            <a:pPr lvl="0"/>
            <a:r>
              <a:rPr lang="sv-SE" noProof="0" dirty="0"/>
              <a:t>Fryshuset </a:t>
            </a:r>
          </a:p>
          <a:p>
            <a:pPr lvl="0"/>
            <a:r>
              <a:rPr lang="sv-SE" noProof="0" dirty="0"/>
              <a:t>Försvarshögskolan</a:t>
            </a:r>
          </a:p>
          <a:p>
            <a:pPr lvl="0"/>
            <a:r>
              <a:rPr lang="sv-SE" noProof="0" dirty="0"/>
              <a:t>Mittuniversitetet</a:t>
            </a:r>
          </a:p>
          <a:p>
            <a:pPr lvl="0"/>
            <a:r>
              <a:rPr lang="sv-SE" noProof="0" dirty="0"/>
              <a:t>Allmänheten (fokusgrupper)</a:t>
            </a:r>
          </a:p>
          <a:p>
            <a:pPr lvl="0"/>
            <a:r>
              <a:rPr lang="sv-SE" noProof="0" dirty="0"/>
              <a:t>Rädda Barnen, BRIS</a:t>
            </a:r>
          </a:p>
          <a:p>
            <a:pPr lvl="0"/>
            <a:r>
              <a:rPr lang="sv-SE" noProof="0" dirty="0"/>
              <a:t>MSB</a:t>
            </a:r>
          </a:p>
        </p:txBody>
      </p:sp>
    </p:spTree>
    <p:extLst>
      <p:ext uri="{BB962C8B-B14F-4D97-AF65-F5344CB8AC3E}">
        <p14:creationId xmlns:p14="http://schemas.microsoft.com/office/powerpoint/2010/main" val="9548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B93ABD-67E8-23C8-D6D6-D8A2801A7E86}"/>
              </a:ext>
            </a:extLst>
          </p:cNvPr>
          <p:cNvSpPr>
            <a:spLocks noGrp="1"/>
          </p:cNvSpPr>
          <p:nvPr>
            <p:ph type="title"/>
          </p:nvPr>
        </p:nvSpPr>
        <p:spPr/>
        <p:txBody>
          <a:bodyPr/>
          <a:lstStyle/>
          <a:p>
            <a:r>
              <a:rPr lang="sv-SE" dirty="0"/>
              <a:t>Fakta om den </a:t>
            </a:r>
            <a:br>
              <a:rPr lang="sv-SE" dirty="0"/>
            </a:br>
            <a:r>
              <a:rPr lang="sv-SE" dirty="0"/>
              <a:t>nya broschyren</a:t>
            </a:r>
          </a:p>
        </p:txBody>
      </p:sp>
    </p:spTree>
    <p:extLst>
      <p:ext uri="{BB962C8B-B14F-4D97-AF65-F5344CB8AC3E}">
        <p14:creationId xmlns:p14="http://schemas.microsoft.com/office/powerpoint/2010/main" val="23947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2.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5.xml><?xml version="1.0" encoding="utf-8"?>
<p:tagLst xmlns:a="http://schemas.openxmlformats.org/drawingml/2006/main" xmlns:r="http://schemas.openxmlformats.org/officeDocument/2006/relationships" xmlns:p="http://schemas.openxmlformats.org/presentationml/2006/main">
  <p:tag name="TEXTCOLOR" val="0"/>
</p:tagLst>
</file>

<file path=ppt/tags/tag1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TEXTCOLOR" val="0"/>
</p:tagLst>
</file>

<file path=ppt/tags/tag1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TEXTCOLOR" val="0"/>
</p:tagLst>
</file>

<file path=ppt/tags/tag21.xml><?xml version="1.0" encoding="utf-8"?>
<p:tagLst xmlns:a="http://schemas.openxmlformats.org/drawingml/2006/main" xmlns:r="http://schemas.openxmlformats.org/officeDocument/2006/relationships" xmlns:p="http://schemas.openxmlformats.org/presentationml/2006/main">
  <p:tag name="TEXTCOLOR" val="0"/>
</p:tagLst>
</file>

<file path=ppt/tags/tag22.xml><?xml version="1.0" encoding="utf-8"?>
<p:tagLst xmlns:a="http://schemas.openxmlformats.org/drawingml/2006/main" xmlns:r="http://schemas.openxmlformats.org/officeDocument/2006/relationships" xmlns:p="http://schemas.openxmlformats.org/presentationml/2006/main">
  <p:tag name="TEXTCOLOR" val="0"/>
</p:tagLst>
</file>

<file path=ppt/tags/tag2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4.xml><?xml version="1.0" encoding="utf-8"?>
<p:tagLst xmlns:a="http://schemas.openxmlformats.org/drawingml/2006/main" xmlns:r="http://schemas.openxmlformats.org/officeDocument/2006/relationships" xmlns:p="http://schemas.openxmlformats.org/presentationml/2006/main">
  <p:tag name="TEXTCOLOR" val="0"/>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TEXTCOLOR" val="0"/>
</p:tagLst>
</file>

<file path=ppt/tags/tag2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8.xml><?xml version="1.0" encoding="utf-8"?>
<p:tagLst xmlns:a="http://schemas.openxmlformats.org/drawingml/2006/main" xmlns:r="http://schemas.openxmlformats.org/officeDocument/2006/relationships" xmlns:p="http://schemas.openxmlformats.org/presentationml/2006/main">
  <p:tag name="TEXTCOLOR" val="0"/>
</p:tagLst>
</file>

<file path=ppt/tags/tag29.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TEXTCOLOR" val="0"/>
</p:tagLst>
</file>

<file path=ppt/tags/tag3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4.xml><?xml version="1.0" encoding="utf-8"?>
<p:tagLst xmlns:a="http://schemas.openxmlformats.org/drawingml/2006/main" xmlns:r="http://schemas.openxmlformats.org/officeDocument/2006/relationships" xmlns:p="http://schemas.openxmlformats.org/presentationml/2006/main">
  <p:tag name="TEXTCOLOR" val="0"/>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TEXTCOLOR" val="0"/>
</p:tagLst>
</file>

<file path=ppt/tags/tag3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0"/>
</p:tagLst>
</file>

<file path=ppt/tags/tag41.xml><?xml version="1.0" encoding="utf-8"?>
<p:tagLst xmlns:a="http://schemas.openxmlformats.org/drawingml/2006/main" xmlns:r="http://schemas.openxmlformats.org/officeDocument/2006/relationships" xmlns:p="http://schemas.openxmlformats.org/presentationml/2006/main">
  <p:tag name="TEXTCOLOR" val="0"/>
</p:tagLst>
</file>

<file path=ppt/tags/tag4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0"/>
</p:tagLst>
</file>

<file path=ppt/tags/tag44.xml><?xml version="1.0" encoding="utf-8"?>
<p:tagLst xmlns:a="http://schemas.openxmlformats.org/drawingml/2006/main" xmlns:r="http://schemas.openxmlformats.org/officeDocument/2006/relationships" xmlns:p="http://schemas.openxmlformats.org/presentationml/2006/main">
  <p:tag name="TEXTCOLOR" val="0"/>
</p:tagLst>
</file>

<file path=ppt/tags/tag4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TEXTCOLOR" val="0"/>
</p:tagLst>
</file>

<file path=ppt/tags/tag47.xml><?xml version="1.0" encoding="utf-8"?>
<p:tagLst xmlns:a="http://schemas.openxmlformats.org/drawingml/2006/main" xmlns:r="http://schemas.openxmlformats.org/officeDocument/2006/relationships" xmlns:p="http://schemas.openxmlformats.org/presentationml/2006/main">
  <p:tag name="TEXTCOLOR" val="0"/>
</p:tagLst>
</file>

<file path=ppt/tags/tag4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9.xml><?xml version="1.0" encoding="utf-8"?>
<p:tagLst xmlns:a="http://schemas.openxmlformats.org/drawingml/2006/main" xmlns:r="http://schemas.openxmlformats.org/officeDocument/2006/relationships" xmlns:p="http://schemas.openxmlformats.org/presentationml/2006/main">
  <p:tag name="TEXTCOLOR" val="0"/>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TEXTCOLOR" val="0"/>
</p:tagLst>
</file>

<file path=ppt/tags/tag5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3.xml><?xml version="1.0" encoding="utf-8"?>
<p:tagLst xmlns:a="http://schemas.openxmlformats.org/drawingml/2006/main" xmlns:r="http://schemas.openxmlformats.org/officeDocument/2006/relationships" xmlns:p="http://schemas.openxmlformats.org/presentationml/2006/main">
  <p:tag name="TEXTCOLOR" val="0"/>
</p:tagLst>
</file>

<file path=ppt/tags/tag5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xml><?xml version="1.0" encoding="utf-8"?>
<p:tagLst xmlns:a="http://schemas.openxmlformats.org/drawingml/2006/main" xmlns:r="http://schemas.openxmlformats.org/officeDocument/2006/relationships" xmlns:p="http://schemas.openxmlformats.org/presentationml/2006/main">
  <p:tag name="TEXTCOLOR" val="0"/>
</p:tagLst>
</file>

<file path=ppt/theme/theme1.xml><?xml version="1.0" encoding="utf-8"?>
<a:theme xmlns:a="http://schemas.openxmlformats.org/drawingml/2006/main" name="Om krisen/kriget kommer">
  <a:themeElements>
    <a:clrScheme name="krisen">
      <a:dk1>
        <a:sysClr val="windowText" lastClr="000000"/>
      </a:dk1>
      <a:lt1>
        <a:sysClr val="window" lastClr="FFFFFF"/>
      </a:lt1>
      <a:dk2>
        <a:srgbClr val="44546A"/>
      </a:dk2>
      <a:lt2>
        <a:srgbClr val="E7E6E6"/>
      </a:lt2>
      <a:accent1>
        <a:srgbClr val="FFD900"/>
      </a:accent1>
      <a:accent2>
        <a:srgbClr val="0084B4"/>
      </a:accent2>
      <a:accent3>
        <a:srgbClr val="BF0000"/>
      </a:accent3>
      <a:accent4>
        <a:srgbClr val="7030A0"/>
      </a:accent4>
      <a:accent5>
        <a:srgbClr val="2040E0"/>
      </a:accent5>
      <a:accent6>
        <a:srgbClr val="00B050"/>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Blank" id="{5C6D5519-84AF-464B-9432-EB72BD8029AA}" vid="{63B022AD-3406-4C27-B291-E93FCE7F04C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45</TotalTime>
  <Words>3634</Words>
  <Application>Microsoft Office PowerPoint</Application>
  <PresentationFormat>Bredbild</PresentationFormat>
  <Paragraphs>328</Paragraphs>
  <Slides>46</Slides>
  <Notes>33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46</vt:i4>
      </vt:variant>
    </vt:vector>
  </HeadingPairs>
  <TitlesOfParts>
    <vt:vector size="51" baseType="lpstr">
      <vt:lpstr>Arial</vt:lpstr>
      <vt:lpstr>Calibri</vt:lpstr>
      <vt:lpstr>Century Gothic</vt:lpstr>
      <vt:lpstr>Wingdings</vt:lpstr>
      <vt:lpstr>Om krisen/kriget kommer</vt:lpstr>
      <vt:lpstr>Om krisen eller kriget kommer 2024</vt:lpstr>
      <vt:lpstr>Bakgrund</vt:lpstr>
      <vt:lpstr>PowerPoint-presentation</vt:lpstr>
      <vt:lpstr>Uppföljning av broschyren 2018* </vt:lpstr>
      <vt:lpstr>Vad känner du när du sett broschyren? (2018)</vt:lpstr>
      <vt:lpstr>Uppdraget</vt:lpstr>
      <vt:lpstr>Syfte med broschyren</vt:lpstr>
      <vt:lpstr>Bred samverkan och förankring</vt:lpstr>
      <vt:lpstr>Fakta om den  nya broschyren</vt:lpstr>
      <vt:lpstr>Vad handlar broschyren om?</vt:lpstr>
      <vt:lpstr>Varför en ny broschyr nu?</vt:lpstr>
      <vt:lpstr>Hotbilden mot Sverige </vt:lpstr>
      <vt:lpstr>Andra hot mot vår säkerhet</vt:lpstr>
      <vt:lpstr>Vad är skillnaden mot den förra?</vt:lpstr>
      <vt:lpstr>Nya områden och råd</vt:lpstr>
      <vt:lpstr>Utskick till alla hushåll </vt:lpstr>
      <vt:lpstr>Digitalt utskick</vt:lpstr>
      <vt:lpstr>Olika format på msb.se</vt:lpstr>
      <vt:lpstr>Språkversioner</vt:lpstr>
      <vt:lpstr>Att prata med barn om kris och krig</vt:lpstr>
      <vt:lpstr>Mätning och uppföljning</vt:lpstr>
      <vt:lpstr>Innehållet</vt:lpstr>
      <vt:lpstr>En ny broschyr 2024</vt:lpstr>
      <vt:lpstr>Vi lever i en orolig tid</vt:lpstr>
      <vt:lpstr>Allt det vi måste skydda</vt:lpstr>
      <vt:lpstr>Tillsammans står vi starka</vt:lpstr>
      <vt:lpstr>Totalförsvaret är alla vi tillsammans</vt:lpstr>
      <vt:lpstr>Vid höjd beredskap kraftsamlar hela samhället</vt:lpstr>
      <vt:lpstr>Skyldighet att bidra till försvaret av Sverige</vt:lpstr>
      <vt:lpstr>Lär dig varnings- signalerna</vt:lpstr>
      <vt:lpstr>Olika skydd vid luftangrepp</vt:lpstr>
      <vt:lpstr>Minst en veckas hemberedskap</vt:lpstr>
      <vt:lpstr>Steg för steg</vt:lpstr>
      <vt:lpstr>Vänta inte tills krisen kommer</vt:lpstr>
      <vt:lpstr>Vid kris eller krig kan du behöva utrymma </vt:lpstr>
      <vt:lpstr>Du tillhör inget särskilt skyddsrum</vt:lpstr>
      <vt:lpstr>Digital motståndskraft</vt:lpstr>
      <vt:lpstr>Agera rätt vid terrorangrepp </vt:lpstr>
      <vt:lpstr>Klimathotet</vt:lpstr>
      <vt:lpstr>Råd till dig som har behov av extra stöd</vt:lpstr>
      <vt:lpstr>Beredskap för husdjur</vt:lpstr>
      <vt:lpstr>Att känna oro är mänskligt</vt:lpstr>
      <vt:lpstr>Viktiga telefonnummer och fördjupad information</vt:lpstr>
      <vt:lpstr>När det är bråttom</vt:lpstr>
      <vt:lpstr>Kom ihåg!</vt:lpstr>
      <vt:lpstr>Kontakta MSB</vt:lpstr>
    </vt:vector>
  </TitlesOfParts>
  <Company>MSB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krisen eller kriget kommer 2024</dc:title>
  <dc:creator>Andersson Christina</dc:creator>
  <cp:lastModifiedBy>Widell Kerstin</cp:lastModifiedBy>
  <cp:revision>355</cp:revision>
  <dcterms:created xsi:type="dcterms:W3CDTF">2024-10-29T09:10:40Z</dcterms:created>
  <dcterms:modified xsi:type="dcterms:W3CDTF">2024-11-06T10:52:52Z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ies>
</file>